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314" r:id="rId4"/>
    <p:sldId id="315" r:id="rId5"/>
    <p:sldId id="324" r:id="rId6"/>
    <p:sldId id="321" r:id="rId7"/>
    <p:sldId id="326" r:id="rId8"/>
    <p:sldId id="327" r:id="rId9"/>
    <p:sldId id="328" r:id="rId10"/>
    <p:sldId id="323" r:id="rId11"/>
    <p:sldId id="329" r:id="rId12"/>
    <p:sldId id="330" r:id="rId13"/>
    <p:sldId id="325" r:id="rId14"/>
    <p:sldId id="26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- 8. 10.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- 8. 10.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- 8. 10.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- 8. 10.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- 8. 10.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- 8. 10.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- 8. 10.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536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fakulty-a-pracoviste/rektorat/999700-odbor-verejnych-zakaze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ovz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ec.europa.eu/environment/gpp/case_group_en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54126"/>
            <a:ext cx="7920000" cy="252000"/>
          </a:xfrm>
        </p:spPr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zadávání na MUNI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</a:t>
            </a:r>
            <a:r>
              <a:rPr lang="en-US" dirty="0" smtClean="0"/>
              <a:t>Meet the buyer</a:t>
            </a:r>
            <a:r>
              <a:rPr lang="cs-CZ" dirty="0" smtClean="0"/>
              <a:t> a PTK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Představení záměrů zadavatele dodavatelům</a:t>
            </a:r>
          </a:p>
          <a:p>
            <a:r>
              <a:rPr lang="cs-CZ" dirty="0" smtClean="0"/>
              <a:t>Představení zadávacích podmínek</a:t>
            </a:r>
          </a:p>
          <a:p>
            <a:pPr lvl="1"/>
            <a:r>
              <a:rPr lang="cs-CZ" dirty="0" smtClean="0"/>
              <a:t>Formuláře zadávací dokumentace</a:t>
            </a:r>
          </a:p>
          <a:p>
            <a:pPr lvl="1"/>
            <a:r>
              <a:rPr lang="cs-CZ" dirty="0" smtClean="0"/>
              <a:t>Praktická doporučení  </a:t>
            </a:r>
          </a:p>
          <a:p>
            <a:pPr lvl="1"/>
            <a:r>
              <a:rPr lang="cs-CZ" dirty="0" smtClean="0"/>
              <a:t>Odpovědné zadávání</a:t>
            </a:r>
          </a:p>
          <a:p>
            <a:pPr marL="324000" lvl="1" indent="0">
              <a:buNone/>
            </a:pPr>
            <a:endParaRPr lang="cs-CZ" dirty="0" smtClean="0"/>
          </a:p>
          <a:p>
            <a:r>
              <a:rPr lang="cs-CZ" dirty="0" smtClean="0"/>
              <a:t>Zpětná vazba od dodavatelů</a:t>
            </a:r>
          </a:p>
          <a:p>
            <a:r>
              <a:rPr lang="cs-CZ" dirty="0" smtClean="0"/>
              <a:t>Transparentnost, předvídatelnost, spolupráce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599509"/>
            <a:ext cx="3997235" cy="22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Důstojné pracovní podmínky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Stavební práce - Rekonstrukce bloku A2 </a:t>
            </a:r>
            <a:endParaRPr lang="cs-CZ" sz="2000" dirty="0" smtClean="0"/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zakazky.muni.cz/contract_display_5536.html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Ustanovení ZD:</a:t>
            </a:r>
          </a:p>
          <a:p>
            <a:pPr lvl="1"/>
            <a:r>
              <a:rPr lang="cs-CZ" sz="1800" dirty="0"/>
              <a:t>Zadavatel má zájem zadat veřejnou zakázku v souladu se zásadami sociálně odpovědného veřejného zadávání. Sociálně odpovědné veřejné zadávání kromě důrazu na čistě ekonomické parametry zohledňuje také související dopady zakázky zejména v oblasti zaměstnanosti, sociálních a pracovních práv a životního prostředí. </a:t>
            </a:r>
          </a:p>
          <a:p>
            <a:pPr lvl="1"/>
            <a:r>
              <a:rPr lang="cs-CZ" sz="1800" dirty="0" smtClean="0"/>
              <a:t>Zadavatel </a:t>
            </a:r>
            <a:r>
              <a:rPr lang="cs-CZ" sz="1800" dirty="0"/>
              <a:t>od dodavatele vyžaduje, aby při plnění předmětu veřejné zakázky zajistil legální zaměstnávání, férové a důstojné pracovní podmínky a odpovídající úroveň bezpečnosti práce pro všechny osoby, které se budou na plnění předmětu veřejné zakázky podílet. Vybraný dodavatel je povinen zajistit splnění tohoto požadavku zadavatele i u svých poddodavatelů. Aspekty společensky odpovědného zadávání veřejných zakázek jsou zohledněny v obchodních a jiných smluvních podmínkách.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4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Ustanovení Smlouvy:</a:t>
            </a:r>
          </a:p>
          <a:p>
            <a:pPr lvl="1"/>
            <a:r>
              <a:rPr lang="cs-CZ" sz="1800" dirty="0"/>
              <a:t>Zhotovitel je povinen zajistit v rámci plnění Smlouvy legální zaměstnávání osob. Zhotovitel je dále povinen pracovníkům provádějícím práce na Díle zajistit férové a důstojné pracovní podmínky. Férovými a důstojnými pracovními podmínkami se rozumí takové pracovní podmínky, které splňují minimální standardy stanovené pracovněprávními a mzdovými předpisy. Zhotovitel je povinen zajistit splnění požadavků tohoto ustanovení Smlouvy i u svých subdodavatelů. Nesplnění povinností Zhotovitele dle tohoto ustanovení Smlouvy se považuje za podstatné porušení Smlouvy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Zhotovitel </a:t>
            </a:r>
            <a:r>
              <a:rPr lang="cs-CZ" sz="1800" dirty="0"/>
              <a:t>je povinen zajistit řádné a včasné plnění finančních závazků svým subdodavatelům, kdy za řádné a včasné plnění se považuje plné uhrazení subdodavatelem vystavených faktur za plnění poskytnutá Zhotoviteli k provedení Díla, a to vždy nejpozději do 10 dnů od obdržení platby ze strany Objednatele za konkrétní </a:t>
            </a:r>
            <a:r>
              <a:rPr lang="cs-CZ" sz="1800" dirty="0" smtClean="0"/>
              <a:t>plnění... </a:t>
            </a:r>
            <a:r>
              <a:rPr lang="cs-CZ" sz="1800" dirty="0"/>
              <a:t>Zhotovitel se zavazuje přenést totožnou povinnost do dalších úrovní dodavatelského řetězce a zavázat své subdodavatele k plnění a šíření této povinnosti též do nižších úrovní dodavatelského řetězce. Objednatel je oprávněn požadovat předložení smlouvy uzavřené mezi Zhotovitelem a </a:t>
            </a:r>
            <a:r>
              <a:rPr lang="cs-CZ" sz="1800" dirty="0"/>
              <a:t>subdodavatelem k nahlédnutí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564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Nový rektor</a:t>
            </a:r>
          </a:p>
          <a:p>
            <a:r>
              <a:rPr lang="cs-CZ" dirty="0"/>
              <a:t>U</a:t>
            </a:r>
            <a:r>
              <a:rPr lang="cs-CZ" dirty="0" smtClean="0"/>
              <a:t>niverzitní strategie na roky 2021 – 2025</a:t>
            </a:r>
          </a:p>
          <a:p>
            <a:r>
              <a:rPr lang="cs-CZ" dirty="0" smtClean="0"/>
              <a:t>Udržitelnost nejen v zadávání</a:t>
            </a:r>
          </a:p>
          <a:p>
            <a:r>
              <a:rPr lang="cs-CZ" dirty="0" smtClean="0"/>
              <a:t>Spolupráce s Projektem, zadavateli, dodavateli, kontrolními orgány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Kontakt: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 – odbor veřejných zakázek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</a:t>
            </a:r>
            <a:r>
              <a:rPr lang="cs-CZ" dirty="0" smtClean="0">
                <a:solidFill>
                  <a:schemeClr val="accent1"/>
                </a:solidFill>
              </a:rPr>
              <a:t>: 725 829 347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accent1"/>
                </a:solidFill>
                <a:hlinkClick r:id="rId2"/>
              </a:rPr>
              <a:t>www.muni.cz/o-univerzite/fakulty-a-pracoviste/rektorat/999700-odbor-verejnych-zakazek</a:t>
            </a:r>
            <a:r>
              <a:rPr lang="cs-CZ" dirty="0" smtClean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24 </a:t>
            </a:r>
            <a:r>
              <a:rPr lang="cs-CZ" dirty="0" smtClean="0"/>
              <a:t>hospodářských středisek</a:t>
            </a:r>
          </a:p>
          <a:p>
            <a:r>
              <a:rPr lang="cs-CZ" dirty="0" smtClean="0"/>
              <a:t>32 500 studentů</a:t>
            </a:r>
          </a:p>
          <a:p>
            <a:r>
              <a:rPr lang="cs-CZ" dirty="0" smtClean="0"/>
              <a:t>5 350 zaměstnanců</a:t>
            </a:r>
          </a:p>
          <a:p>
            <a:r>
              <a:rPr lang="cs-CZ" dirty="0" smtClean="0"/>
              <a:t>123 vlastních objektů</a:t>
            </a:r>
          </a:p>
          <a:p>
            <a:r>
              <a:rPr lang="cs-CZ" dirty="0" smtClean="0"/>
              <a:t>16,7 mld. Kč hodnota obhospodařovaného majetku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MUNI je veřejný zadavatel </a:t>
            </a:r>
          </a:p>
          <a:p>
            <a:r>
              <a:rPr lang="cs-CZ" dirty="0"/>
              <a:t>Z</a:t>
            </a:r>
            <a:r>
              <a:rPr lang="cs-CZ" dirty="0" smtClean="0"/>
              <a:t>adáváme elektronicky od roku 2009</a:t>
            </a:r>
          </a:p>
          <a:p>
            <a:r>
              <a:rPr lang="cs-CZ" dirty="0" smtClean="0"/>
              <a:t>E-ZAK: </a:t>
            </a:r>
            <a:r>
              <a:rPr lang="cs-CZ" dirty="0">
                <a:hlinkClick r:id="rId2"/>
              </a:rPr>
              <a:t>https://zakazky.muni.cz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4610 VZ</a:t>
            </a:r>
          </a:p>
          <a:p>
            <a:pPr lvl="1"/>
            <a:r>
              <a:rPr lang="cs-CZ" dirty="0" smtClean="0"/>
              <a:t>12 mld. Kč</a:t>
            </a:r>
          </a:p>
          <a:p>
            <a:r>
              <a:rPr lang="cs-CZ" dirty="0" smtClean="0"/>
              <a:t>E-ZAK 2018 (VZ nad 400 tis. Kč)</a:t>
            </a:r>
          </a:p>
          <a:p>
            <a:pPr lvl="1"/>
            <a:r>
              <a:rPr lang="cs-CZ" dirty="0" smtClean="0"/>
              <a:t>390 VZ</a:t>
            </a:r>
          </a:p>
          <a:p>
            <a:pPr lvl="1"/>
            <a:r>
              <a:rPr lang="cs-CZ" dirty="0" smtClean="0"/>
              <a:t>1,5 mld.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112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8" y="4381282"/>
            <a:ext cx="2324700" cy="1668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02" y="4381283"/>
            <a:ext cx="2213375" cy="16681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8" y="1811215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10" y="1881553"/>
            <a:ext cx="30713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SOVZ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Prostředí zadávání v ČR</a:t>
            </a:r>
          </a:p>
          <a:p>
            <a:r>
              <a:rPr lang="cs-CZ" dirty="0" smtClean="0"/>
              <a:t>Spory (nejen) s poskytovateli dotací</a:t>
            </a:r>
          </a:p>
          <a:p>
            <a:r>
              <a:rPr lang="cs-CZ" dirty="0" smtClean="0"/>
              <a:t>Setkání ze zahraničními zadavateli – kulturní šok</a:t>
            </a:r>
          </a:p>
          <a:p>
            <a:r>
              <a:rPr lang="cs-CZ" dirty="0" smtClean="0"/>
              <a:t>Setkání s kolegy z Nové ekonomiky o.p.s. – příležitost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 SOVZ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„Podpora </a:t>
            </a:r>
            <a:r>
              <a:rPr lang="cs-CZ" dirty="0"/>
              <a:t>implementace a rozvoje sociálně odpovědného veřejného </a:t>
            </a:r>
            <a:r>
              <a:rPr lang="cs-CZ" dirty="0" smtClean="0"/>
              <a:t>zadávání“ -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://sovz.cz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</a:t>
            </a:r>
          </a:p>
          <a:p>
            <a:r>
              <a:rPr lang="cs-CZ" dirty="0" smtClean="0"/>
              <a:t>MUNI se Projektu účastní od roku 2016</a:t>
            </a:r>
          </a:p>
          <a:p>
            <a:r>
              <a:rPr lang="cs-CZ" dirty="0" smtClean="0"/>
              <a:t>Priority MUNI:</a:t>
            </a:r>
          </a:p>
          <a:p>
            <a:pPr lvl="1"/>
            <a:r>
              <a:rPr lang="cs-CZ" dirty="0" smtClean="0"/>
              <a:t>Kvalitativní hodnotící kritéria</a:t>
            </a:r>
          </a:p>
          <a:p>
            <a:pPr lvl="1"/>
            <a:r>
              <a:rPr lang="cs-CZ" dirty="0" smtClean="0"/>
              <a:t>Komunikace, snižování administrativní zátěže</a:t>
            </a:r>
          </a:p>
          <a:p>
            <a:pPr lvl="1"/>
            <a:r>
              <a:rPr lang="cs-CZ" dirty="0" smtClean="0"/>
              <a:t>Ekologicky šetrná řešení</a:t>
            </a:r>
          </a:p>
          <a:p>
            <a:pPr lvl="1"/>
            <a:r>
              <a:rPr lang="cs-CZ" dirty="0" smtClean="0"/>
              <a:t>Důstojné pracovní podmínky</a:t>
            </a:r>
          </a:p>
        </p:txBody>
      </p:sp>
    </p:spTree>
    <p:extLst>
      <p:ext uri="{BB962C8B-B14F-4D97-AF65-F5344CB8AC3E}">
        <p14:creationId xmlns:p14="http://schemas.microsoft.com/office/powerpoint/2010/main" val="3016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Mikiny z organické bavlny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6093"/>
            <a:ext cx="10753200" cy="4809392"/>
          </a:xfrm>
        </p:spPr>
        <p:txBody>
          <a:bodyPr/>
          <a:lstStyle/>
          <a:p>
            <a:r>
              <a:rPr lang="cs-CZ" sz="2000" dirty="0" smtClean="0"/>
              <a:t>Environmentální HK</a:t>
            </a:r>
            <a:r>
              <a:rPr lang="cs-CZ" sz="2000" dirty="0" smtClean="0"/>
              <a:t>: </a:t>
            </a:r>
            <a:endParaRPr lang="cs-CZ" sz="2000" dirty="0" smtClean="0"/>
          </a:p>
          <a:p>
            <a:pPr lvl="1"/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ec.europa.eu/environment/gpp/case_group_en.htm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1600" dirty="0"/>
              <a:t>Podporujeme odpovědné chování spotřebitelů k životnímu prostředí</a:t>
            </a:r>
          </a:p>
          <a:p>
            <a:pPr lvl="1"/>
            <a:r>
              <a:rPr lang="cs-CZ" sz="1600" dirty="0"/>
              <a:t>Nabídková cena 	45 %</a:t>
            </a:r>
          </a:p>
          <a:p>
            <a:pPr lvl="1"/>
            <a:r>
              <a:rPr lang="cs-CZ" sz="1600" dirty="0"/>
              <a:t>Kvalita a zpracování 	40 %</a:t>
            </a:r>
          </a:p>
          <a:p>
            <a:pPr lvl="1"/>
            <a:r>
              <a:rPr lang="cs-CZ" sz="1600" dirty="0"/>
              <a:t>Výrobní proces	</a:t>
            </a:r>
            <a:r>
              <a:rPr lang="cs-CZ" sz="1600" dirty="0" smtClean="0"/>
              <a:t>15 %</a:t>
            </a:r>
            <a:endParaRPr lang="cs-CZ" sz="1600" dirty="0"/>
          </a:p>
          <a:p>
            <a:endParaRPr lang="cs-CZ" sz="1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výrobním procesu dodržena všechna následující kritéria – 100 bodů: </a:t>
            </a:r>
          </a:p>
          <a:p>
            <a:pPr lvl="1"/>
            <a:r>
              <a:rPr lang="cs-CZ" sz="1600" dirty="0"/>
              <a:t>1. transparentní dodavatelský </a:t>
            </a:r>
            <a:r>
              <a:rPr lang="cs-CZ" sz="1600" dirty="0" smtClean="0"/>
              <a:t>řetězec, 2</a:t>
            </a:r>
            <a:r>
              <a:rPr lang="cs-CZ" sz="1600" dirty="0"/>
              <a:t>. vyplácení spravedlivé </a:t>
            </a:r>
            <a:r>
              <a:rPr lang="cs-CZ" sz="1600" dirty="0" smtClean="0"/>
              <a:t>mzdy, 3</a:t>
            </a:r>
            <a:r>
              <a:rPr lang="cs-CZ" sz="1600" dirty="0"/>
              <a:t>. bezpečné pracovní </a:t>
            </a:r>
            <a:r>
              <a:rPr lang="cs-CZ" sz="1600" dirty="0" smtClean="0"/>
              <a:t>podmínky, 4</a:t>
            </a:r>
            <a:r>
              <a:rPr lang="cs-CZ" sz="1600" dirty="0"/>
              <a:t>. zákaz nucené a dětské </a:t>
            </a:r>
            <a:r>
              <a:rPr lang="cs-CZ" sz="1600" dirty="0" smtClean="0"/>
              <a:t>práce, 5</a:t>
            </a:r>
            <a:r>
              <a:rPr lang="cs-CZ" sz="1600" dirty="0"/>
              <a:t>. dodržování pracovní </a:t>
            </a:r>
            <a:r>
              <a:rPr lang="cs-CZ" sz="1600" dirty="0" smtClean="0"/>
              <a:t>doby, 6</a:t>
            </a:r>
            <a:r>
              <a:rPr lang="cs-CZ" sz="1600" dirty="0"/>
              <a:t>. platné pracovní smlouvy</a:t>
            </a:r>
          </a:p>
          <a:p>
            <a:r>
              <a:rPr lang="cs-CZ" sz="2000" dirty="0"/>
              <a:t>Splnění požadavků účastník prokáže předložením:</a:t>
            </a:r>
          </a:p>
          <a:p>
            <a:pPr lvl="1"/>
            <a:r>
              <a:rPr lang="cs-CZ" sz="1400" dirty="0"/>
              <a:t>1</a:t>
            </a:r>
            <a:r>
              <a:rPr lang="cs-CZ" sz="1600" dirty="0"/>
              <a:t>. potvrzení o členství výrobce ve Fair Wear Foundation,</a:t>
            </a:r>
          </a:p>
          <a:p>
            <a:pPr lvl="1"/>
            <a:r>
              <a:rPr lang="cs-CZ" sz="1600" dirty="0"/>
              <a:t>2. potvrzení, že jsou výrobky dovážené a distribuované členskou organizací </a:t>
            </a:r>
            <a:r>
              <a:rPr lang="cs-CZ" sz="1600" dirty="0" err="1"/>
              <a:t>World</a:t>
            </a:r>
            <a:r>
              <a:rPr lang="cs-CZ" sz="1600" dirty="0"/>
              <a:t> Fair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Organization</a:t>
            </a:r>
            <a:r>
              <a:rPr lang="cs-CZ" sz="1600" dirty="0"/>
              <a:t>, nebo</a:t>
            </a:r>
          </a:p>
          <a:p>
            <a:pPr lvl="1"/>
            <a:r>
              <a:rPr lang="cs-CZ" sz="1600" dirty="0"/>
              <a:t>3. jiným důvěryhodným způsobem (např. další certifikáty či potvrzení)</a:t>
            </a:r>
          </a:p>
          <a:p>
            <a:r>
              <a:rPr lang="cs-CZ" sz="2000" dirty="0"/>
              <a:t>Neprokáže - 0 bodů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9597"/>
            <a:ext cx="270803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Nabídková cena a náklady dojezdnosti – 85 % </a:t>
            </a:r>
          </a:p>
          <a:p>
            <a:r>
              <a:rPr lang="cs-CZ" sz="1800" dirty="0"/>
              <a:t>Ekologicky šetrné řešení – 15 %</a:t>
            </a:r>
          </a:p>
          <a:p>
            <a:r>
              <a:rPr lang="cs-CZ" sz="1800" dirty="0"/>
              <a:t>Nabídková cena </a:t>
            </a:r>
            <a:r>
              <a:rPr lang="cs-CZ" sz="1800" dirty="0" smtClean="0"/>
              <a:t>stanovena </a:t>
            </a:r>
            <a:r>
              <a:rPr lang="cs-CZ" sz="1800" dirty="0"/>
              <a:t>výpočtem z ceny za jeden výtisk - NC = modelové roční náklady</a:t>
            </a:r>
          </a:p>
          <a:p>
            <a:r>
              <a:rPr lang="cs-CZ" sz="1800" dirty="0"/>
              <a:t>Náklady dojezdnosti = modelové náklady zadavatele na nutné osobní konzultace předtiskových úprav v místě realizace tisku</a:t>
            </a:r>
          </a:p>
          <a:p>
            <a:r>
              <a:rPr lang="cs-CZ" sz="1800" dirty="0"/>
              <a:t>Předpoklad 3 cesty za rok - účastník uvede přesnou adresu provozovny</a:t>
            </a:r>
          </a:p>
          <a:p>
            <a:r>
              <a:rPr lang="cs-CZ" sz="1800" dirty="0"/>
              <a:t>Podle této adresy zadavatel určí počet km a minut dojezdnosti dle nejrychlejší trasy vyhledané v maps.google.com (bude brán v potaz počet min bez provozu). Na základě počtu km a času v minutách bude určena výše cestovních náhrad a náklady na čas zaměstnance strávený na cestě.</a:t>
            </a:r>
          </a:p>
        </p:txBody>
      </p:sp>
    </p:spTree>
    <p:extLst>
      <p:ext uri="{BB962C8B-B14F-4D97-AF65-F5344CB8AC3E}">
        <p14:creationId xmlns:p14="http://schemas.microsoft.com/office/powerpoint/2010/main" val="197312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- 8. 10.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Ekologicky šetrné řešení </a:t>
            </a:r>
          </a:p>
          <a:p>
            <a:r>
              <a:rPr lang="cs-CZ" sz="2400" dirty="0"/>
              <a:t>Účastník získá 50 bodů, pokud prokáže, že papír použitý pro výrobu měsíčníku pochází z udržitelných a zákonných zdrojů (certifikace používání papírů FSC, PEFC nebo obdobné)</a:t>
            </a:r>
          </a:p>
          <a:p>
            <a:r>
              <a:rPr lang="cs-CZ" sz="2400" dirty="0"/>
              <a:t>Účastník získá 50 bodů, pokud prokáže certifikaci ekologicky šetrné polygrafické výroby (certifikát pro životní prostředí ISO 14001:2005, EU </a:t>
            </a:r>
            <a:r>
              <a:rPr lang="cs-CZ" sz="2400" dirty="0" err="1"/>
              <a:t>Ecolabel</a:t>
            </a:r>
            <a:r>
              <a:rPr lang="cs-CZ" sz="2400" dirty="0"/>
              <a:t>, </a:t>
            </a:r>
            <a:r>
              <a:rPr lang="cs-CZ" sz="2400" dirty="0" err="1"/>
              <a:t>Nordic</a:t>
            </a:r>
            <a:r>
              <a:rPr lang="cs-CZ" sz="2400" dirty="0"/>
              <a:t> </a:t>
            </a:r>
            <a:r>
              <a:rPr lang="cs-CZ" sz="2400" dirty="0" err="1"/>
              <a:t>Swan</a:t>
            </a:r>
            <a:r>
              <a:rPr lang="cs-CZ" sz="2400" dirty="0"/>
              <a:t> nebo obdobné)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16412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1059</TotalTime>
  <Words>643</Words>
  <Application>Microsoft Office PowerPoint</Application>
  <PresentationFormat>Širokoúhlá obrazovka</PresentationFormat>
  <Paragraphs>118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Odpovědné zadávání na MUNI</vt:lpstr>
      <vt:lpstr>MUNI</vt:lpstr>
      <vt:lpstr>MUNI</vt:lpstr>
      <vt:lpstr>MUNI</vt:lpstr>
      <vt:lpstr>Proč SOVZ</vt:lpstr>
      <vt:lpstr>Priority SOVZ MUNI</vt:lpstr>
      <vt:lpstr>Mikiny z organické bavlny</vt:lpstr>
      <vt:lpstr>Tisk časopisu</vt:lpstr>
      <vt:lpstr>Tisk časopisu</vt:lpstr>
      <vt:lpstr>Komunikace - Meet the buyer a PTK</vt:lpstr>
      <vt:lpstr>Důstojné pracovní podmínky</vt:lpstr>
      <vt:lpstr>Důstojné pracovní podmínky</vt:lpstr>
      <vt:lpstr>Kam směřujeme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107</cp:revision>
  <cp:lastPrinted>1601-01-01T00:00:00Z</cp:lastPrinted>
  <dcterms:created xsi:type="dcterms:W3CDTF">2018-11-16T12:27:03Z</dcterms:created>
  <dcterms:modified xsi:type="dcterms:W3CDTF">2019-10-07T19:35:18Z</dcterms:modified>
</cp:coreProperties>
</file>