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4" r:id="rId5"/>
    <p:sldId id="275" r:id="rId6"/>
    <p:sldId id="258" r:id="rId7"/>
    <p:sldId id="261" r:id="rId8"/>
    <p:sldId id="266" r:id="rId9"/>
    <p:sldId id="267" r:id="rId10"/>
    <p:sldId id="268" r:id="rId11"/>
    <p:sldId id="271" r:id="rId12"/>
    <p:sldId id="272" r:id="rId13"/>
    <p:sldId id="273" r:id="rId14"/>
    <p:sldId id="264"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2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42FD80-D66E-40F9-98D2-F5D9C9EBC1FF}" type="datetimeFigureOut">
              <a:rPr lang="cs-CZ" smtClean="0"/>
              <a:t>10.12.2019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3487160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42FD80-D66E-40F9-98D2-F5D9C9EBC1FF}" type="datetimeFigureOut">
              <a:rPr lang="cs-CZ" smtClean="0"/>
              <a:t>10.12.2019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431886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42FD80-D66E-40F9-98D2-F5D9C9EBC1FF}" type="datetimeFigureOut">
              <a:rPr lang="cs-CZ" smtClean="0"/>
              <a:t>10.12.2019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89395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42FD80-D66E-40F9-98D2-F5D9C9EBC1FF}" type="datetimeFigureOut">
              <a:rPr lang="cs-CZ" smtClean="0"/>
              <a:t>10.12.2019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146580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42FD80-D66E-40F9-98D2-F5D9C9EBC1FF}" type="datetimeFigureOut">
              <a:rPr lang="cs-CZ" smtClean="0"/>
              <a:t>10.12.2019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314385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42FD80-D66E-40F9-98D2-F5D9C9EBC1FF}" type="datetimeFigureOut">
              <a:rPr lang="cs-CZ" smtClean="0"/>
              <a:t>10.12.2019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1568928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42FD80-D66E-40F9-98D2-F5D9C9EBC1FF}" type="datetimeFigureOut">
              <a:rPr lang="cs-CZ" smtClean="0"/>
              <a:t>10.12.2019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187715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42FD80-D66E-40F9-98D2-F5D9C9EBC1FF}" type="datetimeFigureOut">
              <a:rPr lang="cs-CZ" smtClean="0"/>
              <a:t>10.12.2019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112024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42FD80-D66E-40F9-98D2-F5D9C9EBC1FF}" type="datetimeFigureOut">
              <a:rPr lang="cs-CZ" smtClean="0"/>
              <a:t>10.12.2019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19280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42FD80-D66E-40F9-98D2-F5D9C9EBC1FF}" type="datetimeFigureOut">
              <a:rPr lang="cs-CZ" smtClean="0"/>
              <a:t>10.12.2019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2171674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42FD80-D66E-40F9-98D2-F5D9C9EBC1FF}" type="datetimeFigureOut">
              <a:rPr lang="cs-CZ" smtClean="0"/>
              <a:t>10.12.2019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C70DFC-A412-4943-A04E-521CCF37BFC1}" type="slidenum">
              <a:rPr lang="cs-CZ" smtClean="0"/>
              <a:t>‹#›</a:t>
            </a:fld>
            <a:endParaRPr lang="cs-CZ"/>
          </a:p>
        </p:txBody>
      </p:sp>
    </p:spTree>
    <p:extLst>
      <p:ext uri="{BB962C8B-B14F-4D97-AF65-F5344CB8AC3E}">
        <p14:creationId xmlns:p14="http://schemas.microsoft.com/office/powerpoint/2010/main" val="206520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2FD80-D66E-40F9-98D2-F5D9C9EBC1FF}" type="datetimeFigureOut">
              <a:rPr lang="cs-CZ" smtClean="0"/>
              <a:t>10.12.2019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70DFC-A412-4943-A04E-521CCF37BFC1}" type="slidenum">
              <a:rPr lang="cs-CZ" smtClean="0"/>
              <a:t>‹#›</a:t>
            </a:fld>
            <a:endParaRPr lang="cs-CZ"/>
          </a:p>
        </p:txBody>
      </p:sp>
    </p:spTree>
    <p:extLst>
      <p:ext uri="{BB962C8B-B14F-4D97-AF65-F5344CB8AC3E}">
        <p14:creationId xmlns:p14="http://schemas.microsoft.com/office/powerpoint/2010/main" val="3297626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Výjimky </a:t>
            </a:r>
            <a:r>
              <a:rPr lang="cs-CZ" dirty="0"/>
              <a:t>z</a:t>
            </a:r>
            <a:r>
              <a:rPr lang="cs-CZ" dirty="0" smtClean="0"/>
              <a:t>e ZZVZ</a:t>
            </a:r>
            <a:endParaRPr lang="cs-CZ" dirty="0"/>
          </a:p>
        </p:txBody>
      </p:sp>
      <p:sp>
        <p:nvSpPr>
          <p:cNvPr id="3" name="Podnadpis 2"/>
          <p:cNvSpPr>
            <a:spLocks noGrp="1"/>
          </p:cNvSpPr>
          <p:nvPr>
            <p:ph type="subTitle" idx="1"/>
          </p:nvPr>
        </p:nvSpPr>
        <p:spPr/>
        <p:txBody>
          <a:bodyPr/>
          <a:lstStyle/>
          <a:p>
            <a:r>
              <a:rPr lang="cs-CZ" dirty="0" smtClean="0"/>
              <a:t>Michal Čermák</a:t>
            </a:r>
          </a:p>
          <a:p>
            <a:r>
              <a:rPr lang="cs-CZ" dirty="0" smtClean="0"/>
              <a:t>10.12.2019</a:t>
            </a:r>
            <a:endParaRPr lang="cs-CZ" dirty="0"/>
          </a:p>
        </p:txBody>
      </p:sp>
    </p:spTree>
    <p:extLst>
      <p:ext uri="{BB962C8B-B14F-4D97-AF65-F5344CB8AC3E}">
        <p14:creationId xmlns:p14="http://schemas.microsoft.com/office/powerpoint/2010/main" val="172504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29 Výjimky</a:t>
            </a:r>
            <a:endParaRPr lang="cs-CZ" dirty="0"/>
          </a:p>
        </p:txBody>
      </p:sp>
      <p:sp>
        <p:nvSpPr>
          <p:cNvPr id="3" name="Zástupný symbol pro obsah 2"/>
          <p:cNvSpPr>
            <a:spLocks noGrp="1"/>
          </p:cNvSpPr>
          <p:nvPr>
            <p:ph idx="1"/>
          </p:nvPr>
        </p:nvSpPr>
        <p:spPr/>
        <p:txBody>
          <a:bodyPr>
            <a:normAutofit/>
          </a:bodyPr>
          <a:lstStyle/>
          <a:p>
            <a:r>
              <a:rPr lang="cs-CZ" dirty="0" smtClean="0"/>
              <a:t>l) jde-li o</a:t>
            </a:r>
          </a:p>
          <a:p>
            <a:r>
              <a:rPr lang="cs-CZ" dirty="0" smtClean="0"/>
              <a:t>1. investiční služby v souvislosti s vydáním, nákupem, prodejem nebo jiným převodem cenných papírů, včetně zaknihovaných cenných papírů, nebo jiných investičních nástrojů,</a:t>
            </a:r>
          </a:p>
          <a:p>
            <a:r>
              <a:rPr lang="cs-CZ" dirty="0" smtClean="0"/>
              <a:t>2. služby poskytované Českou národní bankou při výkonu její působnosti podle jiného právního předpisu, nebo</a:t>
            </a:r>
          </a:p>
          <a:p>
            <a:r>
              <a:rPr lang="cs-CZ" dirty="0" smtClean="0"/>
              <a:t>3. operace prováděné pomocí Evropského nástroje finanční stability a Evropského stabilizačního mechanismu,</a:t>
            </a:r>
          </a:p>
          <a:p>
            <a:r>
              <a:rPr lang="cs-CZ" dirty="0" smtClean="0"/>
              <a:t>m) </a:t>
            </a:r>
            <a:r>
              <a:rPr lang="cs-CZ" dirty="0" smtClean="0">
                <a:solidFill>
                  <a:srgbClr val="FF0000"/>
                </a:solidFill>
              </a:rPr>
              <a:t>jde-li o úvěr nebo zápůjčku</a:t>
            </a:r>
            <a:r>
              <a:rPr lang="cs-CZ" dirty="0" smtClean="0"/>
              <a:t>,</a:t>
            </a:r>
            <a:endParaRPr lang="cs-CZ" dirty="0"/>
          </a:p>
        </p:txBody>
      </p:sp>
    </p:spTree>
    <p:extLst>
      <p:ext uri="{BB962C8B-B14F-4D97-AF65-F5344CB8AC3E}">
        <p14:creationId xmlns:p14="http://schemas.microsoft.com/office/powerpoint/2010/main" val="1833916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Výjimky pro podlimitní VZ § 30</a:t>
            </a:r>
            <a:endParaRPr lang="cs-CZ" dirty="0"/>
          </a:p>
        </p:txBody>
      </p:sp>
      <p:sp>
        <p:nvSpPr>
          <p:cNvPr id="3" name="Zástupný symbol pro obsah 2"/>
          <p:cNvSpPr>
            <a:spLocks noGrp="1"/>
          </p:cNvSpPr>
          <p:nvPr>
            <p:ph idx="1"/>
          </p:nvPr>
        </p:nvSpPr>
        <p:spPr/>
        <p:txBody>
          <a:bodyPr>
            <a:normAutofit/>
          </a:bodyPr>
          <a:lstStyle/>
          <a:p>
            <a:r>
              <a:rPr lang="cs-CZ" dirty="0" smtClean="0"/>
              <a:t>a) na dodávky nebo na služby přímo související s návštěvami ústavních činitelů jiných států a jimi zmocněných zástupců v České republice a na tlumočnické služby související s návštěvami ústavních činitelů České republiky a jimi zmocněných zástupců v zahraničí,</a:t>
            </a:r>
          </a:p>
          <a:p>
            <a:r>
              <a:rPr lang="cs-CZ" dirty="0" smtClean="0"/>
              <a:t>b) </a:t>
            </a:r>
            <a:r>
              <a:rPr lang="cs-CZ" dirty="0" smtClean="0">
                <a:solidFill>
                  <a:srgbClr val="FF0000"/>
                </a:solidFill>
              </a:rPr>
              <a:t>na dodávky, služby nebo stavební práce poskytované Vězeňskou službou České republiky České republice,</a:t>
            </a:r>
          </a:p>
          <a:p>
            <a:r>
              <a:rPr lang="cs-CZ" dirty="0" smtClean="0"/>
              <a:t>c) na dodávky nebo služby související s poskytováním humanitární pomoci,</a:t>
            </a:r>
          </a:p>
          <a:p>
            <a:r>
              <a:rPr lang="cs-CZ" dirty="0" smtClean="0"/>
              <a:t>d) zadávanou zpravodajskou službou podle zákona o zpravodajských službách,</a:t>
            </a:r>
            <a:endParaRPr lang="cs-CZ" dirty="0"/>
          </a:p>
        </p:txBody>
      </p:sp>
    </p:spTree>
    <p:extLst>
      <p:ext uri="{BB962C8B-B14F-4D97-AF65-F5344CB8AC3E}">
        <p14:creationId xmlns:p14="http://schemas.microsoft.com/office/powerpoint/2010/main" val="1013469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Výjimky pro podlimitní VZ § 30</a:t>
            </a:r>
            <a:endParaRPr lang="cs-CZ" dirty="0"/>
          </a:p>
        </p:txBody>
      </p:sp>
      <p:sp>
        <p:nvSpPr>
          <p:cNvPr id="3" name="Zástupný symbol pro obsah 2"/>
          <p:cNvSpPr>
            <a:spLocks noGrp="1"/>
          </p:cNvSpPr>
          <p:nvPr>
            <p:ph idx="1"/>
          </p:nvPr>
        </p:nvSpPr>
        <p:spPr/>
        <p:txBody>
          <a:bodyPr>
            <a:normAutofit fontScale="92500"/>
          </a:bodyPr>
          <a:lstStyle/>
          <a:p>
            <a:r>
              <a:rPr lang="cs-CZ" dirty="0" smtClean="0"/>
              <a:t>e) zadávanou zastupitelským úřadem České republiky v zahraničí nebo organizační složkou státu působící a hospodařící v zahraničí,</a:t>
            </a:r>
          </a:p>
          <a:p>
            <a:r>
              <a:rPr lang="cs-CZ" dirty="0" smtClean="0"/>
              <a:t>f) jejímž předmětem je pořízení, údržba nebo obnova majetku České republiky v zahraničí,</a:t>
            </a:r>
          </a:p>
          <a:p>
            <a:r>
              <a:rPr lang="cs-CZ" dirty="0" smtClean="0"/>
              <a:t>g) jejímž předmětem je nabytí věci nebo souboru věcí do sbírky muzejní povahy, kulturní památky nebo jiného předmětu kulturní hodnoty18),</a:t>
            </a:r>
          </a:p>
          <a:p>
            <a:r>
              <a:rPr lang="cs-CZ" dirty="0" smtClean="0"/>
              <a:t>h) </a:t>
            </a:r>
            <a:r>
              <a:rPr lang="cs-CZ" dirty="0" smtClean="0">
                <a:solidFill>
                  <a:srgbClr val="FF0000"/>
                </a:solidFill>
              </a:rPr>
              <a:t>na nákup knih a jiných informačních zdrojů do knihovních fondů</a:t>
            </a:r>
            <a:r>
              <a:rPr lang="cs-CZ" dirty="0" smtClean="0"/>
              <a:t>,</a:t>
            </a:r>
          </a:p>
          <a:p>
            <a:r>
              <a:rPr lang="cs-CZ" dirty="0" smtClean="0"/>
              <a:t>i) jejímž předmětem je pořízení zvířete za účelem chovu nebo plemenitby, nebo pro potřeby plnění úkolů ozbrojených složek České republiky,</a:t>
            </a:r>
            <a:endParaRPr lang="cs-CZ" dirty="0"/>
          </a:p>
        </p:txBody>
      </p:sp>
    </p:spTree>
    <p:extLst>
      <p:ext uri="{BB962C8B-B14F-4D97-AF65-F5344CB8AC3E}">
        <p14:creationId xmlns:p14="http://schemas.microsoft.com/office/powerpoint/2010/main" val="2047938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Výjimky pro podlimitní VZ § 30</a:t>
            </a:r>
            <a:endParaRPr lang="cs-CZ" dirty="0"/>
          </a:p>
        </p:txBody>
      </p:sp>
      <p:sp>
        <p:nvSpPr>
          <p:cNvPr id="3" name="Zástupný symbol pro obsah 2"/>
          <p:cNvSpPr>
            <a:spLocks noGrp="1"/>
          </p:cNvSpPr>
          <p:nvPr>
            <p:ph idx="1"/>
          </p:nvPr>
        </p:nvSpPr>
        <p:spPr/>
        <p:txBody>
          <a:bodyPr>
            <a:normAutofit/>
          </a:bodyPr>
          <a:lstStyle/>
          <a:p>
            <a:r>
              <a:rPr lang="cs-CZ" dirty="0" smtClean="0"/>
              <a:t>j) jejímž předmětem je výroba, koupě nebo oprava vojenského materiálu pro ozbrojené složky České republiky,</a:t>
            </a:r>
          </a:p>
          <a:p>
            <a:r>
              <a:rPr lang="cs-CZ" dirty="0" smtClean="0"/>
              <a:t>k) zadávanou za účelem zajištění obranyschopnosti České republiky Ministerstvem obrany osobě, v níž má výlučnou majetkovou účast, nebo mezi takovými osobami navzájem, nebo</a:t>
            </a:r>
          </a:p>
          <a:p>
            <a:r>
              <a:rPr lang="cs-CZ" dirty="0" smtClean="0"/>
              <a:t>l) zadávanou v době nasazení ozbrojených složek České republiky mimo území Evropské unie a operační potřeby vyžadují, aby byly zadány dodavatelům umístěným v oblasti těchto operací.</a:t>
            </a:r>
            <a:endParaRPr lang="cs-CZ" dirty="0"/>
          </a:p>
        </p:txBody>
      </p:sp>
    </p:spTree>
    <p:extLst>
      <p:ext uri="{BB962C8B-B14F-4D97-AF65-F5344CB8AC3E}">
        <p14:creationId xmlns:p14="http://schemas.microsoft.com/office/powerpoint/2010/main" val="346377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VZMR: § 31</a:t>
            </a:r>
            <a:endParaRPr lang="cs-CZ" dirty="0"/>
          </a:p>
        </p:txBody>
      </p:sp>
      <p:sp>
        <p:nvSpPr>
          <p:cNvPr id="3" name="Zástupný symbol pro obsah 2"/>
          <p:cNvSpPr>
            <a:spLocks noGrp="1"/>
          </p:cNvSpPr>
          <p:nvPr>
            <p:ph idx="1"/>
          </p:nvPr>
        </p:nvSpPr>
        <p:spPr/>
        <p:txBody>
          <a:bodyPr/>
          <a:lstStyle/>
          <a:p>
            <a:endParaRPr lang="cs-CZ" dirty="0" smtClean="0"/>
          </a:p>
          <a:p>
            <a:r>
              <a:rPr lang="cs-CZ" sz="2800" dirty="0" smtClean="0"/>
              <a:t>Zadavatel </a:t>
            </a:r>
            <a:r>
              <a:rPr lang="cs-CZ" sz="2800" dirty="0"/>
              <a:t>není povinen zadat v zadávacím řízení veřejnou zakázku malého rozsahu. Při jejím zadávání je však zadavatel povinen dodržet zásady podle § </a:t>
            </a:r>
            <a:r>
              <a:rPr lang="cs-CZ" sz="2800" dirty="0" smtClean="0"/>
              <a:t>6.</a:t>
            </a:r>
          </a:p>
          <a:p>
            <a:r>
              <a:rPr lang="cs-CZ" dirty="0" smtClean="0"/>
              <a:t>Přezkoumává postup u VZMR ÚOHS?</a:t>
            </a:r>
            <a:endParaRPr lang="cs-CZ" sz="2800" dirty="0"/>
          </a:p>
          <a:p>
            <a:endParaRPr lang="cs-CZ" sz="2800" dirty="0"/>
          </a:p>
        </p:txBody>
      </p:sp>
    </p:spTree>
    <p:extLst>
      <p:ext uri="{BB962C8B-B14F-4D97-AF65-F5344CB8AC3E}">
        <p14:creationId xmlns:p14="http://schemas.microsoft.com/office/powerpoint/2010/main" val="1506272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Vertikální a horizontální spolupráce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11 (in house zadávání) – výkladově relativně konzistentní</a:t>
            </a:r>
          </a:p>
          <a:p>
            <a:r>
              <a:rPr lang="cs-CZ" dirty="0" smtClean="0"/>
              <a:t>§ 12+13 (</a:t>
            </a:r>
            <a:r>
              <a:rPr lang="cs-CZ" dirty="0" err="1" smtClean="0"/>
              <a:t>neighbour</a:t>
            </a:r>
            <a:r>
              <a:rPr lang="cs-CZ" dirty="0" smtClean="0"/>
              <a:t> house zadávání) – relativní novinka zákona. Musí být naplněny kumulativně 3 resp. 4 podmínky:</a:t>
            </a:r>
          </a:p>
          <a:p>
            <a:pPr>
              <a:buFont typeface="Arial" panose="020B0604020202020204" pitchFamily="34" charset="0"/>
              <a:buChar char="•"/>
            </a:pPr>
            <a:r>
              <a:rPr lang="cs-CZ" dirty="0" smtClean="0"/>
              <a:t>Veřejní zadavatelé spolupracují na společném úkolu – dosahují společného cíle spoluprací</a:t>
            </a:r>
          </a:p>
          <a:p>
            <a:pPr>
              <a:buFont typeface="Arial" panose="020B0604020202020204" pitchFamily="34" charset="0"/>
              <a:buChar char="•"/>
            </a:pPr>
            <a:r>
              <a:rPr lang="cs-CZ" dirty="0" smtClean="0"/>
              <a:t>Veřejný zájem – význam skutečné spolupráce (?)</a:t>
            </a:r>
          </a:p>
          <a:p>
            <a:pPr>
              <a:buFont typeface="Arial" panose="020B0604020202020204" pitchFamily="34" charset="0"/>
              <a:buChar char="•"/>
            </a:pPr>
            <a:r>
              <a:rPr lang="cs-CZ" dirty="0" smtClean="0"/>
              <a:t>Méně než 20% výkonu činnosti, kterých se spolupráce týká na volném trhu</a:t>
            </a:r>
          </a:p>
          <a:p>
            <a:pPr>
              <a:buFont typeface="Arial" panose="020B0604020202020204" pitchFamily="34" charset="0"/>
              <a:buChar char="•"/>
            </a:pPr>
            <a:r>
              <a:rPr lang="cs-CZ" dirty="0" smtClean="0"/>
              <a:t>Úskalí – jak se to počítá, co je to volný trh, ?</a:t>
            </a:r>
          </a:p>
          <a:p>
            <a:pPr>
              <a:buFont typeface="Arial" panose="020B0604020202020204" pitchFamily="34" charset="0"/>
              <a:buChar char="•"/>
            </a:pPr>
            <a:r>
              <a:rPr lang="cs-CZ" dirty="0" smtClean="0"/>
              <a:t>Při aplikaci in house nebo </a:t>
            </a:r>
            <a:r>
              <a:rPr lang="cs-CZ" dirty="0" err="1" smtClean="0"/>
              <a:t>neighbour</a:t>
            </a:r>
            <a:r>
              <a:rPr lang="cs-CZ" dirty="0" smtClean="0"/>
              <a:t> house zadávání se neaplikují zadávací řízení dle ZZVZ</a:t>
            </a:r>
            <a:endParaRPr lang="cs-CZ" dirty="0"/>
          </a:p>
        </p:txBody>
      </p:sp>
    </p:spTree>
    <p:extLst>
      <p:ext uri="{BB962C8B-B14F-4D97-AF65-F5344CB8AC3E}">
        <p14:creationId xmlns:p14="http://schemas.microsoft.com/office/powerpoint/2010/main" val="1010874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11 – in house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(1) Za zadání veřejné zakázky se nepovažuje uzavření smlouvy, kterou uzavírá veřejný zadavatel s jinou právnickou osobou jako dodavatelem, pokud</a:t>
            </a:r>
          </a:p>
          <a:p>
            <a:r>
              <a:rPr lang="cs-CZ" dirty="0" smtClean="0"/>
              <a:t>a) sám nebo společně s jinými veřejnými zadavateli ovládá tuto osobu obdobně jako své vnitřní organizační jednotky,</a:t>
            </a:r>
          </a:p>
          <a:p>
            <a:r>
              <a:rPr lang="cs-CZ" dirty="0" smtClean="0"/>
              <a:t>b) v takto ovládané osobě nemá majetkovou účast jiná osoba než ovládající veřejný zadavatel nebo ovládající veřejní zadavatelé a</a:t>
            </a:r>
          </a:p>
          <a:p>
            <a:r>
              <a:rPr lang="cs-CZ" dirty="0" smtClean="0"/>
              <a:t>c) více než 80 % celkové činnosti takto ovládané osoby je prováděno při plnění úkolů, které jí byly svěřeny ovládajícím veřejným zadavatelem nebo ovládajícími veřejnými zadavateli nebo jinými právnickými osobami, které ovládající veřejný zadavatel nebo veřejní zadavatelé rovněž ovládají jako své vnitřní organizační jednotky.</a:t>
            </a:r>
            <a:endParaRPr lang="cs-CZ" dirty="0"/>
          </a:p>
        </p:txBody>
      </p:sp>
    </p:spTree>
    <p:extLst>
      <p:ext uri="{BB962C8B-B14F-4D97-AF65-F5344CB8AC3E}">
        <p14:creationId xmlns:p14="http://schemas.microsoft.com/office/powerpoint/2010/main" val="318189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In-house judikatura ESD/SDEU</a:t>
            </a:r>
            <a:endParaRPr lang="cs-CZ" dirty="0"/>
          </a:p>
        </p:txBody>
      </p:sp>
      <p:sp>
        <p:nvSpPr>
          <p:cNvPr id="3" name="Zástupný symbol pro obsah 2"/>
          <p:cNvSpPr>
            <a:spLocks noGrp="1"/>
          </p:cNvSpPr>
          <p:nvPr>
            <p:ph idx="1"/>
          </p:nvPr>
        </p:nvSpPr>
        <p:spPr/>
        <p:txBody>
          <a:bodyPr>
            <a:normAutofit fontScale="92500" lnSpcReduction="20000"/>
          </a:bodyPr>
          <a:lstStyle/>
          <a:p>
            <a:r>
              <a:rPr lang="it-IT" dirty="0"/>
              <a:t>C-340/04 - </a:t>
            </a:r>
            <a:r>
              <a:rPr lang="it-IT" b="1" dirty="0"/>
              <a:t>Carbotermo</a:t>
            </a:r>
            <a:r>
              <a:rPr lang="it-IT" dirty="0"/>
              <a:t> and Consorzio </a:t>
            </a:r>
            <a:r>
              <a:rPr lang="it-IT" dirty="0" smtClean="0"/>
              <a:t>Alisei;</a:t>
            </a:r>
            <a:endParaRPr lang="cs-CZ" dirty="0" smtClean="0"/>
          </a:p>
          <a:p>
            <a:r>
              <a:rPr lang="cs-CZ" dirty="0"/>
              <a:t>C-324/07 - </a:t>
            </a:r>
            <a:r>
              <a:rPr lang="cs-CZ" b="1" dirty="0" err="1"/>
              <a:t>Coditel</a:t>
            </a:r>
            <a:r>
              <a:rPr lang="cs-CZ" b="1" dirty="0"/>
              <a:t> </a:t>
            </a:r>
            <a:r>
              <a:rPr lang="cs-CZ" b="1" dirty="0" err="1" smtClean="0"/>
              <a:t>Brabant</a:t>
            </a:r>
            <a:r>
              <a:rPr lang="cs-CZ" b="1" dirty="0" smtClean="0"/>
              <a:t>;</a:t>
            </a:r>
            <a:endParaRPr lang="cs-CZ" dirty="0" smtClean="0"/>
          </a:p>
          <a:p>
            <a:r>
              <a:rPr lang="cs-CZ" dirty="0" smtClean="0"/>
              <a:t>C-458/03 - </a:t>
            </a:r>
            <a:r>
              <a:rPr lang="cs-CZ" b="1" dirty="0" smtClean="0"/>
              <a:t>Parking </a:t>
            </a:r>
            <a:r>
              <a:rPr lang="cs-CZ" b="1" dirty="0"/>
              <a:t>Brixen</a:t>
            </a:r>
            <a:endParaRPr lang="cs-CZ" b="1" dirty="0" smtClean="0"/>
          </a:p>
          <a:p>
            <a:r>
              <a:rPr lang="de-DE" dirty="0"/>
              <a:t>C-26/03 - </a:t>
            </a:r>
            <a:r>
              <a:rPr lang="de-DE" b="1" dirty="0"/>
              <a:t>Stadt Halle</a:t>
            </a:r>
            <a:r>
              <a:rPr lang="de-DE" dirty="0"/>
              <a:t> </a:t>
            </a:r>
            <a:r>
              <a:rPr lang="de-DE" dirty="0" err="1"/>
              <a:t>and</a:t>
            </a:r>
            <a:r>
              <a:rPr lang="de-DE" dirty="0"/>
              <a:t> RPL </a:t>
            </a:r>
            <a:r>
              <a:rPr lang="de-DE" dirty="0" err="1" smtClean="0"/>
              <a:t>Lochau</a:t>
            </a:r>
            <a:r>
              <a:rPr lang="cs-CZ" dirty="0" smtClean="0"/>
              <a:t>;</a:t>
            </a:r>
          </a:p>
          <a:p>
            <a:r>
              <a:rPr lang="cs-CZ" dirty="0"/>
              <a:t>C-15/13 - </a:t>
            </a:r>
            <a:r>
              <a:rPr lang="cs-CZ" b="1" dirty="0" err="1"/>
              <a:t>Datenlotsen</a:t>
            </a:r>
            <a:r>
              <a:rPr lang="cs-CZ" dirty="0"/>
              <a:t> </a:t>
            </a:r>
            <a:r>
              <a:rPr lang="cs-CZ" dirty="0" err="1" smtClean="0"/>
              <a:t>Informationssysteme</a:t>
            </a:r>
            <a:r>
              <a:rPr lang="cs-CZ" dirty="0" smtClean="0"/>
              <a:t>;</a:t>
            </a:r>
          </a:p>
          <a:p>
            <a:r>
              <a:rPr lang="cs-CZ" dirty="0" smtClean="0"/>
              <a:t>C-182/11 - </a:t>
            </a:r>
            <a:r>
              <a:rPr lang="cs-CZ" b="1" dirty="0" smtClean="0"/>
              <a:t>ECONORD;</a:t>
            </a:r>
          </a:p>
          <a:p>
            <a:r>
              <a:rPr lang="cs-CZ" dirty="0" smtClean="0"/>
              <a:t>C-295/05 - </a:t>
            </a:r>
            <a:r>
              <a:rPr lang="cs-CZ" b="1" dirty="0" smtClean="0"/>
              <a:t>ASEMFO</a:t>
            </a:r>
            <a:r>
              <a:rPr lang="cs-CZ" dirty="0" smtClean="0"/>
              <a:t>;</a:t>
            </a:r>
          </a:p>
          <a:p>
            <a:r>
              <a:rPr lang="cs-CZ" dirty="0"/>
              <a:t>C 553/15 </a:t>
            </a:r>
            <a:r>
              <a:rPr lang="cs-CZ" b="1" dirty="0" smtClean="0"/>
              <a:t>UNDIS;</a:t>
            </a:r>
          </a:p>
          <a:p>
            <a:r>
              <a:rPr lang="cs-CZ" dirty="0"/>
              <a:t>C-182/11 </a:t>
            </a:r>
            <a:r>
              <a:rPr lang="cs-CZ" dirty="0" smtClean="0"/>
              <a:t>- </a:t>
            </a:r>
            <a:r>
              <a:rPr lang="cs-CZ" b="1" dirty="0" smtClean="0"/>
              <a:t>CONAME;</a:t>
            </a:r>
          </a:p>
          <a:p>
            <a:r>
              <a:rPr lang="cs-CZ" dirty="0">
                <a:solidFill>
                  <a:srgbClr val="FF0000"/>
                </a:solidFill>
              </a:rPr>
              <a:t>C-107/98 - </a:t>
            </a:r>
            <a:r>
              <a:rPr lang="cs-CZ" b="1" dirty="0" err="1" smtClean="0">
                <a:solidFill>
                  <a:srgbClr val="FF0000"/>
                </a:solidFill>
              </a:rPr>
              <a:t>Teckal</a:t>
            </a:r>
            <a:r>
              <a:rPr lang="cs-CZ" b="1" dirty="0" smtClean="0">
                <a:solidFill>
                  <a:srgbClr val="FF0000"/>
                </a:solidFill>
              </a:rPr>
              <a:t>.</a:t>
            </a:r>
          </a:p>
          <a:p>
            <a:endParaRPr lang="cs-CZ" dirty="0" smtClean="0"/>
          </a:p>
          <a:p>
            <a:endParaRPr lang="cs-CZ" dirty="0"/>
          </a:p>
        </p:txBody>
      </p:sp>
    </p:spTree>
    <p:extLst>
      <p:ext uri="{BB962C8B-B14F-4D97-AF65-F5344CB8AC3E}">
        <p14:creationId xmlns:p14="http://schemas.microsoft.com/office/powerpoint/2010/main" val="1745211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Tzv. </a:t>
            </a:r>
            <a:r>
              <a:rPr lang="cs-CZ" dirty="0" err="1" smtClean="0"/>
              <a:t>Teckal</a:t>
            </a:r>
            <a:r>
              <a:rPr lang="cs-CZ" dirty="0" smtClean="0"/>
              <a:t> kritéria</a:t>
            </a:r>
            <a:endParaRPr lang="cs-CZ" dirty="0"/>
          </a:p>
        </p:txBody>
      </p:sp>
      <p:sp>
        <p:nvSpPr>
          <p:cNvPr id="3" name="Zástupný symbol pro obsah 2"/>
          <p:cNvSpPr>
            <a:spLocks noGrp="1"/>
          </p:cNvSpPr>
          <p:nvPr>
            <p:ph idx="1"/>
          </p:nvPr>
        </p:nvSpPr>
        <p:spPr/>
        <p:txBody>
          <a:bodyPr>
            <a:normAutofit/>
          </a:bodyPr>
          <a:lstStyle/>
          <a:p>
            <a:pPr lvl="0"/>
            <a:r>
              <a:rPr lang="cs-CZ" dirty="0"/>
              <a:t>Nad subjektem, kterému je veřejná zakázka zadávána, a který je právně odlišný od zadavatele, vykonává zadavatel obdobnou kontrolu, jakou vykonává nad svými organizačními složkami a zároveň</a:t>
            </a:r>
          </a:p>
          <a:p>
            <a:pPr lvl="0"/>
            <a:r>
              <a:rPr lang="cs-CZ" dirty="0"/>
              <a:t>Uvedený subjekt (kterému má být zakázka in house zadána) s veřejným zadavatelem uskutečňuje převážnou část své činnosti (podmínka alespoň 80% obratu vůči němu) a zároveň</a:t>
            </a:r>
          </a:p>
          <a:p>
            <a:pPr lvl="0"/>
            <a:r>
              <a:rPr lang="cs-CZ" dirty="0"/>
              <a:t>V uvedeném subjektu nemá majetkovou účast jiný než ovládající veřejný zadavatel (či ovládající veřejní zadavatelé – je-li jich více).</a:t>
            </a:r>
          </a:p>
          <a:p>
            <a:pPr marL="0" indent="0">
              <a:buNone/>
            </a:pPr>
            <a:endParaRPr lang="cs-CZ" dirty="0"/>
          </a:p>
        </p:txBody>
      </p:sp>
    </p:spTree>
    <p:extLst>
      <p:ext uri="{BB962C8B-B14F-4D97-AF65-F5344CB8AC3E}">
        <p14:creationId xmlns:p14="http://schemas.microsoft.com/office/powerpoint/2010/main" val="826387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IH + NH – nejčastější problémy</a:t>
            </a:r>
            <a:endParaRPr lang="cs-CZ" dirty="0"/>
          </a:p>
        </p:txBody>
      </p:sp>
      <p:sp>
        <p:nvSpPr>
          <p:cNvPr id="3" name="Zástupný symbol pro obsah 2"/>
          <p:cNvSpPr>
            <a:spLocks noGrp="1"/>
          </p:cNvSpPr>
          <p:nvPr>
            <p:ph idx="1"/>
          </p:nvPr>
        </p:nvSpPr>
        <p:spPr/>
        <p:txBody>
          <a:bodyPr/>
          <a:lstStyle/>
          <a:p>
            <a:r>
              <a:rPr lang="cs-CZ" dirty="0" smtClean="0"/>
              <a:t>Jak se „dělá“ konkrétní VZ in </a:t>
            </a:r>
            <a:r>
              <a:rPr lang="cs-CZ" dirty="0" err="1" smtClean="0"/>
              <a:t>houseovým</a:t>
            </a:r>
            <a:r>
              <a:rPr lang="cs-CZ" dirty="0" smtClean="0"/>
              <a:t> zadáváním?</a:t>
            </a:r>
          </a:p>
          <a:p>
            <a:r>
              <a:rPr lang="cs-CZ" dirty="0" smtClean="0"/>
              <a:t>Mnoho proměnných, variant, pestrá praxe – nutno promyslet v konkrétním případě;</a:t>
            </a:r>
          </a:p>
          <a:p>
            <a:r>
              <a:rPr lang="cs-CZ" dirty="0" smtClean="0"/>
              <a:t>Prozatímní absence zkušeností s NH (v ČR);</a:t>
            </a:r>
          </a:p>
          <a:p>
            <a:r>
              <a:rPr lang="cs-CZ" dirty="0" smtClean="0"/>
              <a:t> Ovládaná osoba nesoutěží žádné VZ, ač je sama zadavatelem;</a:t>
            </a:r>
          </a:p>
          <a:p>
            <a:r>
              <a:rPr lang="cs-CZ" dirty="0" smtClean="0"/>
              <a:t>IN + NH je vnímáno výjimečný postup</a:t>
            </a:r>
            <a:endParaRPr lang="cs-CZ" dirty="0"/>
          </a:p>
        </p:txBody>
      </p:sp>
    </p:spTree>
    <p:extLst>
      <p:ext uri="{BB962C8B-B14F-4D97-AF65-F5344CB8AC3E}">
        <p14:creationId xmlns:p14="http://schemas.microsoft.com/office/powerpoint/2010/main" val="2576901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4128" y="326424"/>
            <a:ext cx="9720072" cy="1499616"/>
          </a:xfrm>
        </p:spPr>
        <p:txBody>
          <a:bodyPr/>
          <a:lstStyle/>
          <a:p>
            <a:r>
              <a:rPr lang="cs-CZ" dirty="0" smtClean="0"/>
              <a:t>Výjimky: § 29</a:t>
            </a:r>
            <a:endParaRPr lang="cs-CZ" dirty="0"/>
          </a:p>
        </p:txBody>
      </p:sp>
      <p:sp>
        <p:nvSpPr>
          <p:cNvPr id="3" name="Zástupný symbol pro obsah 2"/>
          <p:cNvSpPr>
            <a:spLocks noGrp="1"/>
          </p:cNvSpPr>
          <p:nvPr>
            <p:ph idx="1"/>
          </p:nvPr>
        </p:nvSpPr>
        <p:spPr>
          <a:xfrm>
            <a:off x="894732" y="1544128"/>
            <a:ext cx="9720071" cy="4023360"/>
          </a:xfrm>
        </p:spPr>
        <p:txBody>
          <a:bodyPr>
            <a:noAutofit/>
          </a:bodyPr>
          <a:lstStyle/>
          <a:p>
            <a:pPr indent="0" algn="just">
              <a:spcBef>
                <a:spcPts val="600"/>
              </a:spcBef>
              <a:spcAft>
                <a:spcPts val="0"/>
              </a:spcAft>
              <a:buNone/>
            </a:pPr>
            <a:endParaRPr lang="cs-CZ" sz="1600" u="sng" dirty="0" smtClean="0">
              <a:latin typeface="Times New Roman" panose="02020603050405020304" pitchFamily="18" charset="0"/>
              <a:ea typeface="Times New Roman" panose="02020603050405020304" pitchFamily="18" charset="0"/>
            </a:endParaRPr>
          </a:p>
          <a:p>
            <a:pPr>
              <a:lnSpc>
                <a:spcPct val="110000"/>
              </a:lnSpc>
            </a:pPr>
            <a:r>
              <a:rPr lang="cs-CZ" sz="2600" dirty="0" smtClean="0"/>
              <a:t>Zadavatel není povinen zadat veřejnou zakázku v zadávacím řízení,</a:t>
            </a:r>
          </a:p>
          <a:p>
            <a:pPr>
              <a:lnSpc>
                <a:spcPct val="110000"/>
              </a:lnSpc>
            </a:pPr>
            <a:r>
              <a:rPr lang="cs-CZ" sz="2600" dirty="0" smtClean="0"/>
              <a:t>a) pokud by provedení zadávacího řízení ohrozilo ochranu základních bezpečnostních zájmů České republiky a současně nelze učinit takové opatření, které by provedení zadávacího řízení umožňovalo,</a:t>
            </a:r>
          </a:p>
          <a:p>
            <a:pPr>
              <a:lnSpc>
                <a:spcPct val="110000"/>
              </a:lnSpc>
            </a:pPr>
            <a:r>
              <a:rPr lang="cs-CZ" sz="2600" dirty="0" smtClean="0"/>
              <a:t>b) jestliže by došlo k vyzrazení utajované informace… </a:t>
            </a:r>
          </a:p>
          <a:p>
            <a:pPr>
              <a:lnSpc>
                <a:spcPct val="110000"/>
              </a:lnSpc>
            </a:pPr>
            <a:r>
              <a:rPr lang="cs-CZ" sz="2600" dirty="0" smtClean="0"/>
              <a:t>c) </a:t>
            </a:r>
            <a:r>
              <a:rPr lang="cs-CZ" sz="2600" dirty="0" smtClean="0">
                <a:solidFill>
                  <a:srgbClr val="FF0000"/>
                </a:solidFill>
              </a:rPr>
              <a:t>jde-li o zadávání nebo plnění veřejné zakázky v rámci zvláštních bezpečnostních opatření </a:t>
            </a:r>
            <a:r>
              <a:rPr lang="cs-CZ" sz="2600" dirty="0" smtClean="0"/>
              <a:t>stanovenými jinými právními předpisy a současně nelze učinit takové opatření, které by provedení zadávacího řízení umožňovalo,</a:t>
            </a:r>
            <a:endParaRPr lang="cs-CZ" sz="1600" dirty="0"/>
          </a:p>
        </p:txBody>
      </p:sp>
    </p:spTree>
    <p:extLst>
      <p:ext uri="{BB962C8B-B14F-4D97-AF65-F5344CB8AC3E}">
        <p14:creationId xmlns:p14="http://schemas.microsoft.com/office/powerpoint/2010/main" val="376907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29 Výjimky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jejímž předmětem </a:t>
            </a:r>
            <a:r>
              <a:rPr lang="cs-CZ" dirty="0" smtClean="0">
                <a:solidFill>
                  <a:srgbClr val="FF0000"/>
                </a:solidFill>
              </a:rPr>
              <a:t>je nabytí, nájem nebo pacht existující věci nemovité </a:t>
            </a:r>
            <a:r>
              <a:rPr lang="cs-CZ" dirty="0" smtClean="0"/>
              <a:t>nebo s ní souvisejících věcných práv,</a:t>
            </a:r>
          </a:p>
          <a:p>
            <a:r>
              <a:rPr lang="cs-CZ" dirty="0" smtClean="0"/>
              <a:t>i) jde-li o veřejnou zakázku</a:t>
            </a:r>
          </a:p>
          <a:p>
            <a:r>
              <a:rPr lang="cs-CZ" dirty="0" smtClean="0"/>
              <a:t>1. zadávanou provozovatelem </a:t>
            </a:r>
            <a:r>
              <a:rPr lang="cs-CZ" dirty="0" smtClean="0">
                <a:solidFill>
                  <a:srgbClr val="FF0000"/>
                </a:solidFill>
              </a:rPr>
              <a:t>televizního nebo rozhlasového vysílání </a:t>
            </a:r>
            <a:r>
              <a:rPr lang="cs-CZ" dirty="0" smtClean="0"/>
              <a:t>nebo poskytovatelem audiovizuálních mediálních služeb na vyžádání spočívající v nabývání, přípravě, výrobě nebo společné výrobě programového obsahu určeného pro vysílání nebo distribuci, nebo</a:t>
            </a:r>
          </a:p>
          <a:p>
            <a:r>
              <a:rPr lang="cs-CZ" dirty="0" smtClean="0"/>
              <a:t>2. na nákup vysílacího času nebo dodání programů, která je zadávána provozovatelům televizního nebo rozhlasového vysílání nebo poskytovatelům audiovizuálních mediálních služeb na vyžádání,</a:t>
            </a:r>
          </a:p>
          <a:p>
            <a:r>
              <a:rPr lang="cs-CZ" dirty="0" smtClean="0"/>
              <a:t>j) jde-li o rozhodčí, smírčí nebo obdobné činnosti,</a:t>
            </a:r>
            <a:endParaRPr lang="cs-CZ" dirty="0"/>
          </a:p>
        </p:txBody>
      </p:sp>
    </p:spTree>
    <p:extLst>
      <p:ext uri="{BB962C8B-B14F-4D97-AF65-F5344CB8AC3E}">
        <p14:creationId xmlns:p14="http://schemas.microsoft.com/office/powerpoint/2010/main" val="3621278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Výjimky § 29</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k) </a:t>
            </a:r>
            <a:r>
              <a:rPr lang="cs-CZ" dirty="0" smtClean="0">
                <a:solidFill>
                  <a:srgbClr val="FF0000"/>
                </a:solidFill>
              </a:rPr>
              <a:t>jde-li o právní služby,</a:t>
            </a:r>
          </a:p>
          <a:p>
            <a:r>
              <a:rPr lang="cs-CZ" dirty="0" smtClean="0"/>
              <a:t>1. které poskytuje advokát v rámci zastupování klienta v soudním, rozhodčím, smírčím nebo správním řízení před soudem, tribunálem nebo jiným veřejným orgánem nebo v řízení před mezinárodními orgány pro řešení sporů,</a:t>
            </a:r>
          </a:p>
          <a:p>
            <a:r>
              <a:rPr lang="cs-CZ" dirty="0" smtClean="0"/>
              <a:t>2. které poskytuje advokát při přípravě na řízení uvedená v bodě 1, nebo pokud okolnosti nasvědčují tomu, že dotčená věc se s vysokou pravděpodobností stane předmětem řízení uvedeného v bodě 1,</a:t>
            </a:r>
          </a:p>
          <a:p>
            <a:r>
              <a:rPr lang="cs-CZ" dirty="0" smtClean="0"/>
              <a:t>3. které musí poskytovat notář na základě jiného právního předpisu10) v rámci osvědčování a ověřování listin, nebo</a:t>
            </a:r>
          </a:p>
          <a:p>
            <a:r>
              <a:rPr lang="cs-CZ" dirty="0" smtClean="0"/>
              <a:t>4. při kterých na základě jiného právního předpisu11), byť i příležitostně, vykonává dodavatel veřejnou moc,</a:t>
            </a:r>
          </a:p>
        </p:txBody>
      </p:sp>
    </p:spTree>
    <p:extLst>
      <p:ext uri="{BB962C8B-B14F-4D97-AF65-F5344CB8AC3E}">
        <p14:creationId xmlns:p14="http://schemas.microsoft.com/office/powerpoint/2010/main" val="130529588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1008</Words>
  <Application>Microsoft Office PowerPoint</Application>
  <PresentationFormat>Širokoúhlá obrazovka</PresentationFormat>
  <Paragraphs>80</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Výjimky ze ZZVZ</vt:lpstr>
      <vt:lpstr>Vertikální a horizontální spolupráce</vt:lpstr>
      <vt:lpstr>§ 11 – in house</vt:lpstr>
      <vt:lpstr>In-house judikatura ESD/SDEU</vt:lpstr>
      <vt:lpstr>Tzv. Teckal kritéria</vt:lpstr>
      <vt:lpstr> IH + NH – nejčastější problémy</vt:lpstr>
      <vt:lpstr>Výjimky: § 29</vt:lpstr>
      <vt:lpstr>§ 29 Výjimky</vt:lpstr>
      <vt:lpstr>Výjimky § 29</vt:lpstr>
      <vt:lpstr>§ 29 Výjimky</vt:lpstr>
      <vt:lpstr>Výjimky pro podlimitní VZ § 30</vt:lpstr>
      <vt:lpstr>Výjimky pro podlimitní VZ § 30</vt:lpstr>
      <vt:lpstr>Výjimky pro podlimitní VZ § 30</vt:lpstr>
      <vt:lpstr>VZMR: § 31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Výjimky ze ZZVZ</dc:title>
  <dc:creator>Cermak, Michal</dc:creator>
  <cp:lastModifiedBy>Michal Čermák</cp:lastModifiedBy>
  <cp:revision>4</cp:revision>
  <dcterms:created xsi:type="dcterms:W3CDTF">2017-12-01T05:31:37Z</dcterms:created>
  <dcterms:modified xsi:type="dcterms:W3CDTF">2019-12-10T15:41:11Z</dcterms:modified>
</cp:coreProperties>
</file>