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5" r:id="rId4"/>
    <p:sldId id="267" r:id="rId5"/>
    <p:sldId id="268" r:id="rId6"/>
    <p:sldId id="269" r:id="rId7"/>
    <p:sldId id="286" r:id="rId8"/>
    <p:sldId id="259" r:id="rId9"/>
    <p:sldId id="287" r:id="rId10"/>
    <p:sldId id="260" r:id="rId11"/>
    <p:sldId id="261" r:id="rId12"/>
    <p:sldId id="288" r:id="rId13"/>
    <p:sldId id="262" r:id="rId14"/>
    <p:sldId id="290" r:id="rId15"/>
    <p:sldId id="289" r:id="rId16"/>
    <p:sldId id="263" r:id="rId17"/>
    <p:sldId id="271" r:id="rId18"/>
    <p:sldId id="272" r:id="rId19"/>
    <p:sldId id="270" r:id="rId20"/>
    <p:sldId id="273" r:id="rId21"/>
    <p:sldId id="275" r:id="rId22"/>
    <p:sldId id="276" r:id="rId23"/>
    <p:sldId id="277" r:id="rId24"/>
    <p:sldId id="278" r:id="rId25"/>
    <p:sldId id="279" r:id="rId26"/>
    <p:sldId id="280" r:id="rId27"/>
    <p:sldId id="281" r:id="rId28"/>
    <p:sldId id="283" r:id="rId29"/>
    <p:sldId id="284" r:id="rId30"/>
    <p:sldId id="291" r:id="rId31"/>
    <p:sldId id="266"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9" d="100"/>
          <a:sy n="119" d="100"/>
        </p:scale>
        <p:origin x="-141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4DDEDAC9-9675-4F88-870F-E162CF1CA214}" type="datetimeFigureOut">
              <a:rPr lang="cs-CZ" smtClean="0"/>
              <a:pPr/>
              <a:t>28.11.2017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2D9B6D0-DD39-405C-9D33-A3969F8E099C}" type="slidenum">
              <a:rPr lang="cs-CZ" smtClean="0"/>
              <a:pPr/>
              <a:t>‹#›</a:t>
            </a:fld>
            <a:endParaRPr lang="cs-CZ"/>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DEDAC9-9675-4F88-870F-E162CF1CA214}" type="datetimeFigureOut">
              <a:rPr lang="cs-CZ" smtClean="0"/>
              <a:pPr/>
              <a:t>28.11.2017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2D9B6D0-DD39-405C-9D33-A3969F8E099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DEDAC9-9675-4F88-870F-E162CF1CA214}" type="datetimeFigureOut">
              <a:rPr lang="cs-CZ" smtClean="0"/>
              <a:pPr/>
              <a:t>28.11.2017</a:t>
            </a:fld>
            <a:endParaRPr lang="cs-CZ"/>
          </a:p>
        </p:txBody>
      </p:sp>
      <p:sp>
        <p:nvSpPr>
          <p:cNvPr id="5" name="Footer Placeholder 4"/>
          <p:cNvSpPr>
            <a:spLocks noGrp="1"/>
          </p:cNvSpPr>
          <p:nvPr>
            <p:ph type="ftr" sz="quarter" idx="11"/>
          </p:nvPr>
        </p:nvSpPr>
        <p:spPr>
          <a:xfrm>
            <a:off x="2640597" y="6377459"/>
            <a:ext cx="3836404" cy="365125"/>
          </a:xfrm>
        </p:spPr>
        <p:txBody>
          <a:bodyPr/>
          <a:lstStyle/>
          <a:p>
            <a:endParaRPr lang="cs-CZ"/>
          </a:p>
        </p:txBody>
      </p:sp>
      <p:sp>
        <p:nvSpPr>
          <p:cNvPr id="6" name="Slide Number Placeholder 5"/>
          <p:cNvSpPr>
            <a:spLocks noGrp="1"/>
          </p:cNvSpPr>
          <p:nvPr>
            <p:ph type="sldNum" sz="quarter" idx="12"/>
          </p:nvPr>
        </p:nvSpPr>
        <p:spPr/>
        <p:txBody>
          <a:bodyPr/>
          <a:lstStyle/>
          <a:p>
            <a:fld id="{C2D9B6D0-DD39-405C-9D33-A3969F8E099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DEDAC9-9675-4F88-870F-E162CF1CA214}" type="datetimeFigureOut">
              <a:rPr lang="cs-CZ" smtClean="0"/>
              <a:pPr/>
              <a:t>28.11.2017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2D9B6D0-DD39-405C-9D33-A3969F8E099C}"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DEDAC9-9675-4F88-870F-E162CF1CA214}" type="datetimeFigureOut">
              <a:rPr lang="cs-CZ" smtClean="0"/>
              <a:pPr/>
              <a:t>28.11.2017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2D9B6D0-DD39-405C-9D33-A3969F8E099C}"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DEDAC9-9675-4F88-870F-E162CF1CA214}" type="datetimeFigureOut">
              <a:rPr lang="cs-CZ" smtClean="0"/>
              <a:pPr/>
              <a:t>28.11.2017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2D9B6D0-DD39-405C-9D33-A3969F8E099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DEDAC9-9675-4F88-870F-E162CF1CA214}" type="datetimeFigureOut">
              <a:rPr lang="cs-CZ" smtClean="0"/>
              <a:pPr/>
              <a:t>28.11.2017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2D9B6D0-DD39-405C-9D33-A3969F8E099C}"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DEDAC9-9675-4F88-870F-E162CF1CA214}" type="datetimeFigureOut">
              <a:rPr lang="cs-CZ" smtClean="0"/>
              <a:pPr/>
              <a:t>28.11.2017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2D9B6D0-DD39-405C-9D33-A3969F8E099C}"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DEDAC9-9675-4F88-870F-E162CF1CA214}" type="datetimeFigureOut">
              <a:rPr lang="cs-CZ" smtClean="0"/>
              <a:pPr/>
              <a:t>28.11.2017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C2D9B6D0-DD39-405C-9D33-A3969F8E099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DEDAC9-9675-4F88-870F-E162CF1CA214}" type="datetimeFigureOut">
              <a:rPr lang="cs-CZ" smtClean="0"/>
              <a:pPr/>
              <a:t>28.11.2017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2D9B6D0-DD39-405C-9D33-A3969F8E099C}" type="slidenum">
              <a:rPr lang="cs-CZ" smtClean="0"/>
              <a:pPr/>
              <a:t>‹#›</a:t>
            </a:fld>
            <a:endParaRPr lang="cs-CZ"/>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4DDEDAC9-9675-4F88-870F-E162CF1CA214}" type="datetimeFigureOut">
              <a:rPr lang="cs-CZ" smtClean="0"/>
              <a:pPr/>
              <a:t>28.11.2017</a:t>
            </a:fld>
            <a:endParaRPr lang="cs-CZ"/>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Slide Number Placeholder 6"/>
          <p:cNvSpPr>
            <a:spLocks noGrp="1"/>
          </p:cNvSpPr>
          <p:nvPr>
            <p:ph type="sldNum" sz="quarter" idx="12"/>
          </p:nvPr>
        </p:nvSpPr>
        <p:spPr>
          <a:xfrm>
            <a:off x="8339328" y="1170432"/>
            <a:ext cx="733864" cy="201168"/>
          </a:xfrm>
        </p:spPr>
        <p:txBody>
          <a:bodyPr/>
          <a:lstStyle/>
          <a:p>
            <a:fld id="{C2D9B6D0-DD39-405C-9D33-A3969F8E099C}"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DDEDAC9-9675-4F88-870F-E162CF1CA214}" type="datetimeFigureOut">
              <a:rPr lang="cs-CZ" smtClean="0"/>
              <a:pPr/>
              <a:t>28.11.2017</a:t>
            </a:fld>
            <a:endParaRPr lang="cs-CZ"/>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2D9B6D0-DD39-405C-9D33-A3969F8E099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soud.cz/JudikaturaNS_new/ns_web.nsf/Edit/Rozhodovacicinnost~Metodikak?2958o.z.?Open&amp;area=Rozhodovac%C3%AD%20%C4%8Dinnost&amp;grp=Metodika%20k%20%C2%A7%202958%20o.z.&amp;l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548680"/>
            <a:ext cx="8388424" cy="1601344"/>
          </a:xfrm>
        </p:spPr>
        <p:txBody>
          <a:bodyPr>
            <a:noAutofit/>
          </a:bodyPr>
          <a:lstStyle/>
          <a:p>
            <a:pPr algn="ctr"/>
            <a:r>
              <a:rPr lang="cs-CZ" sz="5400" dirty="0" smtClean="0"/>
              <a:t>Občanskoprávní odpovědnost ve zdravotnictví </a:t>
            </a:r>
            <a:endParaRPr lang="cs-CZ" sz="5400" dirty="0"/>
          </a:p>
        </p:txBody>
      </p:sp>
      <p:sp>
        <p:nvSpPr>
          <p:cNvPr id="3" name="Subtitle 2"/>
          <p:cNvSpPr>
            <a:spLocks noGrp="1"/>
          </p:cNvSpPr>
          <p:nvPr>
            <p:ph type="subTitle" idx="1"/>
          </p:nvPr>
        </p:nvSpPr>
        <p:spPr>
          <a:xfrm>
            <a:off x="683568" y="3573016"/>
            <a:ext cx="8077200" cy="1499616"/>
          </a:xfrm>
        </p:spPr>
        <p:txBody>
          <a:bodyPr>
            <a:normAutofit/>
          </a:bodyPr>
          <a:lstStyle/>
          <a:p>
            <a:pPr algn="ctr"/>
            <a:r>
              <a:rPr lang="cs-CZ" sz="2800" b="1" dirty="0" smtClean="0"/>
              <a:t>Ondřej Pavelek </a:t>
            </a:r>
          </a:p>
          <a:p>
            <a:pPr algn="ctr"/>
            <a:endParaRPr lang="cs-CZ" sz="2800" b="1" dirty="0"/>
          </a:p>
          <a:p>
            <a:pPr algn="ctr"/>
            <a:r>
              <a:rPr lang="cs-CZ" sz="2800" b="1" dirty="0" smtClean="0"/>
              <a:t>Ondrej.pavelek@law.muni.cz</a:t>
            </a:r>
            <a:endParaRPr lang="cs-CZ" sz="2800" b="1" dirty="0"/>
          </a:p>
        </p:txBody>
      </p:sp>
    </p:spTree>
    <p:extLst>
      <p:ext uri="{BB962C8B-B14F-4D97-AF65-F5344CB8AC3E}">
        <p14:creationId xmlns:p14="http://schemas.microsoft.com/office/powerpoint/2010/main" val="1444616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Příklad č. 3: </a:t>
            </a:r>
            <a:r>
              <a:rPr lang="cs-CZ" dirty="0"/>
              <a:t>Napadení lékařky v psychiatrické nemocnici </a:t>
            </a:r>
          </a:p>
        </p:txBody>
      </p:sp>
      <p:sp>
        <p:nvSpPr>
          <p:cNvPr id="4" name="TextBox 3"/>
          <p:cNvSpPr txBox="1"/>
          <p:nvPr/>
        </p:nvSpPr>
        <p:spPr>
          <a:xfrm>
            <a:off x="755576" y="1988840"/>
            <a:ext cx="7632848" cy="4370427"/>
          </a:xfrm>
          <a:prstGeom prst="rect">
            <a:avLst/>
          </a:prstGeom>
          <a:noFill/>
        </p:spPr>
        <p:txBody>
          <a:bodyPr wrap="square" rtlCol="0">
            <a:spAutoFit/>
          </a:bodyPr>
          <a:lstStyle/>
          <a:p>
            <a:pPr algn="ctr"/>
            <a:r>
              <a:rPr lang="cs-CZ" sz="2000" b="1" u="sng" dirty="0" smtClean="0">
                <a:latin typeface="Times New Roman" pitchFamily="18" charset="0"/>
                <a:cs typeface="Times New Roman" pitchFamily="18" charset="0"/>
              </a:rPr>
              <a:t>§ 271c zákoníku práce </a:t>
            </a:r>
          </a:p>
          <a:p>
            <a:pPr algn="ctr"/>
            <a:endParaRPr lang="cs-CZ" sz="2000" b="1" u="sng" dirty="0" smtClean="0">
              <a:latin typeface="Times New Roman" pitchFamily="18" charset="0"/>
              <a:cs typeface="Times New Roman" pitchFamily="18" charset="0"/>
            </a:endParaRPr>
          </a:p>
          <a:p>
            <a:pPr algn="ctr"/>
            <a:r>
              <a:rPr lang="cs-CZ" sz="2000" b="1" u="sng" dirty="0" smtClean="0">
                <a:latin typeface="Times New Roman" pitchFamily="18" charset="0"/>
                <a:cs typeface="Times New Roman" pitchFamily="18" charset="0"/>
              </a:rPr>
              <a:t>Náhrada za bolest a ztížení společenského uplatnění</a:t>
            </a:r>
          </a:p>
          <a:p>
            <a:pPr algn="just"/>
            <a:endParaRPr lang="cs-CZ" sz="2000" b="1" dirty="0" smtClean="0">
              <a:latin typeface="Times New Roman" pitchFamily="18" charset="0"/>
              <a:cs typeface="Times New Roman" pitchFamily="18" charset="0"/>
            </a:endParaRPr>
          </a:p>
          <a:p>
            <a:pPr marL="342900" indent="-342900" algn="just">
              <a:buAutoNum type="arabicParenBoth"/>
            </a:pPr>
            <a:r>
              <a:rPr lang="cs-CZ" sz="2000" b="1" u="sng" dirty="0" smtClean="0">
                <a:latin typeface="Times New Roman" pitchFamily="18" charset="0"/>
                <a:cs typeface="Times New Roman" pitchFamily="18" charset="0"/>
              </a:rPr>
              <a:t>Náhrada za bolest a ztížení společenského uplatnění </a:t>
            </a:r>
            <a:r>
              <a:rPr lang="cs-CZ" sz="2000" b="1" dirty="0" smtClean="0">
                <a:latin typeface="Times New Roman" pitchFamily="18" charset="0"/>
                <a:cs typeface="Times New Roman" pitchFamily="18" charset="0"/>
              </a:rPr>
              <a:t>se poskytuje zaměstnanci jednorázově, a to nejméně ve výši </a:t>
            </a:r>
            <a:r>
              <a:rPr lang="cs-CZ" sz="2000" b="1" u="sng" dirty="0" smtClean="0">
                <a:latin typeface="Times New Roman" pitchFamily="18" charset="0"/>
                <a:cs typeface="Times New Roman" pitchFamily="18" charset="0"/>
              </a:rPr>
              <a:t>podle právního předpisu</a:t>
            </a:r>
            <a:r>
              <a:rPr lang="cs-CZ" sz="2000" b="1" dirty="0" smtClean="0">
                <a:latin typeface="Times New Roman" pitchFamily="18" charset="0"/>
                <a:cs typeface="Times New Roman" pitchFamily="18" charset="0"/>
              </a:rPr>
              <a:t> vydaného k provedení odstavce 2.</a:t>
            </a:r>
          </a:p>
          <a:p>
            <a:pPr algn="just"/>
            <a:endParaRPr lang="cs-CZ" sz="2000" b="1" dirty="0" smtClean="0">
              <a:latin typeface="Times New Roman" pitchFamily="18" charset="0"/>
              <a:cs typeface="Times New Roman" pitchFamily="18" charset="0"/>
            </a:endParaRPr>
          </a:p>
          <a:p>
            <a:pPr algn="just"/>
            <a:r>
              <a:rPr lang="cs-CZ" sz="2000" b="1" dirty="0" smtClean="0">
                <a:latin typeface="Times New Roman" pitchFamily="18" charset="0"/>
                <a:cs typeface="Times New Roman" pitchFamily="18" charset="0"/>
              </a:rPr>
              <a:t>(2) </a:t>
            </a:r>
            <a:r>
              <a:rPr lang="cs-CZ" sz="2000" b="1" u="sng" dirty="0" smtClean="0">
                <a:latin typeface="Times New Roman" pitchFamily="18" charset="0"/>
                <a:cs typeface="Times New Roman" pitchFamily="18" charset="0"/>
              </a:rPr>
              <a:t>Vláda stanoví nařízením</a:t>
            </a:r>
            <a:r>
              <a:rPr lang="cs-CZ" sz="2000" b="1" dirty="0" smtClean="0">
                <a:latin typeface="Times New Roman" pitchFamily="18" charset="0"/>
                <a:cs typeface="Times New Roman" pitchFamily="18" charset="0"/>
              </a:rPr>
              <a:t> výši náhrady za bolest a ztížení společenského uplatnění odpovídající vzniklé újmě, způsob určování výše náhrady v jednotlivých případech a postupy při vydávání lékařského posudku včetně jeho náležitostí ve vztahu k posuzované činnosti.</a:t>
            </a:r>
          </a:p>
          <a:p>
            <a:endParaRPr lang="cs-CZ" dirty="0"/>
          </a:p>
        </p:txBody>
      </p:sp>
    </p:spTree>
    <p:extLst>
      <p:ext uri="{BB962C8B-B14F-4D97-AF65-F5344CB8AC3E}">
        <p14:creationId xmlns:p14="http://schemas.microsoft.com/office/powerpoint/2010/main" val="736765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cs-CZ" dirty="0"/>
              <a:t>Příklad č. 3: Napadení lékařky v psychiatrické nemocnici </a:t>
            </a:r>
          </a:p>
        </p:txBody>
      </p:sp>
      <p:graphicFrame>
        <p:nvGraphicFramePr>
          <p:cNvPr id="4" name="Table 3"/>
          <p:cNvGraphicFramePr>
            <a:graphicFrameLocks noGrp="1"/>
          </p:cNvGraphicFramePr>
          <p:nvPr>
            <p:extLst>
              <p:ext uri="{D42A27DB-BD31-4B8C-83A1-F6EECF244321}">
                <p14:modId xmlns:p14="http://schemas.microsoft.com/office/powerpoint/2010/main" val="1905821680"/>
              </p:ext>
            </p:extLst>
          </p:nvPr>
        </p:nvGraphicFramePr>
        <p:xfrm>
          <a:off x="395535" y="1772816"/>
          <a:ext cx="8424936" cy="4392489"/>
        </p:xfrm>
        <a:graphic>
          <a:graphicData uri="http://schemas.openxmlformats.org/drawingml/2006/table">
            <a:tbl>
              <a:tblPr firstRow="1" bandRow="1">
                <a:tableStyleId>{5C22544A-7EE6-4342-B048-85BDC9FD1C3A}</a:tableStyleId>
              </a:tblPr>
              <a:tblGrid>
                <a:gridCol w="2808312"/>
                <a:gridCol w="2808312"/>
                <a:gridCol w="2808312"/>
              </a:tblGrid>
              <a:tr h="1464163">
                <a:tc>
                  <a:txBody>
                    <a:bodyPr/>
                    <a:lstStyle/>
                    <a:p>
                      <a:pPr algn="ctr"/>
                      <a:endParaRPr lang="cs-CZ" sz="2400" b="1" dirty="0" smtClean="0">
                        <a:solidFill>
                          <a:schemeClr val="tx1"/>
                        </a:solidFill>
                      </a:endParaRPr>
                    </a:p>
                    <a:p>
                      <a:pPr algn="ctr"/>
                      <a:r>
                        <a:rPr lang="cs-CZ" sz="2400" b="1" dirty="0" smtClean="0">
                          <a:solidFill>
                            <a:schemeClr val="tx1"/>
                          </a:solidFill>
                        </a:rPr>
                        <a:t>§ 2958 o. z. </a:t>
                      </a:r>
                      <a:endParaRPr lang="cs-CZ" sz="2400" b="1" dirty="0">
                        <a:solidFill>
                          <a:schemeClr val="tx1"/>
                        </a:solidFill>
                      </a:endParaRPr>
                    </a:p>
                  </a:txBody>
                  <a:tcPr>
                    <a:solidFill>
                      <a:srgbClr val="00B050"/>
                    </a:solidFill>
                  </a:tcPr>
                </a:tc>
                <a:tc>
                  <a:txBody>
                    <a:bodyPr/>
                    <a:lstStyle/>
                    <a:p>
                      <a:pPr algn="ctr"/>
                      <a:endParaRPr lang="cs-CZ" sz="2400" b="1" dirty="0" smtClean="0">
                        <a:solidFill>
                          <a:schemeClr val="tx1"/>
                        </a:solidFill>
                      </a:endParaRPr>
                    </a:p>
                    <a:p>
                      <a:pPr algn="ctr"/>
                      <a:r>
                        <a:rPr lang="cs-CZ" sz="2400" b="1" dirty="0" smtClean="0">
                          <a:solidFill>
                            <a:schemeClr val="tx1"/>
                          </a:solidFill>
                        </a:rPr>
                        <a:t>Metodika</a:t>
                      </a:r>
                      <a:endParaRPr lang="cs-CZ" sz="2400" b="1" dirty="0">
                        <a:solidFill>
                          <a:schemeClr val="tx1"/>
                        </a:solidFill>
                      </a:endParaRPr>
                    </a:p>
                  </a:txBody>
                  <a:tcPr>
                    <a:solidFill>
                      <a:schemeClr val="tx2"/>
                    </a:solidFill>
                  </a:tcPr>
                </a:tc>
                <a:tc>
                  <a:txBody>
                    <a:bodyPr/>
                    <a:lstStyle/>
                    <a:p>
                      <a:pPr algn="ctr"/>
                      <a:endParaRPr lang="cs-CZ" sz="2400" b="1" dirty="0" smtClean="0">
                        <a:solidFill>
                          <a:schemeClr val="tx1"/>
                        </a:solidFill>
                      </a:endParaRPr>
                    </a:p>
                    <a:p>
                      <a:pPr algn="ctr"/>
                      <a:r>
                        <a:rPr lang="cs-CZ" sz="2400" b="1" dirty="0" smtClean="0">
                          <a:solidFill>
                            <a:schemeClr val="tx1"/>
                          </a:solidFill>
                        </a:rPr>
                        <a:t>Nařízení vlády 224/2016 Sb.</a:t>
                      </a:r>
                      <a:endParaRPr lang="cs-CZ" sz="2400" b="1" dirty="0">
                        <a:solidFill>
                          <a:schemeClr val="tx1"/>
                        </a:solidFill>
                      </a:endParaRPr>
                    </a:p>
                  </a:txBody>
                  <a:tcPr>
                    <a:solidFill>
                      <a:srgbClr val="FF0000"/>
                    </a:solidFill>
                  </a:tcPr>
                </a:tc>
              </a:tr>
              <a:tr h="1464163">
                <a:tc>
                  <a:txBody>
                    <a:bodyPr/>
                    <a:lstStyle/>
                    <a:p>
                      <a:pPr algn="ctr"/>
                      <a:endParaRPr lang="cs-CZ" sz="2400" b="1" dirty="0" smtClean="0">
                        <a:solidFill>
                          <a:schemeClr val="tx1"/>
                        </a:solidFill>
                      </a:endParaRPr>
                    </a:p>
                    <a:p>
                      <a:pPr algn="ctr"/>
                      <a:r>
                        <a:rPr lang="cs-CZ" sz="2400" b="1" dirty="0" smtClean="0">
                          <a:solidFill>
                            <a:schemeClr val="tx1"/>
                          </a:solidFill>
                        </a:rPr>
                        <a:t>X</a:t>
                      </a:r>
                      <a:endParaRPr lang="cs-CZ" sz="2400" b="1" dirty="0">
                        <a:solidFill>
                          <a:schemeClr val="tx1"/>
                        </a:solidFill>
                      </a:endParaRPr>
                    </a:p>
                  </a:txBody>
                  <a:tcPr>
                    <a:solidFill>
                      <a:srgbClr val="00B050"/>
                    </a:solidFill>
                  </a:tcPr>
                </a:tc>
                <a:tc>
                  <a:txBody>
                    <a:bodyPr/>
                    <a:lstStyle/>
                    <a:p>
                      <a:pPr algn="ctr"/>
                      <a:r>
                        <a:rPr lang="cs-CZ" sz="2400" b="1" dirty="0" smtClean="0">
                          <a:solidFill>
                            <a:schemeClr val="tx1"/>
                          </a:solidFill>
                        </a:rPr>
                        <a:t>Hodnota bodu</a:t>
                      </a:r>
                      <a:r>
                        <a:rPr lang="cs-CZ" sz="2400" b="1" baseline="0" dirty="0" smtClean="0">
                          <a:solidFill>
                            <a:schemeClr val="tx1"/>
                          </a:solidFill>
                        </a:rPr>
                        <a:t> dle průměrné mzdy: cca 250 Kč</a:t>
                      </a:r>
                      <a:endParaRPr lang="cs-CZ" sz="2400" b="1" dirty="0">
                        <a:solidFill>
                          <a:schemeClr val="tx1"/>
                        </a:solidFill>
                      </a:endParaRPr>
                    </a:p>
                  </a:txBody>
                  <a:tcPr>
                    <a:solidFill>
                      <a:schemeClr val="tx2"/>
                    </a:solidFill>
                  </a:tcPr>
                </a:tc>
                <a:tc>
                  <a:txBody>
                    <a:bodyPr/>
                    <a:lstStyle/>
                    <a:p>
                      <a:pPr algn="ctr"/>
                      <a:endParaRPr lang="cs-CZ" sz="2400" b="1" dirty="0" smtClean="0">
                        <a:solidFill>
                          <a:schemeClr val="tx1"/>
                        </a:solidFill>
                      </a:endParaRPr>
                    </a:p>
                    <a:p>
                      <a:pPr algn="ctr"/>
                      <a:r>
                        <a:rPr lang="cs-CZ" sz="2400" b="1" dirty="0" smtClean="0">
                          <a:solidFill>
                            <a:schemeClr val="tx1"/>
                          </a:solidFill>
                        </a:rPr>
                        <a:t>§ 3 odst. 1: 250,-</a:t>
                      </a:r>
                      <a:r>
                        <a:rPr lang="cs-CZ" sz="2400" b="1" baseline="0" dirty="0" smtClean="0">
                          <a:solidFill>
                            <a:schemeClr val="tx1"/>
                          </a:solidFill>
                        </a:rPr>
                        <a:t> Kč </a:t>
                      </a:r>
                      <a:endParaRPr lang="cs-CZ" sz="2400" b="1" dirty="0">
                        <a:solidFill>
                          <a:schemeClr val="tx1"/>
                        </a:solidFill>
                      </a:endParaRPr>
                    </a:p>
                  </a:txBody>
                  <a:tcPr>
                    <a:solidFill>
                      <a:srgbClr val="FF0000"/>
                    </a:solidFill>
                  </a:tcPr>
                </a:tc>
              </a:tr>
              <a:tr h="1464163">
                <a:tc>
                  <a:txBody>
                    <a:bodyPr/>
                    <a:lstStyle/>
                    <a:p>
                      <a:pPr algn="ctr"/>
                      <a:endParaRPr lang="cs-CZ" sz="2400" b="1" dirty="0" smtClean="0">
                        <a:solidFill>
                          <a:schemeClr val="tx1"/>
                        </a:solidFill>
                      </a:endParaRPr>
                    </a:p>
                    <a:p>
                      <a:pPr algn="ctr"/>
                      <a:r>
                        <a:rPr lang="cs-CZ" sz="2400" b="1" dirty="0" smtClean="0">
                          <a:solidFill>
                            <a:schemeClr val="tx1"/>
                          </a:solidFill>
                        </a:rPr>
                        <a:t>X</a:t>
                      </a:r>
                      <a:endParaRPr lang="cs-CZ" sz="2400" b="1" dirty="0">
                        <a:solidFill>
                          <a:schemeClr val="tx1"/>
                        </a:solidFill>
                      </a:endParaRPr>
                    </a:p>
                  </a:txBody>
                  <a:tcPr>
                    <a:solidFill>
                      <a:srgbClr val="00B050"/>
                    </a:solidFill>
                  </a:tcPr>
                </a:tc>
                <a:tc>
                  <a:txBody>
                    <a:bodyPr/>
                    <a:lstStyle/>
                    <a:p>
                      <a:pPr algn="ctr"/>
                      <a:r>
                        <a:rPr lang="cs-CZ" sz="2400" b="1" dirty="0" smtClean="0">
                          <a:solidFill>
                            <a:schemeClr val="tx1"/>
                          </a:solidFill>
                        </a:rPr>
                        <a:t>Položka S25:</a:t>
                      </a:r>
                      <a:r>
                        <a:rPr lang="cs-CZ" sz="2400" b="1" baseline="0" dirty="0" smtClean="0">
                          <a:solidFill>
                            <a:schemeClr val="tx1"/>
                          </a:solidFill>
                        </a:rPr>
                        <a:t> Ztráta zubu = 20 bodů </a:t>
                      </a:r>
                      <a:endParaRPr lang="cs-CZ" sz="2400" b="1" dirty="0">
                        <a:solidFill>
                          <a:schemeClr val="tx1"/>
                        </a:solidFill>
                      </a:endParaRPr>
                    </a:p>
                  </a:txBody>
                  <a:tcPr>
                    <a:solidFill>
                      <a:schemeClr val="tx2"/>
                    </a:solidFill>
                  </a:tcPr>
                </a:tc>
                <a:tc>
                  <a:txBody>
                    <a:bodyPr/>
                    <a:lstStyle/>
                    <a:p>
                      <a:pPr algn="ctr"/>
                      <a:r>
                        <a:rPr lang="cs-CZ" sz="2400" b="1" dirty="0" smtClean="0">
                          <a:solidFill>
                            <a:schemeClr val="tx1"/>
                          </a:solidFill>
                        </a:rPr>
                        <a:t>Položka 3.14, 3.15,</a:t>
                      </a:r>
                      <a:r>
                        <a:rPr lang="cs-CZ" sz="2400" b="1" baseline="0" dirty="0" smtClean="0">
                          <a:solidFill>
                            <a:schemeClr val="tx1"/>
                          </a:solidFill>
                        </a:rPr>
                        <a:t> 3.16 -&gt; 20, 15, 10 bodů </a:t>
                      </a:r>
                      <a:endParaRPr lang="cs-CZ" sz="2400" b="1" dirty="0">
                        <a:solidFill>
                          <a:schemeClr val="tx1"/>
                        </a:solidFill>
                      </a:endParaRPr>
                    </a:p>
                  </a:txBody>
                  <a:tcPr>
                    <a:solidFill>
                      <a:srgbClr val="FF0000"/>
                    </a:solidFill>
                  </a:tcPr>
                </a:tc>
              </a:tr>
            </a:tbl>
          </a:graphicData>
        </a:graphic>
      </p:graphicFrame>
    </p:spTree>
    <p:extLst>
      <p:ext uri="{BB962C8B-B14F-4D97-AF65-F5344CB8AC3E}">
        <p14:creationId xmlns:p14="http://schemas.microsoft.com/office/powerpoint/2010/main" val="3298534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Příklad č. 4: Nepovedená operace krčních mandlí</a:t>
            </a:r>
          </a:p>
        </p:txBody>
      </p:sp>
      <p:sp>
        <p:nvSpPr>
          <p:cNvPr id="3" name="Zástupný symbol pro obsah 2"/>
          <p:cNvSpPr>
            <a:spLocks noGrp="1"/>
          </p:cNvSpPr>
          <p:nvPr>
            <p:ph idx="1"/>
          </p:nvPr>
        </p:nvSpPr>
        <p:spPr/>
        <p:txBody>
          <a:bodyPr>
            <a:normAutofit fontScale="85000" lnSpcReduction="20000"/>
          </a:bodyPr>
          <a:lstStyle/>
          <a:p>
            <a:pPr marL="118872" indent="0" algn="just">
              <a:buNone/>
            </a:pPr>
            <a:r>
              <a:rPr lang="cs-CZ" dirty="0"/>
              <a:t>Tříletý Matěj podstoupil operaci krčních mandlí. Po operaci nastaly u chlapce pooperační komplikace (krvácení z úst), které vyústili ve vážné poškození mozku. Nemocnice se dopustila několika závažných chyb, např. chlapec nebyl umístěn na jednotku intenzivní péče, ale na běžný pokoj, který nebyl vybaven nouzovou signalizací, resuscitace chlapce proběhla velmi pomalu, neboť ošetřující lékařka si krvácení všimla pozdě a navíc neměla dostatečné vybavení. Matěj je nyní ve vegetativním stádiu a potřebuje neustálou péči třetí osoby, resp. rodičů.  </a:t>
            </a:r>
          </a:p>
          <a:p>
            <a:pPr marL="118872" indent="0">
              <a:buNone/>
            </a:pPr>
            <a:r>
              <a:rPr lang="cs-CZ" b="1" dirty="0"/>
              <a:t>a) Jaká výše náhrady je adekvátní?</a:t>
            </a:r>
          </a:p>
          <a:p>
            <a:pPr marL="118872" indent="0">
              <a:buNone/>
            </a:pPr>
            <a:r>
              <a:rPr lang="cs-CZ" b="1" dirty="0"/>
              <a:t>b) Mohou odškodnění žádat také rodiče? </a:t>
            </a:r>
          </a:p>
          <a:p>
            <a:endParaRPr lang="cs-CZ" dirty="0"/>
          </a:p>
        </p:txBody>
      </p:sp>
    </p:spTree>
    <p:extLst>
      <p:ext uri="{BB962C8B-B14F-4D97-AF65-F5344CB8AC3E}">
        <p14:creationId xmlns:p14="http://schemas.microsoft.com/office/powerpoint/2010/main" val="4042116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Příklad č. 4: Nepovedená </a:t>
            </a:r>
            <a:r>
              <a:rPr lang="cs-CZ" dirty="0"/>
              <a:t>operace krčních mandlí </a:t>
            </a:r>
          </a:p>
        </p:txBody>
      </p:sp>
      <p:pic>
        <p:nvPicPr>
          <p:cNvPr id="2050" name="Picture 2" descr="Mat&amp;ecaron;j Kocián má po b&amp;ecaron;&amp;zcaron;né operaci mandlí poškozený mozek. Jeho rodi&amp;ccaron;e se soudí s nemocnicí."/>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2713038"/>
            <a:ext cx="3762375" cy="565785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Mat&amp;ecaron;j Kocián má po b&amp;ecaron;&amp;zcaron;né operaci mandlí poškozený mozek. Jeho rodi&amp;ccaron;e se soudí s nemocnicí."/>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5" y="-2560638"/>
            <a:ext cx="3762375" cy="565785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Mat&amp;ecaron;j Kocián má po b&amp;ecaron;&amp;zcaron;né operaci mandlí poškozený mozek. Jeho rodi&amp;ccaron;e se soudí s nemocnicí."/>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2408238"/>
            <a:ext cx="3762375" cy="565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9759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č. 7: zubař</a:t>
            </a:r>
            <a:endParaRPr lang="cs-CZ" dirty="0"/>
          </a:p>
        </p:txBody>
      </p:sp>
      <p:sp>
        <p:nvSpPr>
          <p:cNvPr id="3" name="Zástupný symbol pro obsah 2"/>
          <p:cNvSpPr>
            <a:spLocks noGrp="1"/>
          </p:cNvSpPr>
          <p:nvPr>
            <p:ph idx="1"/>
          </p:nvPr>
        </p:nvSpPr>
        <p:spPr/>
        <p:txBody>
          <a:bodyPr>
            <a:normAutofit fontScale="85000" lnSpcReduction="10000"/>
          </a:bodyPr>
          <a:lstStyle/>
          <a:p>
            <a:pPr marL="118872" indent="0" algn="just">
              <a:buNone/>
            </a:pPr>
            <a:r>
              <a:rPr lang="cs-CZ" dirty="0"/>
              <a:t>Veronika měla problémy se zuby. Vzhledem k tomu, že postup svého zubaře MUDr. Zlého považovala za </a:t>
            </a:r>
            <a:r>
              <a:rPr lang="cs-CZ" dirty="0" err="1"/>
              <a:t>podviný</a:t>
            </a:r>
            <a:r>
              <a:rPr lang="cs-CZ" dirty="0"/>
              <a:t>, obrátila se na zubaře </a:t>
            </a:r>
            <a:r>
              <a:rPr lang="cs-CZ" dirty="0" err="1"/>
              <a:t>MDDr</a:t>
            </a:r>
            <a:r>
              <a:rPr lang="cs-CZ" dirty="0"/>
              <a:t>. Hodného a ten jí řekl, že má spoustu kazů a že MUDr. Zlý péči pravděpodobně zanedbal. Naštvala se a rozhodla se, že bude MUDr. Zlého žalovat za způsobnou újmu. Požádala jej proto, aby jí vydal její zdravotnickou dokumentaci, včetně rentgenů zubů; ten to však odmítl. Podanou žalobu soud prvního stupně zamítl s tím, že Veronika neprokázala, že by zubař Zlý postupoval non lege </a:t>
            </a:r>
            <a:r>
              <a:rPr lang="cs-CZ" dirty="0" err="1"/>
              <a:t>artis</a:t>
            </a:r>
            <a:r>
              <a:rPr lang="cs-CZ" dirty="0"/>
              <a:t>. </a:t>
            </a:r>
          </a:p>
          <a:p>
            <a:pPr marL="118872" indent="0">
              <a:buNone/>
            </a:pPr>
            <a:r>
              <a:rPr lang="cs-CZ" b="1" dirty="0"/>
              <a:t>Posuďte postup MUDr. Zlého i soudu prvního stupně. </a:t>
            </a:r>
          </a:p>
          <a:p>
            <a:endParaRPr lang="cs-CZ" dirty="0"/>
          </a:p>
        </p:txBody>
      </p:sp>
    </p:spTree>
    <p:extLst>
      <p:ext uri="{BB962C8B-B14F-4D97-AF65-F5344CB8AC3E}">
        <p14:creationId xmlns:p14="http://schemas.microsoft.com/office/powerpoint/2010/main" val="29493998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Příklad č. 5: Nepovedená operace srdce </a:t>
            </a:r>
          </a:p>
        </p:txBody>
      </p:sp>
      <p:sp>
        <p:nvSpPr>
          <p:cNvPr id="3" name="Zástupný symbol pro obsah 2"/>
          <p:cNvSpPr>
            <a:spLocks noGrp="1"/>
          </p:cNvSpPr>
          <p:nvPr>
            <p:ph idx="1"/>
          </p:nvPr>
        </p:nvSpPr>
        <p:spPr/>
        <p:txBody>
          <a:bodyPr>
            <a:normAutofit fontScale="92500" lnSpcReduction="20000"/>
          </a:bodyPr>
          <a:lstStyle/>
          <a:p>
            <a:pPr marL="118872" indent="0">
              <a:buNone/>
            </a:pPr>
            <a:r>
              <a:rPr lang="cs-CZ" dirty="0"/>
              <a:t>Jana (75 let) šla na operaci srdce do FN Brno, neboť měla dlouhodobé zdravotní problémy a lékaři jí operaci doporučili. Operace se ovšem nezdařila, neboť operující lékař nepostupoval lege </a:t>
            </a:r>
            <a:r>
              <a:rPr lang="cs-CZ" dirty="0" err="1"/>
              <a:t>artis</a:t>
            </a:r>
            <a:r>
              <a:rPr lang="cs-CZ" dirty="0"/>
              <a:t>, a Jana zemřela. Její manžel (75 let), dcery (50 a 30 let) a jejich dvě vnučky - Lenka (25 let) a Zuzana (2 měsíce) žádají odškodnění. </a:t>
            </a:r>
          </a:p>
          <a:p>
            <a:pPr marL="118872" indent="0">
              <a:buNone/>
            </a:pPr>
            <a:r>
              <a:rPr lang="cs-CZ" b="1" dirty="0"/>
              <a:t>a) Posuďte nároky všech příbuzných. </a:t>
            </a:r>
          </a:p>
          <a:p>
            <a:pPr marL="118872" indent="0">
              <a:buNone/>
            </a:pPr>
            <a:r>
              <a:rPr lang="cs-CZ" b="1" dirty="0"/>
              <a:t>b) Mohla by odškodnění žádat také Janina celoživotní kamarádka?</a:t>
            </a:r>
          </a:p>
          <a:p>
            <a:pPr marL="118872" indent="0">
              <a:buNone/>
            </a:pPr>
            <a:r>
              <a:rPr lang="cs-CZ" b="1" dirty="0"/>
              <a:t>c) Jaká bude výše náhrady?</a:t>
            </a:r>
          </a:p>
          <a:p>
            <a:pPr marL="118872" indent="0">
              <a:buNone/>
            </a:pPr>
            <a:endParaRPr lang="cs-CZ" dirty="0"/>
          </a:p>
        </p:txBody>
      </p:sp>
    </p:spTree>
    <p:extLst>
      <p:ext uri="{BB962C8B-B14F-4D97-AF65-F5344CB8AC3E}">
        <p14:creationId xmlns:p14="http://schemas.microsoft.com/office/powerpoint/2010/main" val="3720407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Příklad č. 5: </a:t>
            </a:r>
            <a:r>
              <a:rPr lang="cs-CZ" dirty="0"/>
              <a:t>Nepovedená operace srdce</a:t>
            </a:r>
            <a:r>
              <a:rPr lang="cs-CZ" dirty="0" smtClean="0"/>
              <a:t> </a:t>
            </a:r>
            <a:endParaRPr lang="cs-CZ" dirty="0"/>
          </a:p>
        </p:txBody>
      </p:sp>
      <p:sp>
        <p:nvSpPr>
          <p:cNvPr id="3" name="Content Placeholder 2"/>
          <p:cNvSpPr>
            <a:spLocks noGrp="1"/>
          </p:cNvSpPr>
          <p:nvPr>
            <p:ph idx="1"/>
          </p:nvPr>
        </p:nvSpPr>
        <p:spPr>
          <a:xfrm>
            <a:off x="467544" y="1628800"/>
            <a:ext cx="8229600" cy="5082809"/>
          </a:xfrm>
        </p:spPr>
        <p:txBody>
          <a:bodyPr>
            <a:normAutofit fontScale="40000" lnSpcReduction="20000"/>
          </a:bodyPr>
          <a:lstStyle/>
          <a:p>
            <a:pPr marL="118872" indent="0">
              <a:buNone/>
            </a:pPr>
            <a:r>
              <a:rPr lang="cs-CZ" sz="4500" b="1" dirty="0"/>
              <a:t>§444 </a:t>
            </a:r>
            <a:r>
              <a:rPr lang="cs-CZ" sz="4500" b="1" dirty="0" smtClean="0"/>
              <a:t>odst. 3 zákona č. 40/1964 Sb., občanský zákoník. </a:t>
            </a:r>
          </a:p>
          <a:p>
            <a:endParaRPr lang="cs-CZ" sz="4500" b="1" dirty="0"/>
          </a:p>
          <a:p>
            <a:pPr marL="118872" indent="0">
              <a:buNone/>
            </a:pPr>
            <a:endParaRPr lang="cs-CZ" sz="4500" b="1" dirty="0"/>
          </a:p>
          <a:p>
            <a:pPr marL="118872" indent="0">
              <a:buNone/>
            </a:pPr>
            <a:r>
              <a:rPr lang="cs-CZ" sz="4500" b="1" dirty="0" smtClean="0"/>
              <a:t>Za </a:t>
            </a:r>
            <a:r>
              <a:rPr lang="cs-CZ" sz="4500" b="1" dirty="0"/>
              <a:t>škodu usmrcením náleží pozůstalým jednorázové odškodnění, a to</a:t>
            </a:r>
          </a:p>
          <a:p>
            <a:pPr marL="118872" indent="0">
              <a:buNone/>
            </a:pPr>
            <a:r>
              <a:rPr lang="cs-CZ" sz="4500" b="1" dirty="0"/>
              <a:t> </a:t>
            </a:r>
          </a:p>
          <a:p>
            <a:pPr marL="118872" indent="0">
              <a:buNone/>
            </a:pPr>
            <a:r>
              <a:rPr lang="cs-CZ" sz="4500" b="1" dirty="0"/>
              <a:t>a) manželovi nebo manželce 240 000 Kč,</a:t>
            </a:r>
          </a:p>
          <a:p>
            <a:pPr marL="118872" indent="0">
              <a:buNone/>
            </a:pPr>
            <a:r>
              <a:rPr lang="cs-CZ" sz="4500" b="1" dirty="0"/>
              <a:t> </a:t>
            </a:r>
          </a:p>
          <a:p>
            <a:pPr marL="118872" indent="0">
              <a:buNone/>
            </a:pPr>
            <a:r>
              <a:rPr lang="cs-CZ" sz="4500" b="1" dirty="0"/>
              <a:t>b) každému dítěti 240 000 Kč,</a:t>
            </a:r>
          </a:p>
          <a:p>
            <a:pPr marL="118872" indent="0">
              <a:buNone/>
            </a:pPr>
            <a:r>
              <a:rPr lang="cs-CZ" sz="4500" b="1" dirty="0"/>
              <a:t> </a:t>
            </a:r>
          </a:p>
          <a:p>
            <a:pPr marL="118872" indent="0">
              <a:buNone/>
            </a:pPr>
            <a:r>
              <a:rPr lang="cs-CZ" sz="4500" b="1" dirty="0"/>
              <a:t>c) každému rodiči 240 000 Kč,</a:t>
            </a:r>
          </a:p>
          <a:p>
            <a:pPr marL="118872" indent="0">
              <a:buNone/>
            </a:pPr>
            <a:r>
              <a:rPr lang="cs-CZ" sz="4500" b="1" dirty="0"/>
              <a:t> </a:t>
            </a:r>
          </a:p>
          <a:p>
            <a:pPr marL="118872" indent="0">
              <a:buNone/>
            </a:pPr>
            <a:r>
              <a:rPr lang="cs-CZ" sz="4500" b="1" dirty="0" smtClean="0"/>
              <a:t>d) </a:t>
            </a:r>
            <a:r>
              <a:rPr lang="cs-CZ" sz="4500" b="1" dirty="0"/>
              <a:t>každému rodiči při ztrátě dosud nenarozeného počatého dítěte 85 000 Kč,</a:t>
            </a:r>
          </a:p>
          <a:p>
            <a:pPr marL="118872" indent="0">
              <a:buNone/>
            </a:pPr>
            <a:r>
              <a:rPr lang="cs-CZ" sz="4500" b="1" dirty="0"/>
              <a:t> </a:t>
            </a:r>
          </a:p>
          <a:p>
            <a:pPr marL="118872" indent="0">
              <a:buNone/>
            </a:pPr>
            <a:r>
              <a:rPr lang="cs-CZ" sz="4500" b="1" dirty="0"/>
              <a:t>e) každému sourozenci zesnulého 175 000 Kč,</a:t>
            </a:r>
          </a:p>
          <a:p>
            <a:pPr marL="118872" indent="0">
              <a:buNone/>
            </a:pPr>
            <a:r>
              <a:rPr lang="cs-CZ" sz="4500" b="1" dirty="0"/>
              <a:t> </a:t>
            </a:r>
          </a:p>
          <a:p>
            <a:pPr marL="118872" indent="0">
              <a:buNone/>
            </a:pPr>
            <a:r>
              <a:rPr lang="cs-CZ" sz="4500" b="1" dirty="0"/>
              <a:t>f) každé další blízké osobě žijící ve společné domácnosti s usmrceným v době vzniku události, která byla příčinou škody na zdraví s následkem jeho smrti, 240 000 Kč</a:t>
            </a:r>
            <a:r>
              <a:rPr lang="cs-CZ" sz="4500" b="1" dirty="0" smtClean="0"/>
              <a:t>.</a:t>
            </a:r>
          </a:p>
          <a:p>
            <a:pPr marL="118872" indent="0">
              <a:buNone/>
            </a:pPr>
            <a:endParaRPr lang="cs-CZ" sz="4500" b="1" dirty="0"/>
          </a:p>
          <a:p>
            <a:pPr marL="118872" indent="0">
              <a:buNone/>
            </a:pPr>
            <a:endParaRPr lang="cs-CZ" dirty="0" smtClean="0"/>
          </a:p>
          <a:p>
            <a:pPr marL="118872" indent="0" algn="ctr">
              <a:buNone/>
            </a:pPr>
            <a:r>
              <a:rPr lang="cs-CZ" sz="9000" b="1" u="sng" dirty="0" smtClean="0">
                <a:solidFill>
                  <a:srgbClr val="FF0000"/>
                </a:solidFill>
                <a:latin typeface="Calibri Light" pitchFamily="34" charset="0"/>
              </a:rPr>
              <a:t>X   	§ 2959 o.z.(!)</a:t>
            </a:r>
          </a:p>
          <a:p>
            <a:pPr marL="118872" indent="0" algn="ctr">
              <a:buNone/>
            </a:pPr>
            <a:endParaRPr lang="cs-CZ" sz="6000" b="1" dirty="0">
              <a:solidFill>
                <a:srgbClr val="FF0000"/>
              </a:solidFill>
            </a:endParaRPr>
          </a:p>
        </p:txBody>
      </p:sp>
    </p:spTree>
    <p:extLst>
      <p:ext uri="{BB962C8B-B14F-4D97-AF65-F5344CB8AC3E}">
        <p14:creationId xmlns:p14="http://schemas.microsoft.com/office/powerpoint/2010/main" val="25291575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Nejvyšší soud</a:t>
            </a:r>
            <a:endParaRPr lang="cs-CZ" dirty="0"/>
          </a:p>
        </p:txBody>
      </p:sp>
      <p:sp>
        <p:nvSpPr>
          <p:cNvPr id="3" name="Content Placeholder 2"/>
          <p:cNvSpPr>
            <a:spLocks noGrp="1"/>
          </p:cNvSpPr>
          <p:nvPr>
            <p:ph idx="1"/>
          </p:nvPr>
        </p:nvSpPr>
        <p:spPr/>
        <p:txBody>
          <a:bodyPr/>
          <a:lstStyle/>
          <a:p>
            <a:pPr algn="just"/>
            <a:r>
              <a:rPr lang="cs-CZ" dirty="0"/>
              <a:t>Rozsudek Nejvyššího soudu ze dne 12. 4. 2016, sp. zn. 4 Tdo </a:t>
            </a:r>
            <a:r>
              <a:rPr lang="cs-CZ" dirty="0" smtClean="0"/>
              <a:t>1402/2015: </a:t>
            </a:r>
          </a:p>
          <a:p>
            <a:pPr algn="just"/>
            <a:endParaRPr lang="cs-CZ" i="1" dirty="0"/>
          </a:p>
          <a:p>
            <a:pPr algn="just"/>
            <a:r>
              <a:rPr lang="cs-CZ" i="1" dirty="0" smtClean="0"/>
              <a:t>…se </a:t>
            </a:r>
            <a:r>
              <a:rPr lang="cs-CZ" i="1" dirty="0"/>
              <a:t>jeví jako ospravedlnitelné, aby se stanovení výše náhrady odvíjelo v základním rozpěti </a:t>
            </a:r>
            <a:r>
              <a:rPr lang="cs-CZ" b="1" i="1" dirty="0"/>
              <a:t>mezi 240 až 500 tis. Kč</a:t>
            </a:r>
            <a:r>
              <a:rPr lang="cs-CZ" i="1" dirty="0"/>
              <a:t>, a to pro skupinu citově nejbližších spjatých osob, jakými jsou rodiče, děti a </a:t>
            </a:r>
            <a:r>
              <a:rPr lang="cs-CZ" i="1" dirty="0" smtClean="0"/>
              <a:t>manželé. </a:t>
            </a:r>
            <a:endParaRPr lang="cs-CZ" dirty="0"/>
          </a:p>
        </p:txBody>
      </p:sp>
    </p:spTree>
    <p:extLst>
      <p:ext uri="{BB962C8B-B14F-4D97-AF65-F5344CB8AC3E}">
        <p14:creationId xmlns:p14="http://schemas.microsoft.com/office/powerpoint/2010/main" val="33502918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Kritika</a:t>
            </a:r>
            <a:endParaRPr lang="cs-CZ" dirty="0"/>
          </a:p>
        </p:txBody>
      </p:sp>
      <p:sp>
        <p:nvSpPr>
          <p:cNvPr id="3" name="Content Placeholder 2"/>
          <p:cNvSpPr>
            <a:spLocks noGrp="1"/>
          </p:cNvSpPr>
          <p:nvPr>
            <p:ph idx="1"/>
          </p:nvPr>
        </p:nvSpPr>
        <p:spPr/>
        <p:txBody>
          <a:bodyPr/>
          <a:lstStyle/>
          <a:p>
            <a:pPr marL="118872" indent="0">
              <a:buNone/>
            </a:pPr>
            <a:r>
              <a:rPr lang="cs-CZ" b="1" dirty="0" smtClean="0"/>
              <a:t>Např. MS v Praze, sp. zn. 63 Tm 8/2015:</a:t>
            </a:r>
          </a:p>
          <a:p>
            <a:pPr marL="118872" indent="0">
              <a:buNone/>
            </a:pPr>
            <a:endParaRPr lang="cs-CZ" dirty="0" smtClean="0"/>
          </a:p>
          <a:p>
            <a:pPr marL="118872" indent="0">
              <a:buNone/>
            </a:pPr>
            <a:r>
              <a:rPr lang="cs-CZ" dirty="0" smtClean="0"/>
              <a:t>Předchozí úprava odškodňovala život velmi nízko. </a:t>
            </a:r>
          </a:p>
          <a:p>
            <a:pPr marL="118872" indent="0">
              <a:buNone/>
            </a:pPr>
            <a:endParaRPr lang="cs-CZ" dirty="0"/>
          </a:p>
          <a:p>
            <a:pPr marL="118872" indent="0">
              <a:buNone/>
            </a:pPr>
            <a:r>
              <a:rPr lang="cs-CZ" dirty="0" smtClean="0"/>
              <a:t>500.000 Kč je částka minimální. </a:t>
            </a:r>
          </a:p>
          <a:p>
            <a:pPr marL="118872" indent="0">
              <a:buNone/>
            </a:pPr>
            <a:endParaRPr lang="cs-CZ" dirty="0"/>
          </a:p>
        </p:txBody>
      </p:sp>
    </p:spTree>
    <p:extLst>
      <p:ext uri="{BB962C8B-B14F-4D97-AF65-F5344CB8AC3E}">
        <p14:creationId xmlns:p14="http://schemas.microsoft.com/office/powerpoint/2010/main" val="242129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Výše odškodnění mimo o. z.</a:t>
            </a:r>
            <a:endParaRPr lang="cs-CZ" dirty="0"/>
          </a:p>
        </p:txBody>
      </p:sp>
      <p:sp>
        <p:nvSpPr>
          <p:cNvPr id="3" name="Zástupný symbol pro obsah 2"/>
          <p:cNvSpPr>
            <a:spLocks noGrp="1"/>
          </p:cNvSpPr>
          <p:nvPr>
            <p:ph idx="1"/>
          </p:nvPr>
        </p:nvSpPr>
        <p:spPr/>
        <p:txBody>
          <a:bodyPr/>
          <a:lstStyle/>
          <a:p>
            <a:r>
              <a:rPr lang="cs-CZ" dirty="0" err="1"/>
              <a:t>Obč</a:t>
            </a:r>
            <a:r>
              <a:rPr lang="cs-CZ" dirty="0"/>
              <a:t>. zák. 1964: § 444 odst. 3 paušální výši náhrady 240.000 Kč, resp. 175.000 Kč. </a:t>
            </a:r>
          </a:p>
          <a:p>
            <a:endParaRPr lang="cs-CZ" dirty="0"/>
          </a:p>
          <a:p>
            <a:r>
              <a:rPr lang="cs-CZ" dirty="0"/>
              <a:t>Zákoník práce: 240.000 Kč</a:t>
            </a:r>
          </a:p>
          <a:p>
            <a:endParaRPr lang="cs-CZ" dirty="0"/>
          </a:p>
          <a:p>
            <a:r>
              <a:rPr lang="cs-CZ" dirty="0"/>
              <a:t>Zákon o služebním poměru příslušníků bezpečnostních sborů: 200.000 resp. 100.000 Kč</a:t>
            </a:r>
          </a:p>
          <a:p>
            <a:r>
              <a:rPr lang="cs-CZ" dirty="0"/>
              <a:t>Zákon o vojácích: 240.000 Kč. </a:t>
            </a:r>
          </a:p>
          <a:p>
            <a:endParaRPr lang="cs-CZ" dirty="0"/>
          </a:p>
        </p:txBody>
      </p:sp>
    </p:spTree>
    <p:extLst>
      <p:ext uri="{BB962C8B-B14F-4D97-AF65-F5344CB8AC3E}">
        <p14:creationId xmlns:p14="http://schemas.microsoft.com/office/powerpoint/2010/main" val="2716121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Ochrana osobnosti v o. z. </a:t>
            </a:r>
            <a:endParaRPr lang="cs-CZ" dirty="0"/>
          </a:p>
        </p:txBody>
      </p:sp>
      <p:sp>
        <p:nvSpPr>
          <p:cNvPr id="3" name="Content Placeholder 2"/>
          <p:cNvSpPr>
            <a:spLocks noGrp="1"/>
          </p:cNvSpPr>
          <p:nvPr>
            <p:ph idx="1"/>
          </p:nvPr>
        </p:nvSpPr>
        <p:spPr/>
        <p:txBody>
          <a:bodyPr>
            <a:normAutofit fontScale="92500" lnSpcReduction="10000"/>
          </a:bodyPr>
          <a:lstStyle/>
          <a:p>
            <a:r>
              <a:rPr lang="cs-CZ" b="1" dirty="0" smtClean="0"/>
              <a:t>Které statky chrání o. z.? </a:t>
            </a:r>
          </a:p>
          <a:p>
            <a:endParaRPr lang="cs-CZ" b="1" dirty="0"/>
          </a:p>
          <a:p>
            <a:r>
              <a:rPr lang="cs-CZ" b="1" dirty="0" smtClean="0"/>
              <a:t>Jaké jsou důvody vylučující protiprávnost uplatnitelné při poskytování zdravotní péče?</a:t>
            </a:r>
          </a:p>
          <a:p>
            <a:endParaRPr lang="cs-CZ" b="1" dirty="0"/>
          </a:p>
          <a:p>
            <a:r>
              <a:rPr lang="cs-CZ" b="1" dirty="0" smtClean="0"/>
              <a:t>Jaké jsou nároky v případě zásahu do osobnostních práv člověka? </a:t>
            </a:r>
          </a:p>
          <a:p>
            <a:endParaRPr lang="cs-CZ" b="1" dirty="0"/>
          </a:p>
          <a:p>
            <a:r>
              <a:rPr lang="cs-CZ" b="1" dirty="0"/>
              <a:t>Které soudy jsou věcně </a:t>
            </a:r>
            <a:r>
              <a:rPr lang="cs-CZ" b="1" dirty="0" smtClean="0"/>
              <a:t>příslušné k</a:t>
            </a:r>
            <a:r>
              <a:rPr lang="cs-CZ" b="1" dirty="0"/>
              <a:t> rozhodování sporů z ochrany osobnosti? </a:t>
            </a:r>
            <a:r>
              <a:rPr lang="cs-CZ" b="1" dirty="0" smtClean="0"/>
              <a:t> </a:t>
            </a:r>
          </a:p>
          <a:p>
            <a:pPr marL="118872" indent="0">
              <a:buNone/>
            </a:pPr>
            <a:endParaRPr lang="cs-CZ" dirty="0"/>
          </a:p>
        </p:txBody>
      </p:sp>
    </p:spTree>
    <p:extLst>
      <p:ext uri="{BB962C8B-B14F-4D97-AF65-F5344CB8AC3E}">
        <p14:creationId xmlns:p14="http://schemas.microsoft.com/office/powerpoint/2010/main" val="28865242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sp>
        <p:nvSpPr>
          <p:cNvPr id="3" name="Content Placeholder 2"/>
          <p:cNvSpPr>
            <a:spLocks noGrp="1"/>
          </p:cNvSpPr>
          <p:nvPr>
            <p:ph idx="1"/>
          </p:nvPr>
        </p:nvSpPr>
        <p:spPr/>
        <p:txBody>
          <a:bodyPr/>
          <a:lstStyle/>
          <a:p>
            <a:r>
              <a:rPr lang="cs-CZ" b="1" dirty="0" smtClean="0"/>
              <a:t>§ 2959 o. z. – zásady slušnosti </a:t>
            </a:r>
          </a:p>
          <a:p>
            <a:pPr marL="118872" indent="0">
              <a:buNone/>
            </a:pPr>
            <a:endParaRPr lang="cs-CZ" b="1" dirty="0" smtClean="0"/>
          </a:p>
          <a:p>
            <a:r>
              <a:rPr lang="cs-CZ" b="1" dirty="0" smtClean="0"/>
              <a:t>NS: 240 – 500 tis. X kritika</a:t>
            </a:r>
          </a:p>
          <a:p>
            <a:endParaRPr lang="cs-CZ" b="1" dirty="0"/>
          </a:p>
          <a:p>
            <a:endParaRPr lang="cs-CZ" b="1" dirty="0" smtClean="0"/>
          </a:p>
          <a:p>
            <a:r>
              <a:rPr lang="cs-CZ" b="1" dirty="0" smtClean="0"/>
              <a:t>-&gt; </a:t>
            </a:r>
            <a:r>
              <a:rPr lang="cs-CZ" b="1" dirty="0"/>
              <a:t>A následuje praxe soudů nižších stupňů…</a:t>
            </a:r>
          </a:p>
          <a:p>
            <a:endParaRPr lang="cs-CZ" dirty="0"/>
          </a:p>
        </p:txBody>
      </p:sp>
    </p:spTree>
    <p:extLst>
      <p:ext uri="{BB962C8B-B14F-4D97-AF65-F5344CB8AC3E}">
        <p14:creationId xmlns:p14="http://schemas.microsoft.com/office/powerpoint/2010/main" val="3083893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cs-CZ" dirty="0" smtClean="0"/>
              <a:t>Soudy nižších stupňů – vysoké odškodnění</a:t>
            </a:r>
            <a:endParaRPr lang="cs-CZ" dirty="0"/>
          </a:p>
        </p:txBody>
      </p:sp>
      <p:sp>
        <p:nvSpPr>
          <p:cNvPr id="3" name="Content Placeholder 2"/>
          <p:cNvSpPr>
            <a:spLocks noGrp="1"/>
          </p:cNvSpPr>
          <p:nvPr>
            <p:ph idx="1"/>
          </p:nvPr>
        </p:nvSpPr>
        <p:spPr/>
        <p:txBody>
          <a:bodyPr/>
          <a:lstStyle/>
          <a:p>
            <a:r>
              <a:rPr lang="cs-CZ" b="1" dirty="0" smtClean="0"/>
              <a:t>OS Ústí nad Labem, sp. zn. 5 T 228/2013 z 6. 8. 2014</a:t>
            </a:r>
            <a:r>
              <a:rPr lang="cs-CZ" dirty="0" smtClean="0"/>
              <a:t>:</a:t>
            </a:r>
          </a:p>
          <a:p>
            <a:endParaRPr lang="cs-CZ" dirty="0"/>
          </a:p>
          <a:p>
            <a:r>
              <a:rPr lang="cs-CZ" dirty="0" smtClean="0"/>
              <a:t>Usmrcení dítěte (11 let), pachatel intoxikovaný řidič, neposkytl první pomoc, neprojevil žádnou lítost.</a:t>
            </a:r>
          </a:p>
          <a:p>
            <a:endParaRPr lang="cs-CZ" b="1" dirty="0"/>
          </a:p>
          <a:p>
            <a:r>
              <a:rPr lang="cs-CZ" b="1" dirty="0" smtClean="0"/>
              <a:t>Odškodnění: 3.000.000 Kč</a:t>
            </a:r>
          </a:p>
          <a:p>
            <a:endParaRPr lang="cs-CZ" dirty="0"/>
          </a:p>
          <a:p>
            <a:pPr marL="118872" indent="0">
              <a:buNone/>
            </a:pPr>
            <a:endParaRPr lang="cs-CZ" dirty="0"/>
          </a:p>
        </p:txBody>
      </p:sp>
    </p:spTree>
    <p:extLst>
      <p:ext uri="{BB962C8B-B14F-4D97-AF65-F5344CB8AC3E}">
        <p14:creationId xmlns:p14="http://schemas.microsoft.com/office/powerpoint/2010/main" val="28761173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Nejvyšší odškodnění</a:t>
            </a:r>
            <a:endParaRPr lang="cs-CZ" dirty="0"/>
          </a:p>
        </p:txBody>
      </p:sp>
      <p:sp>
        <p:nvSpPr>
          <p:cNvPr id="3" name="Content Placeholder 2"/>
          <p:cNvSpPr>
            <a:spLocks noGrp="1"/>
          </p:cNvSpPr>
          <p:nvPr>
            <p:ph idx="1"/>
          </p:nvPr>
        </p:nvSpPr>
        <p:spPr/>
        <p:txBody>
          <a:bodyPr>
            <a:normAutofit/>
          </a:bodyPr>
          <a:lstStyle/>
          <a:p>
            <a:r>
              <a:rPr lang="cs-CZ" b="1" dirty="0" smtClean="0"/>
              <a:t>KS Plzeň, sp. zn. 9 To 160/2015:</a:t>
            </a:r>
            <a:endParaRPr lang="cs-CZ" dirty="0"/>
          </a:p>
          <a:p>
            <a:pPr marL="118872" indent="0" algn="just">
              <a:buNone/>
            </a:pPr>
            <a:r>
              <a:rPr lang="cs-CZ" sz="2400" i="1" dirty="0"/>
              <a:t>S</a:t>
            </a:r>
            <a:r>
              <a:rPr lang="cs-CZ" sz="2400" i="1" dirty="0" smtClean="0"/>
              <a:t>mrt </a:t>
            </a:r>
            <a:r>
              <a:rPr lang="cs-CZ" sz="2400" i="1" dirty="0"/>
              <a:t>mladého člověka, ženy, která měla před sebou jeden z nejtěžších, nejsložitějších a také nejhezčích úkolů v životě – vychovat řádně své nezletilé dítě. Není sporu o tom, že shora uvedení poškození budou ty osoby, které musí v dané situaci být nápomocny a to i finančně nezletilé a to až do doby dokud se dcera zemřelé nebude schopna sama živit. </a:t>
            </a:r>
            <a:endParaRPr lang="cs-CZ" sz="2400" i="1" dirty="0" smtClean="0"/>
          </a:p>
          <a:p>
            <a:pPr marL="118872" indent="0" algn="just">
              <a:buNone/>
            </a:pPr>
            <a:endParaRPr lang="cs-CZ" sz="2400" i="1" dirty="0"/>
          </a:p>
          <a:p>
            <a:pPr marL="118872" indent="0" algn="just">
              <a:buNone/>
            </a:pPr>
            <a:r>
              <a:rPr lang="cs-CZ" sz="2400" b="1" dirty="0" smtClean="0"/>
              <a:t>Bratr: 1.000.000 Kč</a:t>
            </a:r>
          </a:p>
          <a:p>
            <a:pPr marL="118872" indent="0" algn="just">
              <a:buNone/>
            </a:pPr>
            <a:r>
              <a:rPr lang="cs-CZ" sz="2400" b="1" dirty="0" smtClean="0"/>
              <a:t>Matka: 2.000.000 Kč</a:t>
            </a:r>
          </a:p>
          <a:p>
            <a:pPr marL="118872" indent="0" algn="just">
              <a:buNone/>
            </a:pPr>
            <a:r>
              <a:rPr lang="cs-CZ" sz="2400" b="1" dirty="0" smtClean="0"/>
              <a:t>Dcera: 4.500.000 Kč -&gt; dosud nejvyšší známá částka</a:t>
            </a:r>
            <a:endParaRPr lang="cs-CZ" sz="2400" b="1" dirty="0"/>
          </a:p>
        </p:txBody>
      </p:sp>
    </p:spTree>
    <p:extLst>
      <p:ext uri="{BB962C8B-B14F-4D97-AF65-F5344CB8AC3E}">
        <p14:creationId xmlns:p14="http://schemas.microsoft.com/office/powerpoint/2010/main" val="1958242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1. Inspirace obč. zák.</a:t>
            </a:r>
            <a:endParaRPr lang="cs-CZ" dirty="0"/>
          </a:p>
        </p:txBody>
      </p:sp>
      <p:sp>
        <p:nvSpPr>
          <p:cNvPr id="3" name="Content Placeholder 2"/>
          <p:cNvSpPr>
            <a:spLocks noGrp="1"/>
          </p:cNvSpPr>
          <p:nvPr>
            <p:ph idx="1"/>
          </p:nvPr>
        </p:nvSpPr>
        <p:spPr/>
        <p:txBody>
          <a:bodyPr>
            <a:normAutofit lnSpcReduction="10000"/>
          </a:bodyPr>
          <a:lstStyle/>
          <a:p>
            <a:r>
              <a:rPr lang="cs-CZ" b="1" dirty="0" smtClean="0"/>
              <a:t>OS Ústí nad Orlicí, sp. zn. 3 T 226/2014: </a:t>
            </a:r>
          </a:p>
          <a:p>
            <a:endParaRPr lang="cs-CZ" dirty="0"/>
          </a:p>
          <a:p>
            <a:pPr marL="118872" indent="0">
              <a:buNone/>
            </a:pPr>
            <a:r>
              <a:rPr lang="cs-CZ" dirty="0" smtClean="0"/>
              <a:t>	</a:t>
            </a:r>
            <a:r>
              <a:rPr lang="cs-CZ" i="1" dirty="0" smtClean="0"/>
              <a:t>Částky uvedené v § 444 odst. 3 obč. zák. 	jsou nyní minimálními částkami.</a:t>
            </a:r>
          </a:p>
          <a:p>
            <a:pPr marL="118872" indent="0">
              <a:buNone/>
            </a:pPr>
            <a:endParaRPr lang="cs-CZ" dirty="0"/>
          </a:p>
          <a:p>
            <a:r>
              <a:rPr lang="cs-CZ" b="1" dirty="0" smtClean="0"/>
              <a:t>OS Trutnov, sp. zn. 3 T 159/2014:</a:t>
            </a:r>
          </a:p>
          <a:p>
            <a:endParaRPr lang="cs-CZ" dirty="0"/>
          </a:p>
          <a:p>
            <a:pPr marL="118872" indent="0">
              <a:buNone/>
            </a:pPr>
            <a:r>
              <a:rPr lang="cs-CZ" dirty="0" smtClean="0"/>
              <a:t>	</a:t>
            </a:r>
            <a:r>
              <a:rPr lang="cs-CZ" i="1" dirty="0" smtClean="0"/>
              <a:t>Přiznal dvojnásobek částek dle § 444 odst. 	3 obč. zák. – 480.000 Kč pozůstalému 	manželovi. </a:t>
            </a:r>
          </a:p>
          <a:p>
            <a:endParaRPr lang="cs-CZ" dirty="0"/>
          </a:p>
          <a:p>
            <a:pPr lvl="1"/>
            <a:endParaRPr lang="cs-CZ" dirty="0" smtClean="0"/>
          </a:p>
          <a:p>
            <a:endParaRPr lang="cs-CZ" dirty="0"/>
          </a:p>
          <a:p>
            <a:endParaRPr lang="cs-CZ" dirty="0"/>
          </a:p>
        </p:txBody>
      </p:sp>
    </p:spTree>
    <p:extLst>
      <p:ext uri="{BB962C8B-B14F-4D97-AF65-F5344CB8AC3E}">
        <p14:creationId xmlns:p14="http://schemas.microsoft.com/office/powerpoint/2010/main" val="38869099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cs-CZ" dirty="0" smtClean="0"/>
              <a:t>Náhrada za usmrcení nenarozeného dítěte</a:t>
            </a:r>
            <a:endParaRPr lang="cs-CZ" dirty="0"/>
          </a:p>
        </p:txBody>
      </p:sp>
      <p:sp>
        <p:nvSpPr>
          <p:cNvPr id="3" name="Content Placeholder 2"/>
          <p:cNvSpPr>
            <a:spLocks noGrp="1"/>
          </p:cNvSpPr>
          <p:nvPr>
            <p:ph idx="1"/>
          </p:nvPr>
        </p:nvSpPr>
        <p:spPr/>
        <p:txBody>
          <a:bodyPr/>
          <a:lstStyle/>
          <a:p>
            <a:r>
              <a:rPr lang="cs-CZ" b="1" dirty="0" smtClean="0"/>
              <a:t>KS v Plzni, sp. zn. 9 To 136/2016:</a:t>
            </a:r>
          </a:p>
          <a:p>
            <a:endParaRPr lang="cs-CZ" dirty="0"/>
          </a:p>
          <a:p>
            <a:pPr marL="118872" indent="0">
              <a:buNone/>
            </a:pPr>
            <a:r>
              <a:rPr lang="cs-CZ" dirty="0" smtClean="0"/>
              <a:t>Matka byla poškozena jako spolujezdkyně při autonehodě. Umsrcení dítěte (plodu) v 19. týdnu těhotenství. </a:t>
            </a:r>
          </a:p>
          <a:p>
            <a:pPr marL="118872" indent="0">
              <a:buNone/>
            </a:pPr>
            <a:endParaRPr lang="cs-CZ" dirty="0"/>
          </a:p>
          <a:p>
            <a:pPr marL="118872" indent="0">
              <a:buNone/>
            </a:pPr>
            <a:r>
              <a:rPr lang="cs-CZ" b="1" dirty="0" smtClean="0"/>
              <a:t>Matka: </a:t>
            </a:r>
            <a:r>
              <a:rPr lang="cs-CZ" dirty="0" smtClean="0"/>
              <a:t>240.000 Kč (obč. zák. 85.000 Kč) – intenzivnější  vztah </a:t>
            </a:r>
          </a:p>
          <a:p>
            <a:pPr marL="118872" indent="0">
              <a:buNone/>
            </a:pPr>
            <a:r>
              <a:rPr lang="cs-CZ" b="1" dirty="0" smtClean="0"/>
              <a:t>Otec: </a:t>
            </a:r>
            <a:r>
              <a:rPr lang="cs-CZ" dirty="0" smtClean="0"/>
              <a:t>220.000 Kč</a:t>
            </a:r>
            <a:endParaRPr lang="cs-CZ" dirty="0"/>
          </a:p>
        </p:txBody>
      </p:sp>
    </p:spTree>
    <p:extLst>
      <p:ext uri="{BB962C8B-B14F-4D97-AF65-F5344CB8AC3E}">
        <p14:creationId xmlns:p14="http://schemas.microsoft.com/office/powerpoint/2010/main" val="30864247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2. Nesprávná inspirace Metodikou</a:t>
            </a:r>
            <a:endParaRPr lang="cs-CZ" dirty="0"/>
          </a:p>
        </p:txBody>
      </p:sp>
      <p:sp>
        <p:nvSpPr>
          <p:cNvPr id="3" name="Content Placeholder 2"/>
          <p:cNvSpPr>
            <a:spLocks noGrp="1"/>
          </p:cNvSpPr>
          <p:nvPr>
            <p:ph idx="1"/>
          </p:nvPr>
        </p:nvSpPr>
        <p:spPr/>
        <p:txBody>
          <a:bodyPr/>
          <a:lstStyle/>
          <a:p>
            <a:r>
              <a:rPr lang="cs-CZ" b="1" dirty="0" smtClean="0"/>
              <a:t>OS Benešov, sp. zn. 10 T 117/2015: </a:t>
            </a:r>
            <a:r>
              <a:rPr lang="cs-CZ" dirty="0" smtClean="0"/>
              <a:t>přiznal 10.500.000 Kč</a:t>
            </a:r>
          </a:p>
          <a:p>
            <a:endParaRPr lang="cs-CZ" dirty="0"/>
          </a:p>
          <a:p>
            <a:endParaRPr lang="cs-CZ" dirty="0" smtClean="0"/>
          </a:p>
          <a:p>
            <a:r>
              <a:rPr lang="cs-CZ" dirty="0" smtClean="0"/>
              <a:t>Metodika se nevztahuje na § 2959 o. z. -&gt; např. </a:t>
            </a:r>
            <a:r>
              <a:rPr lang="cs-CZ" b="1" dirty="0" smtClean="0"/>
              <a:t>OS v Přerově, sp. zn. 1 T 5/2014</a:t>
            </a:r>
            <a:endParaRPr lang="cs-CZ" b="1" dirty="0"/>
          </a:p>
        </p:txBody>
      </p:sp>
    </p:spTree>
    <p:extLst>
      <p:ext uri="{BB962C8B-B14F-4D97-AF65-F5344CB8AC3E}">
        <p14:creationId xmlns:p14="http://schemas.microsoft.com/office/powerpoint/2010/main" val="12253239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3. Modifikace Metodiky</a:t>
            </a:r>
            <a:endParaRPr lang="cs-CZ" dirty="0"/>
          </a:p>
        </p:txBody>
      </p:sp>
      <p:sp>
        <p:nvSpPr>
          <p:cNvPr id="3" name="Content Placeholder 2"/>
          <p:cNvSpPr>
            <a:spLocks noGrp="1"/>
          </p:cNvSpPr>
          <p:nvPr>
            <p:ph idx="1"/>
          </p:nvPr>
        </p:nvSpPr>
        <p:spPr/>
        <p:txBody>
          <a:bodyPr/>
          <a:lstStyle/>
          <a:p>
            <a:r>
              <a:rPr lang="cs-CZ" b="1" dirty="0" smtClean="0"/>
              <a:t>OS Karviná, sp. zn. 102 T 217/2015:</a:t>
            </a:r>
          </a:p>
          <a:p>
            <a:endParaRPr lang="cs-CZ" dirty="0"/>
          </a:p>
          <a:p>
            <a:pPr marL="118872" indent="0">
              <a:buNone/>
            </a:pPr>
            <a:r>
              <a:rPr lang="cs-CZ" i="1" dirty="0" smtClean="0"/>
              <a:t>Metodika navýšila bodové ohodnocení asi o 110%, takže i částky dle § 444 odst. 3 obč. zák. se takto navýši.</a:t>
            </a:r>
          </a:p>
          <a:p>
            <a:pPr marL="118872" indent="0">
              <a:buNone/>
            </a:pPr>
            <a:endParaRPr lang="cs-CZ" dirty="0"/>
          </a:p>
          <a:p>
            <a:pPr marL="118872" indent="0">
              <a:buNone/>
            </a:pPr>
            <a:r>
              <a:rPr lang="cs-CZ" b="1" dirty="0" smtClean="0"/>
              <a:t>Manželka: </a:t>
            </a:r>
            <a:r>
              <a:rPr lang="cs-CZ" dirty="0" smtClean="0"/>
              <a:t>700.000 Kč</a:t>
            </a:r>
          </a:p>
          <a:p>
            <a:pPr marL="118872" indent="0">
              <a:buNone/>
            </a:pPr>
            <a:r>
              <a:rPr lang="cs-CZ" b="1" dirty="0" smtClean="0"/>
              <a:t>Dcera: </a:t>
            </a:r>
            <a:r>
              <a:rPr lang="cs-CZ" dirty="0" smtClean="0"/>
              <a:t>600.000 Kč</a:t>
            </a:r>
          </a:p>
          <a:p>
            <a:pPr marL="118872" indent="0">
              <a:buNone/>
            </a:pPr>
            <a:r>
              <a:rPr lang="cs-CZ" b="1" dirty="0" smtClean="0"/>
              <a:t>Sestra: </a:t>
            </a:r>
            <a:r>
              <a:rPr lang="cs-CZ" dirty="0" smtClean="0"/>
              <a:t>360.000 Kč</a:t>
            </a:r>
            <a:endParaRPr lang="cs-CZ" dirty="0"/>
          </a:p>
        </p:txBody>
      </p:sp>
    </p:spTree>
    <p:extLst>
      <p:ext uri="{BB962C8B-B14F-4D97-AF65-F5344CB8AC3E}">
        <p14:creationId xmlns:p14="http://schemas.microsoft.com/office/powerpoint/2010/main" val="23360911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Modifikace Metodiky</a:t>
            </a:r>
            <a:endParaRPr lang="cs-CZ" dirty="0"/>
          </a:p>
        </p:txBody>
      </p:sp>
      <p:sp>
        <p:nvSpPr>
          <p:cNvPr id="3" name="Content Placeholder 2"/>
          <p:cNvSpPr>
            <a:spLocks noGrp="1"/>
          </p:cNvSpPr>
          <p:nvPr>
            <p:ph idx="1"/>
          </p:nvPr>
        </p:nvSpPr>
        <p:spPr/>
        <p:txBody>
          <a:bodyPr/>
          <a:lstStyle/>
          <a:p>
            <a:pPr algn="ctr"/>
            <a:r>
              <a:rPr lang="cs-CZ" b="1" dirty="0" smtClean="0"/>
              <a:t>KS Ostrava, sp. zn. 6 To 370/2014</a:t>
            </a:r>
          </a:p>
          <a:p>
            <a:pPr marL="118872" indent="0">
              <a:buNone/>
            </a:pPr>
            <a:endParaRPr lang="cs-CZ" dirty="0"/>
          </a:p>
          <a:p>
            <a:pPr marL="118872" indent="0">
              <a:buNone/>
            </a:pPr>
            <a:r>
              <a:rPr lang="cs-CZ" dirty="0" smtClean="0"/>
              <a:t>Výchozí částka – průměrná mzda 25.000 Kč</a:t>
            </a:r>
          </a:p>
          <a:p>
            <a:pPr marL="118872" indent="0">
              <a:buNone/>
            </a:pPr>
            <a:endParaRPr lang="cs-CZ" dirty="0"/>
          </a:p>
          <a:p>
            <a:pPr marL="118872" indent="0">
              <a:buNone/>
            </a:pPr>
            <a:r>
              <a:rPr lang="cs-CZ" dirty="0" smtClean="0"/>
              <a:t>Manželé, rodiče a děti: 20 x 25.000 = 500.000 Kč</a:t>
            </a:r>
          </a:p>
          <a:p>
            <a:pPr marL="118872" indent="0">
              <a:buNone/>
            </a:pPr>
            <a:endParaRPr lang="cs-CZ" dirty="0"/>
          </a:p>
          <a:p>
            <a:pPr marL="118872" indent="0">
              <a:buNone/>
            </a:pPr>
            <a:r>
              <a:rPr lang="cs-CZ" dirty="0" smtClean="0"/>
              <a:t>Ostatní: 14 x</a:t>
            </a:r>
          </a:p>
        </p:txBody>
      </p:sp>
    </p:spTree>
    <p:extLst>
      <p:ext uri="{BB962C8B-B14F-4D97-AF65-F5344CB8AC3E}">
        <p14:creationId xmlns:p14="http://schemas.microsoft.com/office/powerpoint/2010/main" val="35713605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č. 7. </a:t>
            </a:r>
            <a:endParaRPr lang="cs-CZ" dirty="0"/>
          </a:p>
        </p:txBody>
      </p:sp>
      <p:sp>
        <p:nvSpPr>
          <p:cNvPr id="3" name="Zástupný symbol pro obsah 2"/>
          <p:cNvSpPr>
            <a:spLocks noGrp="1"/>
          </p:cNvSpPr>
          <p:nvPr>
            <p:ph idx="1"/>
          </p:nvPr>
        </p:nvSpPr>
        <p:spPr/>
        <p:txBody>
          <a:bodyPr/>
          <a:lstStyle/>
          <a:p>
            <a:pPr marL="118872" indent="0" algn="just">
              <a:buNone/>
            </a:pPr>
            <a:r>
              <a:rPr lang="cs-CZ" b="1" dirty="0"/>
              <a:t>Matka byla poškozena jako spolujezdkyně při </a:t>
            </a:r>
            <a:r>
              <a:rPr lang="cs-CZ" b="1" dirty="0" smtClean="0"/>
              <a:t>autonehodě a následkem toho došlo k usmrcení </a:t>
            </a:r>
            <a:r>
              <a:rPr lang="cs-CZ" b="1" dirty="0"/>
              <a:t>dítěte (plodu) v 19. týdnu těhotenství</a:t>
            </a:r>
            <a:r>
              <a:rPr lang="cs-CZ" b="1" dirty="0" smtClean="0"/>
              <a:t>.</a:t>
            </a:r>
          </a:p>
          <a:p>
            <a:pPr marL="118872" indent="0">
              <a:buNone/>
            </a:pPr>
            <a:endParaRPr lang="cs-CZ" dirty="0"/>
          </a:p>
          <a:p>
            <a:pPr marL="118872" indent="0">
              <a:buNone/>
            </a:pPr>
            <a:r>
              <a:rPr lang="cs-CZ" dirty="0" smtClean="0"/>
              <a:t>Posuďte. </a:t>
            </a:r>
            <a:endParaRPr lang="cs-CZ" dirty="0"/>
          </a:p>
          <a:p>
            <a:pPr marL="118872" indent="0">
              <a:buNone/>
            </a:pPr>
            <a:endParaRPr lang="cs-CZ" dirty="0"/>
          </a:p>
        </p:txBody>
      </p:sp>
    </p:spTree>
    <p:extLst>
      <p:ext uri="{BB962C8B-B14F-4D97-AF65-F5344CB8AC3E}">
        <p14:creationId xmlns:p14="http://schemas.microsoft.com/office/powerpoint/2010/main" val="29089842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cs-CZ" dirty="0" smtClean="0"/>
              <a:t>Náhrada za usmrcení nenarozeného dítěte</a:t>
            </a:r>
            <a:endParaRPr lang="cs-CZ" dirty="0"/>
          </a:p>
        </p:txBody>
      </p:sp>
      <p:sp>
        <p:nvSpPr>
          <p:cNvPr id="3" name="Content Placeholder 2"/>
          <p:cNvSpPr>
            <a:spLocks noGrp="1"/>
          </p:cNvSpPr>
          <p:nvPr>
            <p:ph idx="1"/>
          </p:nvPr>
        </p:nvSpPr>
        <p:spPr/>
        <p:txBody>
          <a:bodyPr/>
          <a:lstStyle/>
          <a:p>
            <a:r>
              <a:rPr lang="cs-CZ" b="1" dirty="0" smtClean="0"/>
              <a:t>KS v Plzni, sp. zn. 9 To 136/2016:</a:t>
            </a:r>
          </a:p>
          <a:p>
            <a:endParaRPr lang="cs-CZ" dirty="0"/>
          </a:p>
          <a:p>
            <a:pPr marL="118872" indent="0">
              <a:buNone/>
            </a:pPr>
            <a:endParaRPr lang="cs-CZ" dirty="0"/>
          </a:p>
          <a:p>
            <a:pPr marL="118872" indent="0">
              <a:buNone/>
            </a:pPr>
            <a:r>
              <a:rPr lang="cs-CZ" b="1" dirty="0" smtClean="0"/>
              <a:t>Matka: </a:t>
            </a:r>
            <a:r>
              <a:rPr lang="cs-CZ" dirty="0" smtClean="0"/>
              <a:t>240.000 Kč (obč. zák. 85.000 Kč) – intenzivnější  vztah </a:t>
            </a:r>
          </a:p>
          <a:p>
            <a:pPr marL="118872" indent="0">
              <a:buNone/>
            </a:pPr>
            <a:r>
              <a:rPr lang="cs-CZ" b="1" dirty="0" smtClean="0"/>
              <a:t>Otec: </a:t>
            </a:r>
            <a:r>
              <a:rPr lang="cs-CZ" dirty="0" smtClean="0"/>
              <a:t>220.000 Kč</a:t>
            </a:r>
            <a:endParaRPr lang="cs-CZ" dirty="0"/>
          </a:p>
        </p:txBody>
      </p:sp>
    </p:spTree>
    <p:extLst>
      <p:ext uri="{BB962C8B-B14F-4D97-AF65-F5344CB8AC3E}">
        <p14:creationId xmlns:p14="http://schemas.microsoft.com/office/powerpoint/2010/main" val="3917838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75520"/>
          </a:xfrm>
        </p:spPr>
        <p:txBody>
          <a:bodyPr>
            <a:normAutofit fontScale="90000"/>
          </a:bodyPr>
          <a:lstStyle/>
          <a:p>
            <a:pPr algn="ctr"/>
            <a:r>
              <a:rPr lang="cs-CZ" dirty="0" smtClean="0"/>
              <a:t>Různorodá praxe soudů nižších stupňů u NÚ</a:t>
            </a:r>
            <a:br>
              <a:rPr lang="cs-CZ" dirty="0" smtClean="0"/>
            </a:br>
            <a:endParaRPr lang="cs-CZ" dirty="0"/>
          </a:p>
        </p:txBody>
      </p:sp>
      <p:sp>
        <p:nvSpPr>
          <p:cNvPr id="3" name="Content Placeholder 2"/>
          <p:cNvSpPr>
            <a:spLocks noGrp="1"/>
          </p:cNvSpPr>
          <p:nvPr>
            <p:ph idx="1"/>
          </p:nvPr>
        </p:nvSpPr>
        <p:spPr/>
        <p:txBody>
          <a:bodyPr/>
          <a:lstStyle/>
          <a:p>
            <a:r>
              <a:rPr lang="cs-CZ" dirty="0" smtClean="0"/>
              <a:t>OS Semily sp. zn. 2 T 92/2015: 20.000 Kč za vloupání do bytu </a:t>
            </a:r>
          </a:p>
          <a:p>
            <a:endParaRPr lang="cs-CZ" dirty="0"/>
          </a:p>
          <a:p>
            <a:r>
              <a:rPr lang="cs-CZ" dirty="0" smtClean="0"/>
              <a:t>X </a:t>
            </a:r>
          </a:p>
          <a:p>
            <a:endParaRPr lang="cs-CZ" dirty="0"/>
          </a:p>
          <a:p>
            <a:r>
              <a:rPr lang="cs-CZ" dirty="0" smtClean="0"/>
              <a:t>OS Mělník, sp. zn. 3 T 3/2015: 5.000 Kč vyhrožování zabitím, střílení u hlavy, polití benzínem</a:t>
            </a:r>
          </a:p>
          <a:p>
            <a:endParaRPr lang="cs-CZ" dirty="0"/>
          </a:p>
        </p:txBody>
      </p:sp>
    </p:spTree>
    <p:extLst>
      <p:ext uri="{BB962C8B-B14F-4D97-AF65-F5344CB8AC3E}">
        <p14:creationId xmlns:p14="http://schemas.microsoft.com/office/powerpoint/2010/main" val="2215548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č. 9: očkování</a:t>
            </a:r>
            <a:endParaRPr lang="cs-CZ" dirty="0"/>
          </a:p>
        </p:txBody>
      </p:sp>
      <p:sp>
        <p:nvSpPr>
          <p:cNvPr id="3" name="Zástupný symbol pro obsah 2"/>
          <p:cNvSpPr>
            <a:spLocks noGrp="1"/>
          </p:cNvSpPr>
          <p:nvPr>
            <p:ph idx="1"/>
          </p:nvPr>
        </p:nvSpPr>
        <p:spPr/>
        <p:txBody>
          <a:bodyPr>
            <a:normAutofit fontScale="70000" lnSpcReduction="20000"/>
          </a:bodyPr>
          <a:lstStyle/>
          <a:p>
            <a:pPr marL="118872" indent="0" algn="just">
              <a:buNone/>
            </a:pPr>
            <a:r>
              <a:rPr lang="cs-CZ" dirty="0"/>
              <a:t>Anička se narodila dne 13. 2. 2016 v porodnici U Milosrdných bratří v Brně a čtvrtý den po porodu se zde podrobila vakcinaci proti tuberkulóze (TBC). Od prosince 2016 začala trpět střevními potížemi, průjmy a zvracením. Později v únoru a březnu 2017 byla kvůli bolestem pravé nohy hospitalizována ve Fakultní nemocnici v Brně, kde bylo zjištěno, že v důsledku vakcinace, jakkoli provedené ve sterilním prostředí postupem lege </a:t>
            </a:r>
            <a:r>
              <a:rPr lang="cs-CZ" dirty="0" err="1"/>
              <a:t>artis</a:t>
            </a:r>
            <a:r>
              <a:rPr lang="cs-CZ" dirty="0"/>
              <a:t>, způsobila rezistentní bakterie </a:t>
            </a:r>
            <a:r>
              <a:rPr lang="cs-CZ" dirty="0" err="1"/>
              <a:t>Mycobacterium</a:t>
            </a:r>
            <a:r>
              <a:rPr lang="cs-CZ" dirty="0"/>
              <a:t> </a:t>
            </a:r>
            <a:r>
              <a:rPr lang="cs-CZ" dirty="0" err="1"/>
              <a:t>Bovis</a:t>
            </a:r>
            <a:r>
              <a:rPr lang="cs-CZ" dirty="0"/>
              <a:t> zánět v kyčelním kloubu s prognózou postupného rozšíření do celého těla. Bylo prokázáno, že mezi očkováním žalobkyně vakcinační látkou </a:t>
            </a:r>
            <a:r>
              <a:rPr lang="cs-CZ" dirty="0" err="1"/>
              <a:t>BCG</a:t>
            </a:r>
            <a:r>
              <a:rPr lang="cs-CZ" dirty="0"/>
              <a:t> č. </a:t>
            </a:r>
            <a:r>
              <a:rPr lang="cs-CZ" dirty="0" err="1"/>
              <a:t>8028A</a:t>
            </a:r>
            <a:r>
              <a:rPr lang="cs-CZ" dirty="0"/>
              <a:t> a bakteriální nákazou je příčinná souvislost. Anička bude mít trvalé zdravotní následky. </a:t>
            </a:r>
          </a:p>
          <a:p>
            <a:pPr marL="118872" indent="0">
              <a:buNone/>
            </a:pPr>
            <a:endParaRPr lang="cs-CZ" dirty="0" smtClean="0"/>
          </a:p>
          <a:p>
            <a:pPr marL="118872" indent="0">
              <a:buNone/>
            </a:pPr>
            <a:r>
              <a:rPr lang="cs-CZ" b="1" dirty="0" smtClean="0"/>
              <a:t>Bude </a:t>
            </a:r>
            <a:r>
              <a:rPr lang="cs-CZ" b="1" dirty="0"/>
              <a:t>případná žaloba Aničky proti nemocnici úspěšná? </a:t>
            </a:r>
          </a:p>
          <a:p>
            <a:endParaRPr lang="cs-CZ" dirty="0"/>
          </a:p>
        </p:txBody>
      </p:sp>
    </p:spTree>
    <p:extLst>
      <p:ext uri="{BB962C8B-B14F-4D97-AF65-F5344CB8AC3E}">
        <p14:creationId xmlns:p14="http://schemas.microsoft.com/office/powerpoint/2010/main" val="1948647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Dotazy?</a:t>
            </a:r>
            <a:endParaRPr lang="cs-CZ" dirty="0"/>
          </a:p>
        </p:txBody>
      </p:sp>
      <p:sp>
        <p:nvSpPr>
          <p:cNvPr id="3" name="Content Placeholder 2"/>
          <p:cNvSpPr>
            <a:spLocks noGrp="1"/>
          </p:cNvSpPr>
          <p:nvPr>
            <p:ph idx="1"/>
          </p:nvPr>
        </p:nvSpPr>
        <p:spPr/>
        <p:txBody>
          <a:bodyPr/>
          <a:lstStyle/>
          <a:p>
            <a:pPr marL="118872" indent="0">
              <a:buNone/>
            </a:pPr>
            <a:endParaRPr lang="cs-CZ" dirty="0" smtClean="0"/>
          </a:p>
          <a:p>
            <a:pPr marL="118872" indent="0">
              <a:buNone/>
            </a:pPr>
            <a:endParaRPr lang="cs-CZ" dirty="0"/>
          </a:p>
          <a:p>
            <a:pPr marL="118872" indent="0" algn="ctr">
              <a:buNone/>
            </a:pPr>
            <a:r>
              <a:rPr lang="cs-CZ" b="1" dirty="0" smtClean="0"/>
              <a:t>Děkuji za pozornost </a:t>
            </a:r>
            <a:r>
              <a:rPr lang="cs-CZ" b="1" dirty="0" smtClean="0">
                <a:sym typeface="Wingdings" pitchFamily="2" charset="2"/>
              </a:rPr>
              <a:t> </a:t>
            </a:r>
            <a:endParaRPr lang="cs-CZ" b="1" dirty="0"/>
          </a:p>
        </p:txBody>
      </p:sp>
    </p:spTree>
    <p:extLst>
      <p:ext uri="{BB962C8B-B14F-4D97-AF65-F5344CB8AC3E}">
        <p14:creationId xmlns:p14="http://schemas.microsoft.com/office/powerpoint/2010/main" val="3333614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č. 1</a:t>
            </a:r>
            <a:endParaRPr lang="cs-CZ" dirty="0"/>
          </a:p>
        </p:txBody>
      </p:sp>
      <p:sp>
        <p:nvSpPr>
          <p:cNvPr id="3" name="Zástupný symbol pro obsah 2"/>
          <p:cNvSpPr>
            <a:spLocks noGrp="1"/>
          </p:cNvSpPr>
          <p:nvPr>
            <p:ph idx="1"/>
          </p:nvPr>
        </p:nvSpPr>
        <p:spPr/>
        <p:txBody>
          <a:bodyPr>
            <a:normAutofit fontScale="70000" lnSpcReduction="20000"/>
          </a:bodyPr>
          <a:lstStyle/>
          <a:p>
            <a:pPr marL="118872" indent="0" algn="just">
              <a:buNone/>
            </a:pPr>
            <a:r>
              <a:rPr lang="cs-CZ" dirty="0"/>
              <a:t>V prosinci 2016 se v nemocnici Třebíč narodily dvě holčičky. Honzovi a Petře se narodila dcera Simonka (3,30 Kg). Davidovi a Katce se narodila dcera Alžbětka (2,5 kg). V době, kdy byly děti svěřeny do péče zdravotní sestry (zaměstnankyně nemocnice), došlo k jejich záměně. Honzovi se zdálo, že jejich dcera vážila více, ale zdravotní sestra vysvětlila, že se při vážení stala chyba, neboť nefungovaly počítače; této odpovědi uvěřil a nepožadoval ujištění od lékařů. Na počátku roku 2017 pojali rodiče Honza a Petra podezření, že dcera není jejich – holčička jim nebyla podobná. V březnu 2017 proto podstoupili test DNA a zjistilo se, že nejsou biologickými rodiči. Následně bylo zjištěno, že došlo k záměně. </a:t>
            </a:r>
          </a:p>
          <a:p>
            <a:pPr marL="118872" indent="0">
              <a:buNone/>
            </a:pPr>
            <a:r>
              <a:rPr lang="cs-CZ" b="1" dirty="0"/>
              <a:t>a) Která a čí osobnostní práva byla zasažena? </a:t>
            </a:r>
          </a:p>
          <a:p>
            <a:pPr marL="118872" indent="0">
              <a:buNone/>
            </a:pPr>
            <a:r>
              <a:rPr lang="cs-CZ" b="1" dirty="0"/>
              <a:t>b) Nemocnice namítala spoluodpovědnost rodičů. Je tato námitka opodstatněná? </a:t>
            </a:r>
          </a:p>
          <a:p>
            <a:pPr marL="118872" indent="0">
              <a:buNone/>
            </a:pPr>
            <a:r>
              <a:rPr lang="cs-CZ" b="1" dirty="0"/>
              <a:t>c) Jaká by mohla být výše náhrady? </a:t>
            </a:r>
          </a:p>
          <a:p>
            <a:endParaRPr lang="cs-CZ" dirty="0"/>
          </a:p>
        </p:txBody>
      </p:sp>
    </p:spTree>
    <p:extLst>
      <p:ext uri="{BB962C8B-B14F-4D97-AF65-F5344CB8AC3E}">
        <p14:creationId xmlns:p14="http://schemas.microsoft.com/office/powerpoint/2010/main" val="7217448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Aktuální otázky </a:t>
            </a:r>
            <a:r>
              <a:rPr lang="cs-CZ" dirty="0" err="1" smtClean="0"/>
              <a:t>NÚ</a:t>
            </a:r>
            <a:r>
              <a:rPr lang="cs-CZ" dirty="0" smtClean="0"/>
              <a:t> na zdraví a při usmrcení</a:t>
            </a:r>
            <a:endParaRPr lang="cs-CZ" dirty="0"/>
          </a:p>
        </p:txBody>
      </p:sp>
      <p:sp>
        <p:nvSpPr>
          <p:cNvPr id="3" name="Zástupný symbol pro obsah 2"/>
          <p:cNvSpPr>
            <a:spLocks noGrp="1"/>
          </p:cNvSpPr>
          <p:nvPr>
            <p:ph idx="1"/>
          </p:nvPr>
        </p:nvSpPr>
        <p:spPr/>
        <p:txBody>
          <a:bodyPr/>
          <a:lstStyle/>
          <a:p>
            <a:pPr marL="118872" indent="0">
              <a:buNone/>
            </a:pPr>
            <a:r>
              <a:rPr lang="cs-CZ" dirty="0"/>
              <a:t>1. § § 2957, 2958, 2959 o. z. a § 1325 </a:t>
            </a:r>
            <a:r>
              <a:rPr lang="cs-CZ" dirty="0" err="1"/>
              <a:t>ABGB</a:t>
            </a:r>
            <a:endParaRPr lang="cs-CZ" dirty="0"/>
          </a:p>
          <a:p>
            <a:pPr marL="118872" indent="0">
              <a:buNone/>
            </a:pPr>
            <a:endParaRPr lang="cs-CZ" dirty="0"/>
          </a:p>
          <a:p>
            <a:pPr marL="118872" indent="0">
              <a:buNone/>
            </a:pPr>
            <a:r>
              <a:rPr lang="cs-CZ" dirty="0"/>
              <a:t>2. Aktuální judikatura -&gt; nová koncepce v praxi</a:t>
            </a:r>
          </a:p>
          <a:p>
            <a:endParaRPr lang="cs-CZ" dirty="0"/>
          </a:p>
          <a:p>
            <a:pPr marL="118872" indent="0">
              <a:buNone/>
            </a:pPr>
            <a:r>
              <a:rPr lang="cs-CZ" dirty="0"/>
              <a:t>3. Srovnání </a:t>
            </a:r>
            <a:r>
              <a:rPr lang="cs-CZ" dirty="0" smtClean="0"/>
              <a:t>se zahraničním </a:t>
            </a:r>
            <a:endParaRPr lang="cs-CZ" dirty="0"/>
          </a:p>
          <a:p>
            <a:endParaRPr lang="cs-CZ" dirty="0"/>
          </a:p>
          <a:p>
            <a:pPr marL="118872" indent="0">
              <a:buNone/>
            </a:pPr>
            <a:r>
              <a:rPr lang="cs-CZ" dirty="0"/>
              <a:t>4. Hierarchie hodnot - diskuse</a:t>
            </a:r>
          </a:p>
          <a:p>
            <a:endParaRPr lang="cs-CZ" dirty="0"/>
          </a:p>
        </p:txBody>
      </p:sp>
    </p:spTree>
    <p:extLst>
      <p:ext uri="{BB962C8B-B14F-4D97-AF65-F5344CB8AC3E}">
        <p14:creationId xmlns:p14="http://schemas.microsoft.com/office/powerpoint/2010/main" val="3255009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Hlavní zásady</a:t>
            </a:r>
            <a:endParaRPr lang="cs-CZ" dirty="0"/>
          </a:p>
        </p:txBody>
      </p:sp>
      <p:sp>
        <p:nvSpPr>
          <p:cNvPr id="3" name="Zástupný symbol pro obsah 2"/>
          <p:cNvSpPr>
            <a:spLocks noGrp="1"/>
          </p:cNvSpPr>
          <p:nvPr>
            <p:ph idx="1"/>
          </p:nvPr>
        </p:nvSpPr>
        <p:spPr/>
        <p:txBody>
          <a:bodyPr/>
          <a:lstStyle/>
          <a:p>
            <a:r>
              <a:rPr lang="cs-CZ" dirty="0"/>
              <a:t>§ 13 o. z. legitimní očekáván</a:t>
            </a:r>
          </a:p>
          <a:p>
            <a:endParaRPr lang="cs-CZ" dirty="0"/>
          </a:p>
          <a:p>
            <a:r>
              <a:rPr lang="cs-CZ" dirty="0"/>
              <a:t>Volné soudcovské uvážení</a:t>
            </a:r>
          </a:p>
          <a:p>
            <a:endParaRPr lang="cs-CZ" dirty="0"/>
          </a:p>
          <a:p>
            <a:r>
              <a:rPr lang="cs-CZ" dirty="0"/>
              <a:t>Nemožnost exaktního </a:t>
            </a:r>
            <a:r>
              <a:rPr lang="cs-CZ" dirty="0" smtClean="0"/>
              <a:t>vymezení?</a:t>
            </a:r>
            <a:endParaRPr lang="cs-CZ" dirty="0"/>
          </a:p>
        </p:txBody>
      </p:sp>
    </p:spTree>
    <p:extLst>
      <p:ext uri="{BB962C8B-B14F-4D97-AF65-F5344CB8AC3E}">
        <p14:creationId xmlns:p14="http://schemas.microsoft.com/office/powerpoint/2010/main" val="3647833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Příklad č. 2: Náhrada újmy na zdraví</a:t>
            </a:r>
          </a:p>
        </p:txBody>
      </p:sp>
      <p:sp>
        <p:nvSpPr>
          <p:cNvPr id="3" name="Zástupný symbol pro obsah 2"/>
          <p:cNvSpPr>
            <a:spLocks noGrp="1"/>
          </p:cNvSpPr>
          <p:nvPr>
            <p:ph idx="1"/>
          </p:nvPr>
        </p:nvSpPr>
        <p:spPr/>
        <p:txBody>
          <a:bodyPr/>
          <a:lstStyle/>
          <a:p>
            <a:r>
              <a:rPr lang="cs-CZ" dirty="0"/>
              <a:t>a) Charakterizujte jednotlivé nároky, které kluci jako poškození mají. </a:t>
            </a:r>
          </a:p>
          <a:p>
            <a:r>
              <a:rPr lang="cs-CZ" dirty="0"/>
              <a:t>b) V jaké výši budou jednotlivé nároky? Z čeho vycházíte?</a:t>
            </a:r>
          </a:p>
          <a:p>
            <a:r>
              <a:rPr lang="cs-CZ" dirty="0"/>
              <a:t>c) Která kritéria byste zohlednili při stanovení výše náhrady nemajetkové újmy na zdraví?</a:t>
            </a:r>
          </a:p>
          <a:p>
            <a:pPr marL="118872" indent="0">
              <a:buNone/>
            </a:pPr>
            <a:endParaRPr lang="cs-CZ" dirty="0"/>
          </a:p>
        </p:txBody>
      </p:sp>
    </p:spTree>
    <p:extLst>
      <p:ext uri="{BB962C8B-B14F-4D97-AF65-F5344CB8AC3E}">
        <p14:creationId xmlns:p14="http://schemas.microsoft.com/office/powerpoint/2010/main" val="2843384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Příklad č. 2: Náhrada újmy na zdraví</a:t>
            </a:r>
            <a:endParaRPr lang="cs-CZ" dirty="0"/>
          </a:p>
        </p:txBody>
      </p:sp>
      <p:sp>
        <p:nvSpPr>
          <p:cNvPr id="3" name="Content Placeholder 2"/>
          <p:cNvSpPr>
            <a:spLocks noGrp="1"/>
          </p:cNvSpPr>
          <p:nvPr>
            <p:ph idx="1"/>
          </p:nvPr>
        </p:nvSpPr>
        <p:spPr/>
        <p:txBody>
          <a:bodyPr/>
          <a:lstStyle/>
          <a:p>
            <a:r>
              <a:rPr lang="cs-CZ" dirty="0"/>
              <a:t>Metodika k odškodňování nemajetkové újmy na zdraví: </a:t>
            </a:r>
            <a:r>
              <a:rPr lang="cs-CZ" dirty="0">
                <a:hlinkClick r:id="rId2"/>
              </a:rPr>
              <a:t>http://nsoud.cz/JudikaturaNS_new/ns_web.nsf/Edit/Rozhodovacicinnost~Metodikak%3F2958o.z.?Open&amp;area=Rozhodovac%C3%AD%20%C4%8Dinnost&amp;grp=Metodika%20k%20%C2%A7%202958%20o.z.&amp;lng</a:t>
            </a:r>
            <a:r>
              <a:rPr lang="cs-CZ" dirty="0" smtClean="0"/>
              <a:t>= </a:t>
            </a:r>
            <a:endParaRPr lang="cs-CZ" dirty="0"/>
          </a:p>
        </p:txBody>
      </p:sp>
    </p:spTree>
    <p:extLst>
      <p:ext uri="{BB962C8B-B14F-4D97-AF65-F5344CB8AC3E}">
        <p14:creationId xmlns:p14="http://schemas.microsoft.com/office/powerpoint/2010/main" val="1348922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Příklad č. 3: Napadení lékařky v psychiatrické nemocnici </a:t>
            </a:r>
          </a:p>
        </p:txBody>
      </p:sp>
      <p:sp>
        <p:nvSpPr>
          <p:cNvPr id="3" name="Zástupný symbol pro obsah 2"/>
          <p:cNvSpPr>
            <a:spLocks noGrp="1"/>
          </p:cNvSpPr>
          <p:nvPr>
            <p:ph idx="1"/>
          </p:nvPr>
        </p:nvSpPr>
        <p:spPr/>
        <p:txBody>
          <a:bodyPr>
            <a:normAutofit fontScale="85000" lnSpcReduction="10000"/>
          </a:bodyPr>
          <a:lstStyle/>
          <a:p>
            <a:pPr marL="118872" indent="0">
              <a:buNone/>
            </a:pPr>
            <a:r>
              <a:rPr lang="cs-CZ" dirty="0"/>
              <a:t>Linda je zaměstnaná jako lékařka v Psychiatrické nemocnici Černovice v Brně na oddělení toxikologických závislostí. V průběhu noční služby jí na oddělení (tzv. záchytku) policie dovezla opilého studenta Petra. Jakmile policie odjela, začal Petr Lindě nadávat a poté ji i fyzicky napadl. Během potyčky jí vyrazil tři zuby.    </a:t>
            </a:r>
          </a:p>
          <a:p>
            <a:pPr marL="118872" indent="0">
              <a:buNone/>
            </a:pPr>
            <a:r>
              <a:rPr lang="cs-CZ" b="1" dirty="0"/>
              <a:t>a) Jaké nároky má Linda z titulu bolestného a náhrady za </a:t>
            </a:r>
            <a:r>
              <a:rPr lang="cs-CZ" b="1" dirty="0" err="1"/>
              <a:t>ZSU</a:t>
            </a:r>
            <a:r>
              <a:rPr lang="cs-CZ" b="1" dirty="0"/>
              <a:t>? </a:t>
            </a:r>
          </a:p>
          <a:p>
            <a:pPr marL="118872" indent="0">
              <a:buNone/>
            </a:pPr>
            <a:r>
              <a:rPr lang="cs-CZ" b="1" dirty="0"/>
              <a:t>b) Kdo bude v případném sporu aktivně legitimován? </a:t>
            </a:r>
          </a:p>
          <a:p>
            <a:pPr marL="118872" indent="0">
              <a:buNone/>
            </a:pPr>
            <a:r>
              <a:rPr lang="cs-CZ" b="1" dirty="0"/>
              <a:t>c) V jaké výši a podle čeho bude stanovena náhrada?</a:t>
            </a:r>
          </a:p>
          <a:p>
            <a:endParaRPr lang="cs-CZ" dirty="0"/>
          </a:p>
        </p:txBody>
      </p:sp>
    </p:spTree>
    <p:extLst>
      <p:ext uri="{BB962C8B-B14F-4D97-AF65-F5344CB8AC3E}">
        <p14:creationId xmlns:p14="http://schemas.microsoft.com/office/powerpoint/2010/main" val="16675665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82</TotalTime>
  <Words>1631</Words>
  <Application>Microsoft Office PowerPoint</Application>
  <PresentationFormat>Předvádění na obrazovce (4:3)</PresentationFormat>
  <Paragraphs>197</Paragraphs>
  <Slides>31</Slides>
  <Notes>0</Notes>
  <HiddenSlides>0</HiddenSlides>
  <MMClips>0</MMClips>
  <ScaleCrop>false</ScaleCrop>
  <HeadingPairs>
    <vt:vector size="4" baseType="variant">
      <vt:variant>
        <vt:lpstr>Motiv</vt:lpstr>
      </vt:variant>
      <vt:variant>
        <vt:i4>1</vt:i4>
      </vt:variant>
      <vt:variant>
        <vt:lpstr>Nadpisy snímků</vt:lpstr>
      </vt:variant>
      <vt:variant>
        <vt:i4>31</vt:i4>
      </vt:variant>
    </vt:vector>
  </HeadingPairs>
  <TitlesOfParts>
    <vt:vector size="32" baseType="lpstr">
      <vt:lpstr>Module</vt:lpstr>
      <vt:lpstr>Občanskoprávní odpovědnost ve zdravotnictví </vt:lpstr>
      <vt:lpstr>Ochrana osobnosti v o. z. </vt:lpstr>
      <vt:lpstr>Různorodá praxe soudů nižších stupňů u NÚ </vt:lpstr>
      <vt:lpstr>Příklad č. 1</vt:lpstr>
      <vt:lpstr>Aktuální otázky NÚ na zdraví a při usmrcení</vt:lpstr>
      <vt:lpstr>Hlavní zásady</vt:lpstr>
      <vt:lpstr>Příklad č. 2: Náhrada újmy na zdraví</vt:lpstr>
      <vt:lpstr>Příklad č. 2: Náhrada újmy na zdraví</vt:lpstr>
      <vt:lpstr>Příklad č. 3: Napadení lékařky v psychiatrické nemocnici </vt:lpstr>
      <vt:lpstr>Příklad č. 3: Napadení lékařky v psychiatrické nemocnici </vt:lpstr>
      <vt:lpstr>Příklad č. 3: Napadení lékařky v psychiatrické nemocnici </vt:lpstr>
      <vt:lpstr>Příklad č. 4: Nepovedená operace krčních mandlí</vt:lpstr>
      <vt:lpstr>Příklad č. 4: Nepovedená operace krčních mandlí </vt:lpstr>
      <vt:lpstr>Příklad č. 7: zubař</vt:lpstr>
      <vt:lpstr>Příklad č. 5: Nepovedená operace srdce </vt:lpstr>
      <vt:lpstr>Příklad č. 5: Nepovedená operace srdce </vt:lpstr>
      <vt:lpstr>Nejvyšší soud</vt:lpstr>
      <vt:lpstr>Kritika</vt:lpstr>
      <vt:lpstr>Výše odškodnění mimo o. z.</vt:lpstr>
      <vt:lpstr>Prezentace aplikace PowerPoint</vt:lpstr>
      <vt:lpstr>Soudy nižších stupňů – vysoké odškodnění</vt:lpstr>
      <vt:lpstr>Nejvyšší odškodnění</vt:lpstr>
      <vt:lpstr>1. Inspirace obč. zák.</vt:lpstr>
      <vt:lpstr>Náhrada za usmrcení nenarozeného dítěte</vt:lpstr>
      <vt:lpstr>2. Nesprávná inspirace Metodikou</vt:lpstr>
      <vt:lpstr>3. Modifikace Metodiky</vt:lpstr>
      <vt:lpstr>Modifikace Metodiky</vt:lpstr>
      <vt:lpstr>Příklad č. 7. </vt:lpstr>
      <vt:lpstr>Náhrada za usmrcení nenarozeného dítěte</vt:lpstr>
      <vt:lpstr>Příklad č. 9: očkování</vt:lpstr>
      <vt:lpstr>Dotazy?</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Občanskoprávní odpovědnost ve zdravotnictví</dc:title>
  <dc:creator>Spravce</dc:creator>
  <cp:lastModifiedBy>Pavelek Ondřej</cp:lastModifiedBy>
  <cp:revision>14</cp:revision>
  <dcterms:created xsi:type="dcterms:W3CDTF">2017-03-19T19:14:24Z</dcterms:created>
  <dcterms:modified xsi:type="dcterms:W3CDTF">2017-11-28T09:49:04Z</dcterms:modified>
</cp:coreProperties>
</file>