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75" r:id="rId5"/>
    <p:sldId id="262" r:id="rId6"/>
    <p:sldId id="274" r:id="rId7"/>
    <p:sldId id="270" r:id="rId8"/>
    <p:sldId id="263" r:id="rId9"/>
    <p:sldId id="258" r:id="rId10"/>
    <p:sldId id="264" r:id="rId11"/>
    <p:sldId id="266" r:id="rId12"/>
    <p:sldId id="265" r:id="rId13"/>
    <p:sldId id="267" r:id="rId14"/>
    <p:sldId id="269" r:id="rId15"/>
    <p:sldId id="268" r:id="rId16"/>
    <p:sldId id="276" r:id="rId17"/>
    <p:sldId id="271" r:id="rId18"/>
    <p:sldId id="272" r:id="rId19"/>
    <p:sldId id="273" r:id="rId20"/>
    <p:sldId id="261" r:id="rId21"/>
    <p:sldId id="259" r:id="rId22"/>
    <p:sldId id="278" r:id="rId23"/>
    <p:sldId id="279" r:id="rId24"/>
    <p:sldId id="277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AA79A0-3BE9-4734-94C7-BCA2B0A98EE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3DB390-3DC0-464E-BB66-D2417EF6599F}">
      <dgm:prSet custT="1"/>
      <dgm:spPr/>
      <dgm:t>
        <a:bodyPr/>
        <a:lstStyle/>
        <a:p>
          <a:pPr algn="ctr"/>
          <a:r>
            <a:rPr lang="cs-CZ" sz="2000" dirty="0"/>
            <a:t>Důstojníci </a:t>
          </a:r>
          <a:br>
            <a:rPr lang="cs-CZ" sz="2000" dirty="0"/>
          </a:br>
          <a:r>
            <a:rPr lang="cs-CZ" sz="2000" dirty="0"/>
            <a:t>(30 min)</a:t>
          </a:r>
          <a:endParaRPr lang="en-US" sz="2000" dirty="0"/>
        </a:p>
      </dgm:t>
    </dgm:pt>
    <dgm:pt modelId="{E2A88D1F-3F1C-470A-A343-787CCBE76066}" type="parTrans" cxnId="{24860623-C039-4534-8F32-2B690CB643CE}">
      <dgm:prSet/>
      <dgm:spPr/>
      <dgm:t>
        <a:bodyPr/>
        <a:lstStyle/>
        <a:p>
          <a:endParaRPr lang="en-US"/>
        </a:p>
      </dgm:t>
    </dgm:pt>
    <dgm:pt modelId="{1E401F9F-A553-45F2-903E-09B940DAEC39}" type="sibTrans" cxnId="{24860623-C039-4534-8F32-2B690CB643CE}">
      <dgm:prSet phldrT="1" phldr="0"/>
      <dgm:spPr/>
    </dgm:pt>
    <dgm:pt modelId="{D7DE23BE-D6A9-4C95-8520-7B93C6A0864D}">
      <dgm:prSet custT="1"/>
      <dgm:spPr/>
      <dgm:t>
        <a:bodyPr/>
        <a:lstStyle/>
        <a:p>
          <a:pPr algn="ctr"/>
          <a:r>
            <a:rPr lang="cs-CZ" sz="1800" dirty="0"/>
            <a:t>Porada důstojníků </a:t>
          </a:r>
          <a:br>
            <a:rPr lang="cs-CZ" sz="1800" dirty="0"/>
          </a:br>
          <a:r>
            <a:rPr lang="cs-CZ" sz="1800" dirty="0"/>
            <a:t>(10 min)</a:t>
          </a:r>
          <a:endParaRPr lang="en-US" sz="1800" dirty="0"/>
        </a:p>
      </dgm:t>
    </dgm:pt>
    <dgm:pt modelId="{58B2A2C2-13BC-4077-97B3-0E07C071ECCB}" type="parTrans" cxnId="{139CBB60-EE0F-4561-825E-35A8B0605B69}">
      <dgm:prSet/>
      <dgm:spPr/>
      <dgm:t>
        <a:bodyPr/>
        <a:lstStyle/>
        <a:p>
          <a:endParaRPr lang="en-US"/>
        </a:p>
      </dgm:t>
    </dgm:pt>
    <dgm:pt modelId="{52AA88F0-8561-4221-923C-697D5F3C0310}" type="sibTrans" cxnId="{139CBB60-EE0F-4561-825E-35A8B0605B69}">
      <dgm:prSet phldrT="2" phldr="0"/>
      <dgm:spPr/>
    </dgm:pt>
    <dgm:pt modelId="{9F212649-1371-4FB3-9F31-DCC215AF32E3}">
      <dgm:prSet custT="1"/>
      <dgm:spPr/>
      <dgm:t>
        <a:bodyPr/>
        <a:lstStyle/>
        <a:p>
          <a:pPr algn="ctr"/>
          <a:r>
            <a:rPr lang="cs-CZ" sz="1800" dirty="0"/>
            <a:t>Porada části posádky </a:t>
          </a:r>
          <a:br>
            <a:rPr lang="cs-CZ" sz="1800" dirty="0"/>
          </a:br>
          <a:r>
            <a:rPr lang="cs-CZ" sz="1800" dirty="0"/>
            <a:t>(10 min)</a:t>
          </a:r>
          <a:endParaRPr lang="en-US" sz="1800" dirty="0"/>
        </a:p>
      </dgm:t>
    </dgm:pt>
    <dgm:pt modelId="{FD4E5771-AD3A-4614-A501-3D735DB9DEEC}" type="parTrans" cxnId="{3D6C7DEA-D451-4777-B179-2696B7760FAD}">
      <dgm:prSet/>
      <dgm:spPr/>
      <dgm:t>
        <a:bodyPr/>
        <a:lstStyle/>
        <a:p>
          <a:endParaRPr lang="en-US"/>
        </a:p>
      </dgm:t>
    </dgm:pt>
    <dgm:pt modelId="{06A294A2-4419-4A59-B8AB-F6EE874C09CA}" type="sibTrans" cxnId="{3D6C7DEA-D451-4777-B179-2696B7760FAD}">
      <dgm:prSet phldrT="3" phldr="0"/>
      <dgm:spPr/>
    </dgm:pt>
    <dgm:pt modelId="{9EFC5BB8-F5A0-47E8-B0D9-F2D81D9BCD37}">
      <dgm:prSet custT="1"/>
      <dgm:spPr/>
      <dgm:t>
        <a:bodyPr/>
        <a:lstStyle/>
        <a:p>
          <a:pPr algn="ctr"/>
          <a:r>
            <a:rPr lang="cs-CZ" sz="2000" dirty="0"/>
            <a:t>Porada posádky </a:t>
          </a:r>
          <a:br>
            <a:rPr lang="cs-CZ" sz="2000" dirty="0"/>
          </a:br>
          <a:r>
            <a:rPr lang="cs-CZ" sz="2000" dirty="0"/>
            <a:t>(10 min)</a:t>
          </a:r>
          <a:endParaRPr lang="en-US" sz="2000" dirty="0"/>
        </a:p>
      </dgm:t>
    </dgm:pt>
    <dgm:pt modelId="{6FA38540-C94E-431F-B164-976255F29BD4}" type="parTrans" cxnId="{A7E88343-74C7-4B0D-8DCE-B343BD9EF59E}">
      <dgm:prSet/>
      <dgm:spPr/>
      <dgm:t>
        <a:bodyPr/>
        <a:lstStyle/>
        <a:p>
          <a:endParaRPr lang="en-US"/>
        </a:p>
      </dgm:t>
    </dgm:pt>
    <dgm:pt modelId="{05BCDEDE-25B2-4CCB-A649-494ED765B7D3}" type="sibTrans" cxnId="{A7E88343-74C7-4B0D-8DCE-B343BD9EF59E}">
      <dgm:prSet phldrT="4" phldr="0"/>
      <dgm:spPr/>
    </dgm:pt>
    <dgm:pt modelId="{132DAEE7-3F62-4C52-A055-08F3131707B4}" type="pres">
      <dgm:prSet presAssocID="{58AA79A0-3BE9-4734-94C7-BCA2B0A98EE5}" presName="CompostProcess" presStyleCnt="0">
        <dgm:presLayoutVars>
          <dgm:dir/>
          <dgm:resizeHandles val="exact"/>
        </dgm:presLayoutVars>
      </dgm:prSet>
      <dgm:spPr/>
    </dgm:pt>
    <dgm:pt modelId="{8331C84F-AE8F-4324-BB87-734BD7DB4946}" type="pres">
      <dgm:prSet presAssocID="{58AA79A0-3BE9-4734-94C7-BCA2B0A98EE5}" presName="arrow" presStyleLbl="bgShp" presStyleIdx="0" presStyleCnt="1"/>
      <dgm:spPr/>
    </dgm:pt>
    <dgm:pt modelId="{DBDB8857-8E27-404F-8D3D-E5EF8F60D7A0}" type="pres">
      <dgm:prSet presAssocID="{58AA79A0-3BE9-4734-94C7-BCA2B0A98EE5}" presName="linearProcess" presStyleCnt="0"/>
      <dgm:spPr/>
    </dgm:pt>
    <dgm:pt modelId="{E8745F6F-FCB1-4BA2-AC96-28A243D1DBEA}" type="pres">
      <dgm:prSet presAssocID="{B53DB390-3DC0-464E-BB66-D2417EF6599F}" presName="textNode" presStyleLbl="node1" presStyleIdx="0" presStyleCnt="4">
        <dgm:presLayoutVars>
          <dgm:bulletEnabled val="1"/>
        </dgm:presLayoutVars>
      </dgm:prSet>
      <dgm:spPr/>
    </dgm:pt>
    <dgm:pt modelId="{6937434F-CB7D-4ED3-8A2A-FEC0FA315408}" type="pres">
      <dgm:prSet presAssocID="{1E401F9F-A553-45F2-903E-09B940DAEC39}" presName="sibTrans" presStyleCnt="0"/>
      <dgm:spPr/>
    </dgm:pt>
    <dgm:pt modelId="{B6DA3147-9762-4919-A04D-7276B4A486EE}" type="pres">
      <dgm:prSet presAssocID="{D7DE23BE-D6A9-4C95-8520-7B93C6A0864D}" presName="textNode" presStyleLbl="node1" presStyleIdx="1" presStyleCnt="4">
        <dgm:presLayoutVars>
          <dgm:bulletEnabled val="1"/>
        </dgm:presLayoutVars>
      </dgm:prSet>
      <dgm:spPr/>
    </dgm:pt>
    <dgm:pt modelId="{0394ABD1-5BFB-4118-932B-65D97D982949}" type="pres">
      <dgm:prSet presAssocID="{52AA88F0-8561-4221-923C-697D5F3C0310}" presName="sibTrans" presStyleCnt="0"/>
      <dgm:spPr/>
    </dgm:pt>
    <dgm:pt modelId="{6C1AFD92-11BE-487C-97BC-11F48A29AEF5}" type="pres">
      <dgm:prSet presAssocID="{9F212649-1371-4FB3-9F31-DCC215AF32E3}" presName="textNode" presStyleLbl="node1" presStyleIdx="2" presStyleCnt="4">
        <dgm:presLayoutVars>
          <dgm:bulletEnabled val="1"/>
        </dgm:presLayoutVars>
      </dgm:prSet>
      <dgm:spPr/>
    </dgm:pt>
    <dgm:pt modelId="{B2E8189A-6025-4C49-82E9-A0F0278A91CF}" type="pres">
      <dgm:prSet presAssocID="{06A294A2-4419-4A59-B8AB-F6EE874C09CA}" presName="sibTrans" presStyleCnt="0"/>
      <dgm:spPr/>
    </dgm:pt>
    <dgm:pt modelId="{D528034E-34AB-4700-8E45-084C822152AA}" type="pres">
      <dgm:prSet presAssocID="{9EFC5BB8-F5A0-47E8-B0D9-F2D81D9BCD37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4C478506-C07F-491F-8453-737DD6FAD49F}" type="presOf" srcId="{9F212649-1371-4FB3-9F31-DCC215AF32E3}" destId="{6C1AFD92-11BE-487C-97BC-11F48A29AEF5}" srcOrd="0" destOrd="0" presId="urn:microsoft.com/office/officeart/2005/8/layout/hProcess9"/>
    <dgm:cxn modelId="{65E13719-32F3-401A-9223-6FA49A359466}" type="presOf" srcId="{D7DE23BE-D6A9-4C95-8520-7B93C6A0864D}" destId="{B6DA3147-9762-4919-A04D-7276B4A486EE}" srcOrd="0" destOrd="0" presId="urn:microsoft.com/office/officeart/2005/8/layout/hProcess9"/>
    <dgm:cxn modelId="{24860623-C039-4534-8F32-2B690CB643CE}" srcId="{58AA79A0-3BE9-4734-94C7-BCA2B0A98EE5}" destId="{B53DB390-3DC0-464E-BB66-D2417EF6599F}" srcOrd="0" destOrd="0" parTransId="{E2A88D1F-3F1C-470A-A343-787CCBE76066}" sibTransId="{1E401F9F-A553-45F2-903E-09B940DAEC39}"/>
    <dgm:cxn modelId="{139CBB60-EE0F-4561-825E-35A8B0605B69}" srcId="{58AA79A0-3BE9-4734-94C7-BCA2B0A98EE5}" destId="{D7DE23BE-D6A9-4C95-8520-7B93C6A0864D}" srcOrd="1" destOrd="0" parTransId="{58B2A2C2-13BC-4077-97B3-0E07C071ECCB}" sibTransId="{52AA88F0-8561-4221-923C-697D5F3C0310}"/>
    <dgm:cxn modelId="{A7E88343-74C7-4B0D-8DCE-B343BD9EF59E}" srcId="{58AA79A0-3BE9-4734-94C7-BCA2B0A98EE5}" destId="{9EFC5BB8-F5A0-47E8-B0D9-F2D81D9BCD37}" srcOrd="3" destOrd="0" parTransId="{6FA38540-C94E-431F-B164-976255F29BD4}" sibTransId="{05BCDEDE-25B2-4CCB-A649-494ED765B7D3}"/>
    <dgm:cxn modelId="{9DBF98A2-A40E-471D-8592-DF7EF9341333}" type="presOf" srcId="{B53DB390-3DC0-464E-BB66-D2417EF6599F}" destId="{E8745F6F-FCB1-4BA2-AC96-28A243D1DBEA}" srcOrd="0" destOrd="0" presId="urn:microsoft.com/office/officeart/2005/8/layout/hProcess9"/>
    <dgm:cxn modelId="{E6AFDDCA-9DB4-49DF-AFFD-7438F32C777D}" type="presOf" srcId="{9EFC5BB8-F5A0-47E8-B0D9-F2D81D9BCD37}" destId="{D528034E-34AB-4700-8E45-084C822152AA}" srcOrd="0" destOrd="0" presId="urn:microsoft.com/office/officeart/2005/8/layout/hProcess9"/>
    <dgm:cxn modelId="{0EE9A7D0-5A43-4B30-B83B-80C603FD96CD}" type="presOf" srcId="{58AA79A0-3BE9-4734-94C7-BCA2B0A98EE5}" destId="{132DAEE7-3F62-4C52-A055-08F3131707B4}" srcOrd="0" destOrd="0" presId="urn:microsoft.com/office/officeart/2005/8/layout/hProcess9"/>
    <dgm:cxn modelId="{3D6C7DEA-D451-4777-B179-2696B7760FAD}" srcId="{58AA79A0-3BE9-4734-94C7-BCA2B0A98EE5}" destId="{9F212649-1371-4FB3-9F31-DCC215AF32E3}" srcOrd="2" destOrd="0" parTransId="{FD4E5771-AD3A-4614-A501-3D735DB9DEEC}" sibTransId="{06A294A2-4419-4A59-B8AB-F6EE874C09CA}"/>
    <dgm:cxn modelId="{D9B22CAE-2B8A-45A1-B0F1-59C1B5A2A705}" type="presParOf" srcId="{132DAEE7-3F62-4C52-A055-08F3131707B4}" destId="{8331C84F-AE8F-4324-BB87-734BD7DB4946}" srcOrd="0" destOrd="0" presId="urn:microsoft.com/office/officeart/2005/8/layout/hProcess9"/>
    <dgm:cxn modelId="{4D53A7AF-06A1-4B50-A698-A13F881C7430}" type="presParOf" srcId="{132DAEE7-3F62-4C52-A055-08F3131707B4}" destId="{DBDB8857-8E27-404F-8D3D-E5EF8F60D7A0}" srcOrd="1" destOrd="0" presId="urn:microsoft.com/office/officeart/2005/8/layout/hProcess9"/>
    <dgm:cxn modelId="{24CDC035-8765-4A74-AF99-6BF3AA4B2645}" type="presParOf" srcId="{DBDB8857-8E27-404F-8D3D-E5EF8F60D7A0}" destId="{E8745F6F-FCB1-4BA2-AC96-28A243D1DBEA}" srcOrd="0" destOrd="0" presId="urn:microsoft.com/office/officeart/2005/8/layout/hProcess9"/>
    <dgm:cxn modelId="{5D33096F-D5ED-4CE3-97E8-F284E238F857}" type="presParOf" srcId="{DBDB8857-8E27-404F-8D3D-E5EF8F60D7A0}" destId="{6937434F-CB7D-4ED3-8A2A-FEC0FA315408}" srcOrd="1" destOrd="0" presId="urn:microsoft.com/office/officeart/2005/8/layout/hProcess9"/>
    <dgm:cxn modelId="{024EFE88-E738-4C19-88E6-D995186055C9}" type="presParOf" srcId="{DBDB8857-8E27-404F-8D3D-E5EF8F60D7A0}" destId="{B6DA3147-9762-4919-A04D-7276B4A486EE}" srcOrd="2" destOrd="0" presId="urn:microsoft.com/office/officeart/2005/8/layout/hProcess9"/>
    <dgm:cxn modelId="{11E3E375-DD4A-4819-B54B-9CD79D0099E9}" type="presParOf" srcId="{DBDB8857-8E27-404F-8D3D-E5EF8F60D7A0}" destId="{0394ABD1-5BFB-4118-932B-65D97D982949}" srcOrd="3" destOrd="0" presId="urn:microsoft.com/office/officeart/2005/8/layout/hProcess9"/>
    <dgm:cxn modelId="{DB8CB868-AECF-4DF7-BDB7-4905BD39B9E8}" type="presParOf" srcId="{DBDB8857-8E27-404F-8D3D-E5EF8F60D7A0}" destId="{6C1AFD92-11BE-487C-97BC-11F48A29AEF5}" srcOrd="4" destOrd="0" presId="urn:microsoft.com/office/officeart/2005/8/layout/hProcess9"/>
    <dgm:cxn modelId="{967BE5F3-7054-498D-AE59-B9D03C6E3A4E}" type="presParOf" srcId="{DBDB8857-8E27-404F-8D3D-E5EF8F60D7A0}" destId="{B2E8189A-6025-4C49-82E9-A0F0278A91CF}" srcOrd="5" destOrd="0" presId="urn:microsoft.com/office/officeart/2005/8/layout/hProcess9"/>
    <dgm:cxn modelId="{E3811C00-8C2F-40A4-BB1E-361D0BDB4EB5}" type="presParOf" srcId="{DBDB8857-8E27-404F-8D3D-E5EF8F60D7A0}" destId="{D528034E-34AB-4700-8E45-084C822152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1C84F-AE8F-4324-BB87-734BD7DB4946}">
      <dsp:nvSpPr>
        <dsp:cNvPr id="0" name=""/>
        <dsp:cNvSpPr/>
      </dsp:nvSpPr>
      <dsp:spPr>
        <a:xfrm>
          <a:off x="456563" y="0"/>
          <a:ext cx="5174381" cy="397895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745F6F-FCB1-4BA2-AC96-28A243D1DBEA}">
      <dsp:nvSpPr>
        <dsp:cNvPr id="0" name=""/>
        <dsp:cNvSpPr/>
      </dsp:nvSpPr>
      <dsp:spPr>
        <a:xfrm>
          <a:off x="2080" y="1193685"/>
          <a:ext cx="1351854" cy="15915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Důstojníci </a:t>
          </a:r>
          <a:br>
            <a:rPr lang="cs-CZ" sz="2000" kern="1200" dirty="0"/>
          </a:br>
          <a:r>
            <a:rPr lang="cs-CZ" sz="2000" kern="1200" dirty="0"/>
            <a:t>(30 min)</a:t>
          </a:r>
          <a:endParaRPr lang="en-US" sz="2000" kern="1200" dirty="0"/>
        </a:p>
      </dsp:txBody>
      <dsp:txXfrm>
        <a:off x="68072" y="1259677"/>
        <a:ext cx="1219870" cy="1459597"/>
      </dsp:txXfrm>
    </dsp:sp>
    <dsp:sp modelId="{B6DA3147-9762-4919-A04D-7276B4A486EE}">
      <dsp:nvSpPr>
        <dsp:cNvPr id="0" name=""/>
        <dsp:cNvSpPr/>
      </dsp:nvSpPr>
      <dsp:spPr>
        <a:xfrm>
          <a:off x="1579244" y="1193685"/>
          <a:ext cx="1351854" cy="15915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Porada důstojníků </a:t>
          </a:r>
          <a:br>
            <a:rPr lang="cs-CZ" sz="1800" kern="1200" dirty="0"/>
          </a:br>
          <a:r>
            <a:rPr lang="cs-CZ" sz="1800" kern="1200" dirty="0"/>
            <a:t>(10 min)</a:t>
          </a:r>
          <a:endParaRPr lang="en-US" sz="1800" kern="1200" dirty="0"/>
        </a:p>
      </dsp:txBody>
      <dsp:txXfrm>
        <a:off x="1645236" y="1259677"/>
        <a:ext cx="1219870" cy="1459597"/>
      </dsp:txXfrm>
    </dsp:sp>
    <dsp:sp modelId="{6C1AFD92-11BE-487C-97BC-11F48A29AEF5}">
      <dsp:nvSpPr>
        <dsp:cNvPr id="0" name=""/>
        <dsp:cNvSpPr/>
      </dsp:nvSpPr>
      <dsp:spPr>
        <a:xfrm>
          <a:off x="3156408" y="1193685"/>
          <a:ext cx="1351854" cy="15915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Porada části posádky </a:t>
          </a:r>
          <a:br>
            <a:rPr lang="cs-CZ" sz="1800" kern="1200" dirty="0"/>
          </a:br>
          <a:r>
            <a:rPr lang="cs-CZ" sz="1800" kern="1200" dirty="0"/>
            <a:t>(10 min)</a:t>
          </a:r>
          <a:endParaRPr lang="en-US" sz="1800" kern="1200" dirty="0"/>
        </a:p>
      </dsp:txBody>
      <dsp:txXfrm>
        <a:off x="3222400" y="1259677"/>
        <a:ext cx="1219870" cy="1459597"/>
      </dsp:txXfrm>
    </dsp:sp>
    <dsp:sp modelId="{D528034E-34AB-4700-8E45-084C822152AA}">
      <dsp:nvSpPr>
        <dsp:cNvPr id="0" name=""/>
        <dsp:cNvSpPr/>
      </dsp:nvSpPr>
      <dsp:spPr>
        <a:xfrm>
          <a:off x="4733572" y="1193685"/>
          <a:ext cx="1351854" cy="15915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Porada posádky </a:t>
          </a:r>
          <a:br>
            <a:rPr lang="cs-CZ" sz="2000" kern="1200" dirty="0"/>
          </a:br>
          <a:r>
            <a:rPr lang="cs-CZ" sz="2000" kern="1200" dirty="0"/>
            <a:t>(10 min)</a:t>
          </a:r>
          <a:endParaRPr lang="en-US" sz="2000" kern="1200" dirty="0"/>
        </a:p>
      </dsp:txBody>
      <dsp:txXfrm>
        <a:off x="4799564" y="1259677"/>
        <a:ext cx="1219870" cy="1459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98520-CA20-B041-9B74-5BA09FDE6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9891AB-D42B-F249-8026-C731C9ED4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323380-B80B-4349-AFA8-5E39AAE00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AFD5D-5E0A-F14F-93A9-7B4E4332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2252F6-8064-514D-9E52-B86112CD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3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122E-3095-0249-A43C-D42C8B743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C73DAB-D28B-A442-8DFC-815F21E65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0ED17C-4105-DA49-A939-FE618301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56C81B-0E8F-AC41-8377-4A4CF4C4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81E86E-BA60-004F-81DE-83A58BDC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70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B8648C9-322D-5042-94E6-414EF4046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0E39F6-AAA2-8742-922C-31A620FD3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D9085-8A88-AF41-B68C-219BE228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46283B-F6A5-F549-BE22-672F9A7A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4F1122-20BC-3B46-B9A9-665BF159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6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B23A4-9D2C-C942-ADFB-EF02B370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84C0F-4B85-2E44-8CB0-7997C49EC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BF2132-417A-D64D-8B20-4A9BEE9E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5C7405-EFDB-9A43-B30A-376F4991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12B48F-66FC-7540-9EFE-14DEE9FCC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04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F455C-FBA4-7B43-9BA9-535E7DE04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B0A7B2-9444-1346-B765-EEE4871AE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08217C-3301-C04A-B9EE-AEDF581A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E3E781-CF88-AA42-9A46-06303E7D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53938A-7629-764D-B17A-F9D94A1A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91B49-8048-F343-B5DD-F37BAB63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5AB9DB-F76E-E14A-81B7-F668B8AB0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735FA6-45F1-E446-9FE7-239E6FB72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C9E118-F02F-0F4E-9A6B-9AFC15361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574410-931F-E440-9E72-B4646220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53C5B0-E7FE-5A42-8527-1E1177962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4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3878A-8465-7749-9C71-EEB1BAE4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73DC9A-9460-3149-BFE8-2919F7FA7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580EE3-A2B2-C34E-A85C-619FA45BD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18CC930-6352-7E48-808D-D52043F0D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FEB006-DAFA-734D-B655-A234DDA1D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1FCFD0-DE23-EF4C-BE8D-395A93648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FCA9835-F559-9B42-B529-0CA8225BC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10F772-72D9-3E43-AECE-6B3BFE89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16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2DC53-041D-D449-9019-E4E995D1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0C6BCB3-1511-DB49-9036-9EA54748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F4D722-3E7D-274F-8AF5-CAD3ED88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1CE172-5E7B-DC48-B77E-24267BD2D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96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961C63-E1D4-5444-B12B-F64FFDC8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F26265-EDF4-BB4C-9A65-2CA701DF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DA6DCC-8315-1946-B59C-E460524C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8A722-A04A-EC49-857C-34FF91D98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1C08A4-7BE7-2045-8B58-B84E3F375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0BD273-0B07-9E4C-A431-4142AF38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74B58B-0674-1146-9DAC-18CDF1FC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59315A-698D-BD4A-A154-7DE6FDB2C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8952E9-1473-0447-A767-4FEBEC255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46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8030F-3AF2-B147-8BFB-0E4D1C757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B10C4C9-5111-0842-9E78-7488A8A863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598473-2025-054A-8AC6-4EA0CD9B8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606945-A3EF-8B4D-BA81-653A67CD7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3747A3-B1AF-2749-9054-C1082AB0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838CFF-4766-FB4E-ABD6-A74DFF9A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71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A66D56-49CE-AA45-8C0B-696ACC9E9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F95170-BC23-6246-ADD5-0B344A546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7DE5CE-2B18-3F46-9DE9-1618771C1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F67A-B129-5A45-A811-AE4F0C3DF5B9}" type="datetimeFigureOut">
              <a:rPr lang="cs-CZ" smtClean="0"/>
              <a:t>11. 11. 2019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4A544-E22E-4943-8B2F-F51140932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E2805A-5A27-464C-8A66-2609CE909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67B90-4C94-F44F-9CD7-D0C7E952C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4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14">
            <a:extLst>
              <a:ext uri="{FF2B5EF4-FFF2-40B4-BE49-F238E27FC236}">
                <a16:creationId xmlns:a16="http://schemas.microsoft.com/office/drawing/2014/main" id="{6FC11E2E-9797-4FEA-90FD-894E32A2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6" name="Freeform 33">
            <a:extLst>
              <a:ext uri="{FF2B5EF4-FFF2-40B4-BE49-F238E27FC236}">
                <a16:creationId xmlns:a16="http://schemas.microsoft.com/office/drawing/2014/main" id="{F8828EFD-56F8-4B00-9A0D-B623CC074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7736E9-1765-D147-8EE2-D5812099E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1117"/>
            <a:ext cx="6618051" cy="1355750"/>
          </a:xfrm>
        </p:spPr>
        <p:txBody>
          <a:bodyPr>
            <a:normAutofit/>
          </a:bodyPr>
          <a:lstStyle/>
          <a:p>
            <a:pPr algn="l"/>
            <a:r>
              <a:rPr lang="cs-CZ" sz="4600" dirty="0"/>
              <a:t>DĚTSKÁ PRÁCE A PRÁVO SOCIÁLNÍHO ZABEZPEČENÍ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D56665-72BB-0F42-800F-398D06E99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3823"/>
            <a:ext cx="6618051" cy="91111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1300" b="1" dirty="0"/>
              <a:t>Michal Blažek, Roman Zapletal</a:t>
            </a:r>
          </a:p>
          <a:p>
            <a:pPr algn="l"/>
            <a:endParaRPr lang="cs-CZ" sz="700" dirty="0"/>
          </a:p>
          <a:p>
            <a:pPr algn="l"/>
            <a:endParaRPr lang="cs-CZ" sz="900" dirty="0"/>
          </a:p>
          <a:p>
            <a:pPr algn="l"/>
            <a:r>
              <a:rPr lang="cs-CZ" sz="1200" dirty="0"/>
              <a:t>Postavení a ochrana nezletilých v pracovním právu (MVV57915K)</a:t>
            </a: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3D4697C8-4A0D-4493-B526-7CC15E0EE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69BDA39-6CCA-48D0-A4DB-30048FE2E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2791" y="1184748"/>
            <a:ext cx="3079129" cy="3079129"/>
          </a:xfrm>
          <a:prstGeom prst="rect">
            <a:avLst/>
          </a:prstGeom>
        </p:spPr>
      </p:pic>
      <p:sp>
        <p:nvSpPr>
          <p:cNvPr id="30" name="Freeform 15">
            <a:extLst>
              <a:ext uri="{FF2B5EF4-FFF2-40B4-BE49-F238E27FC236}">
                <a16:creationId xmlns:a16="http://schemas.microsoft.com/office/drawing/2014/main" id="{A085B63A-2D2F-4B09-9BFB-E2080686C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38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EB8A7-59BD-7F40-A9F0-97058B0A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Ostatní vzdělávací instituce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2F7665-62E6-6D4A-BBAB-3A733DA96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Jazykové školy – denní pomaturitní studium</a:t>
            </a:r>
          </a:p>
          <a:p>
            <a:pPr lvl="1"/>
            <a:r>
              <a:rPr lang="cs-CZ" dirty="0"/>
              <a:t>Studium obsahově odpovídající studiu na SŠ/VŠ – 1 rok, výuka denně</a:t>
            </a:r>
          </a:p>
          <a:p>
            <a:pPr lvl="1"/>
            <a:r>
              <a:rPr lang="cs-CZ" dirty="0"/>
              <a:t>Poskytují FO/PO pro čerstvé maturanty SŠ/absolventy K</a:t>
            </a:r>
          </a:p>
          <a:p>
            <a:pPr lvl="1"/>
            <a:r>
              <a:rPr lang="cs-CZ" b="1" dirty="0"/>
              <a:t>Seznam vzdělávacích institucí poskytujících jednoleté kurzy cizích jazyků s denní výukou (§ 15 ZSSP) – vedený MŠMT</a:t>
            </a:r>
          </a:p>
          <a:p>
            <a:r>
              <a:rPr lang="cs-CZ" dirty="0"/>
              <a:t>Teoretická a praktická příprava pro zaměstnání nebo jinou výdělečnou činnost pro OZP prováděná podle </a:t>
            </a:r>
            <a:r>
              <a:rPr lang="cs-CZ" dirty="0" err="1"/>
              <a:t>ZoZ</a:t>
            </a:r>
            <a:endParaRPr lang="cs-CZ" dirty="0"/>
          </a:p>
          <a:p>
            <a:r>
              <a:rPr lang="cs-CZ" dirty="0"/>
              <a:t>Příprava k přijetí za člena řádu nebo obdobného společenství registrované církve nebo náboženské společnosti</a:t>
            </a:r>
          </a:p>
          <a:p>
            <a:pPr lvl="1"/>
            <a:r>
              <a:rPr lang="cs-CZ" dirty="0"/>
              <a:t>Délka trvání: „(…) rok, maximálně 2 roky…“</a:t>
            </a:r>
          </a:p>
          <a:p>
            <a:r>
              <a:rPr lang="cs-CZ" dirty="0"/>
              <a:t>Vzdělávání v diagnostických třídách diagnostických ústavů</a:t>
            </a:r>
          </a:p>
          <a:p>
            <a:pPr lvl="1"/>
            <a:r>
              <a:rPr lang="cs-CZ" dirty="0"/>
              <a:t>Zákon o výkonu ústavní výchovy nebo ochranné výchovy ve školských zařízeních… (č. 109/2002 Sb.)</a:t>
            </a:r>
          </a:p>
        </p:txBody>
      </p:sp>
    </p:spTree>
    <p:extLst>
      <p:ext uri="{BB962C8B-B14F-4D97-AF65-F5344CB8AC3E}">
        <p14:creationId xmlns:p14="http://schemas.microsoft.com/office/powerpoint/2010/main" val="102318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211C3-A610-084D-9C6C-24EFDD0D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Studium na zahraniční SŠ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5DC1AE-9227-4F44-90E1-A861B17B1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Studium uskutečňované podle zahraničních středoškolských vzdělávacích programů vzdělávacími institucemi působícími v ČR</a:t>
            </a:r>
          </a:p>
          <a:p>
            <a:pPr lvl="1"/>
            <a:r>
              <a:rPr lang="cs-CZ" dirty="0"/>
              <a:t>Vzdělávací instituce je PO se sídlem, ústřední správou nebo hlavním místem podnikatelské činnosti na území členského státu EU, nebo byla zřízena nebo založena podle práva členského státu EU</a:t>
            </a:r>
          </a:p>
          <a:p>
            <a:pPr lvl="2"/>
            <a:r>
              <a:rPr lang="cs-CZ" dirty="0"/>
              <a:t>Ve vzdělávací instituci a v daném vzdělávacím programu je MŠMT povoleno plnění povinné školní docházky (§ 38 odst. 1 ŠZ)</a:t>
            </a:r>
          </a:p>
          <a:p>
            <a:pPr lvl="1"/>
            <a:r>
              <a:rPr lang="cs-CZ" dirty="0"/>
              <a:t>Studium se uskutečňuje ve vzdělávacích institucích zřízených na území ČR při diplomatických misích nebo konzulárních úřadech cizích států</a:t>
            </a:r>
          </a:p>
        </p:txBody>
      </p:sp>
    </p:spTree>
    <p:extLst>
      <p:ext uri="{BB962C8B-B14F-4D97-AF65-F5344CB8AC3E}">
        <p14:creationId xmlns:p14="http://schemas.microsoft.com/office/powerpoint/2010/main" val="14200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0656C-0484-2249-8E13-8397E4E2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Studium na SŠ a VŠ v zahraničí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19BEB-BC7B-9E48-B8CC-B6391E4A0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Základní předpoklad – pokud je studium podle rozhodnutí MŠMT (pro účely SSP) postaveno na roveň studia na SŠ/VŠ v ČR</a:t>
            </a:r>
          </a:p>
          <a:p>
            <a:r>
              <a:rPr lang="cs-CZ" dirty="0"/>
              <a:t>Studium na SŠ/VŠ v cizině</a:t>
            </a:r>
          </a:p>
          <a:p>
            <a:pPr lvl="1"/>
            <a:r>
              <a:rPr lang="cs-CZ" dirty="0"/>
              <a:t>Výjimky pro studium PBS/vojáků z povolání a neprezenční studium na SŠ</a:t>
            </a:r>
          </a:p>
          <a:p>
            <a:r>
              <a:rPr lang="cs-CZ" dirty="0"/>
              <a:t>Studium na zahraniční VŠ uskutečňované v ČR</a:t>
            </a:r>
          </a:p>
          <a:p>
            <a:pPr lvl="1"/>
            <a:r>
              <a:rPr lang="cs-CZ" dirty="0"/>
              <a:t>Zahraniční vysoká škola:</a:t>
            </a:r>
          </a:p>
          <a:p>
            <a:pPr lvl="2"/>
            <a:r>
              <a:rPr lang="cs-CZ" dirty="0"/>
              <a:t>PO ustavená podle právních předpisů cizího státu („domovský stát“)</a:t>
            </a:r>
          </a:p>
          <a:p>
            <a:pPr lvl="2"/>
            <a:r>
              <a:rPr lang="cs-CZ" dirty="0"/>
              <a:t>součástí vysokoškolského vzdělávacího systému domovského státu</a:t>
            </a:r>
          </a:p>
          <a:p>
            <a:pPr lvl="2"/>
            <a:r>
              <a:rPr lang="cs-CZ" dirty="0"/>
              <a:t>v domovském státě poskytuje vzdělávání, jehož absolvováním se získává VŠ vzdělání</a:t>
            </a:r>
          </a:p>
          <a:p>
            <a:r>
              <a:rPr lang="cs-CZ" dirty="0"/>
              <a:t>Studium ve VŠ studijním programu zahraniční VŠ, uskutečňované na území ČR tuzemskou PO na základě dohody se zahraniční VŠ</a:t>
            </a:r>
          </a:p>
        </p:txBody>
      </p:sp>
    </p:spTree>
    <p:extLst>
      <p:ext uri="{BB962C8B-B14F-4D97-AF65-F5344CB8AC3E}">
        <p14:creationId xmlns:p14="http://schemas.microsoft.com/office/powerpoint/2010/main" val="150088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EDBEB-E6C1-AB42-94D9-574C403AA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Soustavná příprava dítěte na budoucí povolání na SŠ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27428-3CE9-EC4C-9E01-5B7E61C21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Od počátku školního roku 1. ročníku školy</a:t>
            </a:r>
          </a:p>
          <a:p>
            <a:pPr lvl="1"/>
            <a:r>
              <a:rPr lang="cs-CZ" dirty="0"/>
              <a:t>Resp. dnem započetí plnění studijních povinností, došlo-li k němu dříve</a:t>
            </a:r>
          </a:p>
          <a:p>
            <a:r>
              <a:rPr lang="cs-CZ" dirty="0"/>
              <a:t>Období letních prázdnin – dítě bez přerušení pokračuje ve studiu</a:t>
            </a:r>
          </a:p>
          <a:p>
            <a:r>
              <a:rPr lang="cs-CZ" dirty="0"/>
              <a:t>Doba od úspěšného vykonání závěrečné/maturitní </a:t>
            </a:r>
            <a:r>
              <a:rPr lang="cs-CZ" dirty="0" err="1"/>
              <a:t>Zk</a:t>
            </a:r>
            <a:r>
              <a:rPr lang="cs-CZ" dirty="0"/>
              <a:t> nebo absolutoria (květen-červen) do konce období školního vyučování daného školního roku</a:t>
            </a:r>
          </a:p>
          <a:p>
            <a:r>
              <a:rPr lang="cs-CZ" dirty="0"/>
              <a:t>Doba školních prázdnin navazujících na skončení studia</a:t>
            </a:r>
          </a:p>
          <a:p>
            <a:pPr lvl="1"/>
            <a:r>
              <a:rPr lang="cs-CZ" dirty="0"/>
              <a:t>X výjimky (neuplatní se však při bezprostředním navázání studiem na VŠ):</a:t>
            </a:r>
          </a:p>
          <a:p>
            <a:pPr lvl="2"/>
            <a:r>
              <a:rPr lang="cs-CZ" dirty="0"/>
              <a:t>Výkon výdělečné činnosti (§ 10 ZSSP) po celý KM</a:t>
            </a:r>
          </a:p>
          <a:p>
            <a:pPr lvl="2"/>
            <a:r>
              <a:rPr lang="cs-CZ" dirty="0"/>
              <a:t>Po celý KM nárok na podporu v nezaměstnanosti/při rekvalifikaci (</a:t>
            </a:r>
            <a:r>
              <a:rPr lang="cs-CZ" dirty="0" err="1"/>
              <a:t>ZoZ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Poslední ročník studia po dobu výkonu vojenské základní/náhradní služby nebo za trvání služebního poměru</a:t>
            </a:r>
          </a:p>
        </p:txBody>
      </p:sp>
    </p:spTree>
    <p:extLst>
      <p:ext uri="{BB962C8B-B14F-4D97-AF65-F5344CB8AC3E}">
        <p14:creationId xmlns:p14="http://schemas.microsoft.com/office/powerpoint/2010/main" val="124895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743FA0-1817-7B4D-9D1D-2723165A0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Soustavná příprava dítěte na budoucí povolání na VŠ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DF40B5-1D29-A44D-A732-050CAAAEB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1258" y="4525347"/>
            <a:ext cx="3258675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Aneb co vás čeká a nemine? </a:t>
            </a:r>
            <a:r>
              <a:rPr lang="en-US" b="1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lang="en-US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91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88C20-1630-8446-8527-CC3443B3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Soustavná příprava dítěte na budoucí povolání na VŠ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3D322E-BA18-2E45-A224-BC39FF344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Ode dne, kdy se dítě stává studentem VŠ, do ukončení VŠ studia</a:t>
            </a:r>
          </a:p>
          <a:p>
            <a:r>
              <a:rPr lang="cs-CZ" dirty="0"/>
              <a:t>„Pomaturitní dva roky prázdnin“</a:t>
            </a:r>
          </a:p>
          <a:p>
            <a:pPr lvl="1"/>
            <a:r>
              <a:rPr lang="cs-CZ" dirty="0"/>
              <a:t>Doba od skončení studia na SŠ do dne, kdy se dítě stalo studentem VŠ – pokud bez přerušení pokračováno v dalším studiu</a:t>
            </a:r>
          </a:p>
          <a:p>
            <a:r>
              <a:rPr lang="cs-CZ" dirty="0"/>
              <a:t>„</a:t>
            </a:r>
            <a:r>
              <a:rPr lang="cs-CZ" dirty="0" err="1"/>
              <a:t>Postátnicové</a:t>
            </a:r>
            <a:r>
              <a:rPr lang="cs-CZ" dirty="0"/>
              <a:t> </a:t>
            </a:r>
            <a:r>
              <a:rPr lang="cs-CZ" dirty="0" err="1"/>
              <a:t>leháro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KM, v němž bylo řádně</a:t>
            </a:r>
            <a:r>
              <a:rPr lang="cs-CZ" baseline="30000" dirty="0"/>
              <a:t> </a:t>
            </a:r>
            <a:r>
              <a:rPr lang="cs-CZ" dirty="0"/>
              <a:t>ukončeno studium na VŠ (§ 55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KM následující po tomto měsíci – pokud dítě nevykonává po celý tento měsíc výdělečnou činnost (§ 10 ZSSP) ani nemá nárok na podporu v nezaměstnanosti/při rekvalifikaci</a:t>
            </a:r>
          </a:p>
          <a:p>
            <a:r>
              <a:rPr lang="cs-CZ" dirty="0"/>
              <a:t>„Co chudáci doktorandi?“</a:t>
            </a:r>
          </a:p>
          <a:p>
            <a:pPr lvl="1"/>
            <a:r>
              <a:rPr lang="cs-CZ" dirty="0"/>
              <a:t>Doba od ukončení studia na VŠ do dne, kdy se dítě stalo studentem téže/jiné VŠ – pokud studium bezprostředně navazuje</a:t>
            </a:r>
          </a:p>
          <a:p>
            <a:pPr lvl="2"/>
            <a:r>
              <a:rPr lang="cs-CZ" dirty="0"/>
              <a:t>Max. 3 KM po měsíci, v němž bylo ukončeno studium na VŠ</a:t>
            </a:r>
          </a:p>
          <a:p>
            <a:r>
              <a:rPr lang="cs-CZ" dirty="0"/>
              <a:t>„A co když se to narodí ještě za studií?“</a:t>
            </a:r>
          </a:p>
          <a:p>
            <a:pPr lvl="1"/>
            <a:r>
              <a:rPr lang="cs-CZ" dirty="0"/>
              <a:t>Doba přerušení studia na VŠ, po niž by jinak trvala mateřská/rodičovská dovolená</a:t>
            </a:r>
          </a:p>
        </p:txBody>
      </p:sp>
    </p:spTree>
    <p:extLst>
      <p:ext uri="{BB962C8B-B14F-4D97-AF65-F5344CB8AC3E}">
        <p14:creationId xmlns:p14="http://schemas.microsoft.com/office/powerpoint/2010/main" val="30019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AD83A-47FF-1248-A82D-D00981C6A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Soustavná příprava dítěte na budoucí povolání pro účely dalších předpisů </a:t>
            </a:r>
            <a:r>
              <a:rPr lang="cs-CZ" b="1" dirty="0" err="1"/>
              <a:t>SocZab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9F23B-31F3-FA48-87AD-C0366EFC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ZDPoj</a:t>
            </a:r>
            <a:endParaRPr lang="cs-CZ" dirty="0"/>
          </a:p>
          <a:p>
            <a:pPr lvl="1"/>
            <a:r>
              <a:rPr lang="cs-CZ" dirty="0"/>
              <a:t>Všeobecné vymezení</a:t>
            </a:r>
          </a:p>
          <a:p>
            <a:pPr lvl="2"/>
            <a:r>
              <a:rPr lang="cs-CZ" dirty="0"/>
              <a:t>§ 21 </a:t>
            </a:r>
            <a:r>
              <a:rPr lang="cs-CZ" dirty="0" err="1"/>
              <a:t>ZDPoj</a:t>
            </a:r>
            <a:r>
              <a:rPr lang="cs-CZ" dirty="0"/>
              <a:t> – odpovídá § 12 ZSSP</a:t>
            </a:r>
          </a:p>
          <a:p>
            <a:pPr lvl="1"/>
            <a:r>
              <a:rPr lang="cs-CZ" dirty="0"/>
              <a:t>Soustavná příprava dítěte na budoucí povolání na SŠ</a:t>
            </a:r>
          </a:p>
          <a:p>
            <a:pPr lvl="2"/>
            <a:r>
              <a:rPr lang="cs-CZ" dirty="0"/>
              <a:t>§ 22 </a:t>
            </a:r>
            <a:r>
              <a:rPr lang="cs-CZ" dirty="0" err="1"/>
              <a:t>ZDPoj</a:t>
            </a:r>
            <a:r>
              <a:rPr lang="cs-CZ" dirty="0"/>
              <a:t> – odpovídá § 13 ZSSP</a:t>
            </a:r>
          </a:p>
          <a:p>
            <a:pPr lvl="1"/>
            <a:r>
              <a:rPr lang="cs-CZ" dirty="0"/>
              <a:t>Soustavná příprava dítěte na budoucí povolání na VŠ</a:t>
            </a:r>
          </a:p>
          <a:p>
            <a:pPr lvl="2"/>
            <a:r>
              <a:rPr lang="cs-CZ" dirty="0"/>
              <a:t>§ 23 </a:t>
            </a:r>
            <a:r>
              <a:rPr lang="cs-CZ" dirty="0" err="1"/>
              <a:t>ZDPoj</a:t>
            </a:r>
            <a:r>
              <a:rPr lang="cs-CZ" dirty="0"/>
              <a:t> – odpovídá § 14 ZSSP</a:t>
            </a:r>
          </a:p>
          <a:p>
            <a:r>
              <a:rPr lang="cs-CZ" dirty="0"/>
              <a:t>ZVZP</a:t>
            </a:r>
          </a:p>
          <a:p>
            <a:pPr lvl="1"/>
            <a:r>
              <a:rPr lang="cs-CZ" dirty="0"/>
              <a:t>Stát plátcem pojistného zdravotního pojištění za nezaopatřené dítě</a:t>
            </a:r>
          </a:p>
          <a:p>
            <a:pPr lvl="2"/>
            <a:r>
              <a:rPr lang="cs-CZ" dirty="0"/>
              <a:t>§ 7 odst. 1 ZVZP – odkaz na § 11 ZSSP</a:t>
            </a:r>
          </a:p>
        </p:txBody>
      </p:sp>
    </p:spTree>
    <p:extLst>
      <p:ext uri="{BB962C8B-B14F-4D97-AF65-F5344CB8AC3E}">
        <p14:creationId xmlns:p14="http://schemas.microsoft.com/office/powerpoint/2010/main" val="374602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6216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0244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495702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0294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5113D9-BF31-EC43-92D2-2AF8FEF5D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743" y="2530063"/>
            <a:ext cx="4996329" cy="19367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Modelové situace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DF9561-8EAE-5244-B2D7-581CE4756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9743" y="4632160"/>
            <a:ext cx="4996328" cy="106829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961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1CDC6-8A79-E04D-B92C-0B02C5D6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Statut studenta po ukončení SŠ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1B496-FA8D-3F4D-A80B-CBC615C5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Student úspěšně na jaře 2019 ukončil studium na SŠ a složil maturitní nebo závěrečnou zkoušku.</a:t>
            </a:r>
          </a:p>
          <a:p>
            <a:pPr marL="914400" lvl="1" indent="-457200">
              <a:buFont typeface="+mj-lt"/>
              <a:buAutoNum type="alphaLcPeriod"/>
            </a:pPr>
            <a:r>
              <a:rPr lang="cs-CZ" dirty="0"/>
              <a:t>Zároveň ve stejném kalendářním roce nastupuje na VŠ.</a:t>
            </a:r>
          </a:p>
          <a:p>
            <a:pPr marL="914400" lvl="1" indent="-457200">
              <a:buFont typeface="+mj-lt"/>
              <a:buAutoNum type="alphaLcPeriod"/>
            </a:pPr>
            <a:r>
              <a:rPr lang="cs-CZ" dirty="0"/>
              <a:t>Student ve stejném kalendářním roce na VŠ nenastupuje.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Student úspěšně na jaře 2019 ukončil studium na SŠ, ale maturitní nebo závěrečnou zkoušku nesložil.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Student zanechal studia nebo byl vyloučen.</a:t>
            </a:r>
          </a:p>
        </p:txBody>
      </p:sp>
    </p:spTree>
    <p:extLst>
      <p:ext uri="{BB962C8B-B14F-4D97-AF65-F5344CB8AC3E}">
        <p14:creationId xmlns:p14="http://schemas.microsoft.com/office/powerpoint/2010/main" val="194633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B19B5-6183-7E4B-9E67-5215CED4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Statut studenta po ukončení VŠ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14188-7302-8249-AAD1-1AC3816F0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úspěšně ukončil studium složením </a:t>
            </a:r>
            <a:r>
              <a:rPr lang="cs-CZ" dirty="0" err="1"/>
              <a:t>SZZk</a:t>
            </a:r>
            <a:r>
              <a:rPr lang="cs-CZ" dirty="0"/>
              <a:t>.</a:t>
            </a:r>
          </a:p>
          <a:p>
            <a:r>
              <a:rPr lang="cs-CZ" dirty="0"/>
              <a:t>Student zanechal studia nebo byl vyloučen.</a:t>
            </a:r>
          </a:p>
          <a:p>
            <a:endParaRPr lang="cs-CZ" dirty="0"/>
          </a:p>
          <a:p>
            <a:r>
              <a:rPr lang="cs-CZ" dirty="0"/>
              <a:t>Student po ukončení/přerušení studia na SŠ/VŠ dále nepokračuje ve studiu ani nenastoupí do zaměstnání.</a:t>
            </a:r>
          </a:p>
          <a:p>
            <a:pPr lvl="1"/>
            <a:r>
              <a:rPr lang="cs-CZ" dirty="0"/>
              <a:t>Jaké bude mít nastalá situace praktické důsledky ve vztahu k odvodům na sociální a zdravotní pojištění?</a:t>
            </a:r>
          </a:p>
          <a:p>
            <a:pPr lvl="1"/>
            <a:r>
              <a:rPr lang="cs-CZ" dirty="0"/>
              <a:t>Osoba bez zdanitelných příjmů – povinnost nahlásit do 8 kalendářních dnů!</a:t>
            </a:r>
          </a:p>
        </p:txBody>
      </p:sp>
    </p:spTree>
    <p:extLst>
      <p:ext uri="{BB962C8B-B14F-4D97-AF65-F5344CB8AC3E}">
        <p14:creationId xmlns:p14="http://schemas.microsoft.com/office/powerpoint/2010/main" val="374800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ACB68-2C11-AC4B-BD1C-18F44FED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Přehled relevantních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5F585F-50DA-3F4D-A9AB-02B5DA502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o státní sociální podpoře (č. 117/1995 Sb.) – ZSSP</a:t>
            </a:r>
          </a:p>
          <a:p>
            <a:r>
              <a:rPr lang="cs-CZ" dirty="0"/>
              <a:t>Školský zákon (č. 561/2004 Sb.) – ŠZ</a:t>
            </a:r>
          </a:p>
          <a:p>
            <a:r>
              <a:rPr lang="cs-CZ" dirty="0"/>
              <a:t>Zákon o vysokých školách (č. 111/1998 Sb.) – </a:t>
            </a:r>
            <a:r>
              <a:rPr lang="cs-CZ" dirty="0" err="1"/>
              <a:t>ZoVŠ</a:t>
            </a:r>
            <a:endParaRPr lang="cs-CZ" dirty="0"/>
          </a:p>
          <a:p>
            <a:r>
              <a:rPr lang="cs-CZ" dirty="0"/>
              <a:t>Zákon o zaměstnanosti (č. 435/2004 Sb.) – </a:t>
            </a:r>
            <a:r>
              <a:rPr lang="cs-CZ" dirty="0" err="1"/>
              <a:t>ZoZ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Zákon o nemocenském pojištění (č. 187/2006 Sb.) – ZNP</a:t>
            </a:r>
          </a:p>
          <a:p>
            <a:r>
              <a:rPr lang="cs-CZ" dirty="0"/>
              <a:t>Zákon o důchodovém pojištění (č. 155/1995 Sb.) – </a:t>
            </a:r>
            <a:r>
              <a:rPr lang="cs-CZ" dirty="0" err="1"/>
              <a:t>ZDPoj</a:t>
            </a:r>
            <a:endParaRPr lang="cs-CZ" dirty="0"/>
          </a:p>
          <a:p>
            <a:r>
              <a:rPr lang="cs-CZ" dirty="0"/>
              <a:t>Zákon o veřejném zdravotním pojištění (č. 48/1997 Sb.) – ZVZP</a:t>
            </a:r>
          </a:p>
          <a:p>
            <a:r>
              <a:rPr lang="cs-CZ" dirty="0"/>
              <a:t>Zákon o daních z příjmů (č. 586/1992 Sb.) – ZDP</a:t>
            </a:r>
          </a:p>
        </p:txBody>
      </p:sp>
    </p:spTree>
    <p:extLst>
      <p:ext uri="{BB962C8B-B14F-4D97-AF65-F5344CB8AC3E}">
        <p14:creationId xmlns:p14="http://schemas.microsoft.com/office/powerpoint/2010/main" val="106865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C691-7F63-2145-AF84-64645868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Exkurz – sleva na studenta vs. daňové zvýhodnění na vyživované dítě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68D9B-602A-EB40-A3E8-66A821F7D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Soustavná příprava na budoucí povolání</a:t>
            </a:r>
          </a:p>
          <a:p>
            <a:r>
              <a:rPr lang="cs-CZ" dirty="0"/>
              <a:t>Sleva na studenta</a:t>
            </a:r>
          </a:p>
          <a:p>
            <a:pPr lvl="1"/>
            <a:r>
              <a:rPr lang="cs-CZ" dirty="0"/>
              <a:t>Ve výši 4.020,- Kč/rok [§ 35ba odst. 1 písm. f) ZDP]</a:t>
            </a:r>
          </a:p>
          <a:p>
            <a:pPr lvl="1"/>
            <a:r>
              <a:rPr lang="cs-CZ" dirty="0"/>
              <a:t>Základní sleva na poplatníka – 24.840,- Kč/rok [§ 35ba odst. 1 písm. a) ZDP]</a:t>
            </a:r>
          </a:p>
          <a:p>
            <a:r>
              <a:rPr lang="cs-CZ" dirty="0"/>
              <a:t>Výjimka pro daňové zvýhodnění na vyživované dítě</a:t>
            </a:r>
          </a:p>
          <a:p>
            <a:pPr lvl="1"/>
            <a:r>
              <a:rPr lang="cs-CZ" dirty="0"/>
              <a:t>Nevztahuje se na studenty DSP po dovršení 26 let (§ 35c odst. 6 ZDP)</a:t>
            </a:r>
          </a:p>
          <a:p>
            <a:pPr lvl="1"/>
            <a:r>
              <a:rPr lang="cs-CZ" dirty="0"/>
              <a:t>Ve výši 15.204,- Kč/rok na 1 dítě, 19.404,- Kč/rok na 2. dítě a 24.204,- Kč/rok na 3. a každé další dítě (§ 35c odst. 1 ZDP)</a:t>
            </a:r>
          </a:p>
        </p:txBody>
      </p:sp>
    </p:spTree>
    <p:extLst>
      <p:ext uri="{BB962C8B-B14F-4D97-AF65-F5344CB8AC3E}">
        <p14:creationId xmlns:p14="http://schemas.microsoft.com/office/powerpoint/2010/main" val="424317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EB388-F520-A345-A4DF-F20A5363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Exkurz II – ošetřovné („§“)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97D1ED-B62B-224A-981C-CCF08A5E6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Podmínky nároku na ošetřovné (§ 39 ZNP)</a:t>
            </a:r>
          </a:p>
          <a:p>
            <a:pPr lvl="1"/>
            <a:r>
              <a:rPr lang="cs-CZ" dirty="0"/>
              <a:t>Ošetřování dítěte &lt; 10 let nebo jiného člena domácnosti</a:t>
            </a:r>
          </a:p>
          <a:p>
            <a:pPr lvl="1"/>
            <a:r>
              <a:rPr lang="cs-CZ" dirty="0"/>
              <a:t>Péče o dítě &lt; 10 let (ve 3 případech)</a:t>
            </a:r>
          </a:p>
          <a:p>
            <a:pPr lvl="1"/>
            <a:r>
              <a:rPr lang="cs-CZ" dirty="0"/>
              <a:t>Sdílení společné domácnosti (X dítě &lt; 10 let)</a:t>
            </a:r>
          </a:p>
          <a:p>
            <a:pPr lvl="1"/>
            <a:r>
              <a:rPr lang="cs-CZ" dirty="0"/>
              <a:t>Unikátní dávka – náleží jen 1x jednomu z oprávněných (postupně 2 oprávněným při vystřídání – možno jen 1x)</a:t>
            </a:r>
          </a:p>
          <a:p>
            <a:pPr lvl="1"/>
            <a:r>
              <a:rPr lang="cs-CZ" dirty="0"/>
              <a:t>Negativní vymezení: např. DPP/DPČ,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office</a:t>
            </a:r>
            <a:r>
              <a:rPr lang="cs-CZ" dirty="0"/>
              <a:t>, příslušníci BS/vojáci</a:t>
            </a:r>
          </a:p>
          <a:p>
            <a:r>
              <a:rPr lang="cs-CZ" dirty="0"/>
              <a:t>Podpůrčí doba u ošetřovného (§ 40 ZNP)</a:t>
            </a:r>
          </a:p>
          <a:p>
            <a:pPr lvl="1"/>
            <a:r>
              <a:rPr lang="cs-CZ" dirty="0"/>
              <a:t>Max. 9 KD, resp. 16 KD (osamělí zaměstnanci – v trvalé péči min. 1 dítě &lt; 16 let s neukončenou PŠD)</a:t>
            </a:r>
          </a:p>
          <a:p>
            <a:r>
              <a:rPr lang="cs-CZ" dirty="0"/>
              <a:t>Výše ošetřovného = 60 % denního vyměřovacího základu (§ 41 ZNP)</a:t>
            </a:r>
          </a:p>
        </p:txBody>
      </p:sp>
    </p:spTree>
    <p:extLst>
      <p:ext uri="{BB962C8B-B14F-4D97-AF65-F5344CB8AC3E}">
        <p14:creationId xmlns:p14="http://schemas.microsoft.com/office/powerpoint/2010/main" val="392865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F2B9E16-7325-408F-8B86-F01A334CA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200" y="3079538"/>
            <a:ext cx="7467600" cy="2325170"/>
          </a:xfrm>
        </p:spPr>
        <p:txBody>
          <a:bodyPr anchor="ctr">
            <a:normAutofit/>
          </a:bodyPr>
          <a:lstStyle/>
          <a:p>
            <a:r>
              <a:rPr lang="cs-CZ" sz="5400" b="1" dirty="0"/>
              <a:t>Porušuje Česká republika nadnárodní normy</a:t>
            </a:r>
            <a:r>
              <a:rPr lang="cs-CZ" sz="5400" dirty="0"/>
              <a:t>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E39D6DF-D814-4470-B9C2-334C465D7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5376672"/>
            <a:ext cx="7467600" cy="1263279"/>
          </a:xfrm>
        </p:spPr>
        <p:txBody>
          <a:bodyPr anchor="ctr">
            <a:normAutofit/>
          </a:bodyPr>
          <a:lstStyle/>
          <a:p>
            <a:r>
              <a:rPr lang="cs-CZ" sz="2000" dirty="0"/>
              <a:t>Postavení a ochrana nezletilých </a:t>
            </a:r>
            <a:br>
              <a:rPr lang="cs-CZ" sz="2000" dirty="0"/>
            </a:br>
            <a:r>
              <a:rPr lang="cs-CZ" sz="2000" dirty="0"/>
              <a:t>v pracovním právu</a:t>
            </a:r>
            <a:br>
              <a:rPr lang="cs-CZ" sz="2000" dirty="0"/>
            </a:br>
            <a:r>
              <a:rPr lang="cs-CZ" sz="2000" dirty="0"/>
              <a:t>a </a:t>
            </a:r>
            <a:r>
              <a:rPr lang="cs-CZ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TRESTNÍM PRÁVU HMOTNÉM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2EA0DEB-983C-4A94-9B9A-51E32098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E197AD2-3004-4188-A389-E9EAC108A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917129"/>
            <a:ext cx="1920240" cy="192024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bsah obrázku kreslení&#10;&#10;Popis byl vytvořen automaticky">
            <a:extLst>
              <a:ext uri="{FF2B5EF4-FFF2-40B4-BE49-F238E27FC236}">
                <a16:creationId xmlns:a16="http://schemas.microsoft.com/office/drawing/2014/main" id="{F190C364-0FEB-4EC0-995B-852BFB342E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2" r="23614" b="-6"/>
          <a:stretch/>
        </p:blipFill>
        <p:spPr bwMode="auto">
          <a:xfrm>
            <a:off x="5229361" y="1010610"/>
            <a:ext cx="1733278" cy="1733278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A82D0C51-DE81-4DC1-8D2D-1A3EE14E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95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sah obrázku kreslení&#10;&#10;Popis byl vytvořen automaticky">
            <a:extLst>
              <a:ext uri="{FF2B5EF4-FFF2-40B4-BE49-F238E27FC236}">
                <a16:creationId xmlns:a16="http://schemas.microsoft.com/office/drawing/2014/main" id="{F58B89AD-A472-4070-92F2-1E7FD893EA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4" r="18281"/>
          <a:stretch/>
        </p:blipFill>
        <p:spPr bwMode="auto">
          <a:xfrm>
            <a:off x="6706581" y="2247531"/>
            <a:ext cx="5485419" cy="4610469"/>
          </a:xfrm>
          <a:custGeom>
            <a:avLst/>
            <a:gdLst>
              <a:gd name="connsiteX0" fmla="*/ 3140343 w 5485419"/>
              <a:gd name="connsiteY0" fmla="*/ 0 h 4610469"/>
              <a:gd name="connsiteX1" fmla="*/ 5360901 w 5485419"/>
              <a:gd name="connsiteY1" fmla="*/ 919786 h 4610469"/>
              <a:gd name="connsiteX2" fmla="*/ 5485419 w 5485419"/>
              <a:gd name="connsiteY2" fmla="*/ 1056789 h 4610469"/>
              <a:gd name="connsiteX3" fmla="*/ 5485419 w 5485419"/>
              <a:gd name="connsiteY3" fmla="*/ 4610469 h 4610469"/>
              <a:gd name="connsiteX4" fmla="*/ 366137 w 5485419"/>
              <a:gd name="connsiteY4" fmla="*/ 4610469 h 4610469"/>
              <a:gd name="connsiteX5" fmla="*/ 246784 w 5485419"/>
              <a:gd name="connsiteY5" fmla="*/ 4362707 h 4610469"/>
              <a:gd name="connsiteX6" fmla="*/ 0 w 5485419"/>
              <a:gd name="connsiteY6" fmla="*/ 3140344 h 4610469"/>
              <a:gd name="connsiteX7" fmla="*/ 3140343 w 5485419"/>
              <a:gd name="connsiteY7" fmla="*/ 0 h 4610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Obsah obrázku kreslení&#10;&#10;Popis byl vytvořen automaticky">
            <a:extLst>
              <a:ext uri="{FF2B5EF4-FFF2-40B4-BE49-F238E27FC236}">
                <a16:creationId xmlns:a16="http://schemas.microsoft.com/office/drawing/2014/main" id="{B4AABBCA-783C-4E3E-8CA1-4548B4DC9B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4" b="-3"/>
          <a:stretch/>
        </p:blipFill>
        <p:spPr bwMode="auto">
          <a:xfrm>
            <a:off x="6219440" y="1"/>
            <a:ext cx="4548867" cy="2614366"/>
          </a:xfrm>
          <a:custGeom>
            <a:avLst/>
            <a:gdLst>
              <a:gd name="connsiteX0" fmla="*/ 28132 w 4548867"/>
              <a:gd name="connsiteY0" fmla="*/ 0 h 2614366"/>
              <a:gd name="connsiteX1" fmla="*/ 4520736 w 4548867"/>
              <a:gd name="connsiteY1" fmla="*/ 0 h 2614366"/>
              <a:gd name="connsiteX2" fmla="*/ 4537124 w 4548867"/>
              <a:gd name="connsiteY2" fmla="*/ 107385 h 2614366"/>
              <a:gd name="connsiteX3" fmla="*/ 4548867 w 4548867"/>
              <a:gd name="connsiteY3" fmla="*/ 339933 h 2614366"/>
              <a:gd name="connsiteX4" fmla="*/ 2274434 w 4548867"/>
              <a:gd name="connsiteY4" fmla="*/ 2614366 h 2614366"/>
              <a:gd name="connsiteX5" fmla="*/ 0 w 4548867"/>
              <a:gd name="connsiteY5" fmla="*/ 339933 h 2614366"/>
              <a:gd name="connsiteX6" fmla="*/ 11743 w 4548867"/>
              <a:gd name="connsiteY6" fmla="*/ 107385 h 261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70">
            <a:extLst>
              <a:ext uri="{FF2B5EF4-FFF2-40B4-BE49-F238E27FC236}">
                <a16:creationId xmlns:a16="http://schemas.microsoft.com/office/drawing/2014/main" id="{3B37BAF8-EA97-496B-9DF6-3D53B6A19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E652042-D361-47F3-AED1-437988A7F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802955"/>
            <a:ext cx="5290594" cy="145405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KAPITÁN LODI 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b="1" dirty="0">
                <a:solidFill>
                  <a:srgbClr val="000000"/>
                </a:solidFill>
              </a:rPr>
              <a:t>A JEHO POSÁDKA</a:t>
            </a:r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6FE0B682-54A7-41E2-AF08-0D9C9EBA08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272906"/>
              </p:ext>
            </p:extLst>
          </p:nvPr>
        </p:nvGraphicFramePr>
        <p:xfrm>
          <a:off x="619073" y="2363372"/>
          <a:ext cx="6087508" cy="397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1702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024CE0-2338-534E-99BD-EC011AB31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cs-CZ"/>
              <a:t>DĚKUJEME ZA POZORNOST! </a:t>
            </a:r>
            <a:r>
              <a:rPr lang="cs-CZ">
                <a:sym typeface="Wingdings" pitchFamily="2" charset="2"/>
              </a:rPr>
              <a:t></a:t>
            </a:r>
            <a:endParaRPr lang="cs-CZ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96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6E009-405C-C04B-8AB9-8227D52BE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Status studenta a jeho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B473E-F477-8B45-B7B2-867CD13FE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Soustavná příprava na budoucí povolání studiem</a:t>
            </a:r>
          </a:p>
          <a:p>
            <a:pPr lvl="1"/>
            <a:r>
              <a:rPr lang="cs-CZ" dirty="0"/>
              <a:t>V zásadě max. do dovršení věku 26 let</a:t>
            </a:r>
          </a:p>
          <a:p>
            <a:pPr lvl="1"/>
            <a:r>
              <a:rPr lang="cs-CZ" dirty="0"/>
              <a:t>Výjimka pro studenty DSP v prezenční formě – max. do 28 let</a:t>
            </a:r>
          </a:p>
          <a:p>
            <a:endParaRPr lang="cs-CZ" dirty="0"/>
          </a:p>
          <a:p>
            <a:r>
              <a:rPr lang="cs-CZ" dirty="0"/>
              <a:t>Dotčené právní oblasti</a:t>
            </a:r>
          </a:p>
          <a:p>
            <a:pPr lvl="1"/>
            <a:r>
              <a:rPr lang="cs-CZ" dirty="0"/>
              <a:t>Právo sociálního zabezpečení ♡</a:t>
            </a:r>
          </a:p>
          <a:p>
            <a:pPr lvl="1"/>
            <a:r>
              <a:rPr lang="cs-CZ" dirty="0"/>
              <a:t>Finanční právo – exkurz (aneb „Daně, jak na ně?!“)</a:t>
            </a:r>
          </a:p>
        </p:txBody>
      </p:sp>
    </p:spTree>
    <p:extLst>
      <p:ext uri="{BB962C8B-B14F-4D97-AF65-F5344CB8AC3E}">
        <p14:creationId xmlns:p14="http://schemas.microsoft.com/office/powerpoint/2010/main" val="94587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5D334-1E79-A844-A420-F3ECFFC02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Působnost ZSSP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CBB735-7041-5A40-9458-F3D4B9749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Státní sociální podpora – 2. pilíř sociálního zabezpečení</a:t>
            </a:r>
          </a:p>
          <a:p>
            <a:r>
              <a:rPr lang="cs-CZ" dirty="0"/>
              <a:t>Přehled dávek SSP (§ 2 ZSSP)</a:t>
            </a:r>
          </a:p>
          <a:p>
            <a:pPr lvl="1"/>
            <a:r>
              <a:rPr lang="cs-CZ" dirty="0"/>
              <a:t>Testované (poskytované v závislosti na příjmu):</a:t>
            </a:r>
          </a:p>
          <a:p>
            <a:pPr lvl="2"/>
            <a:r>
              <a:rPr lang="cs-CZ" dirty="0"/>
              <a:t>Přídavek na dítě</a:t>
            </a:r>
          </a:p>
          <a:p>
            <a:pPr lvl="2"/>
            <a:r>
              <a:rPr lang="cs-CZ" dirty="0"/>
              <a:t>Příspěvek na bydlení</a:t>
            </a:r>
          </a:p>
          <a:p>
            <a:pPr lvl="2"/>
            <a:r>
              <a:rPr lang="cs-CZ" dirty="0"/>
              <a:t>Porodné</a:t>
            </a:r>
          </a:p>
          <a:p>
            <a:pPr lvl="1"/>
            <a:r>
              <a:rPr lang="cs-CZ" dirty="0"/>
              <a:t>Netestované (ostatní dávky):</a:t>
            </a:r>
          </a:p>
          <a:p>
            <a:pPr lvl="2"/>
            <a:r>
              <a:rPr lang="cs-CZ" dirty="0"/>
              <a:t>Rodičovský příspěvek</a:t>
            </a:r>
          </a:p>
          <a:p>
            <a:pPr lvl="2"/>
            <a:r>
              <a:rPr lang="cs-CZ" dirty="0"/>
              <a:t>Pohřebné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95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164A84-CD47-A647-9B6F-2C368A3F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Nezaopatřené dítě (§ 11 ZSSP)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B3BB1-ABA4-5540-A8BA-206D2262B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Dítě do skončení povinné školní docházky</a:t>
            </a:r>
          </a:p>
          <a:p>
            <a:r>
              <a:rPr lang="cs-CZ" dirty="0"/>
              <a:t>Poté nejdéle do 26 let, pokud:</a:t>
            </a:r>
          </a:p>
          <a:p>
            <a:pPr lvl="1"/>
            <a:r>
              <a:rPr lang="cs-CZ" dirty="0"/>
              <a:t>Soustavná příprava na budoucí povolání</a:t>
            </a:r>
          </a:p>
          <a:p>
            <a:pPr lvl="1"/>
            <a:r>
              <a:rPr lang="cs-CZ" dirty="0"/>
              <a:t>Nemožnost soustavné přípravy na budoucí povolání nebo výkonu výdělečné činnosti (§ 10 ZSSP) z důvodu nemoci nebo úrazu</a:t>
            </a:r>
          </a:p>
          <a:p>
            <a:pPr lvl="1"/>
            <a:r>
              <a:rPr lang="cs-CZ" dirty="0"/>
              <a:t>Neschopnost vykonávat soustavnou výdělečnou činnost (§ 10 ZSSP) z důvodu dlouhodobě nepříznivého zdravotního stavu (§ 8 zákona o organizaci a provádění sociálního zabezpečení – č. 582/1991 Sb.)</a:t>
            </a:r>
          </a:p>
          <a:p>
            <a:r>
              <a:rPr lang="cs-CZ" dirty="0"/>
              <a:t>Po skončení PŠD do 18 let, pokud:</a:t>
            </a:r>
          </a:p>
          <a:p>
            <a:pPr lvl="1"/>
            <a:r>
              <a:rPr lang="cs-CZ" dirty="0"/>
              <a:t>Vedení v evidenci KP ÚP jako uchazeč o zaměstnání, bez nároku na podporu v nezaměstnanosti nebo podporu při rekvalifikaci</a:t>
            </a:r>
          </a:p>
          <a:p>
            <a:r>
              <a:rPr lang="cs-CZ" dirty="0"/>
              <a:t>X Dítě požívající invalidní důchod pro invaliditu III. stupně</a:t>
            </a:r>
          </a:p>
        </p:txBody>
      </p:sp>
    </p:spTree>
    <p:extLst>
      <p:ext uri="{BB962C8B-B14F-4D97-AF65-F5344CB8AC3E}">
        <p14:creationId xmlns:p14="http://schemas.microsoft.com/office/powerpoint/2010/main" val="336141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E39AD-7B3D-6C4F-92E1-9CB41CDFA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Výdělečná činnost (§ 10 ZSSP)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C37FC-ECC2-D34A-990D-46EE0F8C6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 v ČR zakládající účast na nemocenském pojištění</a:t>
            </a:r>
          </a:p>
          <a:p>
            <a:pPr lvl="1"/>
            <a:r>
              <a:rPr lang="cs-CZ" dirty="0"/>
              <a:t>Zaměstnanci – OBLIGATORNĚ [§ 2 písm. a) ZNP]</a:t>
            </a:r>
          </a:p>
          <a:p>
            <a:pPr lvl="2"/>
            <a:r>
              <a:rPr lang="cs-CZ" dirty="0"/>
              <a:t>V pracovním poměru – vždy [§ 5 písm. a) bod 1. ZNP]</a:t>
            </a:r>
          </a:p>
          <a:p>
            <a:pPr lvl="2"/>
            <a:r>
              <a:rPr lang="cs-CZ" dirty="0"/>
              <a:t>DPČ – započitatelný příjem ≧ částka rozhodná pro účast na nemocenském pojištění</a:t>
            </a:r>
          </a:p>
          <a:p>
            <a:pPr lvl="3"/>
            <a:r>
              <a:rPr lang="cs-CZ" dirty="0"/>
              <a:t>Od 1. 1. 2019: 3.000,- Kč (§ 6 odst. 2 ZNP ve spoj. se sdělením MPSV č. 236/2018 Sb.)</a:t>
            </a:r>
          </a:p>
          <a:p>
            <a:pPr lvl="2"/>
            <a:r>
              <a:rPr lang="cs-CZ" dirty="0"/>
              <a:t>DPP – pokud započitatelný příjem &gt; 10.000,- Kč [§ 7a odst. 1 ZNP]</a:t>
            </a:r>
          </a:p>
          <a:p>
            <a:pPr lvl="1"/>
            <a:r>
              <a:rPr lang="cs-CZ" dirty="0"/>
              <a:t>OSVČ [§ 5 písm. b) ZNP] – FAKULTATIVNĚ [§ 2 písm. b) ZNP]</a:t>
            </a:r>
          </a:p>
          <a:p>
            <a:r>
              <a:rPr lang="cs-CZ" dirty="0"/>
              <a:t>Činnost OSVČ</a:t>
            </a:r>
          </a:p>
          <a:p>
            <a:pPr lvl="1"/>
            <a:r>
              <a:rPr lang="cs-CZ" dirty="0"/>
              <a:t>Osoby považované za OSVČ pro účely důchodového pojištění (§ 9 </a:t>
            </a:r>
            <a:r>
              <a:rPr lang="cs-CZ" dirty="0" err="1"/>
              <a:t>ZDPoj</a:t>
            </a:r>
            <a:r>
              <a:rPr lang="cs-CZ" dirty="0"/>
              <a:t>)</a:t>
            </a:r>
          </a:p>
          <a:p>
            <a:r>
              <a:rPr lang="cs-CZ" dirty="0"/>
              <a:t>Činnost vykonávaná v zahraničí za účelem dosažení příjmu</a:t>
            </a:r>
          </a:p>
        </p:txBody>
      </p:sp>
    </p:spTree>
    <p:extLst>
      <p:ext uri="{BB962C8B-B14F-4D97-AF65-F5344CB8AC3E}">
        <p14:creationId xmlns:p14="http://schemas.microsoft.com/office/powerpoint/2010/main" val="38468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8AD9F-8EA9-5E4D-9829-BA7E69F9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Povinná školní docházka (§ 16 ZSSP)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D4430-8CF2-5F46-BDB1-511C7C06A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Po dobu 9 školních roků – nejvýše však do konce školního roku, v němž žák dosáhne 17. roku věku (§ 36 odst. 1 ŠZ)</a:t>
            </a:r>
          </a:p>
          <a:p>
            <a:endParaRPr lang="cs-CZ" dirty="0"/>
          </a:p>
          <a:p>
            <a:r>
              <a:rPr lang="cs-CZ" dirty="0"/>
              <a:t>Pokračování žáků, kteří po splnění PŠD nezískali základní vzdělání, v základním vzdělávání (§ 55 odst. 1 ŠZ)</a:t>
            </a:r>
          </a:p>
          <a:p>
            <a:r>
              <a:rPr lang="cs-CZ" dirty="0"/>
              <a:t>10. ročník základního vzdělávání v ZŠ speciální (§ 46 odst. 3, § 48 ŠZ)</a:t>
            </a:r>
          </a:p>
          <a:p>
            <a:r>
              <a:rPr lang="cs-CZ" dirty="0"/>
              <a:t>Pokračování žáků-OZP v základním vzdělávání (§ 55 odst. 2 ŠZ)</a:t>
            </a:r>
          </a:p>
          <a:p>
            <a:r>
              <a:rPr lang="cs-CZ" dirty="0"/>
              <a:t>Kurz pro získání základního vzdělání organizovaný ZŠ/SŠ ve formě denní výuky, navštěvovaný os. &lt; 26 let, které nezískaly základní vzdělání (§ 55 odst. 3 ŠZ)</a:t>
            </a:r>
          </a:p>
          <a:p>
            <a:r>
              <a:rPr lang="cs-CZ" dirty="0"/>
              <a:t>Období školních prázdnin po ukončení ZŠ splněním PŠD</a:t>
            </a:r>
          </a:p>
          <a:p>
            <a:pPr lvl="1"/>
            <a:r>
              <a:rPr lang="cs-CZ" dirty="0"/>
              <a:t>Výjimky: výdělečná činnost (§ 10 ZSSP) nebo nárok na podporu v nezaměstnanosti/při rekvalifikaci (</a:t>
            </a:r>
            <a:r>
              <a:rPr lang="cs-CZ" dirty="0" err="1"/>
              <a:t>ZoZ</a:t>
            </a:r>
            <a:r>
              <a:rPr lang="cs-CZ" dirty="0"/>
              <a:t>) + není pokračováno v soustavné přípravě na budoucí povolání!</a:t>
            </a:r>
          </a:p>
        </p:txBody>
      </p:sp>
    </p:spTree>
    <p:extLst>
      <p:ext uri="{BB962C8B-B14F-4D97-AF65-F5344CB8AC3E}">
        <p14:creationId xmlns:p14="http://schemas.microsoft.com/office/powerpoint/2010/main" val="190669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8009B1-8CE3-344A-AB22-5F399EB4D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7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Soustavná příprava na budoucí povolání (§ 12 ZSSP)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030371-3DBC-224C-BCDF-C34A24DE8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6627" y="4750893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0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E4D1856-E353-434A-9393-2663DB1CE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5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CC36C-8E26-5440-A65B-8F92BB882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Studium na SŠ a VŠ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C8E291-7F0D-B44B-BE5A-C6328FE98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Výjimky:</a:t>
            </a:r>
          </a:p>
          <a:p>
            <a:pPr lvl="1"/>
            <a:r>
              <a:rPr lang="cs-CZ" dirty="0"/>
              <a:t>Studium při služebním poměru příslušníků bezpečnostních sborů</a:t>
            </a:r>
          </a:p>
          <a:p>
            <a:pPr lvl="1"/>
            <a:r>
              <a:rPr lang="cs-CZ" dirty="0"/>
              <a:t>Studium vojáků z povolání</a:t>
            </a:r>
          </a:p>
          <a:p>
            <a:pPr lvl="1"/>
            <a:r>
              <a:rPr lang="cs-CZ" dirty="0"/>
              <a:t>Dálkové/distanční/večerní/kombinované studium na SŠ, pokud:</a:t>
            </a:r>
          </a:p>
          <a:p>
            <a:pPr lvl="2"/>
            <a:r>
              <a:rPr lang="cs-CZ" dirty="0"/>
              <a:t>Dítě je výdělečně </a:t>
            </a:r>
            <a:r>
              <a:rPr lang="cs-CZ" dirty="0" err="1"/>
              <a:t>činno</a:t>
            </a:r>
            <a:r>
              <a:rPr lang="cs-CZ" dirty="0"/>
              <a:t> (§ 10 ZSSP)</a:t>
            </a:r>
          </a:p>
          <a:p>
            <a:pPr lvl="2"/>
            <a:r>
              <a:rPr lang="cs-CZ" dirty="0"/>
              <a:t>Dítě má nárok na podporu v nezaměstnanosti/při rekvalifikaci (</a:t>
            </a:r>
            <a:r>
              <a:rPr lang="cs-CZ" dirty="0" err="1"/>
              <a:t>ZoZ</a:t>
            </a:r>
            <a:r>
              <a:rPr lang="cs-CZ" dirty="0"/>
              <a:t>)</a:t>
            </a:r>
          </a:p>
          <a:p>
            <a:r>
              <a:rPr lang="cs-CZ" dirty="0"/>
              <a:t>Studium na tuzemských SŠ</a:t>
            </a:r>
          </a:p>
          <a:p>
            <a:pPr lvl="1"/>
            <a:r>
              <a:rPr lang="cs-CZ" dirty="0"/>
              <a:t>SŠ a konzervatoře evidované v rejstříku škol a školských zařízení</a:t>
            </a:r>
          </a:p>
          <a:p>
            <a:pPr lvl="1"/>
            <a:r>
              <a:rPr lang="cs-CZ" dirty="0"/>
              <a:t>Státní SŠ – zřizovatelem MO, MV, </a:t>
            </a:r>
            <a:r>
              <a:rPr lang="cs-CZ" dirty="0" err="1"/>
              <a:t>MSp</a:t>
            </a:r>
            <a:endParaRPr lang="cs-CZ" dirty="0"/>
          </a:p>
          <a:p>
            <a:pPr lvl="1"/>
            <a:r>
              <a:rPr lang="cs-CZ" dirty="0"/>
              <a:t>VOŠ evidované v rejstříku škol a školských zařízení</a:t>
            </a:r>
          </a:p>
          <a:p>
            <a:r>
              <a:rPr lang="cs-CZ" dirty="0"/>
              <a:t>Studium na tuzemských VŠ – Bc., Mgr., Ph.D. program</a:t>
            </a:r>
          </a:p>
        </p:txBody>
      </p:sp>
    </p:spTree>
    <p:extLst>
      <p:ext uri="{BB962C8B-B14F-4D97-AF65-F5344CB8AC3E}">
        <p14:creationId xmlns:p14="http://schemas.microsoft.com/office/powerpoint/2010/main" val="176715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1861</Words>
  <Application>Microsoft Office PowerPoint</Application>
  <PresentationFormat>Širokoúhlá obrazovka</PresentationFormat>
  <Paragraphs>179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DĚTSKÁ PRÁCE A PRÁVO SOCIÁLNÍHO ZABEZPEČENÍ</vt:lpstr>
      <vt:lpstr>Přehled relevantních předpisů</vt:lpstr>
      <vt:lpstr>Status studenta a jeho ukončení</vt:lpstr>
      <vt:lpstr>Působnost ZSSP</vt:lpstr>
      <vt:lpstr>Nezaopatřené dítě (§ 11 ZSSP)</vt:lpstr>
      <vt:lpstr>Výdělečná činnost (§ 10 ZSSP)</vt:lpstr>
      <vt:lpstr>Povinná školní docházka (§ 16 ZSSP)</vt:lpstr>
      <vt:lpstr>Soustavná příprava na budoucí povolání (§ 12 ZSSP)</vt:lpstr>
      <vt:lpstr>Studium na SŠ a VŠ v ČR</vt:lpstr>
      <vt:lpstr>Ostatní vzdělávací instituce v ČR</vt:lpstr>
      <vt:lpstr>Studium na zahraniční SŠ v ČR</vt:lpstr>
      <vt:lpstr>Studium na SŠ a VŠ v zahraničí</vt:lpstr>
      <vt:lpstr>Soustavná příprava dítěte na budoucí povolání na SŠ</vt:lpstr>
      <vt:lpstr>Soustavná příprava dítěte na budoucí povolání na VŠ</vt:lpstr>
      <vt:lpstr>Soustavná příprava dítěte na budoucí povolání na VŠ</vt:lpstr>
      <vt:lpstr>Soustavná příprava dítěte na budoucí povolání pro účely dalších předpisů SocZab</vt:lpstr>
      <vt:lpstr>Modelové situace</vt:lpstr>
      <vt:lpstr>Statut studenta po ukončení SŠ</vt:lpstr>
      <vt:lpstr>Statut studenta po ukončení VŠ</vt:lpstr>
      <vt:lpstr>Exkurz – sleva na studenta vs. daňové zvýhodnění na vyživované dítě</vt:lpstr>
      <vt:lpstr>Exkurz II – ošetřovné („§“)</vt:lpstr>
      <vt:lpstr>Porušuje Česká republika nadnárodní normy?</vt:lpstr>
      <vt:lpstr>KAPITÁN LODI  A JEHO POSÁDKA</vt:lpstr>
      <vt:lpstr>DĚKUJEME ZA POZORNOST!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DĚTSKÁ PRÁCE A PRÁVO SOCIÁLNÍHO ZABEZPEČENÍ</dc:title>
  <dc:creator>Michal</dc:creator>
  <cp:lastModifiedBy>Michal</cp:lastModifiedBy>
  <cp:revision>2</cp:revision>
  <dcterms:created xsi:type="dcterms:W3CDTF">2019-11-11T22:22:33Z</dcterms:created>
  <dcterms:modified xsi:type="dcterms:W3CDTF">2019-11-11T22:26:56Z</dcterms:modified>
</cp:coreProperties>
</file>