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6"/>
  </p:notesMasterIdLst>
  <p:handoutMasterIdLst>
    <p:handoutMasterId r:id="rId57"/>
  </p:handoutMasterIdLst>
  <p:sldIdLst>
    <p:sldId id="344" r:id="rId2"/>
    <p:sldId id="264" r:id="rId3"/>
    <p:sldId id="316" r:id="rId4"/>
    <p:sldId id="317" r:id="rId5"/>
    <p:sldId id="359" r:id="rId6"/>
    <p:sldId id="360" r:id="rId7"/>
    <p:sldId id="361" r:id="rId8"/>
    <p:sldId id="362" r:id="rId9"/>
    <p:sldId id="318" r:id="rId10"/>
    <p:sldId id="322" r:id="rId11"/>
    <p:sldId id="319" r:id="rId12"/>
    <p:sldId id="320" r:id="rId13"/>
    <p:sldId id="321" r:id="rId14"/>
    <p:sldId id="323" r:id="rId15"/>
    <p:sldId id="324" r:id="rId16"/>
    <p:sldId id="326" r:id="rId17"/>
    <p:sldId id="327" r:id="rId18"/>
    <p:sldId id="328" r:id="rId19"/>
    <p:sldId id="329" r:id="rId20"/>
    <p:sldId id="330" r:id="rId21"/>
    <p:sldId id="332" r:id="rId22"/>
    <p:sldId id="333" r:id="rId23"/>
    <p:sldId id="334" r:id="rId24"/>
    <p:sldId id="335" r:id="rId25"/>
    <p:sldId id="336" r:id="rId26"/>
    <p:sldId id="337" r:id="rId27"/>
    <p:sldId id="338" r:id="rId28"/>
    <p:sldId id="339" r:id="rId29"/>
    <p:sldId id="363" r:id="rId30"/>
    <p:sldId id="340" r:id="rId31"/>
    <p:sldId id="364" r:id="rId32"/>
    <p:sldId id="365" r:id="rId33"/>
    <p:sldId id="366" r:id="rId34"/>
    <p:sldId id="367" r:id="rId35"/>
    <p:sldId id="368" r:id="rId36"/>
    <p:sldId id="341" r:id="rId37"/>
    <p:sldId id="342" r:id="rId38"/>
    <p:sldId id="343" r:id="rId39"/>
    <p:sldId id="345" r:id="rId40"/>
    <p:sldId id="346" r:id="rId41"/>
    <p:sldId id="347" r:id="rId42"/>
    <p:sldId id="348" r:id="rId43"/>
    <p:sldId id="349" r:id="rId44"/>
    <p:sldId id="350" r:id="rId45"/>
    <p:sldId id="351" r:id="rId46"/>
    <p:sldId id="352" r:id="rId47"/>
    <p:sldId id="370" r:id="rId48"/>
    <p:sldId id="353" r:id="rId49"/>
    <p:sldId id="372" r:id="rId50"/>
    <p:sldId id="373" r:id="rId51"/>
    <p:sldId id="356" r:id="rId52"/>
    <p:sldId id="357" r:id="rId53"/>
    <p:sldId id="371" r:id="rId54"/>
    <p:sldId id="358" r:id="rId55"/>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Výchozí oddíl" id="{91FCE71B-BB34-4BB2-BB28-28B54E8AD48F}">
          <p14:sldIdLst>
            <p14:sldId id="344"/>
            <p14:sldId id="264"/>
            <p14:sldId id="316"/>
            <p14:sldId id="317"/>
            <p14:sldId id="359"/>
            <p14:sldId id="360"/>
            <p14:sldId id="361"/>
            <p14:sldId id="362"/>
            <p14:sldId id="318"/>
            <p14:sldId id="322"/>
            <p14:sldId id="319"/>
            <p14:sldId id="320"/>
            <p14:sldId id="321"/>
            <p14:sldId id="323"/>
            <p14:sldId id="324"/>
            <p14:sldId id="326"/>
            <p14:sldId id="327"/>
            <p14:sldId id="328"/>
            <p14:sldId id="329"/>
            <p14:sldId id="330"/>
            <p14:sldId id="332"/>
            <p14:sldId id="333"/>
            <p14:sldId id="334"/>
            <p14:sldId id="335"/>
            <p14:sldId id="336"/>
            <p14:sldId id="337"/>
            <p14:sldId id="338"/>
            <p14:sldId id="339"/>
            <p14:sldId id="363"/>
            <p14:sldId id="340"/>
            <p14:sldId id="364"/>
            <p14:sldId id="365"/>
            <p14:sldId id="366"/>
            <p14:sldId id="367"/>
            <p14:sldId id="368"/>
            <p14:sldId id="341"/>
            <p14:sldId id="342"/>
            <p14:sldId id="343"/>
            <p14:sldId id="345"/>
            <p14:sldId id="346"/>
            <p14:sldId id="347"/>
            <p14:sldId id="348"/>
            <p14:sldId id="349"/>
            <p14:sldId id="350"/>
            <p14:sldId id="351"/>
            <p14:sldId id="352"/>
            <p14:sldId id="370"/>
            <p14:sldId id="353"/>
            <p14:sldId id="372"/>
            <p14:sldId id="373"/>
            <p14:sldId id="356"/>
            <p14:sldId id="357"/>
            <p14:sldId id="371"/>
            <p14:sldId id="3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629" autoAdjust="0"/>
  </p:normalViewPr>
  <p:slideViewPr>
    <p:cSldViewPr>
      <p:cViewPr varScale="1">
        <p:scale>
          <a:sx n="108" d="100"/>
          <a:sy n="108" d="100"/>
        </p:scale>
        <p:origin x="1302" y="108"/>
      </p:cViewPr>
      <p:guideLst>
        <p:guide orient="horz" pos="2160"/>
        <p:guide pos="2880"/>
      </p:guideLst>
    </p:cSldViewPr>
  </p:slideViewPr>
  <p:outlineViewPr>
    <p:cViewPr>
      <p:scale>
        <a:sx n="33" d="100"/>
        <a:sy n="33" d="100"/>
      </p:scale>
      <p:origin x="0" y="1077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E00249EF-DC35-4B43-A6BA-C54CE747D33B}" type="datetimeFigureOut">
              <a:rPr lang="cs-CZ"/>
              <a:pPr>
                <a:defRPr/>
              </a:pPr>
              <a:t>7.11.2018</a:t>
            </a:fld>
            <a:endParaRPr lang="cs-CZ"/>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FF54E1BA-3876-46DD-8117-DF67C65BC352}" type="slidenum">
              <a:rPr lang="cs-CZ"/>
              <a:pPr>
                <a:defRPr/>
              </a:pPr>
              <a:t>‹#›</a:t>
            </a:fld>
            <a:endParaRPr lang="cs-CZ"/>
          </a:p>
        </p:txBody>
      </p:sp>
    </p:spTree>
    <p:extLst>
      <p:ext uri="{BB962C8B-B14F-4D97-AF65-F5344CB8AC3E}">
        <p14:creationId xmlns:p14="http://schemas.microsoft.com/office/powerpoint/2010/main" val="13874442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ACC0F946-C896-4F9A-A2D5-BDCFEC50DA1C}" type="datetimeFigureOut">
              <a:rPr lang="cs-CZ"/>
              <a:pPr>
                <a:defRPr/>
              </a:pPr>
              <a:t>7.11.2018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40B020CF-0020-45B5-B904-2CFE268800C5}" type="slidenum">
              <a:rPr lang="cs-CZ"/>
              <a:pPr>
                <a:defRPr/>
              </a:pPr>
              <a:t>‹#›</a:t>
            </a:fld>
            <a:endParaRPr lang="cs-CZ"/>
          </a:p>
        </p:txBody>
      </p:sp>
    </p:spTree>
    <p:extLst>
      <p:ext uri="{BB962C8B-B14F-4D97-AF65-F5344CB8AC3E}">
        <p14:creationId xmlns:p14="http://schemas.microsoft.com/office/powerpoint/2010/main" val="410596327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a:p>
            <a:pPr>
              <a:spcBef>
                <a:spcPct val="0"/>
              </a:spcBef>
            </a:pPr>
            <a:endParaRPr lang="cs-CZ"/>
          </a:p>
        </p:txBody>
      </p:sp>
      <p:sp>
        <p:nvSpPr>
          <p:cNvPr id="3072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87FD1F-6DB8-48D3-82C7-40B74A0C9C1E}" type="slidenum">
              <a:rPr lang="cs-CZ" sz="1200">
                <a:latin typeface="Calibri" pitchFamily="34" charset="0"/>
              </a:rPr>
              <a:pPr algn="r"/>
              <a:t>2</a:t>
            </a:fld>
            <a:endParaRPr lang="cs-CZ" sz="1200">
              <a:latin typeface="Calibri" pitchFamily="34" charset="0"/>
            </a:endParaRPr>
          </a:p>
        </p:txBody>
      </p:sp>
    </p:spTree>
    <p:extLst>
      <p:ext uri="{BB962C8B-B14F-4D97-AF65-F5344CB8AC3E}">
        <p14:creationId xmlns:p14="http://schemas.microsoft.com/office/powerpoint/2010/main" val="2057937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a:p>
            <a:pPr>
              <a:spcBef>
                <a:spcPct val="0"/>
              </a:spcBef>
            </a:pPr>
            <a:endParaRPr lang="cs-CZ"/>
          </a:p>
        </p:txBody>
      </p:sp>
      <p:sp>
        <p:nvSpPr>
          <p:cNvPr id="3072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87FD1F-6DB8-48D3-82C7-40B74A0C9C1E}" type="slidenum">
              <a:rPr lang="cs-CZ" sz="1200">
                <a:latin typeface="Calibri" pitchFamily="34" charset="0"/>
              </a:rPr>
              <a:pPr algn="r"/>
              <a:t>47</a:t>
            </a:fld>
            <a:endParaRPr lang="cs-CZ" sz="1200">
              <a:latin typeface="Calibri" pitchFamily="34" charset="0"/>
            </a:endParaRPr>
          </a:p>
        </p:txBody>
      </p:sp>
    </p:spTree>
    <p:extLst>
      <p:ext uri="{BB962C8B-B14F-4D97-AF65-F5344CB8AC3E}">
        <p14:creationId xmlns:p14="http://schemas.microsoft.com/office/powerpoint/2010/main" val="12235909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a:p>
            <a:pPr>
              <a:spcBef>
                <a:spcPct val="0"/>
              </a:spcBef>
            </a:pPr>
            <a:endParaRPr lang="cs-CZ"/>
          </a:p>
        </p:txBody>
      </p:sp>
      <p:sp>
        <p:nvSpPr>
          <p:cNvPr id="3072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87FD1F-6DB8-48D3-82C7-40B74A0C9C1E}" type="slidenum">
              <a:rPr lang="cs-CZ" sz="1200">
                <a:latin typeface="Calibri" pitchFamily="34" charset="0"/>
              </a:rPr>
              <a:pPr algn="r"/>
              <a:t>48</a:t>
            </a:fld>
            <a:endParaRPr lang="cs-CZ" sz="1200">
              <a:latin typeface="Calibri" pitchFamily="34" charset="0"/>
            </a:endParaRPr>
          </a:p>
        </p:txBody>
      </p:sp>
    </p:spTree>
    <p:extLst>
      <p:ext uri="{BB962C8B-B14F-4D97-AF65-F5344CB8AC3E}">
        <p14:creationId xmlns:p14="http://schemas.microsoft.com/office/powerpoint/2010/main" val="7556009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a:p>
            <a:pPr>
              <a:spcBef>
                <a:spcPct val="0"/>
              </a:spcBef>
            </a:pPr>
            <a:endParaRPr lang="cs-CZ"/>
          </a:p>
        </p:txBody>
      </p:sp>
      <p:sp>
        <p:nvSpPr>
          <p:cNvPr id="3072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87FD1F-6DB8-48D3-82C7-40B74A0C9C1E}" type="slidenum">
              <a:rPr lang="cs-CZ" sz="1200">
                <a:latin typeface="Calibri" pitchFamily="34" charset="0"/>
              </a:rPr>
              <a:pPr algn="r"/>
              <a:t>49</a:t>
            </a:fld>
            <a:endParaRPr lang="cs-CZ" sz="1200">
              <a:latin typeface="Calibri" pitchFamily="34" charset="0"/>
            </a:endParaRPr>
          </a:p>
        </p:txBody>
      </p:sp>
    </p:spTree>
    <p:extLst>
      <p:ext uri="{BB962C8B-B14F-4D97-AF65-F5344CB8AC3E}">
        <p14:creationId xmlns:p14="http://schemas.microsoft.com/office/powerpoint/2010/main" val="35393982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a:p>
            <a:pPr>
              <a:spcBef>
                <a:spcPct val="0"/>
              </a:spcBef>
            </a:pPr>
            <a:endParaRPr lang="cs-CZ"/>
          </a:p>
        </p:txBody>
      </p:sp>
      <p:sp>
        <p:nvSpPr>
          <p:cNvPr id="3072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87FD1F-6DB8-48D3-82C7-40B74A0C9C1E}" type="slidenum">
              <a:rPr lang="cs-CZ" sz="1200">
                <a:latin typeface="Calibri" pitchFamily="34" charset="0"/>
              </a:rPr>
              <a:pPr algn="r"/>
              <a:t>50</a:t>
            </a:fld>
            <a:endParaRPr lang="cs-CZ" sz="1200">
              <a:latin typeface="Calibri" pitchFamily="34" charset="0"/>
            </a:endParaRPr>
          </a:p>
        </p:txBody>
      </p:sp>
    </p:spTree>
    <p:extLst>
      <p:ext uri="{BB962C8B-B14F-4D97-AF65-F5344CB8AC3E}">
        <p14:creationId xmlns:p14="http://schemas.microsoft.com/office/powerpoint/2010/main" val="29665719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a:p>
            <a:pPr>
              <a:spcBef>
                <a:spcPct val="0"/>
              </a:spcBef>
            </a:pPr>
            <a:endParaRPr lang="cs-CZ"/>
          </a:p>
        </p:txBody>
      </p:sp>
      <p:sp>
        <p:nvSpPr>
          <p:cNvPr id="3072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87FD1F-6DB8-48D3-82C7-40B74A0C9C1E}" type="slidenum">
              <a:rPr lang="cs-CZ" sz="1200">
                <a:latin typeface="Calibri" pitchFamily="34" charset="0"/>
              </a:rPr>
              <a:pPr algn="r"/>
              <a:t>51</a:t>
            </a:fld>
            <a:endParaRPr lang="cs-CZ" sz="1200">
              <a:latin typeface="Calibri" pitchFamily="34" charset="0"/>
            </a:endParaRPr>
          </a:p>
        </p:txBody>
      </p:sp>
    </p:spTree>
    <p:extLst>
      <p:ext uri="{BB962C8B-B14F-4D97-AF65-F5344CB8AC3E}">
        <p14:creationId xmlns:p14="http://schemas.microsoft.com/office/powerpoint/2010/main" val="4889546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a:p>
            <a:pPr>
              <a:spcBef>
                <a:spcPct val="0"/>
              </a:spcBef>
            </a:pPr>
            <a:endParaRPr lang="cs-CZ"/>
          </a:p>
        </p:txBody>
      </p:sp>
      <p:sp>
        <p:nvSpPr>
          <p:cNvPr id="3072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87FD1F-6DB8-48D3-82C7-40B74A0C9C1E}" type="slidenum">
              <a:rPr lang="cs-CZ" sz="1200">
                <a:latin typeface="Calibri" pitchFamily="34" charset="0"/>
              </a:rPr>
              <a:pPr algn="r"/>
              <a:t>52</a:t>
            </a:fld>
            <a:endParaRPr lang="cs-CZ" sz="1200">
              <a:latin typeface="Calibri" pitchFamily="34" charset="0"/>
            </a:endParaRPr>
          </a:p>
        </p:txBody>
      </p:sp>
    </p:spTree>
    <p:extLst>
      <p:ext uri="{BB962C8B-B14F-4D97-AF65-F5344CB8AC3E}">
        <p14:creationId xmlns:p14="http://schemas.microsoft.com/office/powerpoint/2010/main" val="18979235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a:p>
            <a:pPr>
              <a:spcBef>
                <a:spcPct val="0"/>
              </a:spcBef>
            </a:pPr>
            <a:endParaRPr lang="cs-CZ"/>
          </a:p>
        </p:txBody>
      </p:sp>
      <p:sp>
        <p:nvSpPr>
          <p:cNvPr id="3072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87FD1F-6DB8-48D3-82C7-40B74A0C9C1E}" type="slidenum">
              <a:rPr lang="cs-CZ" sz="1200">
                <a:latin typeface="Calibri" pitchFamily="34" charset="0"/>
              </a:rPr>
              <a:pPr algn="r"/>
              <a:t>53</a:t>
            </a:fld>
            <a:endParaRPr lang="cs-CZ" sz="1200">
              <a:latin typeface="Calibri" pitchFamily="34" charset="0"/>
            </a:endParaRPr>
          </a:p>
        </p:txBody>
      </p:sp>
    </p:spTree>
    <p:extLst>
      <p:ext uri="{BB962C8B-B14F-4D97-AF65-F5344CB8AC3E}">
        <p14:creationId xmlns:p14="http://schemas.microsoft.com/office/powerpoint/2010/main" val="56720666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Zástupný symbol pro obrázek snímku 1"/>
          <p:cNvSpPr>
            <a:spLocks noGrp="1" noRot="1" noChangeAspect="1"/>
          </p:cNvSpPr>
          <p:nvPr>
            <p:ph type="sldImg"/>
          </p:nvPr>
        </p:nvSpPr>
        <p:spPr bwMode="auto">
          <a:noFill/>
          <a:ln>
            <a:solidFill>
              <a:srgbClr val="000000"/>
            </a:solidFill>
            <a:miter lim="800000"/>
            <a:headEnd/>
            <a:tailEnd/>
          </a:ln>
        </p:spPr>
      </p:sp>
      <p:sp>
        <p:nvSpPr>
          <p:cNvPr id="26626"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a:p>
        </p:txBody>
      </p:sp>
      <p:sp>
        <p:nvSpPr>
          <p:cNvPr id="26627"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7BDE46-2E6F-4945-AA47-81E7E9F6B7F0}" type="slidenum">
              <a:rPr lang="cs-CZ"/>
              <a:pPr fontAlgn="base">
                <a:spcBef>
                  <a:spcPct val="0"/>
                </a:spcBef>
                <a:spcAft>
                  <a:spcPct val="0"/>
                </a:spcAft>
              </a:pPr>
              <a:t>54</a:t>
            </a:fld>
            <a:endParaRPr lang="cs-CZ"/>
          </a:p>
        </p:txBody>
      </p:sp>
    </p:spTree>
    <p:extLst>
      <p:ext uri="{BB962C8B-B14F-4D97-AF65-F5344CB8AC3E}">
        <p14:creationId xmlns:p14="http://schemas.microsoft.com/office/powerpoint/2010/main" val="1368315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a:p>
            <a:pPr>
              <a:spcBef>
                <a:spcPct val="0"/>
              </a:spcBef>
            </a:pPr>
            <a:endParaRPr lang="cs-CZ"/>
          </a:p>
        </p:txBody>
      </p:sp>
      <p:sp>
        <p:nvSpPr>
          <p:cNvPr id="3072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87FD1F-6DB8-48D3-82C7-40B74A0C9C1E}" type="slidenum">
              <a:rPr lang="cs-CZ" sz="1200">
                <a:latin typeface="Calibri" pitchFamily="34" charset="0"/>
              </a:rPr>
              <a:pPr algn="r"/>
              <a:t>39</a:t>
            </a:fld>
            <a:endParaRPr lang="cs-CZ" sz="1200">
              <a:latin typeface="Calibri" pitchFamily="34" charset="0"/>
            </a:endParaRPr>
          </a:p>
        </p:txBody>
      </p:sp>
    </p:spTree>
    <p:extLst>
      <p:ext uri="{BB962C8B-B14F-4D97-AF65-F5344CB8AC3E}">
        <p14:creationId xmlns:p14="http://schemas.microsoft.com/office/powerpoint/2010/main" val="20636105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a:p>
            <a:pPr>
              <a:spcBef>
                <a:spcPct val="0"/>
              </a:spcBef>
            </a:pPr>
            <a:endParaRPr lang="cs-CZ"/>
          </a:p>
        </p:txBody>
      </p:sp>
      <p:sp>
        <p:nvSpPr>
          <p:cNvPr id="3072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87FD1F-6DB8-48D3-82C7-40B74A0C9C1E}" type="slidenum">
              <a:rPr lang="cs-CZ" sz="1200">
                <a:latin typeface="Calibri" pitchFamily="34" charset="0"/>
              </a:rPr>
              <a:pPr algn="r"/>
              <a:t>40</a:t>
            </a:fld>
            <a:endParaRPr lang="cs-CZ" sz="1200">
              <a:latin typeface="Calibri" pitchFamily="34" charset="0"/>
            </a:endParaRPr>
          </a:p>
        </p:txBody>
      </p:sp>
    </p:spTree>
    <p:extLst>
      <p:ext uri="{BB962C8B-B14F-4D97-AF65-F5344CB8AC3E}">
        <p14:creationId xmlns:p14="http://schemas.microsoft.com/office/powerpoint/2010/main" val="1240698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a:p>
            <a:pPr>
              <a:spcBef>
                <a:spcPct val="0"/>
              </a:spcBef>
            </a:pPr>
            <a:endParaRPr lang="cs-CZ"/>
          </a:p>
        </p:txBody>
      </p:sp>
      <p:sp>
        <p:nvSpPr>
          <p:cNvPr id="3072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87FD1F-6DB8-48D3-82C7-40B74A0C9C1E}" type="slidenum">
              <a:rPr lang="cs-CZ" sz="1200">
                <a:latin typeface="Calibri" pitchFamily="34" charset="0"/>
              </a:rPr>
              <a:pPr algn="r"/>
              <a:t>41</a:t>
            </a:fld>
            <a:endParaRPr lang="cs-CZ" sz="1200">
              <a:latin typeface="Calibri" pitchFamily="34" charset="0"/>
            </a:endParaRPr>
          </a:p>
        </p:txBody>
      </p:sp>
    </p:spTree>
    <p:extLst>
      <p:ext uri="{BB962C8B-B14F-4D97-AF65-F5344CB8AC3E}">
        <p14:creationId xmlns:p14="http://schemas.microsoft.com/office/powerpoint/2010/main" val="6948908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a:p>
            <a:pPr>
              <a:spcBef>
                <a:spcPct val="0"/>
              </a:spcBef>
            </a:pPr>
            <a:endParaRPr lang="cs-CZ"/>
          </a:p>
        </p:txBody>
      </p:sp>
      <p:sp>
        <p:nvSpPr>
          <p:cNvPr id="3072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87FD1F-6DB8-48D3-82C7-40B74A0C9C1E}" type="slidenum">
              <a:rPr lang="cs-CZ" sz="1200">
                <a:latin typeface="Calibri" pitchFamily="34" charset="0"/>
              </a:rPr>
              <a:pPr algn="r"/>
              <a:t>42</a:t>
            </a:fld>
            <a:endParaRPr lang="cs-CZ" sz="1200">
              <a:latin typeface="Calibri" pitchFamily="34" charset="0"/>
            </a:endParaRPr>
          </a:p>
        </p:txBody>
      </p:sp>
    </p:spTree>
    <p:extLst>
      <p:ext uri="{BB962C8B-B14F-4D97-AF65-F5344CB8AC3E}">
        <p14:creationId xmlns:p14="http://schemas.microsoft.com/office/powerpoint/2010/main" val="3713641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a:p>
            <a:pPr>
              <a:spcBef>
                <a:spcPct val="0"/>
              </a:spcBef>
            </a:pPr>
            <a:endParaRPr lang="cs-CZ"/>
          </a:p>
        </p:txBody>
      </p:sp>
      <p:sp>
        <p:nvSpPr>
          <p:cNvPr id="3072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87FD1F-6DB8-48D3-82C7-40B74A0C9C1E}" type="slidenum">
              <a:rPr lang="cs-CZ" sz="1200">
                <a:latin typeface="Calibri" pitchFamily="34" charset="0"/>
              </a:rPr>
              <a:pPr algn="r"/>
              <a:t>43</a:t>
            </a:fld>
            <a:endParaRPr lang="cs-CZ" sz="1200">
              <a:latin typeface="Calibri" pitchFamily="34" charset="0"/>
            </a:endParaRPr>
          </a:p>
        </p:txBody>
      </p:sp>
    </p:spTree>
    <p:extLst>
      <p:ext uri="{BB962C8B-B14F-4D97-AF65-F5344CB8AC3E}">
        <p14:creationId xmlns:p14="http://schemas.microsoft.com/office/powerpoint/2010/main" val="11215755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a:p>
            <a:pPr>
              <a:spcBef>
                <a:spcPct val="0"/>
              </a:spcBef>
            </a:pPr>
            <a:endParaRPr lang="cs-CZ"/>
          </a:p>
        </p:txBody>
      </p:sp>
      <p:sp>
        <p:nvSpPr>
          <p:cNvPr id="3072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87FD1F-6DB8-48D3-82C7-40B74A0C9C1E}" type="slidenum">
              <a:rPr lang="cs-CZ" sz="1200">
                <a:latin typeface="Calibri" pitchFamily="34" charset="0"/>
              </a:rPr>
              <a:pPr algn="r"/>
              <a:t>44</a:t>
            </a:fld>
            <a:endParaRPr lang="cs-CZ" sz="1200">
              <a:latin typeface="Calibri" pitchFamily="34" charset="0"/>
            </a:endParaRPr>
          </a:p>
        </p:txBody>
      </p:sp>
    </p:spTree>
    <p:extLst>
      <p:ext uri="{BB962C8B-B14F-4D97-AF65-F5344CB8AC3E}">
        <p14:creationId xmlns:p14="http://schemas.microsoft.com/office/powerpoint/2010/main" val="13924151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a:p>
            <a:pPr>
              <a:spcBef>
                <a:spcPct val="0"/>
              </a:spcBef>
            </a:pPr>
            <a:endParaRPr lang="cs-CZ"/>
          </a:p>
        </p:txBody>
      </p:sp>
      <p:sp>
        <p:nvSpPr>
          <p:cNvPr id="3072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87FD1F-6DB8-48D3-82C7-40B74A0C9C1E}" type="slidenum">
              <a:rPr lang="cs-CZ" sz="1200">
                <a:latin typeface="Calibri" pitchFamily="34" charset="0"/>
              </a:rPr>
              <a:pPr algn="r"/>
              <a:t>45</a:t>
            </a:fld>
            <a:endParaRPr lang="cs-CZ" sz="1200">
              <a:latin typeface="Calibri" pitchFamily="34" charset="0"/>
            </a:endParaRPr>
          </a:p>
        </p:txBody>
      </p:sp>
    </p:spTree>
    <p:extLst>
      <p:ext uri="{BB962C8B-B14F-4D97-AF65-F5344CB8AC3E}">
        <p14:creationId xmlns:p14="http://schemas.microsoft.com/office/powerpoint/2010/main" val="12242206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3072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cs-CZ"/>
          </a:p>
          <a:p>
            <a:pPr>
              <a:spcBef>
                <a:spcPct val="0"/>
              </a:spcBef>
            </a:pPr>
            <a:endParaRPr lang="cs-CZ"/>
          </a:p>
        </p:txBody>
      </p:sp>
      <p:sp>
        <p:nvSpPr>
          <p:cNvPr id="30724" name="Zástupný symbol pro číslo snímku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5A87FD1F-6DB8-48D3-82C7-40B74A0C9C1E}" type="slidenum">
              <a:rPr lang="cs-CZ" sz="1200">
                <a:latin typeface="Calibri" pitchFamily="34" charset="0"/>
              </a:rPr>
              <a:pPr algn="r"/>
              <a:t>46</a:t>
            </a:fld>
            <a:endParaRPr lang="cs-CZ" sz="1200">
              <a:latin typeface="Calibri" pitchFamily="34" charset="0"/>
            </a:endParaRPr>
          </a:p>
        </p:txBody>
      </p:sp>
    </p:spTree>
    <p:extLst>
      <p:ext uri="{BB962C8B-B14F-4D97-AF65-F5344CB8AC3E}">
        <p14:creationId xmlns:p14="http://schemas.microsoft.com/office/powerpoint/2010/main" val="3014099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F80ED2CD-5640-47C7-9BE3-5444DB0A3E32}"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22FC554A-13A6-431A-959F-758ABACDA2D0}"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7AB4E92-2F6D-4714-B389-5099512E5A50}"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D5904C6E-634E-485A-B280-3B8C1F93F1E1}"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8282D639-FC5D-4FEF-974D-67B32D3CFFC7}"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p:cNvSpPr>
            <a:spLocks noGrp="1"/>
          </p:cNvSpPr>
          <p:nvPr>
            <p:ph type="dt" sz="half" idx="10"/>
          </p:nvPr>
        </p:nvSpPr>
        <p:spPr/>
        <p:txBody>
          <a:bodyPr/>
          <a:lstStyle>
            <a:lvl1pPr>
              <a:defRPr/>
            </a:lvl1pPr>
          </a:lstStyle>
          <a:p>
            <a:pPr>
              <a:defRPr/>
            </a:pPr>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0DD7786-A3E1-4F5A-8717-06B353FAB306}"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3"/>
          <p:cNvSpPr>
            <a:spLocks noGrp="1"/>
          </p:cNvSpPr>
          <p:nvPr>
            <p:ph type="dt" sz="half" idx="10"/>
          </p:nvPr>
        </p:nvSpPr>
        <p:spPr/>
        <p:txBody>
          <a:bodyPr/>
          <a:lstStyle>
            <a:lvl1pPr>
              <a:defRPr/>
            </a:lvl1pPr>
          </a:lstStyle>
          <a:p>
            <a:pPr>
              <a:defRPr/>
            </a:pPr>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78BF443F-2108-4698-A674-68E99B75403A}" type="slidenum">
              <a:rPr lang="cs-CZ"/>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3"/>
          <p:cNvSpPr>
            <a:spLocks noGrp="1"/>
          </p:cNvSpPr>
          <p:nvPr>
            <p:ph type="dt" sz="half" idx="10"/>
          </p:nvPr>
        </p:nvSpPr>
        <p:spPr/>
        <p:txBody>
          <a:bodyPr/>
          <a:lstStyle>
            <a:lvl1pPr>
              <a:defRPr/>
            </a:lvl1pPr>
          </a:lstStyle>
          <a:p>
            <a:pPr>
              <a:defRPr/>
            </a:pPr>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34DB59B2-75CA-4144-B2DA-8A8F67163DCA}"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15566E08-6ACB-48F2-9533-C370E13795B6}"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6CEAAA8-D335-4E16-9F89-48BDC885AD73}"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50661B1-C7B2-4384-A20B-946E35479BCE}"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a:t>Kliknutím lze upravit styl.</a:t>
            </a:r>
          </a:p>
        </p:txBody>
      </p:sp>
      <p:sp>
        <p:nvSpPr>
          <p:cNvPr id="1027" name="Zástupný symbol pro tex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D264AE95-1582-40D7-8D48-32AD1DD390AF}"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hyperlink" Target="mailto:Jaroslav.stransky@law.muni.cz"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Nadpis 5"/>
          <p:cNvSpPr>
            <a:spLocks noGrp="1"/>
          </p:cNvSpPr>
          <p:nvPr>
            <p:ph type="ctrTitle"/>
          </p:nvPr>
        </p:nvSpPr>
        <p:spPr>
          <a:xfrm>
            <a:off x="611560" y="2247007"/>
            <a:ext cx="7772400" cy="1470025"/>
          </a:xfrm>
        </p:spPr>
        <p:txBody>
          <a:bodyPr/>
          <a:lstStyle/>
          <a:p>
            <a:r>
              <a:rPr lang="cs-CZ" sz="4000" dirty="0"/>
              <a:t>Studentský podnikatelský inkubátor</a:t>
            </a:r>
            <a:br>
              <a:rPr lang="cs-CZ" sz="4000" dirty="0"/>
            </a:br>
            <a:br>
              <a:rPr lang="cs-CZ" sz="4000" dirty="0"/>
            </a:br>
            <a:r>
              <a:rPr lang="cs-CZ" sz="4000" dirty="0"/>
              <a:t>Základy pracovněprávních vztahů</a:t>
            </a:r>
            <a:br>
              <a:rPr lang="cs-CZ" sz="4000" dirty="0"/>
            </a:br>
            <a:br>
              <a:rPr lang="cs-CZ" sz="4000" dirty="0"/>
            </a:br>
            <a:r>
              <a:rPr lang="cs-CZ" sz="3400" dirty="0"/>
              <a:t>Právnická fakulta MU</a:t>
            </a:r>
            <a:br>
              <a:rPr lang="cs-CZ" sz="3400" dirty="0"/>
            </a:br>
            <a:r>
              <a:rPr lang="cs-CZ" sz="3400" dirty="0"/>
              <a:t>8. listopadu 2018</a:t>
            </a:r>
          </a:p>
        </p:txBody>
      </p:sp>
      <p:sp>
        <p:nvSpPr>
          <p:cNvPr id="7" name="Podnadpis 6"/>
          <p:cNvSpPr>
            <a:spLocks noGrp="1"/>
          </p:cNvSpPr>
          <p:nvPr>
            <p:ph type="subTitle" idx="1"/>
          </p:nvPr>
        </p:nvSpPr>
        <p:spPr>
          <a:xfrm>
            <a:off x="1371600" y="5251648"/>
            <a:ext cx="6400800" cy="913656"/>
          </a:xfrm>
        </p:spPr>
        <p:txBody>
          <a:bodyPr/>
          <a:lstStyle/>
          <a:p>
            <a:r>
              <a:rPr lang="cs-CZ" dirty="0"/>
              <a:t>JUDr. Jaroslav Stránský, Ph.D.</a:t>
            </a:r>
          </a:p>
        </p:txBody>
      </p:sp>
      <p:sp>
        <p:nvSpPr>
          <p:cNvPr id="5" name="Zástupný symbol pro číslo snímku 4"/>
          <p:cNvSpPr>
            <a:spLocks noGrp="1"/>
          </p:cNvSpPr>
          <p:nvPr>
            <p:ph type="sldNum" sz="quarter" idx="12"/>
          </p:nvPr>
        </p:nvSpPr>
        <p:spPr/>
        <p:txBody>
          <a:bodyPr/>
          <a:lstStyle/>
          <a:p>
            <a:pPr>
              <a:defRPr/>
            </a:pPr>
            <a:fld id="{D5904C6E-634E-485A-B280-3B8C1F93F1E1}" type="slidenum">
              <a:rPr lang="cs-CZ" smtClean="0"/>
              <a:pPr>
                <a:defRPr/>
              </a:pPr>
              <a:t>1</a:t>
            </a:fld>
            <a:endParaRPr lang="cs-CZ"/>
          </a:p>
        </p:txBody>
      </p:sp>
    </p:spTree>
    <p:extLst>
      <p:ext uri="{BB962C8B-B14F-4D97-AF65-F5344CB8AC3E}">
        <p14:creationId xmlns:p14="http://schemas.microsoft.com/office/powerpoint/2010/main" val="3816875282"/>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457200" y="116632"/>
            <a:ext cx="8229600" cy="1143000"/>
          </a:xfrm>
        </p:spPr>
        <p:txBody>
          <a:bodyPr/>
          <a:lstStyle/>
          <a:p>
            <a:pPr>
              <a:lnSpc>
                <a:spcPct val="100000"/>
              </a:lnSpc>
              <a:spcBef>
                <a:spcPts val="800"/>
              </a:spcBef>
            </a:pPr>
            <a:r>
              <a:rPr lang="cs-CZ" sz="3800" dirty="0">
                <a:solidFill>
                  <a:schemeClr val="tx2"/>
                </a:solidFill>
                <a:latin typeface="Calibri" pitchFamily="34" charset="0"/>
              </a:rPr>
              <a:t>Vznik pracovního poměru</a:t>
            </a:r>
          </a:p>
        </p:txBody>
      </p:sp>
      <p:sp>
        <p:nvSpPr>
          <p:cNvPr id="6" name="Zástupný symbol pro obsah 5"/>
          <p:cNvSpPr>
            <a:spLocks noGrp="1"/>
          </p:cNvSpPr>
          <p:nvPr>
            <p:ph idx="1"/>
          </p:nvPr>
        </p:nvSpPr>
        <p:spPr>
          <a:xfrm>
            <a:off x="467544" y="1196752"/>
            <a:ext cx="8229600" cy="4525963"/>
          </a:xfrm>
        </p:spPr>
        <p:txBody>
          <a:bodyPr/>
          <a:lstStyle/>
          <a:p>
            <a:pPr marL="304800" indent="-304800" defTabSz="895350">
              <a:spcBef>
                <a:spcPts val="800"/>
              </a:spcBef>
              <a:buClr>
                <a:schemeClr val="tx1"/>
              </a:buClr>
            </a:pPr>
            <a:r>
              <a:rPr lang="cs-CZ" altLang="cs-CZ" sz="1800" dirty="0"/>
              <a:t>Zaměstnavatel smí od uchazeče o zaměstnání vyžadovat jen informace, které bezprostředně souvisí s uzavřením pracovní smlouvy.</a:t>
            </a:r>
          </a:p>
          <a:p>
            <a:pPr marL="304800" indent="-304800" defTabSz="895350">
              <a:lnSpc>
                <a:spcPct val="100000"/>
              </a:lnSpc>
              <a:spcBef>
                <a:spcPts val="800"/>
              </a:spcBef>
              <a:buClr>
                <a:schemeClr val="tx1"/>
              </a:buClr>
            </a:pPr>
            <a:r>
              <a:rPr lang="cs-CZ" altLang="cs-CZ" sz="1800" dirty="0"/>
              <a:t>Zaměstnavatel nesmí vyžadovat informace zejména o:</a:t>
            </a:r>
          </a:p>
          <a:p>
            <a:pPr marL="704850" lvl="1" indent="-304800" defTabSz="895350">
              <a:lnSpc>
                <a:spcPct val="100000"/>
              </a:lnSpc>
              <a:spcBef>
                <a:spcPts val="800"/>
              </a:spcBef>
              <a:buClr>
                <a:schemeClr val="tx1"/>
              </a:buClr>
            </a:pPr>
            <a:r>
              <a:rPr lang="cs-CZ" altLang="cs-CZ" sz="1600" dirty="0"/>
              <a:t>těhotenství,</a:t>
            </a:r>
          </a:p>
          <a:p>
            <a:pPr marL="704850" lvl="1" indent="-304800" defTabSz="895350">
              <a:lnSpc>
                <a:spcPct val="100000"/>
              </a:lnSpc>
              <a:spcBef>
                <a:spcPts val="800"/>
              </a:spcBef>
              <a:buClr>
                <a:schemeClr val="tx1"/>
              </a:buClr>
            </a:pPr>
            <a:r>
              <a:rPr lang="cs-CZ" altLang="cs-CZ" sz="1600" dirty="0"/>
              <a:t>rodinných a majetkových poměrech,</a:t>
            </a:r>
          </a:p>
          <a:p>
            <a:pPr marL="704850" lvl="1" indent="-304800" defTabSz="895350">
              <a:lnSpc>
                <a:spcPct val="100000"/>
              </a:lnSpc>
              <a:spcBef>
                <a:spcPts val="800"/>
              </a:spcBef>
              <a:buClr>
                <a:schemeClr val="tx1"/>
              </a:buClr>
            </a:pPr>
            <a:r>
              <a:rPr lang="cs-CZ" altLang="cs-CZ" sz="1600" dirty="0"/>
              <a:t>sexuální orientaci,</a:t>
            </a:r>
          </a:p>
          <a:p>
            <a:pPr marL="704850" lvl="1" indent="-304800" defTabSz="895350">
              <a:lnSpc>
                <a:spcPct val="100000"/>
              </a:lnSpc>
              <a:spcBef>
                <a:spcPts val="800"/>
              </a:spcBef>
              <a:buClr>
                <a:schemeClr val="tx1"/>
              </a:buClr>
            </a:pPr>
            <a:r>
              <a:rPr lang="cs-CZ" altLang="cs-CZ" sz="1600" dirty="0"/>
              <a:t>původu,</a:t>
            </a:r>
          </a:p>
          <a:p>
            <a:pPr marL="704850" lvl="1" indent="-304800" defTabSz="895350">
              <a:lnSpc>
                <a:spcPct val="100000"/>
              </a:lnSpc>
              <a:spcBef>
                <a:spcPts val="800"/>
              </a:spcBef>
              <a:buClr>
                <a:schemeClr val="tx1"/>
              </a:buClr>
            </a:pPr>
            <a:r>
              <a:rPr lang="cs-CZ" altLang="cs-CZ" sz="1600" dirty="0"/>
              <a:t>členství v odborové organizaci,</a:t>
            </a:r>
          </a:p>
          <a:p>
            <a:pPr marL="704850" lvl="1" indent="-304800" defTabSz="895350">
              <a:lnSpc>
                <a:spcPct val="100000"/>
              </a:lnSpc>
              <a:spcBef>
                <a:spcPts val="800"/>
              </a:spcBef>
              <a:buClr>
                <a:schemeClr val="tx1"/>
              </a:buClr>
            </a:pPr>
            <a:r>
              <a:rPr lang="cs-CZ" altLang="cs-CZ" sz="1600" dirty="0"/>
              <a:t>členství v politických stranách nebo hnutích,</a:t>
            </a:r>
          </a:p>
          <a:p>
            <a:pPr marL="704850" lvl="1" indent="-304800" defTabSz="895350">
              <a:lnSpc>
                <a:spcPct val="100000"/>
              </a:lnSpc>
              <a:spcBef>
                <a:spcPts val="800"/>
              </a:spcBef>
              <a:buClr>
                <a:schemeClr val="tx1"/>
              </a:buClr>
            </a:pPr>
            <a:r>
              <a:rPr lang="cs-CZ" altLang="cs-CZ" sz="1600" dirty="0"/>
              <a:t>příslušnosti k církvi nebo náboženské společnosti,</a:t>
            </a:r>
          </a:p>
          <a:p>
            <a:pPr marL="704850" lvl="1" indent="-304800" defTabSz="895350">
              <a:lnSpc>
                <a:spcPct val="100000"/>
              </a:lnSpc>
              <a:spcBef>
                <a:spcPts val="800"/>
              </a:spcBef>
              <a:buClr>
                <a:schemeClr val="tx1"/>
              </a:buClr>
            </a:pPr>
            <a:r>
              <a:rPr lang="cs-CZ" altLang="cs-CZ" sz="1600" dirty="0"/>
              <a:t>trestněprávní bezúhonnosti.</a:t>
            </a:r>
          </a:p>
          <a:p>
            <a:pPr marL="304800" indent="-304800" defTabSz="895350">
              <a:lnSpc>
                <a:spcPct val="100000"/>
              </a:lnSpc>
              <a:spcBef>
                <a:spcPts val="800"/>
              </a:spcBef>
              <a:buClr>
                <a:schemeClr val="tx1"/>
              </a:buClr>
            </a:pPr>
            <a:r>
              <a:rPr lang="cs-CZ" altLang="cs-CZ" sz="1800" dirty="0"/>
              <a:t>Informace o těhotenství, rodinných a majetkových poměrech a trestněprávní bezúhonnosti zaměstnavatel může vyžadovat, pokud:</a:t>
            </a:r>
          </a:p>
          <a:p>
            <a:pPr marL="704850" lvl="1" indent="-304800" defTabSz="895350">
              <a:spcBef>
                <a:spcPts val="800"/>
              </a:spcBef>
              <a:buClr>
                <a:schemeClr val="tx1"/>
              </a:buClr>
            </a:pPr>
            <a:r>
              <a:rPr lang="cs-CZ" altLang="cs-CZ" sz="1600" dirty="0"/>
              <a:t>je to stanoveno zákonem,</a:t>
            </a:r>
          </a:p>
          <a:p>
            <a:pPr marL="704850" lvl="1" indent="-304800" defTabSz="895350">
              <a:spcBef>
                <a:spcPts val="800"/>
              </a:spcBef>
              <a:buClr>
                <a:schemeClr val="tx1"/>
              </a:buClr>
            </a:pPr>
            <a:r>
              <a:rPr lang="cs-CZ" altLang="cs-CZ" sz="1600" dirty="0"/>
              <a:t>je pro to dán věcný důvod spočívající v povaze práce, která má být vykonávána a požadavek je přiměřený.</a:t>
            </a:r>
          </a:p>
          <a:p>
            <a:pPr>
              <a:lnSpc>
                <a:spcPct val="100000"/>
              </a:lnSpc>
              <a:spcBef>
                <a:spcPts val="800"/>
              </a:spcBef>
            </a:pPr>
            <a:endParaRPr lang="cs-CZ" dirty="0"/>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10</a:t>
            </a:fld>
            <a:endParaRPr lang="cs-CZ"/>
          </a:p>
        </p:txBody>
      </p:sp>
    </p:spTree>
    <p:extLst>
      <p:ext uri="{BB962C8B-B14F-4D97-AF65-F5344CB8AC3E}">
        <p14:creationId xmlns:p14="http://schemas.microsoft.com/office/powerpoint/2010/main" val="3665107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Vstupní lékařská prohlídka</a:t>
            </a:r>
          </a:p>
        </p:txBody>
      </p:sp>
      <p:sp>
        <p:nvSpPr>
          <p:cNvPr id="6" name="Zástupný symbol pro obsah 5"/>
          <p:cNvSpPr>
            <a:spLocks noGrp="1"/>
          </p:cNvSpPr>
          <p:nvPr>
            <p:ph idx="1"/>
          </p:nvPr>
        </p:nvSpPr>
        <p:spPr>
          <a:xfrm>
            <a:off x="467544" y="1567333"/>
            <a:ext cx="8229600" cy="4525963"/>
          </a:xfrm>
        </p:spPr>
        <p:txBody>
          <a:bodyPr/>
          <a:lstStyle/>
          <a:p>
            <a:pPr>
              <a:lnSpc>
                <a:spcPct val="100000"/>
              </a:lnSpc>
              <a:spcBef>
                <a:spcPts val="800"/>
              </a:spcBef>
            </a:pPr>
            <a:r>
              <a:rPr lang="cs-CZ" altLang="cs-CZ" sz="2400" dirty="0"/>
              <a:t>Zaměstnavatel je povinen zajistit, aby se zaměstnanec podrobil vstupní lékařské prohlídce vždy před založením </a:t>
            </a:r>
          </a:p>
          <a:p>
            <a:pPr lvl="1">
              <a:lnSpc>
                <a:spcPct val="100000"/>
              </a:lnSpc>
              <a:spcBef>
                <a:spcPts val="800"/>
              </a:spcBef>
            </a:pPr>
            <a:r>
              <a:rPr lang="cs-CZ" sz="2000" dirty="0">
                <a:latin typeface="Calibri" pitchFamily="34" charset="0"/>
              </a:rPr>
              <a:t>pracovního poměru,</a:t>
            </a:r>
          </a:p>
          <a:p>
            <a:pPr lvl="1">
              <a:lnSpc>
                <a:spcPct val="100000"/>
              </a:lnSpc>
              <a:spcBef>
                <a:spcPts val="800"/>
              </a:spcBef>
            </a:pPr>
            <a:r>
              <a:rPr lang="cs-CZ" sz="2000" dirty="0">
                <a:latin typeface="Calibri" pitchFamily="34" charset="0"/>
              </a:rPr>
              <a:t>závazku založeného dohodou, pokud má zaměstnanec vykonávat rizikové práce.</a:t>
            </a:r>
          </a:p>
          <a:p>
            <a:pPr>
              <a:lnSpc>
                <a:spcPct val="100000"/>
              </a:lnSpc>
              <a:spcBef>
                <a:spcPts val="800"/>
              </a:spcBef>
            </a:pPr>
            <a:r>
              <a:rPr lang="cs-CZ" sz="2400" dirty="0">
                <a:latin typeface="Calibri" pitchFamily="34" charset="0"/>
              </a:rPr>
              <a:t>V případě zaměstnanců, kteří mají pracovat na základě dohod a jsou přijímáni k výkonu nerizikových prací, musí být vstupní prohlídka provedena jen pokud má zaměstnavatel pochybnosti o zdravotní způsobilosti zaměstnance.</a:t>
            </a:r>
          </a:p>
          <a:p>
            <a:pPr>
              <a:lnSpc>
                <a:spcPct val="100000"/>
              </a:lnSpc>
              <a:spcBef>
                <a:spcPts val="800"/>
              </a:spcBef>
            </a:pPr>
            <a:endParaRPr lang="cs-CZ" dirty="0"/>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11</a:t>
            </a:fld>
            <a:endParaRPr lang="cs-CZ"/>
          </a:p>
        </p:txBody>
      </p:sp>
    </p:spTree>
    <p:extLst>
      <p:ext uri="{BB962C8B-B14F-4D97-AF65-F5344CB8AC3E}">
        <p14:creationId xmlns:p14="http://schemas.microsoft.com/office/powerpoint/2010/main" val="2253329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Vstupní lékařská prohlídka</a:t>
            </a:r>
          </a:p>
        </p:txBody>
      </p:sp>
      <p:sp>
        <p:nvSpPr>
          <p:cNvPr id="6" name="Zástupný symbol pro obsah 5"/>
          <p:cNvSpPr>
            <a:spLocks noGrp="1"/>
          </p:cNvSpPr>
          <p:nvPr>
            <p:ph idx="1"/>
          </p:nvPr>
        </p:nvSpPr>
        <p:spPr>
          <a:xfrm>
            <a:off x="467544" y="1567333"/>
            <a:ext cx="8229600" cy="4525963"/>
          </a:xfrm>
        </p:spPr>
        <p:txBody>
          <a:bodyPr/>
          <a:lstStyle/>
          <a:p>
            <a:pPr>
              <a:lnSpc>
                <a:spcPct val="100000"/>
              </a:lnSpc>
              <a:spcBef>
                <a:spcPts val="800"/>
              </a:spcBef>
            </a:pPr>
            <a:r>
              <a:rPr lang="cs-CZ" altLang="cs-CZ" sz="2400" dirty="0"/>
              <a:t>Zaměstnavatel je povinen mít smluvního poskytovatele pracovnělékařských služeb.</a:t>
            </a:r>
          </a:p>
          <a:p>
            <a:pPr>
              <a:lnSpc>
                <a:spcPct val="100000"/>
              </a:lnSpc>
              <a:spcBef>
                <a:spcPts val="800"/>
              </a:spcBef>
            </a:pPr>
            <a:r>
              <a:rPr lang="cs-CZ" altLang="cs-CZ" sz="2400" dirty="0"/>
              <a:t>Vstupní i další pracovnělékařské prohlídky musí být prováděny u zaměstnavatelova smluvního lékaře, nebo u zaměstnancova obvodního lékaře v případě, že:</a:t>
            </a:r>
          </a:p>
          <a:p>
            <a:pPr lvl="1" eaLnBrk="0" hangingPunct="0">
              <a:lnSpc>
                <a:spcPct val="100000"/>
              </a:lnSpc>
              <a:spcBef>
                <a:spcPts val="800"/>
              </a:spcBef>
            </a:pPr>
            <a:r>
              <a:rPr lang="cs-CZ" sz="2000" dirty="0">
                <a:latin typeface="Calibri" pitchFamily="34" charset="0"/>
              </a:rPr>
              <a:t>jde o práce zařazené podle pravidel o kategorizaci prací do první kategorie a</a:t>
            </a:r>
          </a:p>
          <a:p>
            <a:pPr lvl="1" eaLnBrk="0" hangingPunct="0">
              <a:lnSpc>
                <a:spcPct val="100000"/>
              </a:lnSpc>
              <a:spcBef>
                <a:spcPts val="800"/>
              </a:spcBef>
            </a:pPr>
            <a:r>
              <a:rPr lang="cs-CZ" sz="2000" dirty="0">
                <a:latin typeface="Calibri" pitchFamily="34" charset="0"/>
              </a:rPr>
              <a:t>součástí práce není činnost, pro jejíž výkon jsou podmínky stanoveny jinými předpisy.</a:t>
            </a:r>
            <a:endParaRPr lang="cs-CZ" dirty="0"/>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12</a:t>
            </a:fld>
            <a:endParaRPr lang="cs-CZ"/>
          </a:p>
        </p:txBody>
      </p:sp>
    </p:spTree>
    <p:extLst>
      <p:ext uri="{BB962C8B-B14F-4D97-AF65-F5344CB8AC3E}">
        <p14:creationId xmlns:p14="http://schemas.microsoft.com/office/powerpoint/2010/main" val="26117081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Vstupní lékařská prohlídka</a:t>
            </a:r>
          </a:p>
        </p:txBody>
      </p:sp>
      <p:sp>
        <p:nvSpPr>
          <p:cNvPr id="6" name="Zástupný symbol pro obsah 5"/>
          <p:cNvSpPr>
            <a:spLocks noGrp="1"/>
          </p:cNvSpPr>
          <p:nvPr>
            <p:ph idx="1"/>
          </p:nvPr>
        </p:nvSpPr>
        <p:spPr>
          <a:xfrm>
            <a:off x="467544" y="1567333"/>
            <a:ext cx="8229600" cy="4669979"/>
          </a:xfrm>
        </p:spPr>
        <p:txBody>
          <a:bodyPr/>
          <a:lstStyle/>
          <a:p>
            <a:pPr eaLnBrk="0" hangingPunct="0">
              <a:lnSpc>
                <a:spcPct val="100000"/>
              </a:lnSpc>
              <a:spcBef>
                <a:spcPts val="800"/>
              </a:spcBef>
            </a:pPr>
            <a:r>
              <a:rPr lang="cs-CZ" sz="2700" dirty="0">
                <a:latin typeface="Calibri" pitchFamily="34" charset="0"/>
              </a:rPr>
              <a:t>Náklady spojené s poskytováním pracovnělékařských služeb je povinen hradit zaměstnavatel.</a:t>
            </a:r>
          </a:p>
          <a:p>
            <a:pPr eaLnBrk="0" hangingPunct="0">
              <a:lnSpc>
                <a:spcPct val="100000"/>
              </a:lnSpc>
              <a:spcBef>
                <a:spcPts val="800"/>
              </a:spcBef>
            </a:pPr>
            <a:r>
              <a:rPr lang="cs-CZ" sz="2700" dirty="0">
                <a:latin typeface="Calibri" pitchFamily="34" charset="0"/>
              </a:rPr>
              <a:t>Pokud je vstupní lékařská prohlídka provedena před založením pracovněprávního vztahu, hradí náklady s ní spojené uchazeč o zaměstnání.</a:t>
            </a:r>
          </a:p>
          <a:p>
            <a:pPr eaLnBrk="0" hangingPunct="0">
              <a:lnSpc>
                <a:spcPct val="100000"/>
              </a:lnSpc>
              <a:spcBef>
                <a:spcPts val="800"/>
              </a:spcBef>
            </a:pPr>
            <a:r>
              <a:rPr lang="cs-CZ" sz="2700" dirty="0">
                <a:latin typeface="Calibri" pitchFamily="34" charset="0"/>
              </a:rPr>
              <a:t>Pokud s ním poté zaměstnavatel založí pracovněprávní vztah, uhradí mu zpětně náklady spojené s prohlídkou, ledaže.</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13</a:t>
            </a:fld>
            <a:endParaRPr lang="cs-CZ"/>
          </a:p>
        </p:txBody>
      </p:sp>
    </p:spTree>
    <p:extLst>
      <p:ext uri="{BB962C8B-B14F-4D97-AF65-F5344CB8AC3E}">
        <p14:creationId xmlns:p14="http://schemas.microsoft.com/office/powerpoint/2010/main" val="4245428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Pracovní smlouva</a:t>
            </a:r>
          </a:p>
        </p:txBody>
      </p:sp>
      <p:sp>
        <p:nvSpPr>
          <p:cNvPr id="6" name="Zástupný symbol pro obsah 5"/>
          <p:cNvSpPr>
            <a:spLocks noGrp="1"/>
          </p:cNvSpPr>
          <p:nvPr>
            <p:ph idx="1"/>
          </p:nvPr>
        </p:nvSpPr>
        <p:spPr>
          <a:xfrm>
            <a:off x="467544" y="1567333"/>
            <a:ext cx="8229600" cy="4669979"/>
          </a:xfrm>
        </p:spPr>
        <p:txBody>
          <a:bodyPr/>
          <a:lstStyle/>
          <a:p>
            <a:pPr>
              <a:lnSpc>
                <a:spcPct val="100000"/>
              </a:lnSpc>
              <a:spcBef>
                <a:spcPts val="800"/>
              </a:spcBef>
            </a:pPr>
            <a:r>
              <a:rPr lang="cs-CZ" altLang="cs-CZ" dirty="0">
                <a:latin typeface="+mj-lt"/>
              </a:rPr>
              <a:t>Pracovní poměr se zakládá:</a:t>
            </a:r>
          </a:p>
          <a:p>
            <a:pPr lvl="1">
              <a:lnSpc>
                <a:spcPct val="100000"/>
              </a:lnSpc>
              <a:spcBef>
                <a:spcPts val="800"/>
              </a:spcBef>
            </a:pPr>
            <a:r>
              <a:rPr lang="cs-CZ" altLang="cs-CZ" dirty="0">
                <a:latin typeface="+mj-lt"/>
              </a:rPr>
              <a:t>uzavřením pracovní smlouvy, </a:t>
            </a:r>
          </a:p>
          <a:p>
            <a:pPr lvl="1">
              <a:lnSpc>
                <a:spcPct val="100000"/>
              </a:lnSpc>
              <a:spcBef>
                <a:spcPts val="800"/>
              </a:spcBef>
            </a:pPr>
            <a:r>
              <a:rPr lang="cs-CZ" altLang="cs-CZ" dirty="0">
                <a:latin typeface="+mj-lt"/>
              </a:rPr>
              <a:t>jmenováním.</a:t>
            </a:r>
          </a:p>
          <a:p>
            <a:pPr>
              <a:lnSpc>
                <a:spcPct val="100000"/>
              </a:lnSpc>
              <a:spcBef>
                <a:spcPts val="800"/>
              </a:spcBef>
            </a:pPr>
            <a:r>
              <a:rPr lang="cs-CZ" altLang="cs-CZ" dirty="0">
                <a:latin typeface="+mj-lt"/>
              </a:rPr>
              <a:t>Pracovní smlouva musí obsahovat:</a:t>
            </a:r>
          </a:p>
          <a:p>
            <a:pPr lvl="1">
              <a:lnSpc>
                <a:spcPct val="100000"/>
              </a:lnSpc>
              <a:spcBef>
                <a:spcPts val="800"/>
              </a:spcBef>
            </a:pPr>
            <a:r>
              <a:rPr lang="cs-CZ" altLang="cs-CZ" dirty="0">
                <a:latin typeface="+mj-lt"/>
              </a:rPr>
              <a:t>druh práce,</a:t>
            </a:r>
          </a:p>
          <a:p>
            <a:pPr lvl="1">
              <a:lnSpc>
                <a:spcPct val="100000"/>
              </a:lnSpc>
              <a:spcBef>
                <a:spcPts val="800"/>
              </a:spcBef>
            </a:pPr>
            <a:r>
              <a:rPr lang="cs-CZ" altLang="cs-CZ" dirty="0">
                <a:latin typeface="+mj-lt"/>
              </a:rPr>
              <a:t>místo výkonu práce,</a:t>
            </a:r>
          </a:p>
          <a:p>
            <a:pPr lvl="1">
              <a:lnSpc>
                <a:spcPct val="100000"/>
              </a:lnSpc>
              <a:spcBef>
                <a:spcPts val="800"/>
              </a:spcBef>
            </a:pPr>
            <a:r>
              <a:rPr lang="cs-CZ" altLang="cs-CZ" dirty="0">
                <a:latin typeface="+mj-lt"/>
              </a:rPr>
              <a:t>den nástupu do práce.</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14</a:t>
            </a:fld>
            <a:endParaRPr lang="cs-CZ"/>
          </a:p>
        </p:txBody>
      </p:sp>
    </p:spTree>
    <p:extLst>
      <p:ext uri="{BB962C8B-B14F-4D97-AF65-F5344CB8AC3E}">
        <p14:creationId xmlns:p14="http://schemas.microsoft.com/office/powerpoint/2010/main" val="2738654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Pracovní smlouva</a:t>
            </a:r>
          </a:p>
        </p:txBody>
      </p:sp>
      <p:sp>
        <p:nvSpPr>
          <p:cNvPr id="6" name="Zástupný symbol pro obsah 5"/>
          <p:cNvSpPr>
            <a:spLocks noGrp="1"/>
          </p:cNvSpPr>
          <p:nvPr>
            <p:ph idx="1"/>
          </p:nvPr>
        </p:nvSpPr>
        <p:spPr>
          <a:xfrm>
            <a:off x="467544" y="1567333"/>
            <a:ext cx="8229600" cy="4669979"/>
          </a:xfrm>
        </p:spPr>
        <p:txBody>
          <a:bodyPr/>
          <a:lstStyle/>
          <a:p>
            <a:pPr>
              <a:spcBef>
                <a:spcPts val="800"/>
              </a:spcBef>
            </a:pPr>
            <a:r>
              <a:rPr lang="cs-CZ" altLang="cs-CZ" sz="2600" dirty="0">
                <a:latin typeface="+mj-lt"/>
              </a:rPr>
              <a:t>Pracovní smlouva může obsahovat další ujednání o:</a:t>
            </a:r>
          </a:p>
          <a:p>
            <a:pPr lvl="1">
              <a:spcBef>
                <a:spcPts val="800"/>
              </a:spcBef>
            </a:pPr>
            <a:r>
              <a:rPr lang="cs-CZ" altLang="cs-CZ" sz="2200" dirty="0">
                <a:latin typeface="+mj-lt"/>
              </a:rPr>
              <a:t>výši mzdy,</a:t>
            </a:r>
          </a:p>
          <a:p>
            <a:pPr lvl="1">
              <a:spcBef>
                <a:spcPts val="800"/>
              </a:spcBef>
            </a:pPr>
            <a:r>
              <a:rPr lang="cs-CZ" altLang="cs-CZ" sz="2200" dirty="0">
                <a:latin typeface="+mj-lt"/>
              </a:rPr>
              <a:t>trvání pracovního poměru,</a:t>
            </a:r>
          </a:p>
          <a:p>
            <a:pPr lvl="1">
              <a:spcBef>
                <a:spcPts val="800"/>
              </a:spcBef>
            </a:pPr>
            <a:r>
              <a:rPr lang="cs-CZ" altLang="cs-CZ" sz="2200" dirty="0">
                <a:latin typeface="+mj-lt"/>
              </a:rPr>
              <a:t>zkušební době,</a:t>
            </a:r>
          </a:p>
          <a:p>
            <a:pPr lvl="1">
              <a:spcBef>
                <a:spcPts val="800"/>
              </a:spcBef>
            </a:pPr>
            <a:r>
              <a:rPr lang="cs-CZ" altLang="cs-CZ" sz="2200" dirty="0">
                <a:latin typeface="+mj-lt"/>
              </a:rPr>
              <a:t>rozsahu pracovní doby,</a:t>
            </a:r>
          </a:p>
          <a:p>
            <a:pPr lvl="1">
              <a:spcBef>
                <a:spcPts val="800"/>
              </a:spcBef>
            </a:pPr>
            <a:r>
              <a:rPr lang="cs-CZ" altLang="cs-CZ" sz="2200" dirty="0">
                <a:latin typeface="+mj-lt"/>
              </a:rPr>
              <a:t>délce dovolené,</a:t>
            </a:r>
          </a:p>
          <a:p>
            <a:pPr lvl="1">
              <a:spcBef>
                <a:spcPts val="800"/>
              </a:spcBef>
            </a:pPr>
            <a:r>
              <a:rPr lang="cs-CZ" altLang="cs-CZ" sz="2200" dirty="0">
                <a:latin typeface="+mj-lt"/>
              </a:rPr>
              <a:t>souhlasu zaměstnance s vysíláním na pracovní cesty.</a:t>
            </a:r>
          </a:p>
          <a:p>
            <a:pPr>
              <a:spcBef>
                <a:spcPts val="800"/>
              </a:spcBef>
            </a:pPr>
            <a:r>
              <a:rPr lang="cs-CZ" altLang="cs-CZ" sz="2600" dirty="0">
                <a:latin typeface="+mj-lt"/>
              </a:rPr>
              <a:t>Ujednání v pracovní smlouvě nesmí porušovat nebo obcházet zákon.</a:t>
            </a:r>
          </a:p>
          <a:p>
            <a:pPr>
              <a:spcBef>
                <a:spcPts val="800"/>
              </a:spcBef>
            </a:pPr>
            <a:r>
              <a:rPr lang="cs-CZ" altLang="cs-CZ" sz="2600" dirty="0">
                <a:latin typeface="+mj-lt"/>
              </a:rPr>
              <a:t>Pracovní smlouva může být měněna jen se souhlasem obou smluvních stran.</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15</a:t>
            </a:fld>
            <a:endParaRPr lang="cs-CZ"/>
          </a:p>
        </p:txBody>
      </p:sp>
    </p:spTree>
    <p:extLst>
      <p:ext uri="{BB962C8B-B14F-4D97-AF65-F5344CB8AC3E}">
        <p14:creationId xmlns:p14="http://schemas.microsoft.com/office/powerpoint/2010/main" val="451327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Zkušební doba</a:t>
            </a:r>
          </a:p>
        </p:txBody>
      </p:sp>
      <p:sp>
        <p:nvSpPr>
          <p:cNvPr id="6" name="Zástupný symbol pro obsah 5"/>
          <p:cNvSpPr>
            <a:spLocks noGrp="1"/>
          </p:cNvSpPr>
          <p:nvPr>
            <p:ph idx="1"/>
          </p:nvPr>
        </p:nvSpPr>
        <p:spPr>
          <a:xfrm>
            <a:off x="467544" y="1567333"/>
            <a:ext cx="8229600" cy="4669979"/>
          </a:xfrm>
        </p:spPr>
        <p:txBody>
          <a:bodyPr/>
          <a:lstStyle/>
          <a:p>
            <a:pPr>
              <a:spcBef>
                <a:spcPts val="800"/>
              </a:spcBef>
            </a:pPr>
            <a:r>
              <a:rPr lang="cs-CZ" altLang="cs-CZ" sz="2600" dirty="0">
                <a:latin typeface="+mj-lt"/>
              </a:rPr>
              <a:t>Je-li sjednána zkušební doba, nesmí být delší než 3 měsíce.</a:t>
            </a:r>
          </a:p>
          <a:p>
            <a:pPr>
              <a:spcBef>
                <a:spcPts val="800"/>
              </a:spcBef>
            </a:pPr>
            <a:r>
              <a:rPr lang="cs-CZ" altLang="cs-CZ" sz="2600" dirty="0">
                <a:latin typeface="+mj-lt"/>
              </a:rPr>
              <a:t>S vedoucími zaměstnanci lze sjednat zkušební dobu v délce až 6 měsíců.</a:t>
            </a:r>
          </a:p>
          <a:p>
            <a:pPr>
              <a:spcBef>
                <a:spcPts val="800"/>
              </a:spcBef>
            </a:pPr>
            <a:r>
              <a:rPr lang="cs-CZ" altLang="cs-CZ" sz="2600" dirty="0">
                <a:latin typeface="+mj-lt"/>
              </a:rPr>
              <a:t>Zkušební doba musí být sjednána nejpozději v den, který byl sjednán jako den nástupu do práce.</a:t>
            </a:r>
          </a:p>
          <a:p>
            <a:pPr>
              <a:spcBef>
                <a:spcPts val="800"/>
              </a:spcBef>
            </a:pPr>
            <a:r>
              <a:rPr lang="cs-CZ" altLang="cs-CZ" sz="2600" dirty="0">
                <a:latin typeface="+mj-lt"/>
              </a:rPr>
              <a:t>Zkušební doba se prodlužuje o dobu:</a:t>
            </a:r>
          </a:p>
          <a:p>
            <a:pPr lvl="1">
              <a:spcBef>
                <a:spcPts val="800"/>
              </a:spcBef>
            </a:pPr>
            <a:r>
              <a:rPr lang="cs-CZ" altLang="cs-CZ" sz="2200" dirty="0">
                <a:latin typeface="+mj-lt"/>
              </a:rPr>
              <a:t>celodenních překážek v práci,</a:t>
            </a:r>
          </a:p>
          <a:p>
            <a:pPr lvl="1">
              <a:spcBef>
                <a:spcPts val="800"/>
              </a:spcBef>
            </a:pPr>
            <a:r>
              <a:rPr lang="cs-CZ" altLang="cs-CZ" sz="2200" dirty="0">
                <a:latin typeface="+mj-lt"/>
              </a:rPr>
              <a:t>celodenní čerpání dovolené.</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16</a:t>
            </a:fld>
            <a:endParaRPr lang="cs-CZ"/>
          </a:p>
        </p:txBody>
      </p:sp>
    </p:spTree>
    <p:extLst>
      <p:ext uri="{BB962C8B-B14F-4D97-AF65-F5344CB8AC3E}">
        <p14:creationId xmlns:p14="http://schemas.microsoft.com/office/powerpoint/2010/main" val="4021674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Pracovní poměr na dobu určitou</a:t>
            </a:r>
          </a:p>
        </p:txBody>
      </p:sp>
      <p:sp>
        <p:nvSpPr>
          <p:cNvPr id="6" name="Zástupný symbol pro obsah 5"/>
          <p:cNvSpPr>
            <a:spLocks noGrp="1"/>
          </p:cNvSpPr>
          <p:nvPr>
            <p:ph idx="1"/>
          </p:nvPr>
        </p:nvSpPr>
        <p:spPr>
          <a:xfrm>
            <a:off x="467544" y="1567333"/>
            <a:ext cx="8229600" cy="4669979"/>
          </a:xfrm>
        </p:spPr>
        <p:txBody>
          <a:bodyPr/>
          <a:lstStyle/>
          <a:p>
            <a:pPr>
              <a:spcBef>
                <a:spcPts val="800"/>
              </a:spcBef>
            </a:pPr>
            <a:r>
              <a:rPr lang="cs-CZ" altLang="cs-CZ" sz="2000" dirty="0"/>
              <a:t>Je-li pracovní poměr sjednán s tím, že má po uplynutí určité doby skončit, jde o pracovní poměr na dobu určitou.</a:t>
            </a:r>
          </a:p>
          <a:p>
            <a:pPr>
              <a:spcBef>
                <a:spcPts val="800"/>
              </a:spcBef>
            </a:pPr>
            <a:r>
              <a:rPr lang="cs-CZ" altLang="cs-CZ" sz="2000" dirty="0"/>
              <a:t>Doba určitá nesmí trvat déle, než 3 roky.</a:t>
            </a:r>
          </a:p>
          <a:p>
            <a:pPr>
              <a:spcBef>
                <a:spcPts val="800"/>
              </a:spcBef>
            </a:pPr>
            <a:r>
              <a:rPr lang="cs-CZ" altLang="cs-CZ" sz="2000" dirty="0"/>
              <a:t>Sjednání pracovního poměru na dobu určitou lze mezi týmiž smluvními stranami opakovat nejvýše dvakrát. Celkem smí být tedy pracovní poměr sjednán až třikrát po sobě.</a:t>
            </a:r>
          </a:p>
          <a:p>
            <a:pPr>
              <a:spcBef>
                <a:spcPts val="800"/>
              </a:spcBef>
            </a:pPr>
            <a:r>
              <a:rPr lang="cs-CZ" altLang="cs-CZ" sz="2000" dirty="0"/>
              <a:t>Za opakování pracovního poměru na dobu určitou se považuje i jeho prodloužení.</a:t>
            </a:r>
          </a:p>
          <a:p>
            <a:pPr>
              <a:spcBef>
                <a:spcPts val="800"/>
              </a:spcBef>
            </a:pPr>
            <a:r>
              <a:rPr lang="cs-CZ" altLang="cs-CZ" sz="2000" dirty="0"/>
              <a:t>Jestliže od skončení předchozího pracovního poměru na dobu určitou uplyne doba 3 let, k předchozímu pracovnímu poměru na dobu určitou mezi týmiž smluvními stranami se nepřihlíží.</a:t>
            </a:r>
            <a:endParaRPr lang="cs-CZ" altLang="cs-CZ" sz="2200" dirty="0">
              <a:latin typeface="+mj-lt"/>
            </a:endParaRP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17</a:t>
            </a:fld>
            <a:endParaRPr lang="cs-CZ" dirty="0"/>
          </a:p>
        </p:txBody>
      </p:sp>
    </p:spTree>
    <p:extLst>
      <p:ext uri="{BB962C8B-B14F-4D97-AF65-F5344CB8AC3E}">
        <p14:creationId xmlns:p14="http://schemas.microsoft.com/office/powerpoint/2010/main" val="4024580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Pracovní poměr na dobu určitou</a:t>
            </a:r>
          </a:p>
        </p:txBody>
      </p:sp>
      <p:sp>
        <p:nvSpPr>
          <p:cNvPr id="6" name="Zástupný symbol pro obsah 5"/>
          <p:cNvSpPr>
            <a:spLocks noGrp="1"/>
          </p:cNvSpPr>
          <p:nvPr>
            <p:ph idx="1"/>
          </p:nvPr>
        </p:nvSpPr>
        <p:spPr>
          <a:xfrm>
            <a:off x="467544" y="1567333"/>
            <a:ext cx="8229600" cy="4669979"/>
          </a:xfrm>
        </p:spPr>
        <p:txBody>
          <a:bodyPr/>
          <a:lstStyle/>
          <a:p>
            <a:pPr>
              <a:spcBef>
                <a:spcPts val="800"/>
              </a:spcBef>
            </a:pPr>
            <a:r>
              <a:rPr lang="cs-CZ" sz="2000" dirty="0"/>
              <a:t>Výše uvedená pravidla neplatí, pokud jsou u zaměstnavatele dány vážné provozní důvody nebo důvody spočívající ve zvláštní povaze práce, na jejichž základě nelze na zaměstnavateli spravedlivě požadovat, aby zaměstnanci, který má tuto práci vykonávat, navrhl založení pracovního poměru na dobu neurčitou.</a:t>
            </a:r>
          </a:p>
          <a:p>
            <a:pPr>
              <a:spcBef>
                <a:spcPts val="800"/>
              </a:spcBef>
            </a:pPr>
            <a:r>
              <a:rPr lang="cs-CZ" sz="2000" dirty="0"/>
              <a:t>V takovémto případě se uplatní jiný postup, pokud dohoda zaměstnavatele s odborovou organizací upraví:</a:t>
            </a:r>
          </a:p>
          <a:p>
            <a:pPr lvl="1">
              <a:spcBef>
                <a:spcPts val="800"/>
              </a:spcBef>
            </a:pPr>
            <a:r>
              <a:rPr lang="cs-CZ" sz="1600" dirty="0"/>
              <a:t>bližší vymezení důvodů,</a:t>
            </a:r>
          </a:p>
          <a:p>
            <a:pPr lvl="1">
              <a:spcBef>
                <a:spcPts val="800"/>
              </a:spcBef>
            </a:pPr>
            <a:r>
              <a:rPr lang="cs-CZ" sz="1600" dirty="0"/>
              <a:t>pravidla jiného postupu zaměstnavatele při sjednávání a opakování  pracovního poměru na dobu určitou,</a:t>
            </a:r>
          </a:p>
          <a:p>
            <a:pPr lvl="1">
              <a:spcBef>
                <a:spcPts val="800"/>
              </a:spcBef>
            </a:pPr>
            <a:r>
              <a:rPr lang="cs-CZ" sz="1600" dirty="0"/>
              <a:t>okruh zaměstnanců zaměstnavatele, kterých se bude jiný postup týkat,</a:t>
            </a:r>
          </a:p>
          <a:p>
            <a:pPr lvl="1">
              <a:spcBef>
                <a:spcPts val="800"/>
              </a:spcBef>
            </a:pPr>
            <a:r>
              <a:rPr lang="cs-CZ" sz="1600" dirty="0"/>
              <a:t>dobu, na kterou se tato dohoda uzavírá.</a:t>
            </a:r>
          </a:p>
          <a:p>
            <a:pPr>
              <a:spcBef>
                <a:spcPts val="800"/>
              </a:spcBef>
            </a:pPr>
            <a:r>
              <a:rPr lang="cs-CZ" sz="2000" dirty="0"/>
              <a:t>Pokud u zaměstnavatele nepůsobí odborová organizace, může být dohoda nahrazena vnitřním předpisem.</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18</a:t>
            </a:fld>
            <a:endParaRPr lang="cs-CZ" dirty="0"/>
          </a:p>
        </p:txBody>
      </p:sp>
    </p:spTree>
    <p:extLst>
      <p:ext uri="{BB962C8B-B14F-4D97-AF65-F5344CB8AC3E}">
        <p14:creationId xmlns:p14="http://schemas.microsoft.com/office/powerpoint/2010/main" val="4402693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Pracovní poměr na dobu určitou</a:t>
            </a:r>
          </a:p>
        </p:txBody>
      </p:sp>
      <p:sp>
        <p:nvSpPr>
          <p:cNvPr id="6" name="Zástupný symbol pro obsah 5"/>
          <p:cNvSpPr>
            <a:spLocks noGrp="1"/>
          </p:cNvSpPr>
          <p:nvPr>
            <p:ph idx="1"/>
          </p:nvPr>
        </p:nvSpPr>
        <p:spPr>
          <a:xfrm>
            <a:off x="467544" y="1567333"/>
            <a:ext cx="8229600" cy="4597971"/>
          </a:xfrm>
        </p:spPr>
        <p:txBody>
          <a:bodyPr/>
          <a:lstStyle/>
          <a:p>
            <a:pPr>
              <a:spcBef>
                <a:spcPts val="800"/>
              </a:spcBef>
            </a:pPr>
            <a:r>
              <a:rPr lang="cs-CZ" sz="2400" dirty="0"/>
              <a:t>Pokud byl se zaměstnancem sjednán pracovní poměr na dobu určitou v rozporu se zákonem, mění se v pracovní poměr na dobu neurčitou, pokud zaměstnanec před uplynutím doby trvání pracovního poměru písemně sdělil zaměstnavateli, že trvá na dalším zaměstnávání.</a:t>
            </a:r>
          </a:p>
          <a:p>
            <a:pPr>
              <a:spcBef>
                <a:spcPts val="800"/>
              </a:spcBef>
            </a:pPr>
            <a:r>
              <a:rPr lang="cs-CZ" sz="2400" dirty="0"/>
              <a:t>Kdyby zaměstnanec nesdělil, že trvá na dalším zaměstnávání, pracovní poměr uplynutím sjednané doby skončí.</a:t>
            </a:r>
          </a:p>
          <a:p>
            <a:pPr>
              <a:spcBef>
                <a:spcPts val="800"/>
              </a:spcBef>
            </a:pPr>
            <a:r>
              <a:rPr lang="cs-CZ" sz="2400" dirty="0"/>
              <a:t>Pracovní poměr původně sjednaný na dobu určitou se ze zákona mění v dobu neurčitou v případě, že:</a:t>
            </a:r>
          </a:p>
          <a:p>
            <a:pPr lvl="1">
              <a:spcBef>
                <a:spcPts val="800"/>
              </a:spcBef>
            </a:pPr>
            <a:r>
              <a:rPr lang="cs-CZ" sz="2000" dirty="0"/>
              <a:t>zaměstnanec pokračuje v konání prací i po uplynutí sjednané doby,</a:t>
            </a:r>
          </a:p>
          <a:p>
            <a:pPr lvl="1">
              <a:spcBef>
                <a:spcPts val="800"/>
              </a:spcBef>
            </a:pPr>
            <a:r>
              <a:rPr lang="cs-CZ" sz="2000" dirty="0"/>
              <a:t>s vědomím zaměstnavatele.</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19</a:t>
            </a:fld>
            <a:endParaRPr lang="cs-CZ" dirty="0"/>
          </a:p>
        </p:txBody>
      </p:sp>
    </p:spTree>
    <p:extLst>
      <p:ext uri="{BB962C8B-B14F-4D97-AF65-F5344CB8AC3E}">
        <p14:creationId xmlns:p14="http://schemas.microsoft.com/office/powerpoint/2010/main" val="2292087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4294967295"/>
          </p:nvPr>
        </p:nvSpPr>
        <p:spPr>
          <a:xfrm>
            <a:off x="476881" y="1988840"/>
            <a:ext cx="8229600" cy="4367510"/>
          </a:xfrm>
        </p:spPr>
        <p:txBody>
          <a:bodyPr/>
          <a:lstStyle/>
          <a:p>
            <a:pPr>
              <a:lnSpc>
                <a:spcPct val="100000"/>
              </a:lnSpc>
              <a:spcBef>
                <a:spcPts val="800"/>
              </a:spcBef>
            </a:pPr>
            <a:r>
              <a:rPr lang="cs-CZ" sz="2800" dirty="0"/>
              <a:t>Přehled úpravy pracovněprávních vztahů</a:t>
            </a:r>
          </a:p>
          <a:p>
            <a:pPr>
              <a:lnSpc>
                <a:spcPct val="100000"/>
              </a:lnSpc>
              <a:spcBef>
                <a:spcPts val="800"/>
              </a:spcBef>
            </a:pPr>
            <a:r>
              <a:rPr lang="cs-CZ" sz="2800" dirty="0"/>
              <a:t>Předmět pracovního práva</a:t>
            </a:r>
          </a:p>
          <a:p>
            <a:pPr>
              <a:lnSpc>
                <a:spcPct val="100000"/>
              </a:lnSpc>
              <a:spcBef>
                <a:spcPts val="800"/>
              </a:spcBef>
            </a:pPr>
            <a:r>
              <a:rPr lang="cs-CZ" sz="2800" dirty="0"/>
              <a:t>Vznik pracovního poměru</a:t>
            </a:r>
          </a:p>
          <a:p>
            <a:pPr>
              <a:lnSpc>
                <a:spcPct val="100000"/>
              </a:lnSpc>
              <a:spcBef>
                <a:spcPts val="800"/>
              </a:spcBef>
            </a:pPr>
            <a:r>
              <a:rPr lang="cs-CZ" sz="2800" dirty="0"/>
              <a:t>Změny pracovního poměru</a:t>
            </a:r>
          </a:p>
          <a:p>
            <a:pPr>
              <a:lnSpc>
                <a:spcPct val="100000"/>
              </a:lnSpc>
              <a:spcBef>
                <a:spcPts val="800"/>
              </a:spcBef>
            </a:pPr>
            <a:r>
              <a:rPr lang="cs-CZ" sz="2800" dirty="0"/>
              <a:t>Skončení pracovního poměru</a:t>
            </a:r>
          </a:p>
          <a:p>
            <a:pPr>
              <a:lnSpc>
                <a:spcPct val="100000"/>
              </a:lnSpc>
              <a:spcBef>
                <a:spcPts val="800"/>
              </a:spcBef>
            </a:pPr>
            <a:r>
              <a:rPr lang="cs-CZ" sz="2800" dirty="0"/>
              <a:t>Pracovní doba a doby odpočinku</a:t>
            </a:r>
          </a:p>
          <a:p>
            <a:pPr>
              <a:lnSpc>
                <a:spcPct val="100000"/>
              </a:lnSpc>
              <a:spcBef>
                <a:spcPts val="800"/>
              </a:spcBef>
            </a:pPr>
            <a:r>
              <a:rPr lang="cs-CZ" sz="2800" dirty="0"/>
              <a:t>Odměňování práce</a:t>
            </a: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052B7F3-EB6D-4CF5-86FD-6597C5C27AFC}" type="slidenum">
              <a:rPr lang="cs-CZ" sz="1200">
                <a:solidFill>
                  <a:schemeClr val="tx1">
                    <a:tint val="75000"/>
                  </a:schemeClr>
                </a:solidFill>
                <a:latin typeface="+mn-lt"/>
              </a:rPr>
              <a:pPr algn="r" fontAlgn="auto">
                <a:spcBef>
                  <a:spcPts val="0"/>
                </a:spcBef>
                <a:spcAft>
                  <a:spcPts val="0"/>
                </a:spcAft>
                <a:defRPr/>
              </a:pPr>
              <a:t>2</a:t>
            </a:fld>
            <a:endParaRPr lang="cs-CZ" sz="1200">
              <a:solidFill>
                <a:schemeClr val="tx1">
                  <a:tint val="75000"/>
                </a:schemeClr>
              </a:solidFill>
              <a:latin typeface="+mn-lt"/>
            </a:endParaRPr>
          </a:p>
        </p:txBody>
      </p:sp>
      <p:sp>
        <p:nvSpPr>
          <p:cNvPr id="29702" name="Nadpis 1"/>
          <p:cNvSpPr>
            <a:spLocks/>
          </p:cNvSpPr>
          <p:nvPr/>
        </p:nvSpPr>
        <p:spPr bwMode="auto">
          <a:xfrm>
            <a:off x="404207" y="620688"/>
            <a:ext cx="8229600" cy="792163"/>
          </a:xfrm>
          <a:prstGeom prst="rect">
            <a:avLst/>
          </a:prstGeom>
          <a:noFill/>
          <a:ln w="9525">
            <a:noFill/>
            <a:miter lim="800000"/>
            <a:headEnd/>
            <a:tailEnd/>
          </a:ln>
        </p:spPr>
        <p:txBody>
          <a:bodyPr anchor="ctr"/>
          <a:lstStyle/>
          <a:p>
            <a:pPr algn="ctr"/>
            <a:r>
              <a:rPr lang="cs-CZ" sz="4400" dirty="0">
                <a:solidFill>
                  <a:schemeClr val="tx2"/>
                </a:solidFill>
                <a:latin typeface="Calibri" pitchFamily="34" charset="0"/>
              </a:rPr>
              <a:t>Osnova semináře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Pracovní poměr na dobu určitou</a:t>
            </a:r>
          </a:p>
        </p:txBody>
      </p:sp>
      <p:sp>
        <p:nvSpPr>
          <p:cNvPr id="6" name="Zástupný symbol pro obsah 5"/>
          <p:cNvSpPr>
            <a:spLocks noGrp="1"/>
          </p:cNvSpPr>
          <p:nvPr>
            <p:ph idx="1"/>
          </p:nvPr>
        </p:nvSpPr>
        <p:spPr>
          <a:xfrm>
            <a:off x="467544" y="1567333"/>
            <a:ext cx="8229600" cy="4669979"/>
          </a:xfrm>
        </p:spPr>
        <p:txBody>
          <a:bodyPr/>
          <a:lstStyle/>
          <a:p>
            <a:pPr>
              <a:spcBef>
                <a:spcPts val="800"/>
              </a:spcBef>
            </a:pPr>
            <a:r>
              <a:rPr lang="cs-CZ" sz="2000" dirty="0"/>
              <a:t>Pokud byl se zaměstnancem sjednán pracovní poměr na dobu určitou v rozporu se zákonem, mění se v pracovní poměr na dobu neurčitou, pokud zaměstnanec před uplynutím doby trvání pracovního poměru písemně sdělil zaměstnavateli, že trvá na dalším zaměstnávání.</a:t>
            </a:r>
          </a:p>
          <a:p>
            <a:pPr>
              <a:spcBef>
                <a:spcPts val="800"/>
              </a:spcBef>
            </a:pPr>
            <a:r>
              <a:rPr lang="cs-CZ" sz="2000" dirty="0"/>
              <a:t>Kdyby zaměstnanec nesdělil, že trvá na dalším zaměstnávání, pracovní poměr uplynutím sjednané doby skončí.</a:t>
            </a:r>
          </a:p>
          <a:p>
            <a:pPr>
              <a:spcBef>
                <a:spcPts val="800"/>
              </a:spcBef>
            </a:pPr>
            <a:r>
              <a:rPr lang="cs-CZ" sz="2000" dirty="0"/>
              <a:t>Pracovní poměr původně sjednaný na dobu určitou se ze zákona mění v dobu neurčitou v případě, že:</a:t>
            </a:r>
          </a:p>
          <a:p>
            <a:pPr lvl="1">
              <a:spcBef>
                <a:spcPts val="800"/>
              </a:spcBef>
            </a:pPr>
            <a:r>
              <a:rPr lang="cs-CZ" sz="1600" dirty="0"/>
              <a:t>zaměstnanec pokračuje v konání prací i po uplynutí sjednané doby,</a:t>
            </a:r>
          </a:p>
          <a:p>
            <a:pPr lvl="1">
              <a:spcBef>
                <a:spcPts val="800"/>
              </a:spcBef>
            </a:pPr>
            <a:r>
              <a:rPr lang="cs-CZ" sz="1600" dirty="0"/>
              <a:t>s vědomím zaměstnavatele.</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20</a:t>
            </a:fld>
            <a:endParaRPr lang="cs-CZ" dirty="0"/>
          </a:p>
        </p:txBody>
      </p:sp>
    </p:spTree>
    <p:extLst>
      <p:ext uri="{BB962C8B-B14F-4D97-AF65-F5344CB8AC3E}">
        <p14:creationId xmlns:p14="http://schemas.microsoft.com/office/powerpoint/2010/main" val="2779017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Změna pracovní smlouvy</a:t>
            </a:r>
          </a:p>
        </p:txBody>
      </p:sp>
      <p:sp>
        <p:nvSpPr>
          <p:cNvPr id="6" name="Zástupný symbol pro obsah 5"/>
          <p:cNvSpPr>
            <a:spLocks noGrp="1"/>
          </p:cNvSpPr>
          <p:nvPr>
            <p:ph idx="1"/>
          </p:nvPr>
        </p:nvSpPr>
        <p:spPr>
          <a:xfrm>
            <a:off x="467544" y="1567333"/>
            <a:ext cx="8229600" cy="4669979"/>
          </a:xfrm>
        </p:spPr>
        <p:txBody>
          <a:bodyPr/>
          <a:lstStyle/>
          <a:p>
            <a:pPr>
              <a:spcBef>
                <a:spcPts val="800"/>
              </a:spcBef>
            </a:pPr>
            <a:r>
              <a:rPr lang="cs-CZ" sz="2400" dirty="0"/>
              <a:t>Cokoli bylo sjednáno v pracovní smlouvě, může být změněno jen dohodou obou smluvních stran.</a:t>
            </a:r>
          </a:p>
          <a:p>
            <a:pPr>
              <a:spcBef>
                <a:spcPts val="800"/>
              </a:spcBef>
            </a:pPr>
            <a:r>
              <a:rPr lang="cs-CZ" sz="2400" dirty="0"/>
              <a:t>Dohoda o změně pracovní smlouvy (dodatek k pracovní smlouvě) musí být provedena písemně.</a:t>
            </a:r>
          </a:p>
          <a:p>
            <a:pPr>
              <a:spcBef>
                <a:spcPts val="800"/>
              </a:spcBef>
            </a:pPr>
            <a:r>
              <a:rPr lang="cs-CZ" sz="2400" dirty="0"/>
              <a:t>Změnou lze nahradit, doplnit nebo zrušit určité ujednání v pracovní smlouvě.</a:t>
            </a:r>
          </a:p>
          <a:p>
            <a:pPr>
              <a:spcBef>
                <a:spcPts val="800"/>
              </a:spcBef>
            </a:pPr>
            <a:r>
              <a:rPr lang="cs-CZ" sz="2400" dirty="0"/>
              <a:t>Změnu pracovní smlouvy lze přijmout jako trvalou nebo dočasnou.</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21</a:t>
            </a:fld>
            <a:endParaRPr lang="cs-CZ" dirty="0"/>
          </a:p>
        </p:txBody>
      </p:sp>
    </p:spTree>
    <p:extLst>
      <p:ext uri="{BB962C8B-B14F-4D97-AF65-F5344CB8AC3E}">
        <p14:creationId xmlns:p14="http://schemas.microsoft.com/office/powerpoint/2010/main" val="38363612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Pracovní cesta</a:t>
            </a:r>
          </a:p>
        </p:txBody>
      </p:sp>
      <p:sp>
        <p:nvSpPr>
          <p:cNvPr id="6" name="Zástupný symbol pro obsah 5"/>
          <p:cNvSpPr>
            <a:spLocks noGrp="1"/>
          </p:cNvSpPr>
          <p:nvPr>
            <p:ph idx="1"/>
          </p:nvPr>
        </p:nvSpPr>
        <p:spPr>
          <a:xfrm>
            <a:off x="467544" y="1567333"/>
            <a:ext cx="8229600" cy="4669979"/>
          </a:xfrm>
        </p:spPr>
        <p:txBody>
          <a:bodyPr/>
          <a:lstStyle/>
          <a:p>
            <a:pPr>
              <a:spcBef>
                <a:spcPts val="800"/>
              </a:spcBef>
            </a:pPr>
            <a:r>
              <a:rPr lang="cs-CZ" altLang="cs-CZ" sz="2000" dirty="0"/>
              <a:t>Časově omezené vyslání zaměstnance zaměstnavatelem k výkonu práce mimo sjednané místo výkonu práce.</a:t>
            </a:r>
          </a:p>
          <a:p>
            <a:pPr>
              <a:spcBef>
                <a:spcPts val="800"/>
              </a:spcBef>
            </a:pPr>
            <a:r>
              <a:rPr lang="cs-CZ" altLang="cs-CZ" sz="2000" dirty="0"/>
              <a:t>Na pracovní cestu může být zaměstnanec vyslán jen na základě dohody. Dohoda může být obsažena přímo v pracovní smlouvě.</a:t>
            </a:r>
          </a:p>
          <a:p>
            <a:pPr>
              <a:spcBef>
                <a:spcPts val="800"/>
              </a:spcBef>
            </a:pPr>
            <a:r>
              <a:rPr lang="cs-CZ" altLang="cs-CZ" sz="2000" dirty="0"/>
              <a:t>S každým jednotlivým vysláním na pracovní cestu musí souhlasit:</a:t>
            </a:r>
          </a:p>
          <a:p>
            <a:pPr lvl="1">
              <a:spcBef>
                <a:spcPts val="800"/>
              </a:spcBef>
            </a:pPr>
            <a:r>
              <a:rPr lang="cs-CZ" altLang="cs-CZ" sz="1800" dirty="0"/>
              <a:t>těhotná zaměstnankyně,</a:t>
            </a:r>
          </a:p>
          <a:p>
            <a:pPr lvl="1">
              <a:spcBef>
                <a:spcPts val="800"/>
              </a:spcBef>
            </a:pPr>
            <a:r>
              <a:rPr lang="cs-CZ" altLang="cs-CZ" sz="1800" dirty="0"/>
              <a:t>zaměstnanec pečující o dítě ve věku do 8 let,</a:t>
            </a:r>
          </a:p>
          <a:p>
            <a:pPr lvl="1">
              <a:spcBef>
                <a:spcPts val="800"/>
              </a:spcBef>
            </a:pPr>
            <a:r>
              <a:rPr lang="cs-CZ" altLang="cs-CZ" sz="1800" dirty="0"/>
              <a:t>osamělý zaměstnanec pečující o dítě ve věku do 15 let,</a:t>
            </a:r>
          </a:p>
          <a:p>
            <a:pPr lvl="1">
              <a:spcBef>
                <a:spcPts val="800"/>
              </a:spcBef>
            </a:pPr>
            <a:r>
              <a:rPr lang="cs-CZ" altLang="cs-CZ" sz="1800" dirty="0"/>
              <a:t>Zaměstnanec pečující o osobu závislou na pomoci jiné osoby.</a:t>
            </a:r>
          </a:p>
          <a:p>
            <a:pPr>
              <a:spcBef>
                <a:spcPts val="800"/>
              </a:spcBef>
            </a:pPr>
            <a:r>
              <a:rPr lang="cs-CZ" altLang="cs-CZ" sz="2000" dirty="0"/>
              <a:t>Na pracovní cestu vysílá zaměstnance vedoucí zaměstnanec</a:t>
            </a:r>
            <a:r>
              <a:rPr lang="en-US" altLang="cs-CZ" sz="2000" dirty="0"/>
              <a:t>;</a:t>
            </a:r>
            <a:r>
              <a:rPr lang="cs-CZ" altLang="cs-CZ" sz="2000" dirty="0"/>
              <a:t> k vyslání zpravidla slouží cestovní příkaz.</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22</a:t>
            </a:fld>
            <a:endParaRPr lang="cs-CZ" dirty="0"/>
          </a:p>
        </p:txBody>
      </p:sp>
    </p:spTree>
    <p:extLst>
      <p:ext uri="{BB962C8B-B14F-4D97-AF65-F5344CB8AC3E}">
        <p14:creationId xmlns:p14="http://schemas.microsoft.com/office/powerpoint/2010/main" val="38903983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Skončení pracovního poměru</a:t>
            </a:r>
          </a:p>
        </p:txBody>
      </p:sp>
      <p:sp>
        <p:nvSpPr>
          <p:cNvPr id="6" name="Zástupný symbol pro obsah 5"/>
          <p:cNvSpPr>
            <a:spLocks noGrp="1"/>
          </p:cNvSpPr>
          <p:nvPr>
            <p:ph idx="1"/>
          </p:nvPr>
        </p:nvSpPr>
        <p:spPr>
          <a:xfrm>
            <a:off x="467544" y="1700808"/>
            <a:ext cx="8229600" cy="4536504"/>
          </a:xfrm>
        </p:spPr>
        <p:txBody>
          <a:bodyPr/>
          <a:lstStyle/>
          <a:p>
            <a:pPr marL="609600" indent="-609600">
              <a:spcBef>
                <a:spcPts val="800"/>
              </a:spcBef>
            </a:pPr>
            <a:r>
              <a:rPr lang="cs-CZ" altLang="ja-JP" sz="2400" dirty="0"/>
              <a:t>Pracovní poměr může skončit na základě:</a:t>
            </a:r>
          </a:p>
          <a:p>
            <a:pPr marL="990600" lvl="1" indent="-533400">
              <a:spcBef>
                <a:spcPts val="800"/>
              </a:spcBef>
            </a:pPr>
            <a:r>
              <a:rPr lang="cs-CZ" altLang="ja-JP" sz="1800" dirty="0"/>
              <a:t>právního jednání,</a:t>
            </a:r>
          </a:p>
          <a:p>
            <a:pPr marL="990600" lvl="1" indent="-533400">
              <a:spcBef>
                <a:spcPts val="800"/>
              </a:spcBef>
            </a:pPr>
            <a:r>
              <a:rPr lang="cs-CZ" altLang="ja-JP" sz="1800" dirty="0"/>
              <a:t>právní události,</a:t>
            </a:r>
          </a:p>
          <a:p>
            <a:pPr marL="990600" lvl="1" indent="-533400">
              <a:spcBef>
                <a:spcPts val="800"/>
              </a:spcBef>
            </a:pPr>
            <a:r>
              <a:rPr lang="cs-CZ" altLang="ja-JP" sz="1800" dirty="0"/>
              <a:t>úředního rozhodnutí.</a:t>
            </a:r>
          </a:p>
          <a:p>
            <a:pPr marL="609600" indent="-609600">
              <a:spcBef>
                <a:spcPts val="800"/>
              </a:spcBef>
            </a:pPr>
            <a:r>
              <a:rPr lang="cs-CZ" altLang="ja-JP" sz="2400" dirty="0"/>
              <a:t>V případě skončení na základě právního jednání hovoříme o rozvázání pracovního poměru.</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23</a:t>
            </a:fld>
            <a:endParaRPr lang="cs-CZ" dirty="0"/>
          </a:p>
        </p:txBody>
      </p:sp>
    </p:spTree>
    <p:extLst>
      <p:ext uri="{BB962C8B-B14F-4D97-AF65-F5344CB8AC3E}">
        <p14:creationId xmlns:p14="http://schemas.microsoft.com/office/powerpoint/2010/main" val="2242557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Skončení pracovního poměru</a:t>
            </a:r>
          </a:p>
        </p:txBody>
      </p:sp>
      <p:sp>
        <p:nvSpPr>
          <p:cNvPr id="6" name="Zástupný symbol pro obsah 5"/>
          <p:cNvSpPr>
            <a:spLocks noGrp="1"/>
          </p:cNvSpPr>
          <p:nvPr>
            <p:ph idx="1"/>
          </p:nvPr>
        </p:nvSpPr>
        <p:spPr>
          <a:xfrm>
            <a:off x="467544" y="1700808"/>
            <a:ext cx="8229600" cy="4536504"/>
          </a:xfrm>
        </p:spPr>
        <p:txBody>
          <a:bodyPr/>
          <a:lstStyle/>
          <a:p>
            <a:pPr marL="609600" indent="-609600">
              <a:spcBef>
                <a:spcPts val="800"/>
              </a:spcBef>
            </a:pPr>
            <a:r>
              <a:rPr lang="cs-CZ" altLang="ja-JP" sz="2400" dirty="0"/>
              <a:t>Mezi právní jednání, jimiž lze rozvázat pracovní poměr, patří:</a:t>
            </a:r>
          </a:p>
          <a:p>
            <a:pPr marL="990600" lvl="1" indent="-533400">
              <a:spcBef>
                <a:spcPts val="800"/>
              </a:spcBef>
            </a:pPr>
            <a:r>
              <a:rPr lang="cs-CZ" altLang="ja-JP" sz="1800" dirty="0"/>
              <a:t>dohoda,</a:t>
            </a:r>
          </a:p>
          <a:p>
            <a:pPr marL="990600" lvl="1" indent="-533400">
              <a:spcBef>
                <a:spcPts val="800"/>
              </a:spcBef>
            </a:pPr>
            <a:r>
              <a:rPr lang="cs-CZ" altLang="ja-JP" sz="1800" dirty="0"/>
              <a:t>zrušení ve zkušební době,</a:t>
            </a:r>
          </a:p>
          <a:p>
            <a:pPr marL="990600" lvl="1" indent="-533400">
              <a:spcBef>
                <a:spcPts val="800"/>
              </a:spcBef>
            </a:pPr>
            <a:r>
              <a:rPr lang="cs-CZ" altLang="ja-JP" sz="1800" dirty="0"/>
              <a:t>výpověď,</a:t>
            </a:r>
          </a:p>
          <a:p>
            <a:pPr marL="990600" lvl="1" indent="-533400">
              <a:spcBef>
                <a:spcPts val="800"/>
              </a:spcBef>
            </a:pPr>
            <a:r>
              <a:rPr lang="cs-CZ" altLang="ja-JP" sz="1800" dirty="0"/>
              <a:t>okamžité zrušení.</a:t>
            </a:r>
          </a:p>
          <a:p>
            <a:pPr marL="609600" indent="-609600">
              <a:spcBef>
                <a:spcPts val="800"/>
              </a:spcBef>
            </a:pPr>
            <a:r>
              <a:rPr lang="cs-CZ" altLang="ja-JP" sz="2400" dirty="0"/>
              <a:t>Pouze dohoda je dvoustranným jednáním. Ostatní jsou jednostranná.</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24</a:t>
            </a:fld>
            <a:endParaRPr lang="cs-CZ" dirty="0"/>
          </a:p>
        </p:txBody>
      </p:sp>
    </p:spTree>
    <p:extLst>
      <p:ext uri="{BB962C8B-B14F-4D97-AF65-F5344CB8AC3E}">
        <p14:creationId xmlns:p14="http://schemas.microsoft.com/office/powerpoint/2010/main" val="41699020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Dohoda o rozvázání pracovního poměru</a:t>
            </a:r>
          </a:p>
        </p:txBody>
      </p:sp>
      <p:sp>
        <p:nvSpPr>
          <p:cNvPr id="6" name="Zástupný symbol pro obsah 5"/>
          <p:cNvSpPr>
            <a:spLocks noGrp="1"/>
          </p:cNvSpPr>
          <p:nvPr>
            <p:ph idx="1"/>
          </p:nvPr>
        </p:nvSpPr>
        <p:spPr>
          <a:xfrm>
            <a:off x="467544" y="1700808"/>
            <a:ext cx="8229600" cy="4536504"/>
          </a:xfrm>
        </p:spPr>
        <p:txBody>
          <a:bodyPr/>
          <a:lstStyle/>
          <a:p>
            <a:pPr marL="609600" indent="-609600"/>
            <a:r>
              <a:rPr lang="cs-CZ" altLang="ja-JP" sz="2400" dirty="0"/>
              <a:t>Dohoda o rozvázání pracovního poměru je dvoustranné jednání. Nelze zaměňovat s jednostrannými jednáními (neexistuje „výpověď dohodou“).</a:t>
            </a:r>
          </a:p>
          <a:p>
            <a:pPr marL="609600" indent="-609600"/>
            <a:r>
              <a:rPr lang="cs-CZ" altLang="ja-JP" sz="2400" dirty="0"/>
              <a:t>Dohoda je uzavřena ve chvíli, kdy jedna smluvní strana přijme návrh podaný druhou stranou.</a:t>
            </a:r>
          </a:p>
          <a:p>
            <a:pPr marL="609600" indent="-609600"/>
            <a:r>
              <a:rPr lang="cs-CZ" altLang="ja-JP" sz="2400" dirty="0"/>
              <a:t>Nutným obsahem dohody je:</a:t>
            </a:r>
          </a:p>
          <a:p>
            <a:pPr marL="990600" lvl="1" indent="-533400"/>
            <a:r>
              <a:rPr lang="cs-CZ" altLang="ja-JP" sz="2000" dirty="0"/>
              <a:t>vyjádření souhlasu se skončením pracovního poměru,</a:t>
            </a:r>
          </a:p>
          <a:p>
            <a:pPr marL="990600" lvl="1" indent="-533400"/>
            <a:r>
              <a:rPr lang="cs-CZ" altLang="ja-JP" sz="2000" dirty="0"/>
              <a:t>uvedení dne, kdy má pracovní poměr skončit.</a:t>
            </a:r>
          </a:p>
          <a:p>
            <a:pPr marL="609600" indent="-609600"/>
            <a:r>
              <a:rPr lang="cs-CZ" altLang="ja-JP" sz="2400" dirty="0"/>
              <a:t>Dohodu nelze uzavřít zpětně, ani bez uvedení data.</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25</a:t>
            </a:fld>
            <a:endParaRPr lang="cs-CZ" dirty="0"/>
          </a:p>
        </p:txBody>
      </p:sp>
    </p:spTree>
    <p:extLst>
      <p:ext uri="{BB962C8B-B14F-4D97-AF65-F5344CB8AC3E}">
        <p14:creationId xmlns:p14="http://schemas.microsoft.com/office/powerpoint/2010/main" val="27685242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Zrušení ve zkušební době</a:t>
            </a:r>
          </a:p>
        </p:txBody>
      </p:sp>
      <p:sp>
        <p:nvSpPr>
          <p:cNvPr id="6" name="Zástupný symbol pro obsah 5"/>
          <p:cNvSpPr>
            <a:spLocks noGrp="1"/>
          </p:cNvSpPr>
          <p:nvPr>
            <p:ph idx="1"/>
          </p:nvPr>
        </p:nvSpPr>
        <p:spPr>
          <a:xfrm>
            <a:off x="467544" y="1700808"/>
            <a:ext cx="8229600" cy="4536504"/>
          </a:xfrm>
        </p:spPr>
        <p:txBody>
          <a:bodyPr/>
          <a:lstStyle/>
          <a:p>
            <a:pPr marL="609600" indent="-609600"/>
            <a:r>
              <a:rPr lang="cs-CZ" altLang="ja-JP" sz="2400" dirty="0"/>
              <a:t>Pokud byla v souvislosti se vznikem pracovního poměru sjednána zkušební doba, lze pracovní poměr zrušit ve zkušební době kdykoli v jejím průběhu.</a:t>
            </a:r>
          </a:p>
          <a:p>
            <a:pPr marL="609600" indent="-609600"/>
            <a:r>
              <a:rPr lang="cs-CZ" altLang="ja-JP" sz="2400" dirty="0"/>
              <a:t>Ke zrušení ve zkušební době může kterákoli ze smluvních stran přistoupit z jakéhokoli důvodu nebo i bez uvedení důvodu.</a:t>
            </a:r>
          </a:p>
          <a:p>
            <a:pPr marL="609600" indent="-609600"/>
            <a:r>
              <a:rPr lang="cs-CZ" altLang="ja-JP" sz="2400" dirty="0"/>
              <a:t>Zrušení ve zkušební době musí být učiněno písemně.</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26</a:t>
            </a:fld>
            <a:endParaRPr lang="cs-CZ" dirty="0"/>
          </a:p>
        </p:txBody>
      </p:sp>
    </p:spTree>
    <p:extLst>
      <p:ext uri="{BB962C8B-B14F-4D97-AF65-F5344CB8AC3E}">
        <p14:creationId xmlns:p14="http://schemas.microsoft.com/office/powerpoint/2010/main" val="5777718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Zrušení ve zkušební době</a:t>
            </a:r>
          </a:p>
        </p:txBody>
      </p:sp>
      <p:sp>
        <p:nvSpPr>
          <p:cNvPr id="6" name="Zástupný symbol pro obsah 5"/>
          <p:cNvSpPr>
            <a:spLocks noGrp="1"/>
          </p:cNvSpPr>
          <p:nvPr>
            <p:ph idx="1"/>
          </p:nvPr>
        </p:nvSpPr>
        <p:spPr>
          <a:xfrm>
            <a:off x="467544" y="1700808"/>
            <a:ext cx="8229600" cy="4536504"/>
          </a:xfrm>
        </p:spPr>
        <p:txBody>
          <a:bodyPr/>
          <a:lstStyle/>
          <a:p>
            <a:pPr marL="609600" indent="-609600"/>
            <a:r>
              <a:rPr lang="cs-CZ" altLang="ja-JP" sz="2400" dirty="0"/>
              <a:t>Pracovní poměr skončí v den doručení zrušení druhé straně.</a:t>
            </a:r>
          </a:p>
          <a:p>
            <a:pPr marL="609600" indent="-609600"/>
            <a:r>
              <a:rPr lang="cs-CZ" altLang="ja-JP" sz="2400" dirty="0"/>
              <a:t>Zaměstnavatel nesmí zrušit pracovní poměr ve zkušební době v prvních 14 dnech trvání dočasné pracovní neschopnosti zaměstnance.</a:t>
            </a:r>
          </a:p>
          <a:p>
            <a:pPr marL="609600" indent="-609600"/>
            <a:r>
              <a:rPr lang="cs-CZ" altLang="ja-JP" sz="2400" dirty="0"/>
              <a:t>Zrušovací jednání musí být druhé straně doručeno nejpozději v poslední den zkušební doby. Nestačí jeho odeslání v průběhu zkušební doby.</a:t>
            </a:r>
          </a:p>
          <a:p>
            <a:pPr marL="609600" indent="-609600"/>
            <a:r>
              <a:rPr lang="cs-CZ" altLang="ja-JP" sz="2400" dirty="0"/>
              <a:t>Kromě prvních 14 dnů dočasné pracovní neschopnosti se na zrušení ve zkušební době se nevztahuje žádná ochranná doba.</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27</a:t>
            </a:fld>
            <a:endParaRPr lang="cs-CZ" dirty="0"/>
          </a:p>
        </p:txBody>
      </p:sp>
    </p:spTree>
    <p:extLst>
      <p:ext uri="{BB962C8B-B14F-4D97-AF65-F5344CB8AC3E}">
        <p14:creationId xmlns:p14="http://schemas.microsoft.com/office/powerpoint/2010/main" val="1556601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Výpověď</a:t>
            </a:r>
          </a:p>
        </p:txBody>
      </p:sp>
      <p:sp>
        <p:nvSpPr>
          <p:cNvPr id="6" name="Zástupný symbol pro obsah 5"/>
          <p:cNvSpPr>
            <a:spLocks noGrp="1"/>
          </p:cNvSpPr>
          <p:nvPr>
            <p:ph idx="1"/>
          </p:nvPr>
        </p:nvSpPr>
        <p:spPr>
          <a:xfrm>
            <a:off x="467544" y="1700808"/>
            <a:ext cx="8229600" cy="4536504"/>
          </a:xfrm>
        </p:spPr>
        <p:txBody>
          <a:bodyPr/>
          <a:lstStyle/>
          <a:p>
            <a:pPr marL="609600" indent="-609600"/>
            <a:r>
              <a:rPr lang="cs-CZ" altLang="ja-JP" sz="2400" dirty="0"/>
              <a:t>Výpověď je jednostranné právní jednání.</a:t>
            </a:r>
          </a:p>
          <a:p>
            <a:pPr marL="609600" indent="-609600"/>
            <a:r>
              <a:rPr lang="cs-CZ" altLang="ja-JP" sz="2400" dirty="0"/>
              <a:t>Pracovní poměr skončí v důsledku výpovědi po uplynutí výpovědní doby.</a:t>
            </a:r>
          </a:p>
          <a:p>
            <a:pPr marL="609600" indent="-609600"/>
            <a:r>
              <a:rPr lang="cs-CZ" altLang="ja-JP" sz="2400" dirty="0"/>
              <a:t>Pokud nebyla sjednána delší, trvá výpovědní doba 2 měsíce.</a:t>
            </a:r>
          </a:p>
          <a:p>
            <a:pPr marL="609600" indent="-609600"/>
            <a:r>
              <a:rPr lang="cs-CZ" altLang="ja-JP" sz="2400" dirty="0"/>
              <a:t>Výpovědní doba začne běžet v první den měsíce, který následuje po měsíci, v němž byla výpověď doručena.</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28</a:t>
            </a:fld>
            <a:endParaRPr lang="cs-CZ" dirty="0"/>
          </a:p>
        </p:txBody>
      </p:sp>
    </p:spTree>
    <p:extLst>
      <p:ext uri="{BB962C8B-B14F-4D97-AF65-F5344CB8AC3E}">
        <p14:creationId xmlns:p14="http://schemas.microsoft.com/office/powerpoint/2010/main" val="4878279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Výpověď</a:t>
            </a:r>
          </a:p>
        </p:txBody>
      </p:sp>
      <p:sp>
        <p:nvSpPr>
          <p:cNvPr id="6" name="Zástupný symbol pro obsah 5"/>
          <p:cNvSpPr>
            <a:spLocks noGrp="1"/>
          </p:cNvSpPr>
          <p:nvPr>
            <p:ph idx="1"/>
          </p:nvPr>
        </p:nvSpPr>
        <p:spPr>
          <a:xfrm>
            <a:off x="467544" y="1700808"/>
            <a:ext cx="8229600" cy="4536504"/>
          </a:xfrm>
        </p:spPr>
        <p:txBody>
          <a:bodyPr/>
          <a:lstStyle/>
          <a:p>
            <a:pPr marL="609600" indent="-609600"/>
            <a:r>
              <a:rPr lang="cs-CZ" altLang="ja-JP" sz="2400" dirty="0"/>
              <a:t>Výpověď musí být písemná, jinak se k ní nepřihlíží.</a:t>
            </a:r>
          </a:p>
          <a:p>
            <a:pPr marL="609600" indent="-609600"/>
            <a:r>
              <a:rPr lang="cs-CZ" altLang="ja-JP" sz="2400" dirty="0"/>
              <a:t>Výpověď musí být druhé straně doručena do vlastních rukou (zpravidla osobním předáním).</a:t>
            </a:r>
          </a:p>
          <a:p>
            <a:pPr marL="609600" indent="-609600"/>
            <a:r>
              <a:rPr lang="cs-CZ" altLang="ja-JP" sz="2400" dirty="0"/>
              <a:t>Totéž platí pro:</a:t>
            </a:r>
          </a:p>
          <a:p>
            <a:pPr marL="1009650" lvl="1" indent="-609600"/>
            <a:r>
              <a:rPr lang="cs-CZ" altLang="ja-JP" sz="2000" dirty="0"/>
              <a:t>okamžité zrušení pracovního poměru,</a:t>
            </a:r>
          </a:p>
          <a:p>
            <a:pPr marL="1009650" lvl="1" indent="-609600"/>
            <a:r>
              <a:rPr lang="cs-CZ" altLang="ja-JP" sz="2000" dirty="0"/>
              <a:t>zrušení ve zkušební době,</a:t>
            </a:r>
          </a:p>
          <a:p>
            <a:pPr marL="1009650" lvl="1" indent="-609600"/>
            <a:r>
              <a:rPr lang="cs-CZ" altLang="ja-JP" sz="2000" dirty="0"/>
              <a:t>odstoupení od pracovní smlouvy.</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29</a:t>
            </a:fld>
            <a:endParaRPr lang="cs-CZ" dirty="0"/>
          </a:p>
        </p:txBody>
      </p:sp>
    </p:spTree>
    <p:extLst>
      <p:ext uri="{BB962C8B-B14F-4D97-AF65-F5344CB8AC3E}">
        <p14:creationId xmlns:p14="http://schemas.microsoft.com/office/powerpoint/2010/main" val="4147695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idx="4294967295"/>
          </p:nvPr>
        </p:nvSpPr>
        <p:spPr>
          <a:xfrm>
            <a:off x="457200" y="457200"/>
            <a:ext cx="8229600" cy="1027113"/>
          </a:xfrm>
        </p:spPr>
        <p:txBody>
          <a:bodyPr/>
          <a:lstStyle/>
          <a:p>
            <a:pPr eaLnBrk="1" hangingPunct="1">
              <a:lnSpc>
                <a:spcPct val="100000"/>
              </a:lnSpc>
              <a:spcBef>
                <a:spcPts val="800"/>
              </a:spcBef>
            </a:pPr>
            <a:r>
              <a:rPr lang="cs-CZ" altLang="cs-CZ" sz="3800" dirty="0">
                <a:solidFill>
                  <a:schemeClr val="tx2"/>
                </a:solidFill>
                <a:latin typeface="Calibri" pitchFamily="34" charset="0"/>
                <a:ea typeface="+mn-ea"/>
                <a:cs typeface="+mn-cs"/>
              </a:rPr>
              <a:t>Přehled úpravy pracovněprávních vztahů</a:t>
            </a:r>
          </a:p>
        </p:txBody>
      </p:sp>
      <p:sp>
        <p:nvSpPr>
          <p:cNvPr id="4099" name="Zástupný symbol pro obsah 2"/>
          <p:cNvSpPr>
            <a:spLocks noGrp="1"/>
          </p:cNvSpPr>
          <p:nvPr>
            <p:ph idx="4294967295"/>
          </p:nvPr>
        </p:nvSpPr>
        <p:spPr>
          <a:xfrm>
            <a:off x="539750" y="1556791"/>
            <a:ext cx="8147050" cy="4799559"/>
          </a:xfrm>
        </p:spPr>
        <p:txBody>
          <a:bodyPr/>
          <a:lstStyle/>
          <a:p>
            <a:pPr eaLnBrk="1" hangingPunct="1">
              <a:lnSpc>
                <a:spcPct val="100000"/>
              </a:lnSpc>
              <a:spcBef>
                <a:spcPts val="800"/>
              </a:spcBef>
            </a:pPr>
            <a:r>
              <a:rPr lang="cs-CZ" altLang="cs-CZ" sz="2600" dirty="0"/>
              <a:t>Základní právní úpravy obsahuje:</a:t>
            </a:r>
          </a:p>
          <a:p>
            <a:pPr lvl="1">
              <a:lnSpc>
                <a:spcPct val="100000"/>
              </a:lnSpc>
              <a:spcBef>
                <a:spcPts val="800"/>
              </a:spcBef>
            </a:pPr>
            <a:r>
              <a:rPr lang="cs-CZ" altLang="cs-CZ" sz="2200" dirty="0"/>
              <a:t>zákon č. 262/2006 Sb., zákoník práce</a:t>
            </a:r>
          </a:p>
          <a:p>
            <a:pPr lvl="1">
              <a:lnSpc>
                <a:spcPct val="100000"/>
              </a:lnSpc>
              <a:spcBef>
                <a:spcPts val="800"/>
              </a:spcBef>
            </a:pPr>
            <a:r>
              <a:rPr lang="cs-CZ" altLang="cs-CZ" sz="2200" dirty="0"/>
              <a:t>zákon č. 89/2012 Sb., občanský zákoník</a:t>
            </a:r>
          </a:p>
          <a:p>
            <a:pPr eaLnBrk="1" hangingPunct="1">
              <a:lnSpc>
                <a:spcPct val="100000"/>
              </a:lnSpc>
              <a:spcBef>
                <a:spcPts val="800"/>
              </a:spcBef>
            </a:pPr>
            <a:r>
              <a:rPr lang="cs-CZ" altLang="cs-CZ" sz="2600" dirty="0"/>
              <a:t>Pracovněprávní vztahy se přednostně řídí zákoníkem práce.</a:t>
            </a:r>
          </a:p>
          <a:p>
            <a:pPr eaLnBrk="1" hangingPunct="1">
              <a:lnSpc>
                <a:spcPct val="100000"/>
              </a:lnSpc>
              <a:spcBef>
                <a:spcPts val="800"/>
              </a:spcBef>
            </a:pPr>
            <a:r>
              <a:rPr lang="cs-CZ" altLang="cs-CZ" sz="2600" dirty="0"/>
              <a:t>Tam, kde zákoník práce nelze použít, se podpůrně použije občanský zákoník.</a:t>
            </a:r>
          </a:p>
        </p:txBody>
      </p:sp>
      <p:sp>
        <p:nvSpPr>
          <p:cNvPr id="5" name="Zástupný symbol pro číslo snímku 5"/>
          <p:cNvSpPr>
            <a:spLocks noGrp="1"/>
          </p:cNvSpPr>
          <p:nvPr>
            <p:ph type="sldNum" sz="quarter" idx="12"/>
          </p:nvPr>
        </p:nvSpPr>
        <p:spPr>
          <a:xfrm>
            <a:off x="6553200" y="6356350"/>
            <a:ext cx="2133600" cy="365125"/>
          </a:xfrm>
        </p:spPr>
        <p:txBody>
          <a:bodyPr/>
          <a:lstStyle>
            <a:lvl1pPr>
              <a:defRPr/>
            </a:lvl1pPr>
          </a:lstStyle>
          <a:p>
            <a:pPr>
              <a:defRPr/>
            </a:pPr>
            <a:r>
              <a:rPr lang="cs-CZ" dirty="0"/>
              <a:t>3</a:t>
            </a:r>
          </a:p>
        </p:txBody>
      </p:sp>
    </p:spTree>
    <p:extLst>
      <p:ext uri="{BB962C8B-B14F-4D97-AF65-F5344CB8AC3E}">
        <p14:creationId xmlns:p14="http://schemas.microsoft.com/office/powerpoint/2010/main" val="38437840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Výpověď</a:t>
            </a:r>
          </a:p>
        </p:txBody>
      </p:sp>
      <p:sp>
        <p:nvSpPr>
          <p:cNvPr id="6" name="Zástupný symbol pro obsah 5"/>
          <p:cNvSpPr>
            <a:spLocks noGrp="1"/>
          </p:cNvSpPr>
          <p:nvPr>
            <p:ph idx="1"/>
          </p:nvPr>
        </p:nvSpPr>
        <p:spPr>
          <a:xfrm>
            <a:off x="467544" y="1484784"/>
            <a:ext cx="8229600" cy="4536504"/>
          </a:xfrm>
        </p:spPr>
        <p:txBody>
          <a:bodyPr/>
          <a:lstStyle/>
          <a:p>
            <a:pPr marL="609600" indent="-609600">
              <a:spcBef>
                <a:spcPts val="800"/>
              </a:spcBef>
            </a:pPr>
            <a:r>
              <a:rPr lang="cs-CZ" altLang="ja-JP" sz="2300" dirty="0"/>
              <a:t>Zaměstnanec může dát výpověď z jakéhokoli důvodu, nebo bez uvedení důvodu.</a:t>
            </a:r>
          </a:p>
          <a:p>
            <a:pPr marL="609600" indent="-609600">
              <a:spcBef>
                <a:spcPts val="800"/>
              </a:spcBef>
            </a:pPr>
            <a:r>
              <a:rPr lang="cs-CZ" altLang="ja-JP" sz="2300" dirty="0"/>
              <a:t>Zaměstnavatel může dát výpověď jen na základě některého ze zákonem upravených výpovědních důvodů.</a:t>
            </a:r>
          </a:p>
          <a:p>
            <a:pPr marL="609600" indent="-609600">
              <a:spcBef>
                <a:spcPts val="800"/>
              </a:spcBef>
            </a:pPr>
            <a:r>
              <a:rPr lang="cs-CZ" altLang="ja-JP" sz="2300" dirty="0"/>
              <a:t>Výpovědní důvod musí být ve výpovědi skutkově vymezen.</a:t>
            </a:r>
          </a:p>
          <a:p>
            <a:pPr marL="609600" indent="-609600">
              <a:spcBef>
                <a:spcPts val="800"/>
              </a:spcBef>
            </a:pPr>
            <a:r>
              <a:rPr lang="cs-CZ" altLang="ja-JP" sz="2300" dirty="0"/>
              <a:t>Zákoník práce upravuje v §52 několik výpovědních důvodů.</a:t>
            </a:r>
          </a:p>
          <a:p>
            <a:pPr marL="609600" indent="-609600">
              <a:spcBef>
                <a:spcPts val="800"/>
              </a:spcBef>
            </a:pPr>
            <a:r>
              <a:rPr lang="cs-CZ" altLang="ja-JP" sz="2300" dirty="0"/>
              <a:t>Lze je utřídit jako:</a:t>
            </a:r>
          </a:p>
          <a:p>
            <a:pPr marL="990600" lvl="1" indent="-533400">
              <a:spcBef>
                <a:spcPts val="800"/>
              </a:spcBef>
            </a:pPr>
            <a:r>
              <a:rPr lang="cs-CZ" altLang="ja-JP" sz="2000" dirty="0"/>
              <a:t>organizační důvody (související s organizačními opatřeními na straně zaměstnavatele),</a:t>
            </a:r>
          </a:p>
          <a:p>
            <a:pPr marL="990600" lvl="1" indent="-533400">
              <a:spcBef>
                <a:spcPts val="800"/>
              </a:spcBef>
            </a:pPr>
            <a:r>
              <a:rPr lang="cs-CZ" altLang="ja-JP" sz="2000" dirty="0"/>
              <a:t>důvody spočívající ve zdravotním stavu zaměstnance (zdravotní nezpůsobilost k dalšímu výkonu práce),</a:t>
            </a:r>
          </a:p>
          <a:p>
            <a:pPr marL="990600" lvl="1" indent="-533400">
              <a:spcBef>
                <a:spcPts val="800"/>
              </a:spcBef>
            </a:pPr>
            <a:r>
              <a:rPr lang="cs-CZ" altLang="ja-JP" sz="2000" dirty="0"/>
              <a:t>důvody spočívající v nesplňování předpokladů nebo požadavků,</a:t>
            </a:r>
          </a:p>
          <a:p>
            <a:pPr marL="990600" lvl="1" indent="-533400">
              <a:spcBef>
                <a:spcPts val="800"/>
              </a:spcBef>
            </a:pPr>
            <a:r>
              <a:rPr lang="cs-CZ" altLang="ja-JP" sz="2000" dirty="0"/>
              <a:t>důvody spočívající v porušování povinnosti zaměstnancem.</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30</a:t>
            </a:fld>
            <a:endParaRPr lang="cs-CZ" dirty="0"/>
          </a:p>
        </p:txBody>
      </p:sp>
    </p:spTree>
    <p:extLst>
      <p:ext uri="{BB962C8B-B14F-4D97-AF65-F5344CB8AC3E}">
        <p14:creationId xmlns:p14="http://schemas.microsoft.com/office/powerpoint/2010/main" val="22461929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Výpověď</a:t>
            </a:r>
          </a:p>
        </p:txBody>
      </p:sp>
      <p:sp>
        <p:nvSpPr>
          <p:cNvPr id="6" name="Zástupný symbol pro obsah 5"/>
          <p:cNvSpPr>
            <a:spLocks noGrp="1"/>
          </p:cNvSpPr>
          <p:nvPr>
            <p:ph idx="1"/>
          </p:nvPr>
        </p:nvSpPr>
        <p:spPr>
          <a:xfrm>
            <a:off x="467544" y="1628800"/>
            <a:ext cx="8229600" cy="4536504"/>
          </a:xfrm>
        </p:spPr>
        <p:txBody>
          <a:bodyPr/>
          <a:lstStyle/>
          <a:p>
            <a:pPr marL="342000" indent="-342000">
              <a:spcBef>
                <a:spcPts val="576"/>
              </a:spcBef>
            </a:pPr>
            <a:r>
              <a:rPr lang="cs-CZ" altLang="ja-JP" sz="2400" dirty="0"/>
              <a:t>Z tzv. organizačních důvodů může dát zaměstnavatel zaměstnanci výpověď:</a:t>
            </a:r>
          </a:p>
          <a:p>
            <a:pPr lvl="1"/>
            <a:r>
              <a:rPr lang="cs-CZ" altLang="cs-CZ" sz="2000" dirty="0"/>
              <a:t>pokud se zaměstnavatel nebo jeho část ruší (bez právního nástupce),</a:t>
            </a:r>
          </a:p>
          <a:p>
            <a:pPr lvl="1"/>
            <a:r>
              <a:rPr lang="cs-CZ" altLang="cs-CZ" sz="2000" dirty="0"/>
              <a:t>pokud se zaměstnavatel nebo jeho část přemísťuje,</a:t>
            </a:r>
          </a:p>
          <a:p>
            <a:pPr lvl="1"/>
            <a:r>
              <a:rPr lang="cs-CZ" altLang="cs-CZ" sz="2000" dirty="0"/>
              <a:t>pokud se zaměstnanec stal nadbytečným v důsledku organizační změny.</a:t>
            </a:r>
          </a:p>
          <a:p>
            <a:r>
              <a:rPr lang="cs-CZ" altLang="cs-CZ" sz="2400" dirty="0"/>
              <a:t>S touto výpovědí je spojeno právo na odstupné ve výši nejméně:</a:t>
            </a:r>
          </a:p>
          <a:p>
            <a:pPr lvl="1"/>
            <a:r>
              <a:rPr lang="cs-CZ" altLang="cs-CZ" sz="2000" dirty="0"/>
              <a:t>průměrného měsíčního výdělku, pokud pracovní poměr trval méně než 1 rok,</a:t>
            </a:r>
          </a:p>
          <a:p>
            <a:pPr lvl="1"/>
            <a:r>
              <a:rPr lang="cs-CZ" altLang="cs-CZ" sz="2000" dirty="0"/>
              <a:t>dvojnásobku průměrného měsíčního výdělku, pokud pracovní poměr trval alespoň 1 rok a méně než 2 roky,</a:t>
            </a:r>
          </a:p>
          <a:p>
            <a:pPr lvl="1"/>
            <a:r>
              <a:rPr lang="cs-CZ" altLang="cs-CZ" sz="2000" dirty="0"/>
              <a:t>trojnásobku průměrného měsíčního výdělku, pokud pracovní poměr trval alespoň 2 roky.</a:t>
            </a:r>
          </a:p>
          <a:p>
            <a:pPr lvl="1"/>
            <a:endParaRPr lang="cs-CZ" altLang="cs-CZ" sz="2000" dirty="0"/>
          </a:p>
          <a:p>
            <a:pPr marL="1009650" lvl="1" indent="-609600">
              <a:spcBef>
                <a:spcPts val="800"/>
              </a:spcBef>
            </a:pPr>
            <a:endParaRPr lang="cs-CZ" altLang="ja-JP" sz="1900" dirty="0"/>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31</a:t>
            </a:fld>
            <a:endParaRPr lang="cs-CZ" dirty="0"/>
          </a:p>
        </p:txBody>
      </p:sp>
    </p:spTree>
    <p:extLst>
      <p:ext uri="{BB962C8B-B14F-4D97-AF65-F5344CB8AC3E}">
        <p14:creationId xmlns:p14="http://schemas.microsoft.com/office/powerpoint/2010/main" val="338568146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Výpověď</a:t>
            </a:r>
          </a:p>
        </p:txBody>
      </p:sp>
      <p:sp>
        <p:nvSpPr>
          <p:cNvPr id="6" name="Zástupný symbol pro obsah 5"/>
          <p:cNvSpPr>
            <a:spLocks noGrp="1"/>
          </p:cNvSpPr>
          <p:nvPr>
            <p:ph idx="1"/>
          </p:nvPr>
        </p:nvSpPr>
        <p:spPr>
          <a:xfrm>
            <a:off x="467544" y="1628800"/>
            <a:ext cx="8229600" cy="4536504"/>
          </a:xfrm>
        </p:spPr>
        <p:txBody>
          <a:bodyPr/>
          <a:lstStyle/>
          <a:p>
            <a:r>
              <a:rPr lang="cs-CZ" altLang="cs-CZ" sz="2400" dirty="0"/>
              <a:t>Zaměstnavatel může rozvázat pracovní poměr výpovědí, pokud zaměstnanec:</a:t>
            </a:r>
          </a:p>
          <a:p>
            <a:pPr lvl="1"/>
            <a:r>
              <a:rPr lang="cs-CZ" altLang="cs-CZ" sz="2200" dirty="0"/>
              <a:t>nesmí podle lékařského posudku konat dosavadní práci pro pracovní úraz, onemocnění nemocí z povolání, ohrožení touto nemocí nebo pro dosažení nejvyšší přípustné expozice,</a:t>
            </a:r>
          </a:p>
          <a:p>
            <a:pPr lvl="1"/>
            <a:r>
              <a:rPr lang="cs-CZ" altLang="cs-CZ" sz="2200" dirty="0"/>
              <a:t>dlouhodobě pozbyl vzhledem ke svému zdravotnímu stavu způsobilosti konat dále dosavadní práci. </a:t>
            </a:r>
          </a:p>
          <a:p>
            <a:r>
              <a:rPr lang="cs-CZ" altLang="cs-CZ" sz="2400" dirty="0"/>
              <a:t>Podmínkou platnosti výpovědi z uvedených důvodů je lékařský posudek vydaný:</a:t>
            </a:r>
          </a:p>
          <a:p>
            <a:pPr lvl="1"/>
            <a:r>
              <a:rPr lang="cs-CZ" altLang="cs-CZ" sz="2200" dirty="0"/>
              <a:t>poskytovatelem pracovnělékařských služeb, nebo</a:t>
            </a:r>
          </a:p>
          <a:p>
            <a:pPr lvl="1"/>
            <a:r>
              <a:rPr lang="cs-CZ" altLang="cs-CZ" sz="2200" dirty="0"/>
              <a:t>správním orgánem, který lékařský posudek přezkoumává.</a:t>
            </a:r>
          </a:p>
          <a:p>
            <a:pPr lvl="1"/>
            <a:endParaRPr lang="cs-CZ" altLang="cs-CZ" sz="2400" dirty="0"/>
          </a:p>
          <a:p>
            <a:pPr marL="1009650" lvl="1" indent="-609600">
              <a:spcBef>
                <a:spcPts val="800"/>
              </a:spcBef>
            </a:pPr>
            <a:endParaRPr lang="cs-CZ" altLang="ja-JP" sz="1900" dirty="0"/>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32</a:t>
            </a:fld>
            <a:endParaRPr lang="cs-CZ" dirty="0"/>
          </a:p>
        </p:txBody>
      </p:sp>
    </p:spTree>
    <p:extLst>
      <p:ext uri="{BB962C8B-B14F-4D97-AF65-F5344CB8AC3E}">
        <p14:creationId xmlns:p14="http://schemas.microsoft.com/office/powerpoint/2010/main" val="2440584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Výpověď</a:t>
            </a:r>
          </a:p>
        </p:txBody>
      </p:sp>
      <p:sp>
        <p:nvSpPr>
          <p:cNvPr id="6" name="Zástupný symbol pro obsah 5"/>
          <p:cNvSpPr>
            <a:spLocks noGrp="1"/>
          </p:cNvSpPr>
          <p:nvPr>
            <p:ph idx="1"/>
          </p:nvPr>
        </p:nvSpPr>
        <p:spPr>
          <a:xfrm>
            <a:off x="467544" y="1628800"/>
            <a:ext cx="8229600" cy="4536504"/>
          </a:xfrm>
        </p:spPr>
        <p:txBody>
          <a:bodyPr/>
          <a:lstStyle/>
          <a:p>
            <a:r>
              <a:rPr lang="cs-CZ" altLang="cs-CZ" sz="2400" dirty="0"/>
              <a:t>Zaměstnavatel může rozvázat pracovní poměr výpovědí, pokud:</a:t>
            </a:r>
          </a:p>
          <a:p>
            <a:pPr lvl="1"/>
            <a:r>
              <a:rPr lang="cs-CZ" altLang="cs-CZ" sz="2000" dirty="0"/>
              <a:t>zaměstnanec nesplňuje předpoklady pro výkon práce,</a:t>
            </a:r>
          </a:p>
          <a:p>
            <a:pPr lvl="1"/>
            <a:r>
              <a:rPr lang="cs-CZ" altLang="cs-CZ" sz="2000" dirty="0"/>
              <a:t>zaměstnanec bez zavinění zaměstnavatele nesplňuje požadavky pro řádný výkon práce.</a:t>
            </a:r>
          </a:p>
          <a:p>
            <a:r>
              <a:rPr lang="cs-CZ" altLang="cs-CZ" sz="2400" dirty="0"/>
              <a:t>Spočívá-li nesplňování požadavků v neuspokojivých pracovních výsledcích, může být dána výpověď jen tehdy, pokud byl zaměstnanec v posledních 12 měsících:</a:t>
            </a:r>
          </a:p>
          <a:p>
            <a:pPr lvl="1"/>
            <a:r>
              <a:rPr lang="cs-CZ" altLang="cs-CZ" sz="2000" dirty="0"/>
              <a:t>písemně vyzván k odstranění neuspokojivých pracovních výsledků a</a:t>
            </a:r>
          </a:p>
          <a:p>
            <a:pPr lvl="1"/>
            <a:r>
              <a:rPr lang="cs-CZ" altLang="cs-CZ" sz="2000" dirty="0"/>
              <a:t>byla mu dána přiměřená doba k jejich odstranění,</a:t>
            </a:r>
          </a:p>
          <a:p>
            <a:pPr>
              <a:buFont typeface="Wingdings" pitchFamily="2" charset="2"/>
              <a:buNone/>
            </a:pPr>
            <a:r>
              <a:rPr lang="cs-CZ" altLang="cs-CZ" sz="2400" dirty="0"/>
              <a:t>	a zaměstnanec neuspokojivé pracovní výsledky neodstranil.</a:t>
            </a:r>
            <a:endParaRPr lang="cs-CZ" altLang="ja-JP" sz="1900" dirty="0"/>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33</a:t>
            </a:fld>
            <a:endParaRPr lang="cs-CZ" dirty="0"/>
          </a:p>
        </p:txBody>
      </p:sp>
    </p:spTree>
    <p:extLst>
      <p:ext uri="{BB962C8B-B14F-4D97-AF65-F5344CB8AC3E}">
        <p14:creationId xmlns:p14="http://schemas.microsoft.com/office/powerpoint/2010/main" val="25396050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Výpověď</a:t>
            </a:r>
          </a:p>
        </p:txBody>
      </p:sp>
      <p:sp>
        <p:nvSpPr>
          <p:cNvPr id="6" name="Zástupný symbol pro obsah 5"/>
          <p:cNvSpPr>
            <a:spLocks noGrp="1"/>
          </p:cNvSpPr>
          <p:nvPr>
            <p:ph idx="1"/>
          </p:nvPr>
        </p:nvSpPr>
        <p:spPr>
          <a:xfrm>
            <a:off x="467544" y="1628800"/>
            <a:ext cx="8229600" cy="4536504"/>
          </a:xfrm>
        </p:spPr>
        <p:txBody>
          <a:bodyPr/>
          <a:lstStyle/>
          <a:p>
            <a:pPr>
              <a:spcBef>
                <a:spcPts val="576"/>
              </a:spcBef>
            </a:pPr>
            <a:r>
              <a:rPr lang="cs-CZ" altLang="cs-CZ" sz="2000" dirty="0"/>
              <a:t>Výpověď může být dána také pro porušování povinností zaměstnance.</a:t>
            </a:r>
          </a:p>
          <a:p>
            <a:pPr>
              <a:spcBef>
                <a:spcPts val="576"/>
              </a:spcBef>
            </a:pPr>
            <a:r>
              <a:rPr lang="cs-CZ" altLang="cs-CZ" sz="2000" dirty="0"/>
              <a:t>Zákoník práce rozlišuje porušování povinností na:</a:t>
            </a:r>
          </a:p>
          <a:p>
            <a:pPr lvl="1">
              <a:spcBef>
                <a:spcPts val="576"/>
              </a:spcBef>
            </a:pPr>
            <a:r>
              <a:rPr lang="cs-CZ" altLang="cs-CZ" sz="1800" dirty="0"/>
              <a:t>méně závažné,</a:t>
            </a:r>
          </a:p>
          <a:p>
            <a:pPr lvl="1">
              <a:spcBef>
                <a:spcPts val="576"/>
              </a:spcBef>
            </a:pPr>
            <a:r>
              <a:rPr lang="cs-CZ" altLang="cs-CZ" sz="1800" dirty="0"/>
              <a:t>závažné a </a:t>
            </a:r>
          </a:p>
          <a:p>
            <a:pPr lvl="1">
              <a:spcBef>
                <a:spcPts val="576"/>
              </a:spcBef>
            </a:pPr>
            <a:r>
              <a:rPr lang="cs-CZ" altLang="cs-CZ" sz="1800" dirty="0"/>
              <a:t>zvlášť hrubé.</a:t>
            </a:r>
          </a:p>
          <a:p>
            <a:pPr>
              <a:spcBef>
                <a:spcPts val="576"/>
              </a:spcBef>
            </a:pPr>
            <a:r>
              <a:rPr lang="cs-CZ" altLang="cs-CZ" sz="2000" dirty="0"/>
              <a:t>Posouzení intenzity porušení povinností záleží na konkrétních okolnostech (vznik škody, ohrožení oprávněných zájmů zaměstnavatele, odpovědnost zaměstnance atd.)</a:t>
            </a:r>
          </a:p>
          <a:p>
            <a:pPr>
              <a:spcBef>
                <a:spcPts val="576"/>
              </a:spcBef>
            </a:pPr>
            <a:r>
              <a:rPr lang="cs-CZ" altLang="cs-CZ" sz="2000" dirty="0"/>
              <a:t>Předpokladem je vždy to, že zaměstnanec zaviněně porušil povinnost vyplývající z pracovního poměru.</a:t>
            </a:r>
          </a:p>
          <a:p>
            <a:pPr>
              <a:spcBef>
                <a:spcPts val="576"/>
              </a:spcBef>
            </a:pPr>
            <a:r>
              <a:rPr lang="cs-CZ" altLang="cs-CZ" sz="2000" dirty="0"/>
              <a:t>Musí se jednat o povinnost, která byla zaměstnanci prokazatelně a v souladu s právními předpisy uložena.</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34</a:t>
            </a:fld>
            <a:endParaRPr lang="cs-CZ" dirty="0"/>
          </a:p>
        </p:txBody>
      </p:sp>
    </p:spTree>
    <p:extLst>
      <p:ext uri="{BB962C8B-B14F-4D97-AF65-F5344CB8AC3E}">
        <p14:creationId xmlns:p14="http://schemas.microsoft.com/office/powerpoint/2010/main" val="366217648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Výpověď</a:t>
            </a:r>
          </a:p>
        </p:txBody>
      </p:sp>
      <p:sp>
        <p:nvSpPr>
          <p:cNvPr id="6" name="Zástupný symbol pro obsah 5"/>
          <p:cNvSpPr>
            <a:spLocks noGrp="1"/>
          </p:cNvSpPr>
          <p:nvPr>
            <p:ph idx="1"/>
          </p:nvPr>
        </p:nvSpPr>
        <p:spPr>
          <a:xfrm>
            <a:off x="467544" y="1628800"/>
            <a:ext cx="8229600" cy="4536504"/>
          </a:xfrm>
        </p:spPr>
        <p:txBody>
          <a:bodyPr/>
          <a:lstStyle/>
          <a:p>
            <a:pPr>
              <a:spcBef>
                <a:spcPts val="576"/>
              </a:spcBef>
            </a:pPr>
            <a:r>
              <a:rPr lang="cs-CZ" altLang="cs-CZ" sz="2000" dirty="0"/>
              <a:t>V souvislosti s méně závažným porušením může zaměstnavatel rozvázat pracovní poměr výpovědí, jestliže:</a:t>
            </a:r>
          </a:p>
          <a:p>
            <a:pPr lvl="1">
              <a:spcBef>
                <a:spcPts val="576"/>
              </a:spcBef>
            </a:pPr>
            <a:r>
              <a:rPr lang="cs-CZ" altLang="cs-CZ" sz="1800" dirty="0"/>
              <a:t>k porušování dochází soustavě (alespoň třikrát),</a:t>
            </a:r>
          </a:p>
          <a:p>
            <a:pPr lvl="1">
              <a:spcBef>
                <a:spcPts val="576"/>
              </a:spcBef>
            </a:pPr>
            <a:r>
              <a:rPr lang="cs-CZ" altLang="cs-CZ" sz="1800" dirty="0"/>
              <a:t>zaměstnanec byl v posledních 6 měsících upozorněn na možnost výpovědi pro porušování povinností).</a:t>
            </a:r>
          </a:p>
          <a:p>
            <a:pPr>
              <a:spcBef>
                <a:spcPts val="576"/>
              </a:spcBef>
            </a:pPr>
            <a:r>
              <a:rPr lang="cs-CZ" altLang="cs-CZ" sz="2000" dirty="0"/>
              <a:t>Na základě závažného porušení povinností může zaměstnavatel bez upozornění rozvázat pracovní poměr výpovědí.</a:t>
            </a:r>
          </a:p>
          <a:p>
            <a:pPr>
              <a:spcBef>
                <a:spcPts val="576"/>
              </a:spcBef>
            </a:pPr>
            <a:r>
              <a:rPr lang="cs-CZ" altLang="cs-CZ" sz="2000" dirty="0"/>
              <a:t>Na základě zvlášť hrubého porušení povinností může zaměstnavatel okamžitě zrušit pracovní poměr.</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35</a:t>
            </a:fld>
            <a:endParaRPr lang="cs-CZ" dirty="0"/>
          </a:p>
        </p:txBody>
      </p:sp>
    </p:spTree>
    <p:extLst>
      <p:ext uri="{BB962C8B-B14F-4D97-AF65-F5344CB8AC3E}">
        <p14:creationId xmlns:p14="http://schemas.microsoft.com/office/powerpoint/2010/main" val="409455801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Okamžité zrušení pracovního poměru</a:t>
            </a:r>
          </a:p>
        </p:txBody>
      </p:sp>
      <p:sp>
        <p:nvSpPr>
          <p:cNvPr id="6" name="Zástupný symbol pro obsah 5"/>
          <p:cNvSpPr>
            <a:spLocks noGrp="1"/>
          </p:cNvSpPr>
          <p:nvPr>
            <p:ph idx="1"/>
          </p:nvPr>
        </p:nvSpPr>
        <p:spPr>
          <a:xfrm>
            <a:off x="467544" y="1700808"/>
            <a:ext cx="8229600" cy="4536504"/>
          </a:xfrm>
        </p:spPr>
        <p:txBody>
          <a:bodyPr/>
          <a:lstStyle/>
          <a:p>
            <a:pPr marL="609600" indent="-609600"/>
            <a:r>
              <a:rPr lang="cs-CZ" altLang="ja-JP" sz="2000" dirty="0"/>
              <a:t>V důsledku okamžitého zrušení končí pracovní poměr v den, kdy bylo toto jednání doručeno druhé straně.</a:t>
            </a:r>
          </a:p>
          <a:p>
            <a:pPr marL="609600" indent="-609600"/>
            <a:r>
              <a:rPr lang="cs-CZ" altLang="ja-JP" sz="2000" dirty="0"/>
              <a:t>Jde o výjimečný způsob rozvázání pracovního poměru.</a:t>
            </a:r>
          </a:p>
          <a:p>
            <a:pPr marL="609600" indent="-609600"/>
            <a:r>
              <a:rPr lang="cs-CZ" altLang="ja-JP" sz="2000" dirty="0"/>
              <a:t>Okamžité zrušení musí být učiněno písemně, jinak se k němu nepřihlíží. Druhé straně musí být doručeno do vlastních rukou.</a:t>
            </a:r>
          </a:p>
          <a:p>
            <a:pPr marL="609600" indent="-609600"/>
            <a:r>
              <a:rPr lang="cs-CZ" altLang="ja-JP" sz="2000" dirty="0"/>
              <a:t>Zaměstnavatel i zaměstnanec mohou okamžitě zrušit pracovní poměr jen na základě důvodů uvedených v zákoně.</a:t>
            </a:r>
          </a:p>
          <a:p>
            <a:pPr marL="609600" indent="-609600"/>
            <a:r>
              <a:rPr lang="cs-CZ" altLang="ja-JP" sz="2000" dirty="0"/>
              <a:t>Důvod musí být v okamžitém zrušení skutkově vylíčen (stejně jako v případě výpovědi).</a:t>
            </a:r>
          </a:p>
          <a:p>
            <a:pPr marL="609600" indent="-609600"/>
            <a:r>
              <a:rPr lang="cs-CZ" altLang="ja-JP" sz="2000" dirty="0"/>
              <a:t>Okamžité zrušení nelze odvolat ani jinak vzít zpět.</a:t>
            </a:r>
            <a:endParaRPr lang="cs-CZ" altLang="ja-JP" sz="2400" dirty="0"/>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36</a:t>
            </a:fld>
            <a:endParaRPr lang="cs-CZ" dirty="0"/>
          </a:p>
        </p:txBody>
      </p:sp>
    </p:spTree>
    <p:extLst>
      <p:ext uri="{BB962C8B-B14F-4D97-AF65-F5344CB8AC3E}">
        <p14:creationId xmlns:p14="http://schemas.microsoft.com/office/powerpoint/2010/main" val="8496619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Okamžité zrušení pracovního poměru</a:t>
            </a:r>
          </a:p>
        </p:txBody>
      </p:sp>
      <p:sp>
        <p:nvSpPr>
          <p:cNvPr id="6" name="Zástupný symbol pro obsah 5"/>
          <p:cNvSpPr>
            <a:spLocks noGrp="1"/>
          </p:cNvSpPr>
          <p:nvPr>
            <p:ph idx="1"/>
          </p:nvPr>
        </p:nvSpPr>
        <p:spPr>
          <a:xfrm>
            <a:off x="467544" y="1700808"/>
            <a:ext cx="8229600" cy="4536504"/>
          </a:xfrm>
        </p:spPr>
        <p:txBody>
          <a:bodyPr/>
          <a:lstStyle/>
          <a:p>
            <a:pPr marL="609600" indent="-609600"/>
            <a:r>
              <a:rPr lang="cs-CZ" altLang="ja-JP" sz="2400" dirty="0"/>
              <a:t>Zaměstnanec může okamžitě zrušit pracovní poměr, pokud:</a:t>
            </a:r>
          </a:p>
          <a:p>
            <a:pPr marL="990600" lvl="1" indent="-533400"/>
            <a:r>
              <a:rPr lang="cs-CZ" altLang="ja-JP" sz="2000" dirty="0"/>
              <a:t>podle lékařského posudku vydaného poskytovatelem pracovnělékařských služeb nebo rozhodnutí příslušného správního orgánu, který lékařský posudek přezkoumává, nemůže dále konat práci bez vážného ohrožení svého zdraví a zaměstnavatel mu neumožnil v době 15 dnů ode dne předložení tohoto posudku výkon jiné pro něho vhodné práce, nebo</a:t>
            </a:r>
          </a:p>
          <a:p>
            <a:pPr marL="990600" lvl="1" indent="-533400"/>
            <a:r>
              <a:rPr lang="cs-CZ" altLang="ja-JP" sz="2000" dirty="0"/>
              <a:t>mu zaměstnavatel nevyplatil mzdu nebo plat nebo náhradu mzdy nebo platu anebo jakoukoli jejich část do 15 dnů po uplynutí období splatnosti.</a:t>
            </a:r>
          </a:p>
          <a:p>
            <a:pPr marL="609600" indent="-609600"/>
            <a:r>
              <a:rPr lang="cs-CZ" altLang="ja-JP" sz="2400" dirty="0"/>
              <a:t>Zaměstnanci, který okamžitě zrušil pracovní poměr, přísluší od zaměstnavatele náhrada mzdy ve výši průměrného výdělku za dobu, která odpovídá délce výpovědní doby.</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37</a:t>
            </a:fld>
            <a:endParaRPr lang="cs-CZ" dirty="0"/>
          </a:p>
        </p:txBody>
      </p:sp>
    </p:spTree>
    <p:extLst>
      <p:ext uri="{BB962C8B-B14F-4D97-AF65-F5344CB8AC3E}">
        <p14:creationId xmlns:p14="http://schemas.microsoft.com/office/powerpoint/2010/main" val="25911983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Okamžité zrušení pracovního poměru</a:t>
            </a:r>
          </a:p>
        </p:txBody>
      </p:sp>
      <p:sp>
        <p:nvSpPr>
          <p:cNvPr id="6" name="Zástupný symbol pro obsah 5"/>
          <p:cNvSpPr>
            <a:spLocks noGrp="1"/>
          </p:cNvSpPr>
          <p:nvPr>
            <p:ph idx="1"/>
          </p:nvPr>
        </p:nvSpPr>
        <p:spPr>
          <a:xfrm>
            <a:off x="467544" y="1700808"/>
            <a:ext cx="8229600" cy="4536504"/>
          </a:xfrm>
        </p:spPr>
        <p:txBody>
          <a:bodyPr/>
          <a:lstStyle/>
          <a:p>
            <a:pPr marL="609600" indent="-609600"/>
            <a:r>
              <a:rPr lang="cs-CZ" altLang="ja-JP" sz="2400" dirty="0"/>
              <a:t>Zaměstnavatel může okamžitě zrušit pracovní poměr z důvodu, že:</a:t>
            </a:r>
          </a:p>
          <a:p>
            <a:pPr marL="990600" lvl="1" indent="-533400"/>
            <a:r>
              <a:rPr lang="cs-CZ" altLang="ja-JP" sz="1800" dirty="0"/>
              <a:t>zaměstnanec byl pravomocně odsouzen pro úmyslný trestný čin k nepodmíněnému trestu odnětí svobody na dobu delší než 1 rok, nebo byl-li pravomocně odsouzen pro úmyslný trestný čin spáchaný při plnění pracovních úkolů nebo v přímé souvislosti s ním k nepodmíněnému trestu odnětí svobody na dobu nejméně 6 měsíců,</a:t>
            </a:r>
          </a:p>
          <a:p>
            <a:pPr marL="990600" lvl="1" indent="-533400"/>
            <a:r>
              <a:rPr lang="cs-CZ" altLang="ja-JP" sz="1800" dirty="0"/>
              <a:t>zaměstnanec porušil povinnost vyplývající z pracovního poměru zvlášť hrubým způsobem.</a:t>
            </a:r>
          </a:p>
          <a:p>
            <a:pPr marL="609600" indent="-609600"/>
            <a:r>
              <a:rPr lang="cs-CZ" altLang="ja-JP" sz="2400" dirty="0"/>
              <a:t>Zaměstnavatel nesmí okamžitě zrušit pracovní poměr s:</a:t>
            </a:r>
          </a:p>
          <a:p>
            <a:pPr marL="990600" lvl="1" indent="-533400"/>
            <a:r>
              <a:rPr lang="cs-CZ" altLang="ja-JP" sz="1800" dirty="0"/>
              <a:t>těhotnou zaměstnankyní,</a:t>
            </a:r>
          </a:p>
          <a:p>
            <a:pPr marL="990600" lvl="1" indent="-533400"/>
            <a:r>
              <a:rPr lang="cs-CZ" altLang="ja-JP" sz="1800" dirty="0"/>
              <a:t>zaměstnankyní na mateřské dovolené,</a:t>
            </a:r>
          </a:p>
          <a:p>
            <a:pPr marL="990600" lvl="1" indent="-533400"/>
            <a:r>
              <a:rPr lang="cs-CZ" altLang="ja-JP" sz="1800" dirty="0"/>
              <a:t>zaměstnancem nebo zaměstnankyní, kteří čerpají rodičovskou dovolenou.</a:t>
            </a:r>
          </a:p>
        </p:txBody>
      </p:sp>
      <p:sp>
        <p:nvSpPr>
          <p:cNvPr id="3" name="Zástupný symbol pro číslo snímku 2"/>
          <p:cNvSpPr>
            <a:spLocks noGrp="1"/>
          </p:cNvSpPr>
          <p:nvPr>
            <p:ph type="sldNum" sz="quarter" idx="12"/>
          </p:nvPr>
        </p:nvSpPr>
        <p:spPr/>
        <p:txBody>
          <a:bodyPr/>
          <a:lstStyle/>
          <a:p>
            <a:pPr>
              <a:defRPr/>
            </a:pPr>
            <a:fld id="{15566E08-6ACB-48F2-9533-C370E13795B6}" type="slidenum">
              <a:rPr lang="cs-CZ" smtClean="0"/>
              <a:pPr>
                <a:defRPr/>
              </a:pPr>
              <a:t>38</a:t>
            </a:fld>
            <a:endParaRPr lang="cs-CZ" dirty="0"/>
          </a:p>
        </p:txBody>
      </p:sp>
    </p:spTree>
    <p:extLst>
      <p:ext uri="{BB962C8B-B14F-4D97-AF65-F5344CB8AC3E}">
        <p14:creationId xmlns:p14="http://schemas.microsoft.com/office/powerpoint/2010/main" val="19369257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4294967295"/>
          </p:nvPr>
        </p:nvSpPr>
        <p:spPr>
          <a:xfrm>
            <a:off x="476881" y="1772816"/>
            <a:ext cx="8229600" cy="4151486"/>
          </a:xfrm>
        </p:spPr>
        <p:txBody>
          <a:bodyPr/>
          <a:lstStyle/>
          <a:p>
            <a:pPr>
              <a:lnSpc>
                <a:spcPct val="100000"/>
              </a:lnSpc>
              <a:spcBef>
                <a:spcPts val="800"/>
              </a:spcBef>
            </a:pPr>
            <a:r>
              <a:rPr lang="cs-CZ" altLang="cs-CZ" sz="2400" dirty="0"/>
              <a:t>Stanovená týdenní pracovní doba činí nejvýše 40 hodin týdně.</a:t>
            </a:r>
          </a:p>
          <a:p>
            <a:pPr>
              <a:lnSpc>
                <a:spcPct val="100000"/>
              </a:lnSpc>
              <a:spcBef>
                <a:spcPts val="800"/>
              </a:spcBef>
            </a:pPr>
            <a:r>
              <a:rPr lang="cs-CZ" altLang="cs-CZ" sz="2400" dirty="0"/>
              <a:t>Nejvýše 37,5 hodiny týdně u zaměstnanců:</a:t>
            </a:r>
          </a:p>
          <a:p>
            <a:pPr lvl="1">
              <a:lnSpc>
                <a:spcPct val="100000"/>
              </a:lnSpc>
              <a:spcBef>
                <a:spcPts val="800"/>
              </a:spcBef>
            </a:pPr>
            <a:r>
              <a:rPr lang="cs-CZ" altLang="cs-CZ" sz="2000" dirty="0"/>
              <a:t>s třísměnným a nepřetržitým režimem</a:t>
            </a:r>
          </a:p>
          <a:p>
            <a:pPr>
              <a:lnSpc>
                <a:spcPct val="100000"/>
              </a:lnSpc>
              <a:spcBef>
                <a:spcPts val="800"/>
              </a:spcBef>
            </a:pPr>
            <a:r>
              <a:rPr lang="cs-CZ" altLang="cs-CZ" sz="2400" dirty="0"/>
              <a:t>Nejvýše 38,75 hodiny týdně u zaměstnanců:</a:t>
            </a:r>
          </a:p>
          <a:p>
            <a:pPr lvl="1">
              <a:lnSpc>
                <a:spcPct val="100000"/>
              </a:lnSpc>
              <a:spcBef>
                <a:spcPts val="800"/>
              </a:spcBef>
            </a:pPr>
            <a:r>
              <a:rPr lang="cs-CZ" altLang="cs-CZ" sz="2000" dirty="0"/>
              <a:t>s dvousměnným pracovním režimem</a:t>
            </a:r>
          </a:p>
          <a:p>
            <a:pPr>
              <a:lnSpc>
                <a:spcPct val="100000"/>
              </a:lnSpc>
              <a:spcBef>
                <a:spcPts val="800"/>
              </a:spcBef>
            </a:pPr>
            <a:r>
              <a:rPr lang="cs-CZ" altLang="cs-CZ" sz="2400" dirty="0"/>
              <a:t>Mladiství zaměstnanci smějí pracovat nejvýše 40 hodin týdně a v jednotlivých dnech nejvýše 8 hodin.</a:t>
            </a: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052B7F3-EB6D-4CF5-86FD-6597C5C27AFC}" type="slidenum">
              <a:rPr lang="cs-CZ" sz="1200">
                <a:solidFill>
                  <a:schemeClr val="tx1">
                    <a:tint val="75000"/>
                  </a:schemeClr>
                </a:solidFill>
                <a:latin typeface="+mn-lt"/>
              </a:rPr>
              <a:pPr algn="r" fontAlgn="auto">
                <a:spcBef>
                  <a:spcPts val="0"/>
                </a:spcBef>
                <a:spcAft>
                  <a:spcPts val="0"/>
                </a:spcAft>
                <a:defRPr/>
              </a:pPr>
              <a:t>39</a:t>
            </a:fld>
            <a:endParaRPr lang="cs-CZ" sz="1200">
              <a:solidFill>
                <a:schemeClr val="tx1">
                  <a:tint val="75000"/>
                </a:schemeClr>
              </a:solidFill>
              <a:latin typeface="+mn-lt"/>
            </a:endParaRPr>
          </a:p>
        </p:txBody>
      </p:sp>
      <p:sp>
        <p:nvSpPr>
          <p:cNvPr id="29702" name="Nadpis 1"/>
          <p:cNvSpPr>
            <a:spLocks/>
          </p:cNvSpPr>
          <p:nvPr/>
        </p:nvSpPr>
        <p:spPr bwMode="auto">
          <a:xfrm>
            <a:off x="404207" y="620688"/>
            <a:ext cx="8229600" cy="792163"/>
          </a:xfrm>
          <a:prstGeom prst="rect">
            <a:avLst/>
          </a:prstGeom>
          <a:noFill/>
          <a:ln w="9525">
            <a:noFill/>
            <a:miter lim="800000"/>
            <a:headEnd/>
            <a:tailEnd/>
          </a:ln>
        </p:spPr>
        <p:txBody>
          <a:bodyPr anchor="ctr"/>
          <a:lstStyle/>
          <a:p>
            <a:pPr algn="ctr"/>
            <a:r>
              <a:rPr lang="cs-CZ" sz="4400" dirty="0">
                <a:solidFill>
                  <a:schemeClr val="tx2"/>
                </a:solidFill>
                <a:latin typeface="Calibri" pitchFamily="34" charset="0"/>
              </a:rPr>
              <a:t>Pracovní doba</a:t>
            </a:r>
          </a:p>
        </p:txBody>
      </p:sp>
    </p:spTree>
    <p:extLst>
      <p:ext uri="{BB962C8B-B14F-4D97-AF65-F5344CB8AC3E}">
        <p14:creationId xmlns:p14="http://schemas.microsoft.com/office/powerpoint/2010/main" val="993394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idx="4294967295"/>
          </p:nvPr>
        </p:nvSpPr>
        <p:spPr>
          <a:xfrm>
            <a:off x="457200" y="457200"/>
            <a:ext cx="8229600" cy="1027113"/>
          </a:xfrm>
        </p:spPr>
        <p:txBody>
          <a:bodyPr/>
          <a:lstStyle/>
          <a:p>
            <a:pPr eaLnBrk="1" hangingPunct="1">
              <a:lnSpc>
                <a:spcPct val="100000"/>
              </a:lnSpc>
              <a:spcBef>
                <a:spcPts val="800"/>
              </a:spcBef>
            </a:pPr>
            <a:r>
              <a:rPr lang="cs-CZ" altLang="cs-CZ" sz="3800" dirty="0">
                <a:solidFill>
                  <a:schemeClr val="tx2"/>
                </a:solidFill>
                <a:latin typeface="Calibri" pitchFamily="34" charset="0"/>
              </a:rPr>
              <a:t>Přehled úpravy pracovněprávních vztahů</a:t>
            </a:r>
            <a:endParaRPr lang="cs-CZ" altLang="cs-CZ" sz="3800" dirty="0">
              <a:solidFill>
                <a:schemeClr val="tx2"/>
              </a:solidFill>
              <a:latin typeface="Calibri" pitchFamily="34" charset="0"/>
              <a:ea typeface="+mn-ea"/>
              <a:cs typeface="+mn-cs"/>
            </a:endParaRPr>
          </a:p>
        </p:txBody>
      </p:sp>
      <p:sp>
        <p:nvSpPr>
          <p:cNvPr id="4099" name="Zástupný symbol pro obsah 2"/>
          <p:cNvSpPr>
            <a:spLocks noGrp="1"/>
          </p:cNvSpPr>
          <p:nvPr>
            <p:ph idx="4294967295"/>
          </p:nvPr>
        </p:nvSpPr>
        <p:spPr>
          <a:xfrm>
            <a:off x="539750" y="1844824"/>
            <a:ext cx="8147050" cy="4511526"/>
          </a:xfrm>
        </p:spPr>
        <p:txBody>
          <a:bodyPr/>
          <a:lstStyle/>
          <a:p>
            <a:pPr eaLnBrk="1" hangingPunct="1">
              <a:lnSpc>
                <a:spcPct val="100000"/>
              </a:lnSpc>
              <a:spcBef>
                <a:spcPts val="800"/>
              </a:spcBef>
            </a:pPr>
            <a:r>
              <a:rPr lang="cs-CZ" altLang="cs-CZ" sz="2200" dirty="0"/>
              <a:t>Další právní předpisy dopadající na pracovněprávní vztahy:</a:t>
            </a:r>
          </a:p>
          <a:p>
            <a:pPr lvl="1">
              <a:lnSpc>
                <a:spcPct val="100000"/>
              </a:lnSpc>
              <a:spcBef>
                <a:spcPts val="800"/>
              </a:spcBef>
            </a:pPr>
            <a:r>
              <a:rPr lang="cs-CZ" altLang="cs-CZ" sz="1800" dirty="0"/>
              <a:t>Zákon č. 198/2009 Sb., antidiskriminační zákon </a:t>
            </a:r>
          </a:p>
          <a:p>
            <a:pPr lvl="1">
              <a:lnSpc>
                <a:spcPct val="100000"/>
              </a:lnSpc>
              <a:spcBef>
                <a:spcPts val="800"/>
              </a:spcBef>
            </a:pPr>
            <a:r>
              <a:rPr lang="cs-CZ" altLang="cs-CZ" sz="1800" dirty="0"/>
              <a:t>Zákon č. 435/2004 Sb., o zaměstnanosti</a:t>
            </a:r>
          </a:p>
          <a:p>
            <a:pPr lvl="1">
              <a:lnSpc>
                <a:spcPct val="100000"/>
              </a:lnSpc>
              <a:spcBef>
                <a:spcPts val="800"/>
              </a:spcBef>
            </a:pPr>
            <a:r>
              <a:rPr lang="cs-CZ" altLang="cs-CZ" sz="1800" dirty="0"/>
              <a:t>Zákon č. 2/1991 Sb., o kolektivním vyjednávání</a:t>
            </a:r>
          </a:p>
          <a:p>
            <a:pPr lvl="1">
              <a:lnSpc>
                <a:spcPct val="100000"/>
              </a:lnSpc>
              <a:spcBef>
                <a:spcPts val="800"/>
              </a:spcBef>
            </a:pPr>
            <a:r>
              <a:rPr lang="cs-CZ" altLang="cs-CZ" sz="1800" dirty="0"/>
              <a:t>Nařízení vlády č. 567/2006 Sb., o minimální mzdě, o nejnižších úrovních zaručené mzdy, o vymezení ztíženého pracovního prostředí a o výši příplatku ke mzdě za práci ve ztíženém pracovním prostředí</a:t>
            </a:r>
          </a:p>
          <a:p>
            <a:pPr lvl="1">
              <a:lnSpc>
                <a:spcPct val="100000"/>
              </a:lnSpc>
              <a:spcBef>
                <a:spcPts val="800"/>
              </a:spcBef>
            </a:pPr>
            <a:r>
              <a:rPr lang="cs-CZ" altLang="cs-CZ" sz="1800" dirty="0"/>
              <a:t>Nařízení vlády  č. 590/2006 Sb., kterým se stanoví okruh a rozsah jiných důležitých osobních překážek v práci</a:t>
            </a:r>
          </a:p>
          <a:p>
            <a:pPr lvl="1">
              <a:lnSpc>
                <a:spcPct val="100000"/>
              </a:lnSpc>
              <a:spcBef>
                <a:spcPts val="800"/>
              </a:spcBef>
            </a:pPr>
            <a:r>
              <a:rPr lang="cs-CZ" altLang="cs-CZ" sz="1800" dirty="0"/>
              <a:t>Zákon č. 187/2006 Sb., o nemocenském pojištění </a:t>
            </a:r>
          </a:p>
          <a:p>
            <a:pPr lvl="1">
              <a:lnSpc>
                <a:spcPct val="100000"/>
              </a:lnSpc>
              <a:spcBef>
                <a:spcPts val="800"/>
              </a:spcBef>
            </a:pPr>
            <a:r>
              <a:rPr lang="cs-CZ" altLang="cs-CZ" sz="1800" dirty="0"/>
              <a:t>Zákon č. 373/2011 Sb., o specifických zdravotních službách</a:t>
            </a:r>
          </a:p>
          <a:p>
            <a:pPr eaLnBrk="1" hangingPunct="1">
              <a:lnSpc>
                <a:spcPct val="100000"/>
              </a:lnSpc>
              <a:spcBef>
                <a:spcPts val="800"/>
              </a:spcBef>
            </a:pPr>
            <a:endParaRPr lang="cs-CZ" altLang="cs-CZ" sz="2000" dirty="0"/>
          </a:p>
        </p:txBody>
      </p:sp>
      <p:sp>
        <p:nvSpPr>
          <p:cNvPr id="4" name="Zástupný symbol pro číslo snímku 5"/>
          <p:cNvSpPr>
            <a:spLocks noGrp="1"/>
          </p:cNvSpPr>
          <p:nvPr>
            <p:ph type="sldNum" sz="quarter" idx="12"/>
          </p:nvPr>
        </p:nvSpPr>
        <p:spPr>
          <a:xfrm>
            <a:off x="6553200" y="6356350"/>
            <a:ext cx="2133600" cy="365125"/>
          </a:xfrm>
        </p:spPr>
        <p:txBody>
          <a:bodyPr/>
          <a:lstStyle>
            <a:lvl1pPr>
              <a:defRPr/>
            </a:lvl1pPr>
          </a:lstStyle>
          <a:p>
            <a:pPr>
              <a:defRPr/>
            </a:pPr>
            <a:r>
              <a:rPr lang="cs-CZ" dirty="0"/>
              <a:t>4</a:t>
            </a:r>
          </a:p>
        </p:txBody>
      </p:sp>
    </p:spTree>
    <p:extLst>
      <p:ext uri="{BB962C8B-B14F-4D97-AF65-F5344CB8AC3E}">
        <p14:creationId xmlns:p14="http://schemas.microsoft.com/office/powerpoint/2010/main" val="265775338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4294967295"/>
          </p:nvPr>
        </p:nvSpPr>
        <p:spPr>
          <a:xfrm>
            <a:off x="476881" y="1772816"/>
            <a:ext cx="8229600" cy="4151486"/>
          </a:xfrm>
        </p:spPr>
        <p:txBody>
          <a:bodyPr/>
          <a:lstStyle/>
          <a:p>
            <a:pPr>
              <a:lnSpc>
                <a:spcPct val="100000"/>
              </a:lnSpc>
              <a:spcBef>
                <a:spcPts val="800"/>
              </a:spcBef>
            </a:pPr>
            <a:r>
              <a:rPr lang="cs-CZ" altLang="cs-CZ" sz="2800" dirty="0"/>
              <a:t>Pracovní doba:</a:t>
            </a:r>
          </a:p>
          <a:p>
            <a:pPr lvl="1">
              <a:lnSpc>
                <a:spcPct val="100000"/>
              </a:lnSpc>
              <a:spcBef>
                <a:spcPts val="800"/>
              </a:spcBef>
            </a:pPr>
            <a:r>
              <a:rPr lang="cs-CZ" altLang="cs-CZ" sz="2400" dirty="0"/>
              <a:t>doba, v níž je zaměstnanec povinen vykonávat práci </a:t>
            </a:r>
          </a:p>
          <a:p>
            <a:pPr lvl="1">
              <a:lnSpc>
                <a:spcPct val="100000"/>
              </a:lnSpc>
              <a:spcBef>
                <a:spcPts val="800"/>
              </a:spcBef>
            </a:pPr>
            <a:r>
              <a:rPr lang="cs-CZ" altLang="cs-CZ" sz="2400" dirty="0"/>
              <a:t>doba, v níž je zaměstnanec na pracovišti připraven k výkonu práce</a:t>
            </a:r>
          </a:p>
          <a:p>
            <a:pPr>
              <a:lnSpc>
                <a:spcPct val="100000"/>
              </a:lnSpc>
              <a:spcBef>
                <a:spcPts val="800"/>
              </a:spcBef>
            </a:pPr>
            <a:r>
              <a:rPr lang="cs-CZ" altLang="cs-CZ" sz="2800" dirty="0"/>
              <a:t>Doba odpočinku:</a:t>
            </a:r>
          </a:p>
          <a:p>
            <a:pPr lvl="1">
              <a:lnSpc>
                <a:spcPct val="100000"/>
              </a:lnSpc>
              <a:spcBef>
                <a:spcPts val="800"/>
              </a:spcBef>
            </a:pPr>
            <a:r>
              <a:rPr lang="cs-CZ" altLang="cs-CZ" sz="2400" dirty="0"/>
              <a:t>doba, která není pracovní dobou</a:t>
            </a:r>
          </a:p>
          <a:p>
            <a:pPr>
              <a:lnSpc>
                <a:spcPct val="100000"/>
              </a:lnSpc>
              <a:spcBef>
                <a:spcPts val="800"/>
              </a:spcBef>
            </a:pPr>
            <a:r>
              <a:rPr lang="cs-CZ" altLang="cs-CZ" sz="2800" dirty="0"/>
              <a:t>Směna:</a:t>
            </a:r>
          </a:p>
          <a:p>
            <a:pPr lvl="1">
              <a:lnSpc>
                <a:spcPct val="100000"/>
              </a:lnSpc>
              <a:spcBef>
                <a:spcPts val="800"/>
              </a:spcBef>
            </a:pPr>
            <a:r>
              <a:rPr lang="cs-CZ" altLang="cs-CZ" sz="2400" dirty="0"/>
              <a:t>část týdenní pracovní doby bez práce přesčas, kterou je zaměstnanec povinen na základě stanoveného rozvrhu odpracovat </a:t>
            </a: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052B7F3-EB6D-4CF5-86FD-6597C5C27AFC}" type="slidenum">
              <a:rPr lang="cs-CZ" sz="1200">
                <a:solidFill>
                  <a:schemeClr val="tx1">
                    <a:tint val="75000"/>
                  </a:schemeClr>
                </a:solidFill>
                <a:latin typeface="+mn-lt"/>
              </a:rPr>
              <a:pPr algn="r" fontAlgn="auto">
                <a:spcBef>
                  <a:spcPts val="0"/>
                </a:spcBef>
                <a:spcAft>
                  <a:spcPts val="0"/>
                </a:spcAft>
                <a:defRPr/>
              </a:pPr>
              <a:t>40</a:t>
            </a:fld>
            <a:endParaRPr lang="cs-CZ" sz="1200">
              <a:solidFill>
                <a:schemeClr val="tx1">
                  <a:tint val="75000"/>
                </a:schemeClr>
              </a:solidFill>
              <a:latin typeface="+mn-lt"/>
            </a:endParaRPr>
          </a:p>
        </p:txBody>
      </p:sp>
      <p:sp>
        <p:nvSpPr>
          <p:cNvPr id="29702" name="Nadpis 1"/>
          <p:cNvSpPr>
            <a:spLocks/>
          </p:cNvSpPr>
          <p:nvPr/>
        </p:nvSpPr>
        <p:spPr bwMode="auto">
          <a:xfrm>
            <a:off x="404207" y="620688"/>
            <a:ext cx="8229600" cy="792163"/>
          </a:xfrm>
          <a:prstGeom prst="rect">
            <a:avLst/>
          </a:prstGeom>
          <a:noFill/>
          <a:ln w="9525">
            <a:noFill/>
            <a:miter lim="800000"/>
            <a:headEnd/>
            <a:tailEnd/>
          </a:ln>
        </p:spPr>
        <p:txBody>
          <a:bodyPr anchor="ctr"/>
          <a:lstStyle/>
          <a:p>
            <a:pPr algn="ctr"/>
            <a:r>
              <a:rPr lang="cs-CZ" sz="4400" dirty="0">
                <a:solidFill>
                  <a:schemeClr val="tx2"/>
                </a:solidFill>
                <a:latin typeface="Calibri" pitchFamily="34" charset="0"/>
              </a:rPr>
              <a:t>Pracovní doba</a:t>
            </a:r>
          </a:p>
        </p:txBody>
      </p:sp>
    </p:spTree>
    <p:extLst>
      <p:ext uri="{BB962C8B-B14F-4D97-AF65-F5344CB8AC3E}">
        <p14:creationId xmlns:p14="http://schemas.microsoft.com/office/powerpoint/2010/main" val="158083467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4294967295"/>
          </p:nvPr>
        </p:nvSpPr>
        <p:spPr>
          <a:xfrm>
            <a:off x="476881" y="1772816"/>
            <a:ext cx="8229600" cy="4151486"/>
          </a:xfrm>
        </p:spPr>
        <p:txBody>
          <a:bodyPr/>
          <a:lstStyle/>
          <a:p>
            <a:pPr>
              <a:lnSpc>
                <a:spcPct val="100000"/>
              </a:lnSpc>
              <a:spcBef>
                <a:spcPts val="800"/>
              </a:spcBef>
            </a:pPr>
            <a:r>
              <a:rPr lang="cs-CZ" altLang="cs-CZ" sz="2400" dirty="0"/>
              <a:t>Kratší pracovní doba (tzv. kratší úvazek) se uplatní, jen je-li mezi zaměstnancem a zaměstnavatelem sjednána</a:t>
            </a:r>
          </a:p>
          <a:p>
            <a:pPr>
              <a:lnSpc>
                <a:spcPct val="100000"/>
              </a:lnSpc>
              <a:spcBef>
                <a:spcPts val="800"/>
              </a:spcBef>
            </a:pPr>
            <a:r>
              <a:rPr lang="cs-CZ" altLang="cs-CZ" sz="2400" dirty="0"/>
              <a:t>Zaměstnanci s kratší pracovní dobou přísluší poměrně nižší mzda</a:t>
            </a:r>
          </a:p>
          <a:p>
            <a:pPr>
              <a:lnSpc>
                <a:spcPct val="100000"/>
              </a:lnSpc>
              <a:spcBef>
                <a:spcPts val="800"/>
              </a:spcBef>
            </a:pPr>
            <a:r>
              <a:rPr lang="cs-CZ" altLang="cs-CZ" sz="2400" dirty="0"/>
              <a:t>Žádosti zaměstnance, který pečuje o dítě mladší než 15 let nebo jinou osobu závislou na pomoci, o kratší pracovní dobu nebo jinou vhodnou úpravu pracovní doby, musí zaměstnavatel vyhovět, nebrání-li tomu vážné provozní důvody.</a:t>
            </a:r>
          </a:p>
          <a:p>
            <a:pPr>
              <a:lnSpc>
                <a:spcPct val="100000"/>
              </a:lnSpc>
              <a:spcBef>
                <a:spcPts val="800"/>
              </a:spcBef>
            </a:pPr>
            <a:r>
              <a:rPr lang="cs-CZ" altLang="cs-CZ" sz="2400" dirty="0"/>
              <a:t>Kratší pracovní doba nesmí být zaměňována se zkrácenou stanovenou týdenní pracovní dobou.</a:t>
            </a: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052B7F3-EB6D-4CF5-86FD-6597C5C27AFC}" type="slidenum">
              <a:rPr lang="cs-CZ" sz="1200">
                <a:solidFill>
                  <a:schemeClr val="tx1">
                    <a:tint val="75000"/>
                  </a:schemeClr>
                </a:solidFill>
                <a:latin typeface="+mn-lt"/>
              </a:rPr>
              <a:pPr algn="r" fontAlgn="auto">
                <a:spcBef>
                  <a:spcPts val="0"/>
                </a:spcBef>
                <a:spcAft>
                  <a:spcPts val="0"/>
                </a:spcAft>
                <a:defRPr/>
              </a:pPr>
              <a:t>41</a:t>
            </a:fld>
            <a:endParaRPr lang="cs-CZ" sz="1200">
              <a:solidFill>
                <a:schemeClr val="tx1">
                  <a:tint val="75000"/>
                </a:schemeClr>
              </a:solidFill>
              <a:latin typeface="+mn-lt"/>
            </a:endParaRPr>
          </a:p>
        </p:txBody>
      </p:sp>
      <p:sp>
        <p:nvSpPr>
          <p:cNvPr id="29702" name="Nadpis 1"/>
          <p:cNvSpPr>
            <a:spLocks/>
          </p:cNvSpPr>
          <p:nvPr/>
        </p:nvSpPr>
        <p:spPr bwMode="auto">
          <a:xfrm>
            <a:off x="404207" y="620688"/>
            <a:ext cx="8229600" cy="792163"/>
          </a:xfrm>
          <a:prstGeom prst="rect">
            <a:avLst/>
          </a:prstGeom>
          <a:noFill/>
          <a:ln w="9525">
            <a:noFill/>
            <a:miter lim="800000"/>
            <a:headEnd/>
            <a:tailEnd/>
          </a:ln>
        </p:spPr>
        <p:txBody>
          <a:bodyPr anchor="ctr"/>
          <a:lstStyle/>
          <a:p>
            <a:pPr algn="ctr"/>
            <a:r>
              <a:rPr lang="cs-CZ" sz="4400" dirty="0">
                <a:solidFill>
                  <a:schemeClr val="tx2"/>
                </a:solidFill>
                <a:latin typeface="Calibri" pitchFamily="34" charset="0"/>
              </a:rPr>
              <a:t>Pracovní doba</a:t>
            </a:r>
          </a:p>
        </p:txBody>
      </p:sp>
    </p:spTree>
    <p:extLst>
      <p:ext uri="{BB962C8B-B14F-4D97-AF65-F5344CB8AC3E}">
        <p14:creationId xmlns:p14="http://schemas.microsoft.com/office/powerpoint/2010/main" val="16905409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4294967295"/>
          </p:nvPr>
        </p:nvSpPr>
        <p:spPr>
          <a:xfrm>
            <a:off x="476881" y="1772816"/>
            <a:ext cx="8229600" cy="4151486"/>
          </a:xfrm>
        </p:spPr>
        <p:txBody>
          <a:bodyPr/>
          <a:lstStyle/>
          <a:p>
            <a:pPr>
              <a:lnSpc>
                <a:spcPct val="100000"/>
              </a:lnSpc>
              <a:spcBef>
                <a:spcPts val="800"/>
              </a:spcBef>
            </a:pPr>
            <a:r>
              <a:rPr lang="cs-CZ" altLang="cs-CZ" sz="2400" dirty="0"/>
              <a:t>Pracovní dobu rozvrhuje zaměstnavatel, který také určuje začátek a konec směn.</a:t>
            </a:r>
          </a:p>
          <a:p>
            <a:pPr>
              <a:lnSpc>
                <a:spcPct val="100000"/>
              </a:lnSpc>
              <a:spcBef>
                <a:spcPts val="800"/>
              </a:spcBef>
            </a:pPr>
            <a:r>
              <a:rPr lang="cs-CZ" altLang="cs-CZ" sz="2400" dirty="0"/>
              <a:t>Pracovní doba musí být rozvržena před začátkem práce.</a:t>
            </a:r>
          </a:p>
          <a:p>
            <a:pPr>
              <a:lnSpc>
                <a:spcPct val="100000"/>
              </a:lnSpc>
              <a:spcBef>
                <a:spcPts val="800"/>
              </a:spcBef>
            </a:pPr>
            <a:r>
              <a:rPr lang="cs-CZ" altLang="cs-CZ" sz="2400" dirty="0"/>
              <a:t>Zaměstnavatel je povinen vypracovat písemný rozvrh týdenní pracovní doby a seznámit s ním zaměstnance nejpozději 2 týdny předem, nebyla-li dohodnuta jiná doba.</a:t>
            </a: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052B7F3-EB6D-4CF5-86FD-6597C5C27AFC}" type="slidenum">
              <a:rPr lang="cs-CZ" sz="1200">
                <a:solidFill>
                  <a:schemeClr val="tx1">
                    <a:tint val="75000"/>
                  </a:schemeClr>
                </a:solidFill>
                <a:latin typeface="+mn-lt"/>
              </a:rPr>
              <a:pPr algn="r" fontAlgn="auto">
                <a:spcBef>
                  <a:spcPts val="0"/>
                </a:spcBef>
                <a:spcAft>
                  <a:spcPts val="0"/>
                </a:spcAft>
                <a:defRPr/>
              </a:pPr>
              <a:t>42</a:t>
            </a:fld>
            <a:endParaRPr lang="cs-CZ" sz="1200">
              <a:solidFill>
                <a:schemeClr val="tx1">
                  <a:tint val="75000"/>
                </a:schemeClr>
              </a:solidFill>
              <a:latin typeface="+mn-lt"/>
            </a:endParaRPr>
          </a:p>
        </p:txBody>
      </p:sp>
      <p:sp>
        <p:nvSpPr>
          <p:cNvPr id="29702" name="Nadpis 1"/>
          <p:cNvSpPr>
            <a:spLocks/>
          </p:cNvSpPr>
          <p:nvPr/>
        </p:nvSpPr>
        <p:spPr bwMode="auto">
          <a:xfrm>
            <a:off x="404207" y="620688"/>
            <a:ext cx="8229600" cy="792163"/>
          </a:xfrm>
          <a:prstGeom prst="rect">
            <a:avLst/>
          </a:prstGeom>
          <a:noFill/>
          <a:ln w="9525">
            <a:noFill/>
            <a:miter lim="800000"/>
            <a:headEnd/>
            <a:tailEnd/>
          </a:ln>
        </p:spPr>
        <p:txBody>
          <a:bodyPr anchor="ctr"/>
          <a:lstStyle/>
          <a:p>
            <a:pPr algn="ctr"/>
            <a:r>
              <a:rPr lang="cs-CZ" sz="4400" dirty="0">
                <a:solidFill>
                  <a:schemeClr val="tx2"/>
                </a:solidFill>
                <a:latin typeface="Calibri" pitchFamily="34" charset="0"/>
              </a:rPr>
              <a:t>Pracovní doba</a:t>
            </a:r>
          </a:p>
        </p:txBody>
      </p:sp>
    </p:spTree>
    <p:extLst>
      <p:ext uri="{BB962C8B-B14F-4D97-AF65-F5344CB8AC3E}">
        <p14:creationId xmlns:p14="http://schemas.microsoft.com/office/powerpoint/2010/main" val="41031447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4294967295"/>
          </p:nvPr>
        </p:nvSpPr>
        <p:spPr>
          <a:xfrm>
            <a:off x="476881" y="1772816"/>
            <a:ext cx="8229600" cy="4151486"/>
          </a:xfrm>
        </p:spPr>
        <p:txBody>
          <a:bodyPr/>
          <a:lstStyle/>
          <a:p>
            <a:pPr>
              <a:lnSpc>
                <a:spcPct val="100000"/>
              </a:lnSpc>
              <a:spcBef>
                <a:spcPts val="800"/>
              </a:spcBef>
            </a:pPr>
            <a:r>
              <a:rPr lang="cs-CZ" altLang="cs-CZ" sz="2400" dirty="0"/>
              <a:t>Nejdéle po 6 hodinách práce (mladistvý po 4,5 hodinách) musí mít zaměstnanec přestávku na jídlo a oddech. </a:t>
            </a:r>
          </a:p>
          <a:p>
            <a:pPr>
              <a:lnSpc>
                <a:spcPct val="100000"/>
              </a:lnSpc>
              <a:spcBef>
                <a:spcPts val="800"/>
              </a:spcBef>
            </a:pPr>
            <a:r>
              <a:rPr lang="cs-CZ" altLang="cs-CZ" sz="2400" dirty="0"/>
              <a:t>Přestávka trvá nejméně 30 minut.</a:t>
            </a:r>
          </a:p>
          <a:p>
            <a:pPr>
              <a:lnSpc>
                <a:spcPct val="100000"/>
              </a:lnSpc>
              <a:spcBef>
                <a:spcPts val="800"/>
              </a:spcBef>
            </a:pPr>
            <a:r>
              <a:rPr lang="cs-CZ" altLang="cs-CZ" sz="2400" dirty="0"/>
              <a:t>Přestávky se neposkytují na začátku a konci pracovní doby.</a:t>
            </a:r>
          </a:p>
          <a:p>
            <a:pPr>
              <a:lnSpc>
                <a:spcPct val="100000"/>
              </a:lnSpc>
              <a:spcBef>
                <a:spcPts val="800"/>
              </a:spcBef>
            </a:pPr>
            <a:r>
              <a:rPr lang="cs-CZ" altLang="cs-CZ" sz="2400" dirty="0"/>
              <a:t>Přestávky se nezapočítávají do pracovní doby.</a:t>
            </a:r>
          </a:p>
          <a:p>
            <a:pPr>
              <a:lnSpc>
                <a:spcPct val="100000"/>
              </a:lnSpc>
              <a:spcBef>
                <a:spcPts val="800"/>
              </a:spcBef>
            </a:pPr>
            <a:r>
              <a:rPr lang="cs-CZ" altLang="cs-CZ" sz="2400" dirty="0"/>
              <a:t>Bezpečnostní přestávka podle zvláštních předpisů se započítává do pracovní doby.</a:t>
            </a: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052B7F3-EB6D-4CF5-86FD-6597C5C27AFC}" type="slidenum">
              <a:rPr lang="cs-CZ" sz="1200">
                <a:solidFill>
                  <a:schemeClr val="tx1">
                    <a:tint val="75000"/>
                  </a:schemeClr>
                </a:solidFill>
                <a:latin typeface="+mn-lt"/>
              </a:rPr>
              <a:pPr algn="r" fontAlgn="auto">
                <a:spcBef>
                  <a:spcPts val="0"/>
                </a:spcBef>
                <a:spcAft>
                  <a:spcPts val="0"/>
                </a:spcAft>
                <a:defRPr/>
              </a:pPr>
              <a:t>43</a:t>
            </a:fld>
            <a:endParaRPr lang="cs-CZ" sz="1200">
              <a:solidFill>
                <a:schemeClr val="tx1">
                  <a:tint val="75000"/>
                </a:schemeClr>
              </a:solidFill>
              <a:latin typeface="+mn-lt"/>
            </a:endParaRPr>
          </a:p>
        </p:txBody>
      </p:sp>
      <p:sp>
        <p:nvSpPr>
          <p:cNvPr id="29702" name="Nadpis 1"/>
          <p:cNvSpPr>
            <a:spLocks/>
          </p:cNvSpPr>
          <p:nvPr/>
        </p:nvSpPr>
        <p:spPr bwMode="auto">
          <a:xfrm>
            <a:off x="404207" y="620688"/>
            <a:ext cx="8229600" cy="792163"/>
          </a:xfrm>
          <a:prstGeom prst="rect">
            <a:avLst/>
          </a:prstGeom>
          <a:noFill/>
          <a:ln w="9525">
            <a:noFill/>
            <a:miter lim="800000"/>
            <a:headEnd/>
            <a:tailEnd/>
          </a:ln>
        </p:spPr>
        <p:txBody>
          <a:bodyPr anchor="ctr"/>
          <a:lstStyle/>
          <a:p>
            <a:pPr algn="ctr"/>
            <a:r>
              <a:rPr lang="cs-CZ" sz="4400" dirty="0">
                <a:solidFill>
                  <a:schemeClr val="tx2"/>
                </a:solidFill>
                <a:latin typeface="Calibri" pitchFamily="34" charset="0"/>
              </a:rPr>
              <a:t>Pracovní doba</a:t>
            </a:r>
          </a:p>
        </p:txBody>
      </p:sp>
    </p:spTree>
    <p:extLst>
      <p:ext uri="{BB962C8B-B14F-4D97-AF65-F5344CB8AC3E}">
        <p14:creationId xmlns:p14="http://schemas.microsoft.com/office/powerpoint/2010/main" val="31977620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4294967295"/>
          </p:nvPr>
        </p:nvSpPr>
        <p:spPr>
          <a:xfrm>
            <a:off x="476881" y="1772816"/>
            <a:ext cx="8229600" cy="4151486"/>
          </a:xfrm>
        </p:spPr>
        <p:txBody>
          <a:bodyPr/>
          <a:lstStyle/>
          <a:p>
            <a:pPr>
              <a:lnSpc>
                <a:spcPct val="100000"/>
              </a:lnSpc>
              <a:spcBef>
                <a:spcPts val="800"/>
              </a:spcBef>
            </a:pPr>
            <a:r>
              <a:rPr lang="cs-CZ" altLang="cs-CZ" sz="2400" dirty="0"/>
              <a:t>Zaměstnanec musí mít mezi směnami nepřetržitý odpočinek 11 hodin.</a:t>
            </a:r>
          </a:p>
          <a:p>
            <a:pPr>
              <a:lnSpc>
                <a:spcPct val="100000"/>
              </a:lnSpc>
              <a:spcBef>
                <a:spcPts val="800"/>
              </a:spcBef>
            </a:pPr>
            <a:r>
              <a:rPr lang="cs-CZ" altLang="cs-CZ" sz="2400" dirty="0"/>
              <a:t>V zákonem vyjmenovaných případech může dojít ke zkrácení odpočinku až na 8 hodin.</a:t>
            </a:r>
          </a:p>
          <a:p>
            <a:pPr>
              <a:lnSpc>
                <a:spcPct val="100000"/>
              </a:lnSpc>
              <a:spcBef>
                <a:spcPts val="800"/>
              </a:spcBef>
            </a:pPr>
            <a:r>
              <a:rPr lang="cs-CZ" altLang="cs-CZ" sz="2400" dirty="0"/>
              <a:t>V případě uvedeného zkrácení musí být následující odpočinek mezi směnami o dobu tohoto zkrácení prodloužen.</a:t>
            </a: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052B7F3-EB6D-4CF5-86FD-6597C5C27AFC}" type="slidenum">
              <a:rPr lang="cs-CZ" sz="1200">
                <a:solidFill>
                  <a:schemeClr val="tx1">
                    <a:tint val="75000"/>
                  </a:schemeClr>
                </a:solidFill>
                <a:latin typeface="+mn-lt"/>
              </a:rPr>
              <a:pPr algn="r" fontAlgn="auto">
                <a:spcBef>
                  <a:spcPts val="0"/>
                </a:spcBef>
                <a:spcAft>
                  <a:spcPts val="0"/>
                </a:spcAft>
                <a:defRPr/>
              </a:pPr>
              <a:t>44</a:t>
            </a:fld>
            <a:endParaRPr lang="cs-CZ" sz="1200">
              <a:solidFill>
                <a:schemeClr val="tx1">
                  <a:tint val="75000"/>
                </a:schemeClr>
              </a:solidFill>
              <a:latin typeface="+mn-lt"/>
            </a:endParaRPr>
          </a:p>
        </p:txBody>
      </p:sp>
      <p:sp>
        <p:nvSpPr>
          <p:cNvPr id="29702" name="Nadpis 1"/>
          <p:cNvSpPr>
            <a:spLocks/>
          </p:cNvSpPr>
          <p:nvPr/>
        </p:nvSpPr>
        <p:spPr bwMode="auto">
          <a:xfrm>
            <a:off x="404207" y="620688"/>
            <a:ext cx="8229600" cy="792163"/>
          </a:xfrm>
          <a:prstGeom prst="rect">
            <a:avLst/>
          </a:prstGeom>
          <a:noFill/>
          <a:ln w="9525">
            <a:noFill/>
            <a:miter lim="800000"/>
            <a:headEnd/>
            <a:tailEnd/>
          </a:ln>
        </p:spPr>
        <p:txBody>
          <a:bodyPr anchor="ctr"/>
          <a:lstStyle/>
          <a:p>
            <a:pPr algn="ctr"/>
            <a:r>
              <a:rPr lang="cs-CZ" sz="4400" dirty="0">
                <a:solidFill>
                  <a:schemeClr val="tx2"/>
                </a:solidFill>
                <a:latin typeface="Calibri" pitchFamily="34" charset="0"/>
              </a:rPr>
              <a:t>Doby odpočinku</a:t>
            </a:r>
          </a:p>
        </p:txBody>
      </p:sp>
    </p:spTree>
    <p:extLst>
      <p:ext uri="{BB962C8B-B14F-4D97-AF65-F5344CB8AC3E}">
        <p14:creationId xmlns:p14="http://schemas.microsoft.com/office/powerpoint/2010/main" val="4315244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4294967295"/>
          </p:nvPr>
        </p:nvSpPr>
        <p:spPr>
          <a:xfrm>
            <a:off x="476881" y="1772816"/>
            <a:ext cx="8229600" cy="4151486"/>
          </a:xfrm>
        </p:spPr>
        <p:txBody>
          <a:bodyPr/>
          <a:lstStyle/>
          <a:p>
            <a:pPr>
              <a:lnSpc>
                <a:spcPct val="100000"/>
              </a:lnSpc>
              <a:spcBef>
                <a:spcPts val="800"/>
              </a:spcBef>
            </a:pPr>
            <a:r>
              <a:rPr lang="cs-CZ" altLang="cs-CZ" dirty="0"/>
              <a:t>Zaměstnanec musí mít nepřetržitý odpočinek v týdnu v trvání alespoň 35 hodin (u mladistvého alespoň 48 hodin).</a:t>
            </a:r>
          </a:p>
          <a:p>
            <a:pPr>
              <a:lnSpc>
                <a:spcPct val="100000"/>
              </a:lnSpc>
              <a:spcBef>
                <a:spcPts val="800"/>
              </a:spcBef>
            </a:pPr>
            <a:r>
              <a:rPr lang="cs-CZ" altLang="cs-CZ" dirty="0"/>
              <a:t>Ve dnech pracovního klidu, což jsou:</a:t>
            </a:r>
          </a:p>
          <a:p>
            <a:pPr lvl="1">
              <a:lnSpc>
                <a:spcPct val="100000"/>
              </a:lnSpc>
              <a:spcBef>
                <a:spcPts val="800"/>
              </a:spcBef>
            </a:pPr>
            <a:r>
              <a:rPr lang="cs-CZ" altLang="cs-CZ" dirty="0"/>
              <a:t>dny, na které připadá nepřetržitý odpočinek v týdnu, a</a:t>
            </a:r>
          </a:p>
          <a:p>
            <a:pPr lvl="1">
              <a:lnSpc>
                <a:spcPct val="100000"/>
              </a:lnSpc>
              <a:spcBef>
                <a:spcPts val="800"/>
              </a:spcBef>
            </a:pPr>
            <a:r>
              <a:rPr lang="cs-CZ" altLang="cs-CZ" dirty="0"/>
              <a:t>svátky</a:t>
            </a:r>
          </a:p>
          <a:p>
            <a:pPr>
              <a:lnSpc>
                <a:spcPct val="100000"/>
              </a:lnSpc>
              <a:spcBef>
                <a:spcPts val="800"/>
              </a:spcBef>
              <a:buFont typeface="Wingdings" pitchFamily="2" charset="2"/>
              <a:buNone/>
            </a:pPr>
            <a:r>
              <a:rPr lang="cs-CZ" altLang="cs-CZ" dirty="0"/>
              <a:t>	může zaměstnavatel nařídit práci jen výjimečně a pouze v určitých případech.</a:t>
            </a: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052B7F3-EB6D-4CF5-86FD-6597C5C27AFC}" type="slidenum">
              <a:rPr lang="cs-CZ" sz="1200">
                <a:solidFill>
                  <a:schemeClr val="tx1">
                    <a:tint val="75000"/>
                  </a:schemeClr>
                </a:solidFill>
                <a:latin typeface="+mn-lt"/>
              </a:rPr>
              <a:pPr algn="r" fontAlgn="auto">
                <a:spcBef>
                  <a:spcPts val="0"/>
                </a:spcBef>
                <a:spcAft>
                  <a:spcPts val="0"/>
                </a:spcAft>
                <a:defRPr/>
              </a:pPr>
              <a:t>45</a:t>
            </a:fld>
            <a:endParaRPr lang="cs-CZ" sz="1200">
              <a:solidFill>
                <a:schemeClr val="tx1">
                  <a:tint val="75000"/>
                </a:schemeClr>
              </a:solidFill>
              <a:latin typeface="+mn-lt"/>
            </a:endParaRPr>
          </a:p>
        </p:txBody>
      </p:sp>
      <p:sp>
        <p:nvSpPr>
          <p:cNvPr id="29702" name="Nadpis 1"/>
          <p:cNvSpPr>
            <a:spLocks/>
          </p:cNvSpPr>
          <p:nvPr/>
        </p:nvSpPr>
        <p:spPr bwMode="auto">
          <a:xfrm>
            <a:off x="404207" y="620688"/>
            <a:ext cx="8229600" cy="792163"/>
          </a:xfrm>
          <a:prstGeom prst="rect">
            <a:avLst/>
          </a:prstGeom>
          <a:noFill/>
          <a:ln w="9525">
            <a:noFill/>
            <a:miter lim="800000"/>
            <a:headEnd/>
            <a:tailEnd/>
          </a:ln>
        </p:spPr>
        <p:txBody>
          <a:bodyPr anchor="ctr"/>
          <a:lstStyle/>
          <a:p>
            <a:pPr algn="ctr"/>
            <a:r>
              <a:rPr lang="cs-CZ" sz="4400" dirty="0">
                <a:solidFill>
                  <a:schemeClr val="tx2"/>
                </a:solidFill>
                <a:latin typeface="Calibri" pitchFamily="34" charset="0"/>
              </a:rPr>
              <a:t>Doby odpočinku</a:t>
            </a:r>
          </a:p>
        </p:txBody>
      </p:sp>
    </p:spTree>
    <p:extLst>
      <p:ext uri="{BB962C8B-B14F-4D97-AF65-F5344CB8AC3E}">
        <p14:creationId xmlns:p14="http://schemas.microsoft.com/office/powerpoint/2010/main" val="50464850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4294967295"/>
          </p:nvPr>
        </p:nvSpPr>
        <p:spPr>
          <a:xfrm>
            <a:off x="476881" y="1556792"/>
            <a:ext cx="8229600" cy="4151486"/>
          </a:xfrm>
        </p:spPr>
        <p:txBody>
          <a:bodyPr/>
          <a:lstStyle/>
          <a:p>
            <a:pPr>
              <a:lnSpc>
                <a:spcPct val="100000"/>
              </a:lnSpc>
              <a:spcBef>
                <a:spcPts val="800"/>
              </a:spcBef>
            </a:pPr>
            <a:r>
              <a:rPr lang="cs-CZ" altLang="cs-CZ" sz="2800" dirty="0"/>
              <a:t>Práce přesčas:</a:t>
            </a:r>
          </a:p>
          <a:p>
            <a:pPr lvl="1">
              <a:lnSpc>
                <a:spcPct val="100000"/>
              </a:lnSpc>
              <a:spcBef>
                <a:spcPts val="800"/>
              </a:spcBef>
            </a:pPr>
            <a:r>
              <a:rPr lang="cs-CZ" altLang="cs-CZ" sz="2400" dirty="0"/>
              <a:t>práce konaná mimo rámec rozvrhu pracovních směn nad stanovenou týdenní pracovní dobu, </a:t>
            </a:r>
          </a:p>
          <a:p>
            <a:pPr lvl="1">
              <a:lnSpc>
                <a:spcPct val="100000"/>
              </a:lnSpc>
              <a:spcBef>
                <a:spcPts val="800"/>
              </a:spcBef>
            </a:pPr>
            <a:r>
              <a:rPr lang="cs-CZ" altLang="cs-CZ" sz="2400" dirty="0"/>
              <a:t>na příkaz zaměstnavatele,</a:t>
            </a:r>
          </a:p>
          <a:p>
            <a:pPr lvl="1">
              <a:lnSpc>
                <a:spcPct val="100000"/>
              </a:lnSpc>
              <a:spcBef>
                <a:spcPts val="800"/>
              </a:spcBef>
            </a:pPr>
            <a:r>
              <a:rPr lang="cs-CZ" altLang="cs-CZ" sz="2400" dirty="0"/>
              <a:t>nebo se souhlasem zaměstnavatele.</a:t>
            </a:r>
          </a:p>
          <a:p>
            <a:pPr>
              <a:lnSpc>
                <a:spcPct val="100000"/>
              </a:lnSpc>
              <a:spcBef>
                <a:spcPts val="800"/>
              </a:spcBef>
            </a:pPr>
            <a:r>
              <a:rPr lang="cs-CZ" altLang="cs-CZ" sz="2800" dirty="0"/>
              <a:t>Nařídit přesčas může zaměstnavatel jen z vážných provozních důvodů.</a:t>
            </a:r>
          </a:p>
          <a:p>
            <a:pPr>
              <a:lnSpc>
                <a:spcPct val="100000"/>
              </a:lnSpc>
              <a:spcBef>
                <a:spcPts val="800"/>
              </a:spcBef>
            </a:pPr>
            <a:r>
              <a:rPr lang="cs-CZ" altLang="cs-CZ" sz="2800" dirty="0"/>
              <a:t>Nařízená práce přesčas může činit nejvýše 150 hodin ročně.</a:t>
            </a:r>
          </a:p>
          <a:p>
            <a:pPr>
              <a:lnSpc>
                <a:spcPct val="100000"/>
              </a:lnSpc>
              <a:spcBef>
                <a:spcPts val="800"/>
              </a:spcBef>
            </a:pPr>
            <a:r>
              <a:rPr lang="cs-CZ" altLang="cs-CZ" sz="2800" dirty="0"/>
              <a:t>Další přesčas lze konat na základě dohody až do rozsahu 8 hodin týdně v průměru.</a:t>
            </a: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052B7F3-EB6D-4CF5-86FD-6597C5C27AFC}" type="slidenum">
              <a:rPr lang="cs-CZ" sz="1200">
                <a:solidFill>
                  <a:schemeClr val="tx1">
                    <a:tint val="75000"/>
                  </a:schemeClr>
                </a:solidFill>
                <a:latin typeface="+mn-lt"/>
              </a:rPr>
              <a:pPr algn="r" fontAlgn="auto">
                <a:spcBef>
                  <a:spcPts val="0"/>
                </a:spcBef>
                <a:spcAft>
                  <a:spcPts val="0"/>
                </a:spcAft>
                <a:defRPr/>
              </a:pPr>
              <a:t>46</a:t>
            </a:fld>
            <a:endParaRPr lang="cs-CZ" sz="1200">
              <a:solidFill>
                <a:schemeClr val="tx1">
                  <a:tint val="75000"/>
                </a:schemeClr>
              </a:solidFill>
              <a:latin typeface="+mn-lt"/>
            </a:endParaRPr>
          </a:p>
        </p:txBody>
      </p:sp>
      <p:sp>
        <p:nvSpPr>
          <p:cNvPr id="29702" name="Nadpis 1"/>
          <p:cNvSpPr>
            <a:spLocks/>
          </p:cNvSpPr>
          <p:nvPr/>
        </p:nvSpPr>
        <p:spPr bwMode="auto">
          <a:xfrm>
            <a:off x="404207" y="404664"/>
            <a:ext cx="8229600" cy="792163"/>
          </a:xfrm>
          <a:prstGeom prst="rect">
            <a:avLst/>
          </a:prstGeom>
          <a:noFill/>
          <a:ln w="9525">
            <a:noFill/>
            <a:miter lim="800000"/>
            <a:headEnd/>
            <a:tailEnd/>
          </a:ln>
        </p:spPr>
        <p:txBody>
          <a:bodyPr anchor="ctr"/>
          <a:lstStyle/>
          <a:p>
            <a:pPr algn="ctr"/>
            <a:r>
              <a:rPr lang="cs-CZ" sz="4400" dirty="0">
                <a:solidFill>
                  <a:schemeClr val="tx2"/>
                </a:solidFill>
                <a:latin typeface="Calibri" pitchFamily="34" charset="0"/>
              </a:rPr>
              <a:t>Práce přesčas</a:t>
            </a:r>
          </a:p>
        </p:txBody>
      </p:sp>
    </p:spTree>
    <p:extLst>
      <p:ext uri="{BB962C8B-B14F-4D97-AF65-F5344CB8AC3E}">
        <p14:creationId xmlns:p14="http://schemas.microsoft.com/office/powerpoint/2010/main" val="20327694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4294967295"/>
          </p:nvPr>
        </p:nvSpPr>
        <p:spPr>
          <a:xfrm>
            <a:off x="476881" y="1412776"/>
            <a:ext cx="8229600" cy="4151486"/>
          </a:xfrm>
        </p:spPr>
        <p:txBody>
          <a:bodyPr/>
          <a:lstStyle/>
          <a:p>
            <a:pPr>
              <a:spcBef>
                <a:spcPts val="800"/>
              </a:spcBef>
            </a:pPr>
            <a:r>
              <a:rPr lang="cs-CZ" altLang="cs-CZ" sz="2400" dirty="0"/>
              <a:t>Závislá práce je prací úplatnou, zaměstnanci vždy přísluší za vykonanou práci peněžité plnění.</a:t>
            </a:r>
          </a:p>
          <a:p>
            <a:pPr>
              <a:spcBef>
                <a:spcPts val="800"/>
              </a:spcBef>
            </a:pPr>
            <a:r>
              <a:rPr lang="cs-CZ" altLang="cs-CZ" sz="2400" dirty="0"/>
              <a:t>Pokud zaměstnanec nepracuje, může mu vzniknout právo na náhradu mzdy, platu nebo odměny.</a:t>
            </a:r>
          </a:p>
          <a:p>
            <a:pPr>
              <a:spcBef>
                <a:spcPts val="800"/>
              </a:spcBef>
            </a:pPr>
            <a:r>
              <a:rPr lang="cs-CZ" altLang="cs-CZ" sz="2400" dirty="0"/>
              <a:t>Plat poskytují zaměstnavatelé tzv. nepodnikatelské sféry.</a:t>
            </a:r>
          </a:p>
          <a:p>
            <a:pPr>
              <a:spcBef>
                <a:spcPts val="800"/>
              </a:spcBef>
            </a:pPr>
            <a:r>
              <a:rPr lang="cs-CZ" altLang="cs-CZ" sz="2400" dirty="0"/>
              <a:t>Mzdu poskytují ostatní zaměstnavatelé (tzv. podnikatelská sféra).</a:t>
            </a:r>
          </a:p>
          <a:p>
            <a:pPr>
              <a:spcBef>
                <a:spcPts val="800"/>
              </a:spcBef>
            </a:pPr>
            <a:r>
              <a:rPr lang="cs-CZ" altLang="cs-CZ" sz="2400" dirty="0"/>
              <a:t>Zaměstnanci pracující na základě dohody o pracích konaných mimo pracovní poměr mají právo na odměnu z dohody.</a:t>
            </a: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052B7F3-EB6D-4CF5-86FD-6597C5C27AFC}" type="slidenum">
              <a:rPr lang="cs-CZ" sz="1200">
                <a:solidFill>
                  <a:schemeClr val="tx1">
                    <a:tint val="75000"/>
                  </a:schemeClr>
                </a:solidFill>
                <a:latin typeface="+mn-lt"/>
              </a:rPr>
              <a:pPr algn="r" fontAlgn="auto">
                <a:spcBef>
                  <a:spcPts val="0"/>
                </a:spcBef>
                <a:spcAft>
                  <a:spcPts val="0"/>
                </a:spcAft>
                <a:defRPr/>
              </a:pPr>
              <a:t>47</a:t>
            </a:fld>
            <a:endParaRPr lang="cs-CZ" sz="1200">
              <a:solidFill>
                <a:schemeClr val="tx1">
                  <a:tint val="75000"/>
                </a:schemeClr>
              </a:solidFill>
              <a:latin typeface="+mn-lt"/>
            </a:endParaRPr>
          </a:p>
        </p:txBody>
      </p:sp>
      <p:sp>
        <p:nvSpPr>
          <p:cNvPr id="29702" name="Nadpis 1"/>
          <p:cNvSpPr>
            <a:spLocks/>
          </p:cNvSpPr>
          <p:nvPr/>
        </p:nvSpPr>
        <p:spPr bwMode="auto">
          <a:xfrm>
            <a:off x="404207" y="260648"/>
            <a:ext cx="8229600" cy="792163"/>
          </a:xfrm>
          <a:prstGeom prst="rect">
            <a:avLst/>
          </a:prstGeom>
          <a:noFill/>
          <a:ln w="9525">
            <a:noFill/>
            <a:miter lim="800000"/>
            <a:headEnd/>
            <a:tailEnd/>
          </a:ln>
        </p:spPr>
        <p:txBody>
          <a:bodyPr anchor="ctr"/>
          <a:lstStyle/>
          <a:p>
            <a:pPr algn="ctr"/>
            <a:r>
              <a:rPr lang="cs-CZ" sz="4400" dirty="0">
                <a:solidFill>
                  <a:schemeClr val="tx2"/>
                </a:solidFill>
                <a:latin typeface="Calibri" pitchFamily="34" charset="0"/>
              </a:rPr>
              <a:t>Odměňování</a:t>
            </a:r>
          </a:p>
        </p:txBody>
      </p:sp>
    </p:spTree>
    <p:extLst>
      <p:ext uri="{BB962C8B-B14F-4D97-AF65-F5344CB8AC3E}">
        <p14:creationId xmlns:p14="http://schemas.microsoft.com/office/powerpoint/2010/main" val="3718345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4294967295"/>
          </p:nvPr>
        </p:nvSpPr>
        <p:spPr>
          <a:xfrm>
            <a:off x="476881" y="1412776"/>
            <a:ext cx="8229600" cy="4151486"/>
          </a:xfrm>
        </p:spPr>
        <p:txBody>
          <a:bodyPr/>
          <a:lstStyle/>
          <a:p>
            <a:pPr>
              <a:spcBef>
                <a:spcPts val="800"/>
              </a:spcBef>
            </a:pPr>
            <a:r>
              <a:rPr lang="cs-CZ" altLang="cs-CZ" sz="2400" dirty="0"/>
              <a:t>Mzda, plat ani odměna z dohody nesmí být nižší, než minimální mzda.</a:t>
            </a:r>
          </a:p>
          <a:p>
            <a:pPr>
              <a:spcBef>
                <a:spcPts val="800"/>
              </a:spcBef>
            </a:pPr>
            <a:r>
              <a:rPr lang="cs-CZ" altLang="cs-CZ" sz="2400" dirty="0"/>
              <a:t>Minimální mzda činí:</a:t>
            </a:r>
          </a:p>
          <a:p>
            <a:pPr lvl="1">
              <a:spcBef>
                <a:spcPts val="800"/>
              </a:spcBef>
            </a:pPr>
            <a:r>
              <a:rPr lang="cs-CZ" altLang="cs-CZ" sz="2000" dirty="0"/>
              <a:t>12 200 Kč za měsíc,</a:t>
            </a:r>
          </a:p>
          <a:p>
            <a:pPr lvl="1">
              <a:spcBef>
                <a:spcPts val="800"/>
              </a:spcBef>
            </a:pPr>
            <a:r>
              <a:rPr lang="cs-CZ" altLang="cs-CZ" sz="2000" dirty="0"/>
              <a:t>73,20 Kč za hodinu.</a:t>
            </a:r>
          </a:p>
          <a:p>
            <a:pPr>
              <a:spcBef>
                <a:spcPts val="800"/>
              </a:spcBef>
            </a:pPr>
            <a:r>
              <a:rPr lang="cs-CZ" altLang="cs-CZ" sz="2400" dirty="0"/>
              <a:t>Mzda ani plat nesmí být nižší než zaručená mzda.</a:t>
            </a:r>
          </a:p>
          <a:p>
            <a:pPr>
              <a:spcBef>
                <a:spcPts val="800"/>
              </a:spcBef>
            </a:pPr>
            <a:r>
              <a:rPr lang="cs-CZ" altLang="cs-CZ" sz="2400" dirty="0"/>
              <a:t>Sazby zaručené mzdy pro 8 skupin prací (práce zařazena podle náročnosti, složitosti, nutné kvalifikace) stanoví nařízení vlády č. 567/2006 Sb. </a:t>
            </a: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052B7F3-EB6D-4CF5-86FD-6597C5C27AFC}" type="slidenum">
              <a:rPr lang="cs-CZ" sz="1200">
                <a:solidFill>
                  <a:schemeClr val="tx1">
                    <a:tint val="75000"/>
                  </a:schemeClr>
                </a:solidFill>
                <a:latin typeface="+mn-lt"/>
              </a:rPr>
              <a:pPr algn="r" fontAlgn="auto">
                <a:spcBef>
                  <a:spcPts val="0"/>
                </a:spcBef>
                <a:spcAft>
                  <a:spcPts val="0"/>
                </a:spcAft>
                <a:defRPr/>
              </a:pPr>
              <a:t>48</a:t>
            </a:fld>
            <a:endParaRPr lang="cs-CZ" sz="1200">
              <a:solidFill>
                <a:schemeClr val="tx1">
                  <a:tint val="75000"/>
                </a:schemeClr>
              </a:solidFill>
              <a:latin typeface="+mn-lt"/>
            </a:endParaRPr>
          </a:p>
        </p:txBody>
      </p:sp>
      <p:sp>
        <p:nvSpPr>
          <p:cNvPr id="29702" name="Nadpis 1"/>
          <p:cNvSpPr>
            <a:spLocks/>
          </p:cNvSpPr>
          <p:nvPr/>
        </p:nvSpPr>
        <p:spPr bwMode="auto">
          <a:xfrm>
            <a:off x="404207" y="260648"/>
            <a:ext cx="8229600" cy="792163"/>
          </a:xfrm>
          <a:prstGeom prst="rect">
            <a:avLst/>
          </a:prstGeom>
          <a:noFill/>
          <a:ln w="9525">
            <a:noFill/>
            <a:miter lim="800000"/>
            <a:headEnd/>
            <a:tailEnd/>
          </a:ln>
        </p:spPr>
        <p:txBody>
          <a:bodyPr anchor="ctr"/>
          <a:lstStyle/>
          <a:p>
            <a:pPr algn="ctr"/>
            <a:r>
              <a:rPr lang="cs-CZ" sz="4400" dirty="0">
                <a:solidFill>
                  <a:schemeClr val="tx2"/>
                </a:solidFill>
                <a:latin typeface="Calibri" pitchFamily="34" charset="0"/>
              </a:rPr>
              <a:t>Odměňování</a:t>
            </a:r>
          </a:p>
        </p:txBody>
      </p:sp>
    </p:spTree>
    <p:extLst>
      <p:ext uri="{BB962C8B-B14F-4D97-AF65-F5344CB8AC3E}">
        <p14:creationId xmlns:p14="http://schemas.microsoft.com/office/powerpoint/2010/main" val="392222512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4294967295"/>
          </p:nvPr>
        </p:nvSpPr>
        <p:spPr>
          <a:xfrm>
            <a:off x="476881" y="1124744"/>
            <a:ext cx="8229600" cy="4151486"/>
          </a:xfrm>
        </p:spPr>
        <p:txBody>
          <a:bodyPr/>
          <a:lstStyle/>
          <a:p>
            <a:pPr>
              <a:lnSpc>
                <a:spcPct val="100000"/>
              </a:lnSpc>
              <a:spcBef>
                <a:spcPts val="800"/>
              </a:spcBef>
            </a:pPr>
            <a:r>
              <a:rPr lang="cs-CZ" altLang="cs-CZ" sz="2400" dirty="0"/>
              <a:t>Za přesčas:</a:t>
            </a:r>
          </a:p>
          <a:p>
            <a:pPr lvl="1">
              <a:lnSpc>
                <a:spcPct val="100000"/>
              </a:lnSpc>
              <a:spcBef>
                <a:spcPts val="800"/>
              </a:spcBef>
            </a:pPr>
            <a:r>
              <a:rPr lang="cs-CZ" altLang="cs-CZ" sz="2000" dirty="0"/>
              <a:t>dosažený výdělek a nejméně 25 % průměrného výdělku, nebo </a:t>
            </a:r>
          </a:p>
          <a:p>
            <a:pPr lvl="1">
              <a:lnSpc>
                <a:spcPct val="100000"/>
              </a:lnSpc>
              <a:spcBef>
                <a:spcPts val="800"/>
              </a:spcBef>
            </a:pPr>
            <a:r>
              <a:rPr lang="cs-CZ" altLang="cs-CZ" sz="2000" dirty="0"/>
              <a:t>náhradní volno.</a:t>
            </a:r>
          </a:p>
          <a:p>
            <a:pPr lvl="1">
              <a:lnSpc>
                <a:spcPct val="100000"/>
              </a:lnSpc>
              <a:spcBef>
                <a:spcPts val="800"/>
              </a:spcBef>
            </a:pPr>
            <a:r>
              <a:rPr lang="cs-CZ" altLang="cs-CZ" sz="2000" dirty="0"/>
              <a:t>Mzda může být sjednána s přihlédnutím k práci přesčas až do rozsahu 150 hodin v kalendářním roce.</a:t>
            </a:r>
          </a:p>
          <a:p>
            <a:pPr lvl="1">
              <a:lnSpc>
                <a:spcPct val="100000"/>
              </a:lnSpc>
              <a:spcBef>
                <a:spcPts val="800"/>
              </a:spcBef>
            </a:pPr>
            <a:r>
              <a:rPr lang="cs-CZ" altLang="cs-CZ" sz="2000" dirty="0"/>
              <a:t>S vedoucím zaměstnancem lze sjednat mzdu s přihlédnutím k veškeré práci přesčas.</a:t>
            </a:r>
          </a:p>
          <a:p>
            <a:pPr>
              <a:spcBef>
                <a:spcPts val="800"/>
              </a:spcBef>
            </a:pPr>
            <a:r>
              <a:rPr lang="cs-CZ" altLang="cs-CZ" sz="2400" dirty="0"/>
              <a:t>Za svátek:</a:t>
            </a:r>
          </a:p>
          <a:p>
            <a:pPr lvl="1">
              <a:spcBef>
                <a:spcPts val="800"/>
              </a:spcBef>
            </a:pPr>
            <a:r>
              <a:rPr lang="cs-CZ" altLang="cs-CZ" sz="2000" dirty="0"/>
              <a:t>náhradní volno, nebo</a:t>
            </a:r>
          </a:p>
          <a:p>
            <a:pPr lvl="1">
              <a:spcBef>
                <a:spcPts val="800"/>
              </a:spcBef>
            </a:pPr>
            <a:r>
              <a:rPr lang="cs-CZ" altLang="cs-CZ" sz="2000" dirty="0"/>
              <a:t>dosažený výdělek a nejméně 100 % průměrného výdělku.</a:t>
            </a:r>
          </a:p>
          <a:p>
            <a:pPr>
              <a:lnSpc>
                <a:spcPct val="100000"/>
              </a:lnSpc>
              <a:spcBef>
                <a:spcPts val="800"/>
              </a:spcBef>
            </a:pPr>
            <a:r>
              <a:rPr lang="cs-CZ" altLang="cs-CZ" sz="2400" dirty="0"/>
              <a:t>Za noční práci:</a:t>
            </a:r>
          </a:p>
          <a:p>
            <a:pPr lvl="1">
              <a:lnSpc>
                <a:spcPct val="100000"/>
              </a:lnSpc>
              <a:spcBef>
                <a:spcPts val="800"/>
              </a:spcBef>
            </a:pPr>
            <a:r>
              <a:rPr lang="cs-CZ" altLang="cs-CZ" sz="2000" dirty="0"/>
              <a:t>dosažená mzda a nejméně 10 % průměrného výdělku,</a:t>
            </a:r>
          </a:p>
          <a:p>
            <a:pPr lvl="1">
              <a:lnSpc>
                <a:spcPct val="100000"/>
              </a:lnSpc>
              <a:spcBef>
                <a:spcPts val="800"/>
              </a:spcBef>
            </a:pPr>
            <a:r>
              <a:rPr lang="cs-CZ" altLang="cs-CZ" sz="2000" dirty="0"/>
              <a:t>nebo jiná dohodnutá výše.</a:t>
            </a: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052B7F3-EB6D-4CF5-86FD-6597C5C27AFC}" type="slidenum">
              <a:rPr lang="cs-CZ" sz="1200">
                <a:solidFill>
                  <a:schemeClr val="tx1">
                    <a:tint val="75000"/>
                  </a:schemeClr>
                </a:solidFill>
                <a:latin typeface="+mn-lt"/>
              </a:rPr>
              <a:pPr algn="r" fontAlgn="auto">
                <a:spcBef>
                  <a:spcPts val="0"/>
                </a:spcBef>
                <a:spcAft>
                  <a:spcPts val="0"/>
                </a:spcAft>
                <a:defRPr/>
              </a:pPr>
              <a:t>49</a:t>
            </a:fld>
            <a:endParaRPr lang="cs-CZ" sz="1200">
              <a:solidFill>
                <a:schemeClr val="tx1">
                  <a:tint val="75000"/>
                </a:schemeClr>
              </a:solidFill>
              <a:latin typeface="+mn-lt"/>
            </a:endParaRPr>
          </a:p>
        </p:txBody>
      </p:sp>
      <p:sp>
        <p:nvSpPr>
          <p:cNvPr id="29702" name="Nadpis 1"/>
          <p:cNvSpPr>
            <a:spLocks/>
          </p:cNvSpPr>
          <p:nvPr/>
        </p:nvSpPr>
        <p:spPr bwMode="auto">
          <a:xfrm>
            <a:off x="404207" y="260648"/>
            <a:ext cx="8229600" cy="792163"/>
          </a:xfrm>
          <a:prstGeom prst="rect">
            <a:avLst/>
          </a:prstGeom>
          <a:noFill/>
          <a:ln w="9525">
            <a:noFill/>
            <a:miter lim="800000"/>
            <a:headEnd/>
            <a:tailEnd/>
          </a:ln>
        </p:spPr>
        <p:txBody>
          <a:bodyPr anchor="ctr"/>
          <a:lstStyle/>
          <a:p>
            <a:pPr algn="ctr"/>
            <a:r>
              <a:rPr lang="cs-CZ" sz="4400" dirty="0">
                <a:solidFill>
                  <a:schemeClr val="tx2"/>
                </a:solidFill>
                <a:latin typeface="Calibri" pitchFamily="34" charset="0"/>
              </a:rPr>
              <a:t>Příplatky</a:t>
            </a:r>
          </a:p>
        </p:txBody>
      </p:sp>
    </p:spTree>
    <p:extLst>
      <p:ext uri="{BB962C8B-B14F-4D97-AF65-F5344CB8AC3E}">
        <p14:creationId xmlns:p14="http://schemas.microsoft.com/office/powerpoint/2010/main" val="1051124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idx="4294967295"/>
          </p:nvPr>
        </p:nvSpPr>
        <p:spPr>
          <a:xfrm>
            <a:off x="457200" y="457200"/>
            <a:ext cx="8229600" cy="1027113"/>
          </a:xfrm>
        </p:spPr>
        <p:txBody>
          <a:bodyPr/>
          <a:lstStyle/>
          <a:p>
            <a:pPr eaLnBrk="1" hangingPunct="1">
              <a:lnSpc>
                <a:spcPct val="100000"/>
              </a:lnSpc>
              <a:spcBef>
                <a:spcPts val="800"/>
              </a:spcBef>
            </a:pPr>
            <a:r>
              <a:rPr lang="cs-CZ" altLang="cs-CZ" sz="3800" dirty="0">
                <a:solidFill>
                  <a:schemeClr val="tx2"/>
                </a:solidFill>
                <a:latin typeface="Calibri" pitchFamily="34" charset="0"/>
              </a:rPr>
              <a:t>Předmět pracovního práva</a:t>
            </a:r>
            <a:endParaRPr lang="cs-CZ" altLang="cs-CZ" sz="3800" dirty="0">
              <a:solidFill>
                <a:schemeClr val="tx2"/>
              </a:solidFill>
              <a:latin typeface="Calibri" pitchFamily="34" charset="0"/>
              <a:ea typeface="+mn-ea"/>
              <a:cs typeface="+mn-cs"/>
            </a:endParaRPr>
          </a:p>
        </p:txBody>
      </p:sp>
      <p:sp>
        <p:nvSpPr>
          <p:cNvPr id="4099" name="Zástupný symbol pro obsah 2"/>
          <p:cNvSpPr>
            <a:spLocks noGrp="1"/>
          </p:cNvSpPr>
          <p:nvPr>
            <p:ph idx="4294967295"/>
          </p:nvPr>
        </p:nvSpPr>
        <p:spPr>
          <a:xfrm>
            <a:off x="539750" y="1844824"/>
            <a:ext cx="8147050" cy="3949799"/>
          </a:xfrm>
        </p:spPr>
        <p:txBody>
          <a:bodyPr>
            <a:spAutoFit/>
          </a:bodyPr>
          <a:lstStyle/>
          <a:p>
            <a:pPr eaLnBrk="1" hangingPunct="1">
              <a:lnSpc>
                <a:spcPct val="100000"/>
              </a:lnSpc>
              <a:spcBef>
                <a:spcPts val="800"/>
              </a:spcBef>
            </a:pPr>
            <a:r>
              <a:rPr lang="cs-CZ" altLang="cs-CZ" sz="2600" dirty="0"/>
              <a:t>Pracovní právo upravuje pracovněprávní vztahy:</a:t>
            </a:r>
          </a:p>
          <a:p>
            <a:pPr lvl="1">
              <a:spcBef>
                <a:spcPts val="800"/>
              </a:spcBef>
            </a:pPr>
            <a:r>
              <a:rPr lang="cs-CZ" altLang="cs-CZ" sz="2200" dirty="0"/>
              <a:t>základní,</a:t>
            </a:r>
          </a:p>
          <a:p>
            <a:pPr lvl="1">
              <a:spcBef>
                <a:spcPts val="800"/>
              </a:spcBef>
            </a:pPr>
            <a:r>
              <a:rPr lang="cs-CZ" altLang="cs-CZ" sz="2200" dirty="0"/>
              <a:t>odvozené.</a:t>
            </a:r>
          </a:p>
          <a:p>
            <a:pPr>
              <a:spcBef>
                <a:spcPts val="800"/>
              </a:spcBef>
            </a:pPr>
            <a:r>
              <a:rPr lang="cs-CZ" altLang="cs-CZ" sz="2600" dirty="0"/>
              <a:t>Pracovněprávní vztahy jsou vztahy:</a:t>
            </a:r>
          </a:p>
          <a:p>
            <a:pPr lvl="1">
              <a:spcBef>
                <a:spcPts val="800"/>
              </a:spcBef>
            </a:pPr>
            <a:r>
              <a:rPr lang="cs-CZ" altLang="cs-CZ" sz="2200" dirty="0"/>
              <a:t>vznikající při výkonu závislé práce mezi zaměstnanci a zaměstnavateli,</a:t>
            </a:r>
          </a:p>
          <a:p>
            <a:pPr lvl="1">
              <a:spcBef>
                <a:spcPts val="800"/>
              </a:spcBef>
            </a:pPr>
            <a:r>
              <a:rPr lang="cs-CZ" altLang="cs-CZ" sz="2200" dirty="0"/>
              <a:t>kolektivní povahy, které souvisejí s výkonem závislé práce.</a:t>
            </a:r>
          </a:p>
          <a:p>
            <a:pPr lvl="1">
              <a:spcBef>
                <a:spcPts val="800"/>
              </a:spcBef>
            </a:pPr>
            <a:endParaRPr lang="cs-CZ" altLang="cs-CZ" sz="2200" dirty="0"/>
          </a:p>
          <a:p>
            <a:pPr eaLnBrk="1" hangingPunct="1">
              <a:lnSpc>
                <a:spcPct val="100000"/>
              </a:lnSpc>
              <a:spcBef>
                <a:spcPts val="800"/>
              </a:spcBef>
            </a:pPr>
            <a:endParaRPr lang="cs-CZ" altLang="cs-CZ" sz="2000" dirty="0"/>
          </a:p>
        </p:txBody>
      </p:sp>
      <p:sp>
        <p:nvSpPr>
          <p:cNvPr id="4" name="Zástupný symbol pro číslo snímku 5"/>
          <p:cNvSpPr>
            <a:spLocks noGrp="1"/>
          </p:cNvSpPr>
          <p:nvPr>
            <p:ph type="sldNum" sz="quarter" idx="12"/>
          </p:nvPr>
        </p:nvSpPr>
        <p:spPr>
          <a:xfrm>
            <a:off x="6553200" y="6356350"/>
            <a:ext cx="2133600" cy="365125"/>
          </a:xfrm>
        </p:spPr>
        <p:txBody>
          <a:bodyPr/>
          <a:lstStyle>
            <a:lvl1pPr>
              <a:defRPr/>
            </a:lvl1pPr>
          </a:lstStyle>
          <a:p>
            <a:pPr>
              <a:defRPr/>
            </a:pPr>
            <a:r>
              <a:rPr lang="cs-CZ" dirty="0"/>
              <a:t>5</a:t>
            </a:r>
          </a:p>
        </p:txBody>
      </p:sp>
    </p:spTree>
    <p:extLst>
      <p:ext uri="{BB962C8B-B14F-4D97-AF65-F5344CB8AC3E}">
        <p14:creationId xmlns:p14="http://schemas.microsoft.com/office/powerpoint/2010/main" val="153351182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4294967295"/>
          </p:nvPr>
        </p:nvSpPr>
        <p:spPr>
          <a:xfrm>
            <a:off x="476881" y="1412776"/>
            <a:ext cx="8229600" cy="4151486"/>
          </a:xfrm>
        </p:spPr>
        <p:txBody>
          <a:bodyPr/>
          <a:lstStyle/>
          <a:p>
            <a:pPr>
              <a:lnSpc>
                <a:spcPct val="100000"/>
              </a:lnSpc>
              <a:spcBef>
                <a:spcPts val="800"/>
              </a:spcBef>
            </a:pPr>
            <a:r>
              <a:rPr lang="cs-CZ" altLang="cs-CZ" dirty="0"/>
              <a:t>Za ztížené pracovní prostředí:</a:t>
            </a:r>
          </a:p>
          <a:p>
            <a:pPr lvl="1">
              <a:lnSpc>
                <a:spcPct val="100000"/>
              </a:lnSpc>
              <a:spcBef>
                <a:spcPts val="800"/>
              </a:spcBef>
            </a:pPr>
            <a:r>
              <a:rPr lang="cs-CZ" altLang="cs-CZ" dirty="0"/>
              <a:t>dosažená mzda a nejméně 10 % minimální mzdy.</a:t>
            </a:r>
          </a:p>
          <a:p>
            <a:pPr>
              <a:lnSpc>
                <a:spcPct val="100000"/>
              </a:lnSpc>
              <a:spcBef>
                <a:spcPts val="800"/>
              </a:spcBef>
            </a:pPr>
            <a:r>
              <a:rPr lang="cs-CZ" altLang="cs-CZ" dirty="0"/>
              <a:t>Za práci v sobotu a v neděli</a:t>
            </a:r>
          </a:p>
          <a:p>
            <a:pPr lvl="1">
              <a:lnSpc>
                <a:spcPct val="100000"/>
              </a:lnSpc>
              <a:spcBef>
                <a:spcPts val="800"/>
              </a:spcBef>
            </a:pPr>
            <a:r>
              <a:rPr lang="cs-CZ" altLang="cs-CZ" dirty="0"/>
              <a:t>dosažená mzda a nejméně 10 % průměrného výdělku,</a:t>
            </a:r>
          </a:p>
          <a:p>
            <a:pPr lvl="1">
              <a:lnSpc>
                <a:spcPct val="100000"/>
              </a:lnSpc>
              <a:spcBef>
                <a:spcPts val="800"/>
              </a:spcBef>
            </a:pPr>
            <a:r>
              <a:rPr lang="cs-CZ" altLang="cs-CZ" dirty="0"/>
              <a:t>nebo jiná dohodnutá výše.</a:t>
            </a:r>
          </a:p>
          <a:p>
            <a:pPr>
              <a:lnSpc>
                <a:spcPct val="100000"/>
              </a:lnSpc>
              <a:spcBef>
                <a:spcPts val="800"/>
              </a:spcBef>
            </a:pPr>
            <a:r>
              <a:rPr lang="cs-CZ" altLang="cs-CZ" dirty="0"/>
              <a:t>Odměna za pracovní pohotovost:</a:t>
            </a:r>
          </a:p>
          <a:p>
            <a:pPr lvl="1">
              <a:lnSpc>
                <a:spcPct val="100000"/>
              </a:lnSpc>
              <a:spcBef>
                <a:spcPts val="800"/>
              </a:spcBef>
            </a:pPr>
            <a:r>
              <a:rPr lang="cs-CZ" altLang="cs-CZ" dirty="0"/>
              <a:t>nejméně 10 % průměrného výdělku.</a:t>
            </a: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052B7F3-EB6D-4CF5-86FD-6597C5C27AFC}" type="slidenum">
              <a:rPr lang="cs-CZ" sz="1200">
                <a:solidFill>
                  <a:schemeClr val="tx1">
                    <a:tint val="75000"/>
                  </a:schemeClr>
                </a:solidFill>
                <a:latin typeface="+mn-lt"/>
              </a:rPr>
              <a:pPr algn="r" fontAlgn="auto">
                <a:spcBef>
                  <a:spcPts val="0"/>
                </a:spcBef>
                <a:spcAft>
                  <a:spcPts val="0"/>
                </a:spcAft>
                <a:defRPr/>
              </a:pPr>
              <a:t>50</a:t>
            </a:fld>
            <a:endParaRPr lang="cs-CZ" sz="1200">
              <a:solidFill>
                <a:schemeClr val="tx1">
                  <a:tint val="75000"/>
                </a:schemeClr>
              </a:solidFill>
              <a:latin typeface="+mn-lt"/>
            </a:endParaRPr>
          </a:p>
        </p:txBody>
      </p:sp>
      <p:sp>
        <p:nvSpPr>
          <p:cNvPr id="29702" name="Nadpis 1"/>
          <p:cNvSpPr>
            <a:spLocks/>
          </p:cNvSpPr>
          <p:nvPr/>
        </p:nvSpPr>
        <p:spPr bwMode="auto">
          <a:xfrm>
            <a:off x="404207" y="260648"/>
            <a:ext cx="8229600" cy="792163"/>
          </a:xfrm>
          <a:prstGeom prst="rect">
            <a:avLst/>
          </a:prstGeom>
          <a:noFill/>
          <a:ln w="9525">
            <a:noFill/>
            <a:miter lim="800000"/>
            <a:headEnd/>
            <a:tailEnd/>
          </a:ln>
        </p:spPr>
        <p:txBody>
          <a:bodyPr anchor="ctr"/>
          <a:lstStyle/>
          <a:p>
            <a:pPr algn="ctr"/>
            <a:r>
              <a:rPr lang="cs-CZ" sz="4400" dirty="0">
                <a:solidFill>
                  <a:schemeClr val="tx2"/>
                </a:solidFill>
                <a:latin typeface="Calibri" pitchFamily="34" charset="0"/>
              </a:rPr>
              <a:t>Příplatky</a:t>
            </a:r>
          </a:p>
        </p:txBody>
      </p:sp>
    </p:spTree>
    <p:extLst>
      <p:ext uri="{BB962C8B-B14F-4D97-AF65-F5344CB8AC3E}">
        <p14:creationId xmlns:p14="http://schemas.microsoft.com/office/powerpoint/2010/main" val="12009025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4294967295"/>
          </p:nvPr>
        </p:nvSpPr>
        <p:spPr>
          <a:xfrm>
            <a:off x="476881" y="1412776"/>
            <a:ext cx="8229600" cy="4151486"/>
          </a:xfrm>
        </p:spPr>
        <p:txBody>
          <a:bodyPr/>
          <a:lstStyle/>
          <a:p>
            <a:pPr>
              <a:lnSpc>
                <a:spcPct val="100000"/>
              </a:lnSpc>
              <a:spcBef>
                <a:spcPts val="800"/>
              </a:spcBef>
            </a:pPr>
            <a:r>
              <a:rPr lang="cs-CZ" altLang="cs-CZ" sz="3100" dirty="0"/>
              <a:t>Mzda je splatná:</a:t>
            </a:r>
          </a:p>
          <a:p>
            <a:pPr lvl="1">
              <a:lnSpc>
                <a:spcPct val="100000"/>
              </a:lnSpc>
              <a:spcBef>
                <a:spcPts val="800"/>
              </a:spcBef>
            </a:pPr>
            <a:r>
              <a:rPr lang="cs-CZ" altLang="cs-CZ" sz="2400" dirty="0"/>
              <a:t>po vykonání práce,</a:t>
            </a:r>
          </a:p>
          <a:p>
            <a:pPr lvl="1">
              <a:lnSpc>
                <a:spcPct val="100000"/>
              </a:lnSpc>
              <a:spcBef>
                <a:spcPts val="800"/>
              </a:spcBef>
            </a:pPr>
            <a:r>
              <a:rPr lang="cs-CZ" altLang="cs-CZ" sz="2400" dirty="0"/>
              <a:t>nejpozději v kalendářním měsíci, následujícím po měsíci, ve kterém na ni vzniklo právo.</a:t>
            </a:r>
          </a:p>
          <a:p>
            <a:pPr>
              <a:lnSpc>
                <a:spcPct val="100000"/>
              </a:lnSpc>
              <a:spcBef>
                <a:spcPts val="800"/>
              </a:spcBef>
            </a:pPr>
            <a:r>
              <a:rPr lang="cs-CZ" altLang="cs-CZ" sz="3100" dirty="0"/>
              <a:t>Mzda se vyplácí v zákonných penězích.</a:t>
            </a:r>
          </a:p>
          <a:p>
            <a:pPr>
              <a:lnSpc>
                <a:spcPct val="100000"/>
              </a:lnSpc>
              <a:spcBef>
                <a:spcPts val="800"/>
              </a:spcBef>
            </a:pPr>
            <a:r>
              <a:rPr lang="cs-CZ" altLang="cs-CZ" sz="3100" dirty="0"/>
              <a:t>Mzda se vyplácí v pracovní době a na pracovišti.</a:t>
            </a:r>
          </a:p>
          <a:p>
            <a:pPr>
              <a:lnSpc>
                <a:spcPct val="100000"/>
              </a:lnSpc>
              <a:spcBef>
                <a:spcPts val="800"/>
              </a:spcBef>
            </a:pPr>
            <a:r>
              <a:rPr lang="cs-CZ" altLang="cs-CZ" sz="3100" dirty="0"/>
              <a:t>Na základě dohody je zaměstnavatel povinen při výplatě mzdy nebo platu poukázat určenou částku na zaměstnancův bankovní účet.</a:t>
            </a: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052B7F3-EB6D-4CF5-86FD-6597C5C27AFC}" type="slidenum">
              <a:rPr lang="cs-CZ" sz="1200">
                <a:solidFill>
                  <a:schemeClr val="tx1">
                    <a:tint val="75000"/>
                  </a:schemeClr>
                </a:solidFill>
                <a:latin typeface="+mn-lt"/>
              </a:rPr>
              <a:pPr algn="r" fontAlgn="auto">
                <a:spcBef>
                  <a:spcPts val="0"/>
                </a:spcBef>
                <a:spcAft>
                  <a:spcPts val="0"/>
                </a:spcAft>
                <a:defRPr/>
              </a:pPr>
              <a:t>51</a:t>
            </a:fld>
            <a:endParaRPr lang="cs-CZ" sz="1200">
              <a:solidFill>
                <a:schemeClr val="tx1">
                  <a:tint val="75000"/>
                </a:schemeClr>
              </a:solidFill>
              <a:latin typeface="+mn-lt"/>
            </a:endParaRPr>
          </a:p>
        </p:txBody>
      </p:sp>
      <p:sp>
        <p:nvSpPr>
          <p:cNvPr id="29702" name="Nadpis 1"/>
          <p:cNvSpPr>
            <a:spLocks/>
          </p:cNvSpPr>
          <p:nvPr/>
        </p:nvSpPr>
        <p:spPr bwMode="auto">
          <a:xfrm>
            <a:off x="404207" y="260648"/>
            <a:ext cx="8229600" cy="792163"/>
          </a:xfrm>
          <a:prstGeom prst="rect">
            <a:avLst/>
          </a:prstGeom>
          <a:noFill/>
          <a:ln w="9525">
            <a:noFill/>
            <a:miter lim="800000"/>
            <a:headEnd/>
            <a:tailEnd/>
          </a:ln>
        </p:spPr>
        <p:txBody>
          <a:bodyPr anchor="ctr"/>
          <a:lstStyle/>
          <a:p>
            <a:pPr algn="ctr"/>
            <a:r>
              <a:rPr lang="cs-CZ" sz="4400" dirty="0">
                <a:solidFill>
                  <a:schemeClr val="tx2"/>
                </a:solidFill>
                <a:latin typeface="Calibri" pitchFamily="34" charset="0"/>
              </a:rPr>
              <a:t>Výplata mzdy</a:t>
            </a:r>
          </a:p>
        </p:txBody>
      </p:sp>
    </p:spTree>
    <p:extLst>
      <p:ext uri="{BB962C8B-B14F-4D97-AF65-F5344CB8AC3E}">
        <p14:creationId xmlns:p14="http://schemas.microsoft.com/office/powerpoint/2010/main" val="25624952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4294967295"/>
          </p:nvPr>
        </p:nvSpPr>
        <p:spPr>
          <a:xfrm>
            <a:off x="476881" y="1581770"/>
            <a:ext cx="8229600" cy="4151486"/>
          </a:xfrm>
        </p:spPr>
        <p:txBody>
          <a:bodyPr/>
          <a:lstStyle/>
          <a:p>
            <a:pPr>
              <a:lnSpc>
                <a:spcPct val="100000"/>
              </a:lnSpc>
              <a:spcBef>
                <a:spcPts val="800"/>
              </a:spcBef>
            </a:pPr>
            <a:r>
              <a:rPr lang="cs-CZ" altLang="cs-CZ" dirty="0"/>
              <a:t>Srážky ze mzdy mohou být provedeny jen:</a:t>
            </a:r>
          </a:p>
          <a:p>
            <a:pPr lvl="1">
              <a:lnSpc>
                <a:spcPct val="100000"/>
              </a:lnSpc>
              <a:spcBef>
                <a:spcPts val="800"/>
              </a:spcBef>
            </a:pPr>
            <a:r>
              <a:rPr lang="cs-CZ" altLang="cs-CZ" dirty="0"/>
              <a:t>v případech stanovených zákonem,</a:t>
            </a:r>
          </a:p>
          <a:p>
            <a:pPr lvl="1">
              <a:lnSpc>
                <a:spcPct val="100000"/>
              </a:lnSpc>
              <a:spcBef>
                <a:spcPts val="800"/>
              </a:spcBef>
            </a:pPr>
            <a:r>
              <a:rPr lang="cs-CZ" altLang="cs-CZ" dirty="0"/>
              <a:t>na základě dohody o srážkách ze mzdy,</a:t>
            </a:r>
          </a:p>
          <a:p>
            <a:pPr lvl="1">
              <a:lnSpc>
                <a:spcPct val="100000"/>
              </a:lnSpc>
              <a:spcBef>
                <a:spcPts val="800"/>
              </a:spcBef>
            </a:pPr>
            <a:r>
              <a:rPr lang="cs-CZ" altLang="cs-CZ" dirty="0"/>
              <a:t>k úhradě členských příspěvků zaměstnance, který je členem odborové organizace.</a:t>
            </a: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052B7F3-EB6D-4CF5-86FD-6597C5C27AFC}" type="slidenum">
              <a:rPr lang="cs-CZ" sz="1200">
                <a:solidFill>
                  <a:schemeClr val="tx1">
                    <a:tint val="75000"/>
                  </a:schemeClr>
                </a:solidFill>
                <a:latin typeface="+mn-lt"/>
              </a:rPr>
              <a:pPr algn="r" fontAlgn="auto">
                <a:spcBef>
                  <a:spcPts val="0"/>
                </a:spcBef>
                <a:spcAft>
                  <a:spcPts val="0"/>
                </a:spcAft>
                <a:defRPr/>
              </a:pPr>
              <a:t>52</a:t>
            </a:fld>
            <a:endParaRPr lang="cs-CZ" sz="1200">
              <a:solidFill>
                <a:schemeClr val="tx1">
                  <a:tint val="75000"/>
                </a:schemeClr>
              </a:solidFill>
              <a:latin typeface="+mn-lt"/>
            </a:endParaRPr>
          </a:p>
        </p:txBody>
      </p:sp>
      <p:sp>
        <p:nvSpPr>
          <p:cNvPr id="29702" name="Nadpis 1"/>
          <p:cNvSpPr>
            <a:spLocks/>
          </p:cNvSpPr>
          <p:nvPr/>
        </p:nvSpPr>
        <p:spPr bwMode="auto">
          <a:xfrm>
            <a:off x="404207" y="260648"/>
            <a:ext cx="8229600" cy="792163"/>
          </a:xfrm>
          <a:prstGeom prst="rect">
            <a:avLst/>
          </a:prstGeom>
          <a:noFill/>
          <a:ln w="9525">
            <a:noFill/>
            <a:miter lim="800000"/>
            <a:headEnd/>
            <a:tailEnd/>
          </a:ln>
        </p:spPr>
        <p:txBody>
          <a:bodyPr anchor="ctr"/>
          <a:lstStyle/>
          <a:p>
            <a:pPr algn="ctr"/>
            <a:r>
              <a:rPr lang="cs-CZ" sz="4400" dirty="0">
                <a:solidFill>
                  <a:schemeClr val="tx2"/>
                </a:solidFill>
                <a:latin typeface="Calibri" pitchFamily="34" charset="0"/>
              </a:rPr>
              <a:t>Srážky ze mzdy</a:t>
            </a:r>
          </a:p>
        </p:txBody>
      </p:sp>
    </p:spTree>
    <p:extLst>
      <p:ext uri="{BB962C8B-B14F-4D97-AF65-F5344CB8AC3E}">
        <p14:creationId xmlns:p14="http://schemas.microsoft.com/office/powerpoint/2010/main" val="1606815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Zástupný symbol pro obsah 2"/>
          <p:cNvSpPr>
            <a:spLocks noGrp="1"/>
          </p:cNvSpPr>
          <p:nvPr>
            <p:ph idx="4294967295"/>
          </p:nvPr>
        </p:nvSpPr>
        <p:spPr>
          <a:xfrm>
            <a:off x="476881" y="1581770"/>
            <a:ext cx="8229600" cy="4151486"/>
          </a:xfrm>
        </p:spPr>
        <p:txBody>
          <a:bodyPr/>
          <a:lstStyle/>
          <a:p>
            <a:pPr>
              <a:lnSpc>
                <a:spcPct val="100000"/>
              </a:lnSpc>
              <a:spcBef>
                <a:spcPts val="800"/>
              </a:spcBef>
            </a:pPr>
            <a:r>
              <a:rPr lang="cs-CZ" altLang="cs-CZ" dirty="0"/>
              <a:t>Na základě zákona smí být zaměstnanci sražena například daň z příjmu.</a:t>
            </a:r>
          </a:p>
          <a:p>
            <a:pPr>
              <a:lnSpc>
                <a:spcPct val="100000"/>
              </a:lnSpc>
              <a:spcBef>
                <a:spcPts val="800"/>
              </a:spcBef>
            </a:pPr>
            <a:r>
              <a:rPr lang="cs-CZ" altLang="cs-CZ" dirty="0"/>
              <a:t>V jiných případech (závodní stravování, stravenky apod.) musí být uzavřena dohoda o srážkách ze mzdy.</a:t>
            </a:r>
          </a:p>
          <a:p>
            <a:pPr>
              <a:lnSpc>
                <a:spcPct val="100000"/>
              </a:lnSpc>
              <a:spcBef>
                <a:spcPts val="800"/>
              </a:spcBef>
            </a:pPr>
            <a:r>
              <a:rPr lang="cs-CZ" altLang="cs-CZ" dirty="0"/>
              <a:t>Srážky smějí být provedeny jen za podmínek stanovených v úpravě výkonu rozhodnutí srážkami ze mzdy v občanském soudním řádu.</a:t>
            </a:r>
          </a:p>
        </p:txBody>
      </p:sp>
      <p:sp>
        <p:nvSpPr>
          <p:cNvPr id="5" name="Zástupný symbol pro číslo snímku 4"/>
          <p:cNvSpPr txBox="1">
            <a:spLocks noGrp="1"/>
          </p:cNvSpPr>
          <p:nvPr/>
        </p:nvSpPr>
        <p:spPr>
          <a:xfrm>
            <a:off x="6553200" y="6356350"/>
            <a:ext cx="2133600" cy="365125"/>
          </a:xfrm>
          <a:prstGeom prst="rect">
            <a:avLst/>
          </a:prstGeom>
          <a:noFill/>
        </p:spPr>
        <p:txBody>
          <a:bodyPr anchor="ctr"/>
          <a:lstStyle/>
          <a:p>
            <a:pPr algn="r" fontAlgn="auto">
              <a:spcBef>
                <a:spcPts val="0"/>
              </a:spcBef>
              <a:spcAft>
                <a:spcPts val="0"/>
              </a:spcAft>
              <a:defRPr/>
            </a:pPr>
            <a:fld id="{0052B7F3-EB6D-4CF5-86FD-6597C5C27AFC}" type="slidenum">
              <a:rPr lang="cs-CZ" sz="1200">
                <a:solidFill>
                  <a:schemeClr val="tx1">
                    <a:tint val="75000"/>
                  </a:schemeClr>
                </a:solidFill>
                <a:latin typeface="+mn-lt"/>
              </a:rPr>
              <a:pPr algn="r" fontAlgn="auto">
                <a:spcBef>
                  <a:spcPts val="0"/>
                </a:spcBef>
                <a:spcAft>
                  <a:spcPts val="0"/>
                </a:spcAft>
                <a:defRPr/>
              </a:pPr>
              <a:t>53</a:t>
            </a:fld>
            <a:endParaRPr lang="cs-CZ" sz="1200">
              <a:solidFill>
                <a:schemeClr val="tx1">
                  <a:tint val="75000"/>
                </a:schemeClr>
              </a:solidFill>
              <a:latin typeface="+mn-lt"/>
            </a:endParaRPr>
          </a:p>
        </p:txBody>
      </p:sp>
      <p:sp>
        <p:nvSpPr>
          <p:cNvPr id="29702" name="Nadpis 1"/>
          <p:cNvSpPr>
            <a:spLocks/>
          </p:cNvSpPr>
          <p:nvPr/>
        </p:nvSpPr>
        <p:spPr bwMode="auto">
          <a:xfrm>
            <a:off x="404207" y="260648"/>
            <a:ext cx="8229600" cy="792163"/>
          </a:xfrm>
          <a:prstGeom prst="rect">
            <a:avLst/>
          </a:prstGeom>
          <a:noFill/>
          <a:ln w="9525">
            <a:noFill/>
            <a:miter lim="800000"/>
            <a:headEnd/>
            <a:tailEnd/>
          </a:ln>
        </p:spPr>
        <p:txBody>
          <a:bodyPr anchor="ctr"/>
          <a:lstStyle/>
          <a:p>
            <a:pPr algn="ctr"/>
            <a:r>
              <a:rPr lang="cs-CZ" sz="4400" dirty="0">
                <a:solidFill>
                  <a:schemeClr val="tx2"/>
                </a:solidFill>
                <a:latin typeface="Calibri" pitchFamily="34" charset="0"/>
              </a:rPr>
              <a:t>Srážky ze mzdy</a:t>
            </a:r>
          </a:p>
        </p:txBody>
      </p:sp>
    </p:spTree>
    <p:extLst>
      <p:ext uri="{BB962C8B-B14F-4D97-AF65-F5344CB8AC3E}">
        <p14:creationId xmlns:p14="http://schemas.microsoft.com/office/powerpoint/2010/main" val="86497082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600200"/>
            <a:ext cx="8435975" cy="4525963"/>
          </a:xfrm>
        </p:spPr>
        <p:txBody>
          <a:bodyPr>
            <a:normAutofit lnSpcReduction="10000"/>
          </a:bodyPr>
          <a:lstStyle/>
          <a:p>
            <a:pPr marL="0" indent="0" algn="ctr">
              <a:lnSpc>
                <a:spcPct val="100000"/>
              </a:lnSpc>
              <a:spcBef>
                <a:spcPts val="800"/>
              </a:spcBef>
              <a:buFont typeface="Arial" charset="0"/>
              <a:buNone/>
            </a:pPr>
            <a:endParaRPr lang="cs-CZ" sz="6600" dirty="0"/>
          </a:p>
          <a:p>
            <a:pPr marL="0" indent="0" algn="ctr">
              <a:lnSpc>
                <a:spcPct val="100000"/>
              </a:lnSpc>
              <a:spcBef>
                <a:spcPts val="800"/>
              </a:spcBef>
              <a:buFont typeface="Arial" charset="0"/>
              <a:buNone/>
            </a:pPr>
            <a:r>
              <a:rPr lang="cs-CZ" sz="6600" dirty="0"/>
              <a:t>Děkuji za pozornost</a:t>
            </a:r>
          </a:p>
          <a:p>
            <a:pPr marL="0" indent="0">
              <a:lnSpc>
                <a:spcPct val="100000"/>
              </a:lnSpc>
              <a:spcBef>
                <a:spcPts val="800"/>
              </a:spcBef>
              <a:buFont typeface="Arial" charset="0"/>
              <a:buNone/>
            </a:pPr>
            <a:endParaRPr lang="cs-CZ" sz="2700" dirty="0">
              <a:hlinkClick r:id="rId3"/>
            </a:endParaRPr>
          </a:p>
          <a:p>
            <a:pPr marL="0" indent="0">
              <a:lnSpc>
                <a:spcPct val="100000"/>
              </a:lnSpc>
              <a:spcBef>
                <a:spcPts val="800"/>
              </a:spcBef>
              <a:buFont typeface="Arial" charset="0"/>
              <a:buNone/>
            </a:pPr>
            <a:endParaRPr lang="cs-CZ" sz="2700" dirty="0">
              <a:hlinkClick r:id="rId3"/>
            </a:endParaRPr>
          </a:p>
          <a:p>
            <a:pPr marL="0" indent="0">
              <a:lnSpc>
                <a:spcPct val="100000"/>
              </a:lnSpc>
              <a:spcBef>
                <a:spcPts val="800"/>
              </a:spcBef>
              <a:buFont typeface="Arial" charset="0"/>
              <a:buNone/>
            </a:pPr>
            <a:endParaRPr lang="cs-CZ" sz="2700" dirty="0">
              <a:hlinkClick r:id="rId3"/>
            </a:endParaRPr>
          </a:p>
          <a:p>
            <a:pPr marL="0" indent="0">
              <a:lnSpc>
                <a:spcPct val="100000"/>
              </a:lnSpc>
              <a:spcBef>
                <a:spcPts val="800"/>
              </a:spcBef>
              <a:buFont typeface="Arial" charset="0"/>
              <a:buNone/>
            </a:pPr>
            <a:endParaRPr lang="cs-CZ" sz="2700" dirty="0">
              <a:hlinkClick r:id="rId3"/>
            </a:endParaRPr>
          </a:p>
          <a:p>
            <a:pPr marL="0" indent="0">
              <a:lnSpc>
                <a:spcPct val="100000"/>
              </a:lnSpc>
              <a:spcBef>
                <a:spcPts val="800"/>
              </a:spcBef>
              <a:buFont typeface="Arial" charset="0"/>
              <a:buNone/>
            </a:pPr>
            <a:r>
              <a:rPr lang="cs-CZ" sz="2700" dirty="0">
                <a:hlinkClick r:id="rId3"/>
              </a:rPr>
              <a:t>jaroslav.stransky@law.muni.cz</a:t>
            </a:r>
            <a:endParaRPr lang="cs-CZ" sz="2700" dirty="0"/>
          </a:p>
          <a:p>
            <a:pPr marL="0" indent="0">
              <a:lnSpc>
                <a:spcPct val="100000"/>
              </a:lnSpc>
              <a:spcBef>
                <a:spcPts val="800"/>
              </a:spcBef>
              <a:buFont typeface="Arial" charset="0"/>
              <a:buNone/>
            </a:pPr>
            <a:endParaRPr lang="cs-CZ" sz="2000" dirty="0"/>
          </a:p>
          <a:p>
            <a:pPr marL="0" indent="0">
              <a:lnSpc>
                <a:spcPct val="100000"/>
              </a:lnSpc>
              <a:spcBef>
                <a:spcPts val="800"/>
              </a:spcBef>
              <a:buFont typeface="Arial" charset="0"/>
              <a:buNone/>
            </a:pPr>
            <a:endParaRPr lang="cs-CZ" sz="2700" dirty="0"/>
          </a:p>
        </p:txBody>
      </p:sp>
      <p:sp>
        <p:nvSpPr>
          <p:cNvPr id="5" name="Zástupný symbol pro číslo snímku 4"/>
          <p:cNvSpPr>
            <a:spLocks noGrp="1"/>
          </p:cNvSpPr>
          <p:nvPr>
            <p:ph type="sldNum" sz="quarter" idx="12"/>
          </p:nvPr>
        </p:nvSpPr>
        <p:spPr/>
        <p:txBody>
          <a:bodyPr/>
          <a:lstStyle/>
          <a:p>
            <a:pPr>
              <a:defRPr/>
            </a:pPr>
            <a:fld id="{DAE6B8F6-5A27-48A3-A261-B19B74228E71}" type="slidenum">
              <a:rPr lang="cs-CZ"/>
              <a:pPr>
                <a:defRPr/>
              </a:pPr>
              <a:t>54</a:t>
            </a:fld>
            <a:endParaRPr lang="cs-CZ" dirty="0"/>
          </a:p>
        </p:txBody>
      </p:sp>
    </p:spTree>
    <p:extLst>
      <p:ext uri="{BB962C8B-B14F-4D97-AF65-F5344CB8AC3E}">
        <p14:creationId xmlns:p14="http://schemas.microsoft.com/office/powerpoint/2010/main" val="927483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idx="4294967295"/>
          </p:nvPr>
        </p:nvSpPr>
        <p:spPr>
          <a:xfrm>
            <a:off x="457200" y="457200"/>
            <a:ext cx="8229600" cy="1027113"/>
          </a:xfrm>
        </p:spPr>
        <p:txBody>
          <a:bodyPr/>
          <a:lstStyle/>
          <a:p>
            <a:pPr eaLnBrk="1" hangingPunct="1">
              <a:lnSpc>
                <a:spcPct val="100000"/>
              </a:lnSpc>
              <a:spcBef>
                <a:spcPts val="800"/>
              </a:spcBef>
            </a:pPr>
            <a:r>
              <a:rPr lang="cs-CZ" altLang="cs-CZ" sz="3800" dirty="0">
                <a:solidFill>
                  <a:schemeClr val="tx2"/>
                </a:solidFill>
                <a:latin typeface="Calibri" pitchFamily="34" charset="0"/>
              </a:rPr>
              <a:t>Předmět pracovního práva</a:t>
            </a:r>
            <a:endParaRPr lang="cs-CZ" altLang="cs-CZ" sz="3800" dirty="0">
              <a:solidFill>
                <a:schemeClr val="tx2"/>
              </a:solidFill>
              <a:latin typeface="Calibri" pitchFamily="34" charset="0"/>
              <a:ea typeface="+mn-ea"/>
              <a:cs typeface="+mn-cs"/>
            </a:endParaRPr>
          </a:p>
        </p:txBody>
      </p:sp>
      <p:sp>
        <p:nvSpPr>
          <p:cNvPr id="4099" name="Zástupný symbol pro obsah 2"/>
          <p:cNvSpPr>
            <a:spLocks noGrp="1"/>
          </p:cNvSpPr>
          <p:nvPr>
            <p:ph idx="4294967295"/>
          </p:nvPr>
        </p:nvSpPr>
        <p:spPr>
          <a:xfrm>
            <a:off x="539552" y="1556792"/>
            <a:ext cx="8147050" cy="3194721"/>
          </a:xfrm>
        </p:spPr>
        <p:txBody>
          <a:bodyPr>
            <a:spAutoFit/>
          </a:bodyPr>
          <a:lstStyle/>
          <a:p>
            <a:r>
              <a:rPr lang="cs-CZ" sz="2400" dirty="0"/>
              <a:t>Závislá práce musí být vykonávána výlučně v základním pracovněprávním vztahu:</a:t>
            </a:r>
          </a:p>
          <a:p>
            <a:pPr lvl="1"/>
            <a:r>
              <a:rPr lang="cs-CZ" sz="2000" dirty="0"/>
              <a:t>pracovní poměr,</a:t>
            </a:r>
          </a:p>
          <a:p>
            <a:pPr lvl="1"/>
            <a:r>
              <a:rPr lang="cs-CZ" sz="2000" dirty="0"/>
              <a:t>vztahy založené dohodami o pracích konaných mimo pracovní poměr.</a:t>
            </a:r>
          </a:p>
          <a:p>
            <a:r>
              <a:rPr lang="cs-CZ" sz="2400" dirty="0"/>
              <a:t>Pro výkon závislé práce nelze legálně zvolit jiný než pracovněprávní režim.</a:t>
            </a:r>
          </a:p>
          <a:p>
            <a:r>
              <a:rPr lang="cs-CZ" sz="2400" dirty="0"/>
              <a:t>Tyto případy se posuzují jako zastřený pracovněprávní vztah (tzv. švarcsystém).</a:t>
            </a:r>
          </a:p>
        </p:txBody>
      </p:sp>
      <p:sp>
        <p:nvSpPr>
          <p:cNvPr id="4" name="Zástupný symbol pro číslo snímku 5"/>
          <p:cNvSpPr>
            <a:spLocks noGrp="1"/>
          </p:cNvSpPr>
          <p:nvPr>
            <p:ph type="sldNum" sz="quarter" idx="12"/>
          </p:nvPr>
        </p:nvSpPr>
        <p:spPr>
          <a:xfrm>
            <a:off x="6553200" y="6356350"/>
            <a:ext cx="2133600" cy="365125"/>
          </a:xfrm>
        </p:spPr>
        <p:txBody>
          <a:bodyPr/>
          <a:lstStyle>
            <a:lvl1pPr>
              <a:defRPr/>
            </a:lvl1pPr>
          </a:lstStyle>
          <a:p>
            <a:pPr>
              <a:defRPr/>
            </a:pPr>
            <a:r>
              <a:rPr lang="cs-CZ" dirty="0"/>
              <a:t>6</a:t>
            </a:r>
          </a:p>
        </p:txBody>
      </p:sp>
    </p:spTree>
    <p:extLst>
      <p:ext uri="{BB962C8B-B14F-4D97-AF65-F5344CB8AC3E}">
        <p14:creationId xmlns:p14="http://schemas.microsoft.com/office/powerpoint/2010/main" val="4159190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idx="4294967295"/>
          </p:nvPr>
        </p:nvSpPr>
        <p:spPr>
          <a:xfrm>
            <a:off x="457200" y="457200"/>
            <a:ext cx="8229600" cy="1027113"/>
          </a:xfrm>
        </p:spPr>
        <p:txBody>
          <a:bodyPr/>
          <a:lstStyle/>
          <a:p>
            <a:pPr eaLnBrk="1" hangingPunct="1">
              <a:lnSpc>
                <a:spcPct val="100000"/>
              </a:lnSpc>
              <a:spcBef>
                <a:spcPts val="800"/>
              </a:spcBef>
            </a:pPr>
            <a:r>
              <a:rPr lang="cs-CZ" altLang="cs-CZ" sz="3800" dirty="0">
                <a:solidFill>
                  <a:schemeClr val="tx2"/>
                </a:solidFill>
                <a:latin typeface="Calibri" pitchFamily="34" charset="0"/>
              </a:rPr>
              <a:t>Předmět pracovního práva</a:t>
            </a:r>
            <a:endParaRPr lang="cs-CZ" altLang="cs-CZ" sz="3800" dirty="0">
              <a:solidFill>
                <a:schemeClr val="tx2"/>
              </a:solidFill>
              <a:latin typeface="Calibri" pitchFamily="34" charset="0"/>
              <a:ea typeface="+mn-ea"/>
              <a:cs typeface="+mn-cs"/>
            </a:endParaRPr>
          </a:p>
        </p:txBody>
      </p:sp>
      <p:sp>
        <p:nvSpPr>
          <p:cNvPr id="4099" name="Zástupný symbol pro obsah 2"/>
          <p:cNvSpPr>
            <a:spLocks noGrp="1"/>
          </p:cNvSpPr>
          <p:nvPr>
            <p:ph idx="4294967295"/>
          </p:nvPr>
        </p:nvSpPr>
        <p:spPr>
          <a:xfrm>
            <a:off x="539552" y="1556792"/>
            <a:ext cx="8147050" cy="3859518"/>
          </a:xfrm>
        </p:spPr>
        <p:txBody>
          <a:bodyPr>
            <a:spAutoFit/>
          </a:bodyPr>
          <a:lstStyle/>
          <a:p>
            <a:r>
              <a:rPr lang="cs-CZ" sz="2400" dirty="0"/>
              <a:t>Definiční znaky závislé práce:</a:t>
            </a:r>
          </a:p>
          <a:p>
            <a:pPr lvl="1"/>
            <a:r>
              <a:rPr lang="cs-CZ" sz="2000" dirty="0"/>
              <a:t>Nadřízenost zaměstnavatele a podřízenost zaměstnance.</a:t>
            </a:r>
          </a:p>
          <a:p>
            <a:pPr lvl="1"/>
            <a:r>
              <a:rPr lang="cs-CZ" sz="2000" dirty="0"/>
              <a:t>Výkon práce jménem zaměstnavatele.</a:t>
            </a:r>
          </a:p>
          <a:p>
            <a:pPr lvl="1"/>
            <a:r>
              <a:rPr lang="cs-CZ" sz="2000" dirty="0"/>
              <a:t>Podle pokynů zaměstnavatele.</a:t>
            </a:r>
          </a:p>
          <a:p>
            <a:pPr lvl="1"/>
            <a:r>
              <a:rPr lang="cs-CZ" sz="2000" dirty="0"/>
              <a:t>Osobní výkon práce.</a:t>
            </a:r>
          </a:p>
          <a:p>
            <a:r>
              <a:rPr lang="cs-CZ" sz="2400" dirty="0"/>
              <a:t>Závislá práce musí být vykonávána:</a:t>
            </a:r>
          </a:p>
          <a:p>
            <a:pPr lvl="1"/>
            <a:r>
              <a:rPr lang="cs-CZ" sz="2000" dirty="0"/>
              <a:t>za mzdu, plat nebo odměnu za práci.</a:t>
            </a:r>
          </a:p>
          <a:p>
            <a:pPr lvl="1"/>
            <a:r>
              <a:rPr lang="cs-CZ" sz="2000" dirty="0"/>
              <a:t>na náklady zaměstnavatele a jeho zodpovědnost.</a:t>
            </a:r>
          </a:p>
          <a:p>
            <a:pPr lvl="1"/>
            <a:r>
              <a:rPr lang="cs-CZ" sz="2000" dirty="0"/>
              <a:t>v pracovní době.</a:t>
            </a:r>
          </a:p>
          <a:p>
            <a:pPr lvl="1"/>
            <a:r>
              <a:rPr lang="cs-CZ" sz="2000" dirty="0"/>
              <a:t>na pracovišti zaměstnavatele či jiném dohodnutém místě.</a:t>
            </a:r>
            <a:endParaRPr lang="cs-CZ" altLang="cs-CZ" sz="2000" dirty="0"/>
          </a:p>
        </p:txBody>
      </p:sp>
      <p:sp>
        <p:nvSpPr>
          <p:cNvPr id="4" name="Zástupný symbol pro číslo snímku 5"/>
          <p:cNvSpPr>
            <a:spLocks noGrp="1"/>
          </p:cNvSpPr>
          <p:nvPr>
            <p:ph type="sldNum" sz="quarter" idx="12"/>
          </p:nvPr>
        </p:nvSpPr>
        <p:spPr>
          <a:xfrm>
            <a:off x="6553200" y="6356350"/>
            <a:ext cx="2133600" cy="365125"/>
          </a:xfrm>
        </p:spPr>
        <p:txBody>
          <a:bodyPr/>
          <a:lstStyle>
            <a:lvl1pPr>
              <a:defRPr/>
            </a:lvl1pPr>
          </a:lstStyle>
          <a:p>
            <a:pPr>
              <a:defRPr/>
            </a:pPr>
            <a:r>
              <a:rPr lang="cs-CZ" dirty="0"/>
              <a:t>7</a:t>
            </a:r>
          </a:p>
        </p:txBody>
      </p:sp>
    </p:spTree>
    <p:extLst>
      <p:ext uri="{BB962C8B-B14F-4D97-AF65-F5344CB8AC3E}">
        <p14:creationId xmlns:p14="http://schemas.microsoft.com/office/powerpoint/2010/main" val="3560209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Nadpis 1"/>
          <p:cNvSpPr>
            <a:spLocks noGrp="1"/>
          </p:cNvSpPr>
          <p:nvPr>
            <p:ph type="title" idx="4294967295"/>
          </p:nvPr>
        </p:nvSpPr>
        <p:spPr>
          <a:xfrm>
            <a:off x="457200" y="457200"/>
            <a:ext cx="8229600" cy="1027113"/>
          </a:xfrm>
        </p:spPr>
        <p:txBody>
          <a:bodyPr/>
          <a:lstStyle/>
          <a:p>
            <a:pPr eaLnBrk="1" hangingPunct="1">
              <a:lnSpc>
                <a:spcPct val="100000"/>
              </a:lnSpc>
              <a:spcBef>
                <a:spcPts val="800"/>
              </a:spcBef>
            </a:pPr>
            <a:r>
              <a:rPr lang="cs-CZ" altLang="cs-CZ" sz="3800" dirty="0">
                <a:solidFill>
                  <a:schemeClr val="tx2"/>
                </a:solidFill>
                <a:latin typeface="Calibri" pitchFamily="34" charset="0"/>
              </a:rPr>
              <a:t>Předmět pracovního práva</a:t>
            </a:r>
            <a:endParaRPr lang="cs-CZ" altLang="cs-CZ" sz="3800" dirty="0">
              <a:solidFill>
                <a:schemeClr val="tx2"/>
              </a:solidFill>
              <a:latin typeface="Calibri" pitchFamily="34" charset="0"/>
              <a:ea typeface="+mn-ea"/>
              <a:cs typeface="+mn-cs"/>
            </a:endParaRPr>
          </a:p>
        </p:txBody>
      </p:sp>
      <p:sp>
        <p:nvSpPr>
          <p:cNvPr id="4099" name="Zástupný symbol pro obsah 2"/>
          <p:cNvSpPr>
            <a:spLocks noGrp="1"/>
          </p:cNvSpPr>
          <p:nvPr>
            <p:ph idx="4294967295"/>
          </p:nvPr>
        </p:nvSpPr>
        <p:spPr>
          <a:xfrm>
            <a:off x="539552" y="1591979"/>
            <a:ext cx="8147050" cy="3133165"/>
          </a:xfrm>
        </p:spPr>
        <p:txBody>
          <a:bodyPr>
            <a:spAutoFit/>
          </a:bodyPr>
          <a:lstStyle/>
          <a:p>
            <a:r>
              <a:rPr lang="cs-CZ" sz="2400" dirty="0"/>
              <a:t>Výkon závislé práce mimo základní pracovněprávní vztah je nelegální prací.</a:t>
            </a:r>
          </a:p>
          <a:p>
            <a:r>
              <a:rPr lang="cs-CZ" sz="2400" dirty="0"/>
              <a:t>Za výkon nelegální práce uloží inspekce práce:</a:t>
            </a:r>
          </a:p>
          <a:p>
            <a:pPr lvl="1"/>
            <a:r>
              <a:rPr lang="cs-CZ" sz="2000" dirty="0"/>
              <a:t>zaměstnavateli (právnické osobě) pokutu ve výši až 10 000 000 Kč, nejméně 50 000 Kč.</a:t>
            </a:r>
          </a:p>
          <a:p>
            <a:pPr lvl="1"/>
            <a:r>
              <a:rPr lang="cs-CZ" sz="2000" dirty="0"/>
              <a:t>zaměstnanci ve výši až 100 000 Kč.</a:t>
            </a:r>
          </a:p>
          <a:p>
            <a:r>
              <a:rPr lang="cs-CZ" sz="2400" dirty="0"/>
              <a:t>Z pohledu placení daní a odvodů pojistného je rozhodná skutečná povaha vztahu (závislá činnost).</a:t>
            </a:r>
          </a:p>
        </p:txBody>
      </p:sp>
      <p:sp>
        <p:nvSpPr>
          <p:cNvPr id="4" name="Zástupný symbol pro číslo snímku 2"/>
          <p:cNvSpPr>
            <a:spLocks noGrp="1"/>
          </p:cNvSpPr>
          <p:nvPr>
            <p:ph type="sldNum" sz="quarter" idx="12"/>
          </p:nvPr>
        </p:nvSpPr>
        <p:spPr>
          <a:xfrm>
            <a:off x="6553200" y="6165304"/>
            <a:ext cx="2133600" cy="365125"/>
          </a:xfrm>
        </p:spPr>
        <p:txBody>
          <a:bodyPr/>
          <a:lstStyle/>
          <a:p>
            <a:pPr>
              <a:defRPr/>
            </a:pPr>
            <a:r>
              <a:rPr lang="cs-CZ" dirty="0"/>
              <a:t>8</a:t>
            </a:r>
          </a:p>
        </p:txBody>
      </p:sp>
    </p:spTree>
    <p:extLst>
      <p:ext uri="{BB962C8B-B14F-4D97-AF65-F5344CB8AC3E}">
        <p14:creationId xmlns:p14="http://schemas.microsoft.com/office/powerpoint/2010/main" val="1739863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pPr>
              <a:lnSpc>
                <a:spcPct val="100000"/>
              </a:lnSpc>
              <a:spcBef>
                <a:spcPts val="800"/>
              </a:spcBef>
            </a:pPr>
            <a:r>
              <a:rPr lang="cs-CZ" sz="3800" dirty="0">
                <a:solidFill>
                  <a:schemeClr val="tx2"/>
                </a:solidFill>
                <a:latin typeface="Calibri" pitchFamily="34" charset="0"/>
              </a:rPr>
              <a:t>Vznik pracovního poměru</a:t>
            </a:r>
          </a:p>
        </p:txBody>
      </p:sp>
      <p:sp>
        <p:nvSpPr>
          <p:cNvPr id="6" name="Zástupný symbol pro obsah 5"/>
          <p:cNvSpPr>
            <a:spLocks noGrp="1"/>
          </p:cNvSpPr>
          <p:nvPr>
            <p:ph idx="1"/>
          </p:nvPr>
        </p:nvSpPr>
        <p:spPr>
          <a:xfrm>
            <a:off x="467544" y="1412776"/>
            <a:ext cx="8229600" cy="4525963"/>
          </a:xfrm>
        </p:spPr>
        <p:txBody>
          <a:bodyPr/>
          <a:lstStyle/>
          <a:p>
            <a:pPr>
              <a:lnSpc>
                <a:spcPct val="100000"/>
              </a:lnSpc>
              <a:spcBef>
                <a:spcPts val="800"/>
              </a:spcBef>
            </a:pPr>
            <a:r>
              <a:rPr lang="cs-CZ" altLang="cs-CZ" sz="2400" dirty="0"/>
              <a:t>Postup při výběru nových zaměstnanců volí sám zaměstnavatel, pokud není ve výjimečných případech přímo upraven zákonem. </a:t>
            </a:r>
          </a:p>
          <a:p>
            <a:pPr>
              <a:lnSpc>
                <a:spcPct val="100000"/>
              </a:lnSpc>
              <a:spcBef>
                <a:spcPts val="800"/>
              </a:spcBef>
            </a:pPr>
            <a:r>
              <a:rPr lang="cs-CZ" altLang="cs-CZ" sz="2400" dirty="0"/>
              <a:t>Před vznikem pracovního poměru musí zaměstnavatel budoucího zaměstnance seznámit s:</a:t>
            </a:r>
          </a:p>
          <a:p>
            <a:pPr lvl="1">
              <a:lnSpc>
                <a:spcPct val="100000"/>
              </a:lnSpc>
              <a:spcBef>
                <a:spcPts val="800"/>
              </a:spcBef>
            </a:pPr>
            <a:r>
              <a:rPr lang="cs-CZ" altLang="cs-CZ" sz="1800" dirty="0"/>
              <a:t>s právy a povinnostmi vyplývajícími z pracovní smlouvy a z právních předpisů,</a:t>
            </a:r>
          </a:p>
          <a:p>
            <a:pPr lvl="1">
              <a:lnSpc>
                <a:spcPct val="100000"/>
              </a:lnSpc>
              <a:spcBef>
                <a:spcPts val="800"/>
              </a:spcBef>
            </a:pPr>
            <a:r>
              <a:rPr lang="cs-CZ" altLang="cs-CZ" sz="1800" dirty="0"/>
              <a:t>s pracovními podmínkami,</a:t>
            </a:r>
          </a:p>
          <a:p>
            <a:pPr lvl="1">
              <a:lnSpc>
                <a:spcPct val="100000"/>
              </a:lnSpc>
              <a:spcBef>
                <a:spcPts val="800"/>
              </a:spcBef>
            </a:pPr>
            <a:r>
              <a:rPr lang="cs-CZ" altLang="cs-CZ" sz="1800" dirty="0"/>
              <a:t>s podmínkami odměňování.</a:t>
            </a:r>
          </a:p>
          <a:p>
            <a:pPr>
              <a:lnSpc>
                <a:spcPct val="100000"/>
              </a:lnSpc>
              <a:spcBef>
                <a:spcPts val="800"/>
              </a:spcBef>
            </a:pPr>
            <a:endParaRPr lang="cs-CZ" dirty="0"/>
          </a:p>
        </p:txBody>
      </p:sp>
      <p:sp>
        <p:nvSpPr>
          <p:cNvPr id="3" name="Zástupný symbol pro číslo snímku 2"/>
          <p:cNvSpPr>
            <a:spLocks noGrp="1"/>
          </p:cNvSpPr>
          <p:nvPr>
            <p:ph type="sldNum" sz="quarter" idx="12"/>
          </p:nvPr>
        </p:nvSpPr>
        <p:spPr>
          <a:xfrm>
            <a:off x="6553200" y="6165304"/>
            <a:ext cx="2133600" cy="365125"/>
          </a:xfrm>
        </p:spPr>
        <p:txBody>
          <a:bodyPr/>
          <a:lstStyle/>
          <a:p>
            <a:pPr>
              <a:defRPr/>
            </a:pPr>
            <a:fld id="{15566E08-6ACB-48F2-9533-C370E13795B6}" type="slidenum">
              <a:rPr lang="cs-CZ" smtClean="0"/>
              <a:pPr>
                <a:defRPr/>
              </a:pPr>
              <a:t>9</a:t>
            </a:fld>
            <a:endParaRPr lang="cs-CZ"/>
          </a:p>
        </p:txBody>
      </p:sp>
    </p:spTree>
    <p:extLst>
      <p:ext uri="{BB962C8B-B14F-4D97-AF65-F5344CB8AC3E}">
        <p14:creationId xmlns:p14="http://schemas.microsoft.com/office/powerpoint/2010/main" val="4158602630"/>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anchor="ctr"/>
      <a:lstStyle>
        <a:defPPr algn="r" fontAlgn="auto">
          <a:spcBef>
            <a:spcPts val="0"/>
          </a:spcBef>
          <a:spcAft>
            <a:spcPts val="0"/>
          </a:spcAft>
          <a:defRPr sz="1200">
            <a:solidFill>
              <a:schemeClr val="tx1">
                <a:tint val="75000"/>
              </a:schemeClr>
            </a:solidFill>
            <a:latin typeface="+mn-lt"/>
          </a:defRPr>
        </a:defPPr>
      </a:lstStyle>
    </a:txDef>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1173</TotalTime>
  <Words>3492</Words>
  <Application>Microsoft Office PowerPoint</Application>
  <PresentationFormat>Předvádění na obrazovce (4:3)</PresentationFormat>
  <Paragraphs>439</Paragraphs>
  <Slides>54</Slides>
  <Notes>17</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54</vt:i4>
      </vt:variant>
    </vt:vector>
  </HeadingPairs>
  <TitlesOfParts>
    <vt:vector size="59" baseType="lpstr">
      <vt:lpstr>ＭＳ Ｐゴシック</vt:lpstr>
      <vt:lpstr>Arial</vt:lpstr>
      <vt:lpstr>Calibri</vt:lpstr>
      <vt:lpstr>Wingdings</vt:lpstr>
      <vt:lpstr>Motiv systému Office</vt:lpstr>
      <vt:lpstr>Studentský podnikatelský inkubátor  Základy pracovněprávních vztahů  Právnická fakulta MU 8. listopadu 2018</vt:lpstr>
      <vt:lpstr>Prezentace aplikace PowerPoint</vt:lpstr>
      <vt:lpstr>Přehled úpravy pracovněprávních vztahů</vt:lpstr>
      <vt:lpstr>Přehled úpravy pracovněprávních vztahů</vt:lpstr>
      <vt:lpstr>Předmět pracovního práva</vt:lpstr>
      <vt:lpstr>Předmět pracovního práva</vt:lpstr>
      <vt:lpstr>Předmět pracovního práva</vt:lpstr>
      <vt:lpstr>Předmět pracovního práva</vt:lpstr>
      <vt:lpstr>Vznik pracovního poměru</vt:lpstr>
      <vt:lpstr>Vznik pracovního poměru</vt:lpstr>
      <vt:lpstr>Vstupní lékařská prohlídka</vt:lpstr>
      <vt:lpstr>Vstupní lékařská prohlídka</vt:lpstr>
      <vt:lpstr>Vstupní lékařská prohlídka</vt:lpstr>
      <vt:lpstr>Pracovní smlouva</vt:lpstr>
      <vt:lpstr>Pracovní smlouva</vt:lpstr>
      <vt:lpstr>Zkušební doba</vt:lpstr>
      <vt:lpstr>Pracovní poměr na dobu určitou</vt:lpstr>
      <vt:lpstr>Pracovní poměr na dobu určitou</vt:lpstr>
      <vt:lpstr>Pracovní poměr na dobu určitou</vt:lpstr>
      <vt:lpstr>Pracovní poměr na dobu určitou</vt:lpstr>
      <vt:lpstr>Změna pracovní smlouvy</vt:lpstr>
      <vt:lpstr>Pracovní cesta</vt:lpstr>
      <vt:lpstr>Skončení pracovního poměru</vt:lpstr>
      <vt:lpstr>Skončení pracovního poměru</vt:lpstr>
      <vt:lpstr>Dohoda o rozvázání pracovního poměru</vt:lpstr>
      <vt:lpstr>Zrušení ve zkušební době</vt:lpstr>
      <vt:lpstr>Zrušení ve zkušební době</vt:lpstr>
      <vt:lpstr>Výpověď</vt:lpstr>
      <vt:lpstr>Výpověď</vt:lpstr>
      <vt:lpstr>Výpověď</vt:lpstr>
      <vt:lpstr>Výpověď</vt:lpstr>
      <vt:lpstr>Výpověď</vt:lpstr>
      <vt:lpstr>Výpověď</vt:lpstr>
      <vt:lpstr>Výpověď</vt:lpstr>
      <vt:lpstr>Výpověď</vt:lpstr>
      <vt:lpstr>Okamžité zrušení pracovního poměru</vt:lpstr>
      <vt:lpstr>Okamžité zrušení pracovního poměru</vt:lpstr>
      <vt:lpstr>Okamžité zrušení pracovního poměru</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semináře Jméno lektora</dc:title>
  <dc:creator>Nakladatelstvi Forum</dc:creator>
  <cp:lastModifiedBy>Stransky</cp:lastModifiedBy>
  <cp:revision>79</cp:revision>
  <dcterms:created xsi:type="dcterms:W3CDTF">2011-12-05T11:44:11Z</dcterms:created>
  <dcterms:modified xsi:type="dcterms:W3CDTF">2018-11-07T22:48:11Z</dcterms:modified>
</cp:coreProperties>
</file>