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7"/>
  </p:notesMasterIdLst>
  <p:handoutMasterIdLst>
    <p:handoutMasterId r:id="rId18"/>
  </p:handoutMasterIdLst>
  <p:sldIdLst>
    <p:sldId id="309" r:id="rId3"/>
    <p:sldId id="310" r:id="rId4"/>
    <p:sldId id="311" r:id="rId5"/>
    <p:sldId id="312" r:id="rId6"/>
    <p:sldId id="313" r:id="rId7"/>
    <p:sldId id="315" r:id="rId8"/>
    <p:sldId id="314" r:id="rId9"/>
    <p:sldId id="316" r:id="rId10"/>
    <p:sldId id="317" r:id="rId11"/>
    <p:sldId id="318" r:id="rId12"/>
    <p:sldId id="319" r:id="rId13"/>
    <p:sldId id="320" r:id="rId14"/>
    <p:sldId id="321" r:id="rId15"/>
    <p:sldId id="322" r:id="rId16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84" autoAdjust="0"/>
    <p:restoredTop sz="94675" autoAdjust="0"/>
  </p:normalViewPr>
  <p:slideViewPr>
    <p:cSldViewPr>
      <p:cViewPr varScale="1">
        <p:scale>
          <a:sx n="81" d="100"/>
          <a:sy n="81" d="100"/>
        </p:scale>
        <p:origin x="192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E5F52D01-D0B5-4912-9E2B-1A469C9C227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821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9F4DC71-5790-4329-ABAE-EE6053F3058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503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31197-C1CC-4832-89B7-64DAE4DBAAF9}" type="slidenum">
              <a:rPr lang="cs-CZ"/>
              <a:pPr/>
              <a:t>2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35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31197-C1CC-4832-89B7-64DAE4DBAAF9}" type="slidenum">
              <a:rPr lang="cs-CZ"/>
              <a:pPr/>
              <a:t>8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512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31197-C1CC-4832-89B7-64DAE4DBAAF9}" type="slidenum">
              <a:rPr lang="cs-CZ"/>
              <a:pPr/>
              <a:t>14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754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6F9D96F6-1ACC-4536-AE57-5DE68E50E5B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B15A88-7277-4E16-A5F6-E6AF1C3099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09C416-5A97-41A1-AFDC-538D5E6E1F9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743EF1-6B51-4E5C-BAFF-4F4E7D968A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F5E75A-8E93-4F4C-9A9C-0B7E844372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461176-636D-421D-A566-B12A573FA9E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EE9D9E-9924-4121-B02A-0ED8BAA6B11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554526-B6BB-4B15-89FD-83751DAA46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B35EFB-75E3-4439-B22F-462D9B9DA1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C64FB7-85F4-4CAD-9EF6-CA01A3BD45C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E5703A-999A-4F2A-8E03-E2D00018FA1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4.emf"/><Relationship Id="rId14" Type="http://schemas.openxmlformats.org/officeDocument/2006/relationships/image" Target="../media/image3.emf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DA11CA51-6866-47C6-81F7-7D0C150EEF4B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28860" y="2780928"/>
            <a:ext cx="6429420" cy="280831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sz="3200" b="1" dirty="0" smtClean="0"/>
              <a:t>Blok 1:</a:t>
            </a:r>
            <a:br>
              <a:rPr lang="cs-CZ" sz="3200" b="1" dirty="0" smtClean="0"/>
            </a:br>
            <a:r>
              <a:rPr lang="cs-CZ" sz="1050" b="1" dirty="0" smtClean="0"/>
              <a:t/>
            </a:r>
            <a:br>
              <a:rPr lang="cs-CZ" sz="1050" b="1" dirty="0" smtClean="0"/>
            </a:br>
            <a:r>
              <a:rPr lang="cs-CZ" sz="3600" b="1" dirty="0" smtClean="0"/>
              <a:t>Strategie vyjednávání, cena, platební styk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1050" b="1" dirty="0" smtClean="0"/>
              <a:t/>
            </a:r>
            <a:br>
              <a:rPr lang="cs-CZ" sz="1050" b="1" dirty="0" smtClean="0"/>
            </a:br>
            <a:r>
              <a:rPr lang="cs-CZ" sz="2400" b="1" dirty="0" smtClean="0"/>
              <a:t>Zdeněk Kapitán</a:t>
            </a:r>
            <a:endParaRPr lang="cs-CZ" sz="2400" dirty="0"/>
          </a:p>
        </p:txBody>
      </p:sp>
      <p:pic>
        <p:nvPicPr>
          <p:cNvPr id="1026" name="Picture 2" descr="http://dovednosti.law.muni.cz/img/OPVK_hor_zakladni_logolink_RGB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733256"/>
            <a:ext cx="482917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395536" y="6405984"/>
            <a:ext cx="3816424" cy="263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400" b="1" kern="0" dirty="0" err="1" smtClean="0"/>
              <a:t>MVV794K</a:t>
            </a:r>
            <a:r>
              <a:rPr lang="cs-CZ" sz="2400" b="1" kern="0" dirty="0" smtClean="0"/>
              <a:t>: Praxe </a:t>
            </a:r>
            <a:r>
              <a:rPr lang="cs-CZ" sz="2400" b="1" kern="0" dirty="0" err="1" smtClean="0"/>
              <a:t>MPSaO</a:t>
            </a:r>
            <a:endParaRPr lang="cs-CZ" sz="18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Používání veřejného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indent="-447675" algn="just">
              <a:spcBef>
                <a:spcPts val="0"/>
              </a:spcBef>
              <a:spcAft>
                <a:spcPts val="600"/>
              </a:spcAft>
              <a:buSzPct val="150000"/>
              <a:buFont typeface="Wingdings" pitchFamily="2" charset="2"/>
              <a:buChar char="§"/>
            </a:pPr>
            <a:r>
              <a:rPr lang="cs-CZ" altLang="cs-CZ" sz="2800" dirty="0"/>
              <a:t>jeho povaha je převážně kogentní</a:t>
            </a:r>
          </a:p>
          <a:p>
            <a:pPr marL="447675" indent="-447675" algn="just">
              <a:spcBef>
                <a:spcPts val="0"/>
              </a:spcBef>
              <a:spcAft>
                <a:spcPts val="600"/>
              </a:spcAft>
              <a:buSzPct val="150000"/>
              <a:buFont typeface="Wingdings" pitchFamily="2" charset="2"/>
              <a:buChar char="§"/>
            </a:pPr>
            <a:r>
              <a:rPr lang="cs-CZ" altLang="cs-CZ" sz="2800" dirty="0"/>
              <a:t>veřejné právo je spíš „telefonním seznamem“</a:t>
            </a:r>
          </a:p>
          <a:p>
            <a:pPr marL="447675" indent="-447675" algn="just">
              <a:spcBef>
                <a:spcPts val="0"/>
              </a:spcBef>
              <a:spcAft>
                <a:spcPts val="600"/>
              </a:spcAft>
              <a:buSzPct val="150000"/>
              <a:buFont typeface="Wingdings" pitchFamily="2" charset="2"/>
              <a:buChar char="§"/>
            </a:pPr>
            <a:r>
              <a:rPr lang="cs-CZ" altLang="cs-CZ" sz="2800" dirty="0"/>
              <a:t>viz přehled předpisů platných v České republice např. na www ČNB</a:t>
            </a:r>
          </a:p>
          <a:p>
            <a:pPr marL="447675" indent="-447675" algn="just">
              <a:spcBef>
                <a:spcPts val="0"/>
              </a:spcBef>
              <a:spcAft>
                <a:spcPts val="600"/>
              </a:spcAft>
              <a:buSzPct val="150000"/>
              <a:buFont typeface="Wingdings" pitchFamily="2" charset="2"/>
              <a:buChar char="§"/>
            </a:pPr>
            <a:r>
              <a:rPr lang="cs-CZ" altLang="cs-CZ" sz="2800" dirty="0"/>
              <a:t>státy svou veřejnoprávní regulaci platebního styku prosazují (nelze se mu tedy „vyhnout“ – viz poznámky týkající se volby práva)</a:t>
            </a:r>
            <a:endParaRPr lang="de-DE" alt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614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Hladké platy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indent="-447675" algn="just">
              <a:spcBef>
                <a:spcPts val="0"/>
              </a:spcBef>
              <a:spcAft>
                <a:spcPts val="600"/>
              </a:spcAft>
            </a:pPr>
            <a:r>
              <a:rPr lang="cs-CZ" altLang="cs-CZ" dirty="0"/>
              <a:t>nejběžnější, ale také nejrizikovější</a:t>
            </a:r>
          </a:p>
          <a:p>
            <a:pPr marL="447675" indent="-447675" algn="just">
              <a:spcBef>
                <a:spcPts val="0"/>
              </a:spcBef>
              <a:spcAft>
                <a:spcPts val="600"/>
              </a:spcAft>
            </a:pPr>
            <a:r>
              <a:rPr lang="cs-CZ" altLang="cs-CZ" dirty="0"/>
              <a:t>typy:</a:t>
            </a:r>
          </a:p>
          <a:p>
            <a:pPr marL="447675" indent="-447675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altLang="cs-CZ" dirty="0"/>
              <a:t>	</a:t>
            </a:r>
            <a:r>
              <a:rPr lang="cs-CZ" altLang="cs-CZ" dirty="0" err="1"/>
              <a:t>OUR</a:t>
            </a:r>
            <a:r>
              <a:rPr lang="cs-CZ" altLang="cs-CZ" dirty="0"/>
              <a:t> – všechny poplatky k tíži příkazce</a:t>
            </a:r>
          </a:p>
          <a:p>
            <a:pPr marL="447675" indent="-447675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altLang="cs-CZ" dirty="0"/>
              <a:t>	BEN – všechny poplatky k tíži příjemce</a:t>
            </a:r>
          </a:p>
          <a:p>
            <a:pPr marL="447675" indent="-447675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altLang="cs-CZ" dirty="0"/>
              <a:t>	</a:t>
            </a:r>
            <a:r>
              <a:rPr lang="cs-CZ" altLang="cs-CZ" dirty="0" err="1"/>
              <a:t>SHA</a:t>
            </a:r>
            <a:r>
              <a:rPr lang="cs-CZ" altLang="cs-CZ" dirty="0"/>
              <a:t> – zahraniční poplatky k tíži příjemce</a:t>
            </a:r>
          </a:p>
          <a:p>
            <a:pPr marL="447675" indent="-447675" algn="just">
              <a:spcBef>
                <a:spcPts val="0"/>
              </a:spcBef>
              <a:spcAft>
                <a:spcPts val="600"/>
              </a:spcAft>
            </a:pPr>
            <a:r>
              <a:rPr lang="cs-CZ" altLang="cs-CZ" dirty="0"/>
              <a:t>nejlepší zajištění je 100 % platba předem (problémová podmínky při obchodování se zeměmi bývalého SSSR – viz samostatně)</a:t>
            </a:r>
          </a:p>
          <a:p>
            <a:pPr marL="447675" indent="-447675" algn="just">
              <a:spcBef>
                <a:spcPts val="0"/>
              </a:spcBef>
              <a:spcAft>
                <a:spcPts val="600"/>
              </a:spcAft>
            </a:pPr>
            <a:r>
              <a:rPr lang="cs-CZ" altLang="cs-CZ" dirty="0"/>
              <a:t>nutnost navázat platební podmínku se způsoby placení bankovních poplatků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39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Dokumentární platy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indent="-447675">
              <a:lnSpc>
                <a:spcPct val="90000"/>
              </a:lnSpc>
            </a:pPr>
            <a:r>
              <a:rPr lang="cs-CZ" altLang="cs-CZ" dirty="0"/>
              <a:t>Dokumentární inkaso, dokumentární akreditiv</a:t>
            </a:r>
          </a:p>
          <a:p>
            <a:pPr marL="447675" indent="-447675">
              <a:lnSpc>
                <a:spcPct val="90000"/>
              </a:lnSpc>
            </a:pPr>
            <a:r>
              <a:rPr lang="cs-CZ" altLang="cs-CZ" dirty="0"/>
              <a:t>Mají významnou zajišťovací funkci; tím, že se na transakci podílí banka, existuje záruka solventnosti dlužníka</a:t>
            </a:r>
          </a:p>
          <a:p>
            <a:pPr marL="447675" indent="-447675">
              <a:lnSpc>
                <a:spcPct val="90000"/>
              </a:lnSpc>
            </a:pPr>
            <a:r>
              <a:rPr lang="cs-CZ" altLang="cs-CZ" dirty="0"/>
              <a:t>Jednotná pravidla vypracovaná MOK v Paříži –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Uniform</a:t>
            </a:r>
            <a:r>
              <a:rPr lang="cs-CZ" altLang="cs-CZ" dirty="0"/>
              <a:t> </a:t>
            </a:r>
            <a:r>
              <a:rPr lang="cs-CZ" altLang="cs-CZ" dirty="0" err="1"/>
              <a:t>Rules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</a:t>
            </a:r>
            <a:r>
              <a:rPr lang="cs-CZ" altLang="cs-CZ" dirty="0" err="1"/>
              <a:t>Collections</a:t>
            </a:r>
            <a:r>
              <a:rPr lang="cs-CZ" altLang="cs-CZ" dirty="0"/>
              <a:t> </a:t>
            </a:r>
            <a:r>
              <a:rPr lang="cs-CZ" altLang="cs-CZ" dirty="0" err="1"/>
              <a:t>URC</a:t>
            </a:r>
            <a:r>
              <a:rPr lang="cs-CZ" altLang="cs-CZ" dirty="0"/>
              <a:t> 522 a </a:t>
            </a:r>
            <a:r>
              <a:rPr lang="cs-CZ" altLang="cs-CZ" dirty="0" err="1"/>
              <a:t>The</a:t>
            </a:r>
            <a:r>
              <a:rPr lang="cs-CZ" altLang="cs-CZ" dirty="0"/>
              <a:t> </a:t>
            </a:r>
            <a:r>
              <a:rPr lang="cs-CZ" altLang="cs-CZ" dirty="0" err="1"/>
              <a:t>Uniform</a:t>
            </a:r>
            <a:r>
              <a:rPr lang="cs-CZ" altLang="cs-CZ" dirty="0"/>
              <a:t> </a:t>
            </a:r>
            <a:r>
              <a:rPr lang="cs-CZ" altLang="cs-CZ" dirty="0" err="1"/>
              <a:t>Customs</a:t>
            </a:r>
            <a:r>
              <a:rPr lang="cs-CZ" altLang="cs-CZ" dirty="0"/>
              <a:t> and </a:t>
            </a:r>
            <a:r>
              <a:rPr lang="cs-CZ" altLang="cs-CZ" dirty="0" err="1"/>
              <a:t>Practice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</a:t>
            </a:r>
            <a:r>
              <a:rPr lang="cs-CZ" altLang="cs-CZ" dirty="0" err="1"/>
              <a:t>Documentary</a:t>
            </a:r>
            <a:r>
              <a:rPr lang="cs-CZ" altLang="cs-CZ" dirty="0"/>
              <a:t> </a:t>
            </a:r>
            <a:r>
              <a:rPr lang="cs-CZ" altLang="cs-CZ" dirty="0" err="1"/>
              <a:t>Credits</a:t>
            </a:r>
            <a:r>
              <a:rPr lang="cs-CZ" altLang="cs-CZ" dirty="0"/>
              <a:t> </a:t>
            </a:r>
            <a:r>
              <a:rPr lang="cs-CZ" altLang="cs-CZ" dirty="0" err="1"/>
              <a:t>UCP</a:t>
            </a:r>
            <a:r>
              <a:rPr lang="cs-CZ" altLang="cs-CZ" dirty="0"/>
              <a:t> 500</a:t>
            </a:r>
          </a:p>
          <a:p>
            <a:pPr marL="447675" indent="-447675">
              <a:lnSpc>
                <a:spcPct val="90000"/>
              </a:lnSpc>
            </a:pPr>
            <a:r>
              <a:rPr lang="cs-CZ" altLang="cs-CZ" dirty="0"/>
              <a:t>Je třeba rozlišovat regulaci práv a povinností mezi</a:t>
            </a:r>
          </a:p>
          <a:p>
            <a:pPr marL="447675" indent="-447675">
              <a:lnSpc>
                <a:spcPct val="90000"/>
              </a:lnSpc>
              <a:buNone/>
            </a:pPr>
            <a:r>
              <a:rPr lang="cs-CZ" altLang="cs-CZ" dirty="0"/>
              <a:t>	a) bankou a příkazcem</a:t>
            </a:r>
          </a:p>
          <a:p>
            <a:pPr marL="447675" indent="-447675">
              <a:lnSpc>
                <a:spcPct val="90000"/>
              </a:lnSpc>
              <a:buNone/>
            </a:pPr>
            <a:r>
              <a:rPr lang="cs-CZ" altLang="cs-CZ" dirty="0"/>
              <a:t>	b) bankou a věřitelem</a:t>
            </a:r>
          </a:p>
          <a:p>
            <a:pPr marL="447675" indent="-447675">
              <a:lnSpc>
                <a:spcPct val="90000"/>
              </a:lnSpc>
              <a:buNone/>
            </a:pPr>
            <a:r>
              <a:rPr lang="cs-CZ" altLang="cs-CZ" dirty="0"/>
              <a:t>	c) věřitelem a dlužníkem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143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praktické 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altLang="cs-CZ" dirty="0" smtClean="0"/>
              <a:t>na </a:t>
            </a:r>
            <a:r>
              <a:rPr lang="cs-CZ" altLang="cs-CZ" dirty="0"/>
              <a:t>účet není připisována celá částka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altLang="cs-CZ" dirty="0" smtClean="0"/>
              <a:t>partner </a:t>
            </a:r>
            <a:r>
              <a:rPr lang="cs-CZ" altLang="cs-CZ" dirty="0"/>
              <a:t>uplatňuje skonto, ačkoliv nebylo sjednáno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altLang="cs-CZ" dirty="0" smtClean="0"/>
              <a:t>partner </a:t>
            </a:r>
            <a:r>
              <a:rPr lang="cs-CZ" altLang="cs-CZ" dirty="0"/>
              <a:t>je ochoten platit předem, ale jeho devizové právo stanoví omezení (je ochoten platit předem, ale potřebuje právní titul pro převod prostředků do zahraničí před dodáním zboží)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cs-CZ" altLang="cs-CZ" dirty="0" smtClean="0"/>
              <a:t>dochází </a:t>
            </a:r>
            <a:r>
              <a:rPr lang="cs-CZ" altLang="cs-CZ" dirty="0"/>
              <a:t>k významné změně v kursu platební měny a smlouva mezi stranami tuto situaci neřeší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563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20521D5-2726-416D-B618-8F2317512237}" type="slidenum">
              <a:rPr lang="cs-CZ"/>
              <a:pPr/>
              <a:t>14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9792" y="3689672"/>
            <a:ext cx="5969000" cy="3168328"/>
          </a:xfrm>
        </p:spPr>
        <p:txBody>
          <a:bodyPr/>
          <a:lstStyle/>
          <a:p>
            <a:r>
              <a:rPr lang="cs-CZ" sz="4400" dirty="0" smtClean="0"/>
              <a:t>Děkuji.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91707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20521D5-2726-416D-B618-8F2317512237}" type="slidenum">
              <a:rPr lang="cs-CZ"/>
              <a:pPr/>
              <a:t>2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5100" y="3068960"/>
            <a:ext cx="5969000" cy="3168328"/>
          </a:xfrm>
        </p:spPr>
        <p:txBody>
          <a:bodyPr/>
          <a:lstStyle/>
          <a:p>
            <a:r>
              <a:rPr lang="cs-CZ" sz="3200" dirty="0" smtClean="0"/>
              <a:t>Právní pomoc v mezinárodním obchodě. Strategie vyjednávání. Režimová ustanovení. Rizika mezinárodních obchodních operací. 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Danosti praxe mezinárodního obchodu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060848"/>
            <a:ext cx="7772400" cy="4070077"/>
          </a:xfrm>
        </p:spPr>
        <p:txBody>
          <a:bodyPr/>
          <a:lstStyle/>
          <a:p>
            <a:pPr marL="442913" indent="-442913" algn="just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cs-CZ" altLang="cs-CZ" dirty="0"/>
              <a:t>právní vědomí o právní regulaci mezinárodního obchodu je velmi malé (bohužel i v právních kruzích)</a:t>
            </a:r>
          </a:p>
          <a:p>
            <a:pPr marL="442913" indent="-442913" algn="just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cs-CZ" altLang="cs-CZ" dirty="0"/>
              <a:t>řešení jakéhokoliv problému je třeba doplnit celou řadou informací neprávního, případně jen okrajově právního charakteru</a:t>
            </a:r>
          </a:p>
          <a:p>
            <a:pPr marL="442913" indent="-442913" algn="just">
              <a:lnSpc>
                <a:spcPct val="120000"/>
              </a:lnSpc>
              <a:spcBef>
                <a:spcPts val="0"/>
              </a:spcBef>
              <a:spcAft>
                <a:spcPts val="2400"/>
              </a:spcAft>
            </a:pPr>
            <a:r>
              <a:rPr lang="cs-CZ" altLang="cs-CZ" dirty="0"/>
              <a:t>dohoda „vždy“ </a:t>
            </a:r>
            <a:r>
              <a:rPr lang="cs-CZ" altLang="cs-CZ" dirty="0" smtClean="0"/>
              <a:t>možná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805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Zásady klientského přístupu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2913" indent="-442913" algn="just">
              <a:spcBef>
                <a:spcPts val="0"/>
              </a:spcBef>
              <a:spcAft>
                <a:spcPts val="600"/>
              </a:spcAft>
            </a:pPr>
            <a:r>
              <a:rPr lang="cs-CZ" altLang="cs-CZ" sz="2200" dirty="0"/>
              <a:t>ničemu se nedivit</a:t>
            </a:r>
          </a:p>
          <a:p>
            <a:pPr marL="442913" indent="-442913" algn="just">
              <a:spcBef>
                <a:spcPts val="0"/>
              </a:spcBef>
              <a:spcAft>
                <a:spcPts val="600"/>
              </a:spcAft>
            </a:pPr>
            <a:r>
              <a:rPr lang="cs-CZ" altLang="cs-CZ" sz="2200" dirty="0"/>
              <a:t>poskytnout klientovi prioritu</a:t>
            </a:r>
          </a:p>
          <a:p>
            <a:pPr marL="442913" indent="-442913" algn="just">
              <a:spcBef>
                <a:spcPts val="0"/>
              </a:spcBef>
              <a:spcAft>
                <a:spcPts val="600"/>
              </a:spcAft>
            </a:pPr>
            <a:r>
              <a:rPr lang="cs-CZ" altLang="cs-CZ" sz="2200" dirty="0"/>
              <a:t>každý problém je složitý</a:t>
            </a:r>
          </a:p>
          <a:p>
            <a:pPr marL="442913" indent="-442913" algn="just">
              <a:spcBef>
                <a:spcPts val="0"/>
              </a:spcBef>
              <a:spcAft>
                <a:spcPts val="600"/>
              </a:spcAft>
            </a:pPr>
            <a:r>
              <a:rPr lang="cs-CZ" altLang="cs-CZ" sz="2200" dirty="0"/>
              <a:t>ve správný čas umět vhodně zareagovat</a:t>
            </a:r>
          </a:p>
          <a:p>
            <a:pPr marL="442913" indent="-442913" algn="just">
              <a:spcBef>
                <a:spcPts val="0"/>
              </a:spcBef>
              <a:spcAft>
                <a:spcPts val="600"/>
              </a:spcAft>
            </a:pPr>
            <a:r>
              <a:rPr lang="cs-CZ" altLang="cs-CZ" sz="2200" dirty="0"/>
              <a:t>důležité je znát „politické zadání“ a pak na ně roubovat právní ošetření – vyptávat se do podrobností</a:t>
            </a:r>
          </a:p>
          <a:p>
            <a:pPr marL="442913" indent="-442913" algn="just">
              <a:spcBef>
                <a:spcPts val="0"/>
              </a:spcBef>
              <a:spcAft>
                <a:spcPts val="600"/>
              </a:spcAft>
            </a:pPr>
            <a:r>
              <a:rPr lang="cs-CZ" altLang="cs-CZ" sz="2200" dirty="0"/>
              <a:t>znát „provoz“ klienta</a:t>
            </a:r>
          </a:p>
          <a:p>
            <a:pPr marL="442913" indent="-442913" algn="just">
              <a:spcBef>
                <a:spcPts val="0"/>
              </a:spcBef>
              <a:spcAft>
                <a:spcPts val="600"/>
              </a:spcAft>
            </a:pPr>
            <a:r>
              <a:rPr lang="cs-CZ" altLang="cs-CZ" sz="2200" dirty="0"/>
              <a:t>„kdo chce, hledá cesty, kdo nechce, hledá důvod“ (právo neumožňuje jen málo věcí)</a:t>
            </a:r>
          </a:p>
          <a:p>
            <a:pPr marL="442913" indent="-442913" algn="just">
              <a:spcBef>
                <a:spcPts val="0"/>
              </a:spcBef>
              <a:spcAft>
                <a:spcPts val="600"/>
              </a:spcAft>
            </a:pPr>
            <a:r>
              <a:rPr lang="cs-CZ" altLang="cs-CZ" sz="2200" dirty="0"/>
              <a:t>zapojovat selský rozum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082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Šestero dobrého </a:t>
            </a:r>
            <a:r>
              <a:rPr lang="cs-CZ" dirty="0" err="1" smtClean="0"/>
              <a:t>kontraktéra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88840"/>
            <a:ext cx="7772400" cy="4142085"/>
          </a:xfrm>
        </p:spPr>
        <p:txBody>
          <a:bodyPr/>
          <a:lstStyle/>
          <a:p>
            <a:pPr marL="609600" indent="-609600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cs-CZ" altLang="cs-CZ" b="1" dirty="0">
                <a:latin typeface="Trebuchet MS" panose="020B0603020202020204" pitchFamily="34" charset="0"/>
              </a:rPr>
              <a:t>Stanov požadovanou povinnost!</a:t>
            </a:r>
          </a:p>
          <a:p>
            <a:pPr marL="609600" indent="-609600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cs-CZ" altLang="cs-CZ" b="1" dirty="0">
                <a:latin typeface="Trebuchet MS" panose="020B0603020202020204" pitchFamily="34" charset="0"/>
              </a:rPr>
              <a:t>Stanov lhůtu k jejímu splnění</a:t>
            </a:r>
            <a:r>
              <a:rPr lang="cs-CZ" altLang="cs-CZ" dirty="0">
                <a:latin typeface="Trebuchet MS" panose="020B0603020202020204" pitchFamily="34" charset="0"/>
              </a:rPr>
              <a:t> (je-li to možné)</a:t>
            </a:r>
            <a:r>
              <a:rPr lang="cs-CZ" altLang="cs-CZ" b="1" dirty="0">
                <a:latin typeface="Trebuchet MS" panose="020B0603020202020204" pitchFamily="34" charset="0"/>
              </a:rPr>
              <a:t>!</a:t>
            </a:r>
          </a:p>
          <a:p>
            <a:pPr marL="609600" indent="-609600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cs-CZ" altLang="cs-CZ" b="1" dirty="0">
                <a:latin typeface="Trebuchet MS" panose="020B0603020202020204" pitchFamily="34" charset="0"/>
              </a:rPr>
              <a:t>Stanov sankci za její nesplnění!</a:t>
            </a:r>
          </a:p>
          <a:p>
            <a:pPr marL="609600" indent="-609600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cs-CZ" altLang="cs-CZ" b="1" dirty="0">
                <a:latin typeface="Trebuchet MS" panose="020B0603020202020204" pitchFamily="34" charset="0"/>
              </a:rPr>
              <a:t>Stanov náhradní řešení pro případ jejího nesplnění</a:t>
            </a:r>
            <a:r>
              <a:rPr lang="cs-CZ" altLang="cs-CZ" dirty="0">
                <a:latin typeface="Trebuchet MS" panose="020B0603020202020204" pitchFamily="34" charset="0"/>
              </a:rPr>
              <a:t> (je-li to možné)</a:t>
            </a:r>
            <a:r>
              <a:rPr lang="cs-CZ" altLang="cs-CZ" b="1" dirty="0">
                <a:latin typeface="Trebuchet MS" panose="020B0603020202020204" pitchFamily="34" charset="0"/>
              </a:rPr>
              <a:t>!</a:t>
            </a:r>
          </a:p>
          <a:p>
            <a:pPr marL="609600" indent="-609600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cs-CZ" altLang="cs-CZ" b="1" dirty="0">
                <a:latin typeface="Trebuchet MS" panose="020B0603020202020204" pitchFamily="34" charset="0"/>
              </a:rPr>
              <a:t>Uprav formu vzájemné komunikace!</a:t>
            </a:r>
          </a:p>
          <a:p>
            <a:pPr marL="609600" indent="-609600" algn="just">
              <a:spcBef>
                <a:spcPts val="0"/>
              </a:spcBef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cs-CZ" altLang="cs-CZ" b="1" dirty="0">
                <a:latin typeface="Trebuchet MS" panose="020B0603020202020204" pitchFamily="34" charset="0"/>
              </a:rPr>
              <a:t>Nepoužívej neurčité </a:t>
            </a:r>
            <a:r>
              <a:rPr lang="cs-CZ" altLang="cs-CZ" dirty="0">
                <a:latin typeface="Trebuchet MS" panose="020B0603020202020204" pitchFamily="34" charset="0"/>
              </a:rPr>
              <a:t>(právní)</a:t>
            </a:r>
            <a:r>
              <a:rPr lang="cs-CZ" altLang="cs-CZ" b="1" dirty="0">
                <a:latin typeface="Trebuchet MS" panose="020B0603020202020204" pitchFamily="34" charset="0"/>
              </a:rPr>
              <a:t> pojmy!</a:t>
            </a:r>
            <a:endParaRPr lang="cs-CZ" altLang="cs-CZ" dirty="0">
              <a:latin typeface="Trebuchet MS" panose="020B060302020202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769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vyjednávání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2913" indent="-442913" algn="just">
              <a:spcBef>
                <a:spcPts val="0"/>
              </a:spcBef>
            </a:pPr>
            <a:r>
              <a:rPr lang="cs-CZ" dirty="0" smtClean="0"/>
              <a:t>šanci úspěchu při vyjednávání zvyšují:</a:t>
            </a:r>
          </a:p>
          <a:p>
            <a:pPr marL="900113" lvl="1" indent="-4572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dirty="0" smtClean="0"/>
              <a:t>dlouhodobá statistická zkušenost</a:t>
            </a:r>
          </a:p>
          <a:p>
            <a:pPr marL="900113" lvl="1" indent="-457200"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dirty="0" smtClean="0"/>
              <a:t>informační a znalostní převaha</a:t>
            </a:r>
          </a:p>
          <a:p>
            <a:pPr marL="442913" indent="-442913" algn="just">
              <a:spcBef>
                <a:spcPts val="0"/>
              </a:spcBef>
            </a:pPr>
            <a:r>
              <a:rPr lang="cs-CZ" dirty="0" smtClean="0"/>
              <a:t>základní princip</a:t>
            </a:r>
          </a:p>
          <a:p>
            <a:pPr marL="442913" indent="-442913" algn="just">
              <a:spcBef>
                <a:spcPts val="0"/>
              </a:spcBef>
            </a:pPr>
            <a:r>
              <a:rPr lang="cs-CZ" dirty="0" smtClean="0"/>
              <a:t>respektování </a:t>
            </a:r>
            <a:r>
              <a:rPr lang="cs-CZ" dirty="0" err="1" smtClean="0"/>
              <a:t>socio</a:t>
            </a:r>
            <a:r>
              <a:rPr lang="cs-CZ" dirty="0" smtClean="0"/>
              <a:t>-kulturních rozdílů (viz samostatné články v interaktivní osnově)</a:t>
            </a:r>
          </a:p>
          <a:p>
            <a:pPr marL="442913" indent="-442913" algn="just">
              <a:spcBef>
                <a:spcPts val="0"/>
              </a:spcBef>
            </a:pPr>
            <a:r>
              <a:rPr lang="cs-CZ" dirty="0" smtClean="0"/>
              <a:t>některé právní jistoty (například ujednání o výhodné volbě práva či režimu řešení sporů) lze „vyměnit“, za „obchodnické“ výhody (například lepší platební režim, delší záruka“)</a:t>
            </a:r>
          </a:p>
          <a:p>
            <a:pPr marL="442913" indent="-442913" algn="just">
              <a:spcBef>
                <a:spcPts val="0"/>
              </a:spcBef>
            </a:pPr>
            <a:r>
              <a:rPr lang="cs-CZ" dirty="0" smtClean="0"/>
              <a:t>základem je </a:t>
            </a:r>
            <a:r>
              <a:rPr lang="cs-CZ" b="1" dirty="0" smtClean="0"/>
              <a:t>dobrá smlouva</a:t>
            </a:r>
            <a:r>
              <a:rPr lang="cs-CZ" dirty="0" smtClean="0"/>
              <a:t>, ale ani ta není všespasitelná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148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mezinárodního obchodu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7</a:t>
            </a:fld>
            <a:endParaRPr lang="cs-CZ"/>
          </a:p>
        </p:txBody>
      </p:sp>
      <p:pic>
        <p:nvPicPr>
          <p:cNvPr id="2050" name="Picture 2" descr="&amp;Ccaron;len&amp;ecaron;ní rizik v zahrani&amp;ccaron;ním obchod&amp;ecaron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00808"/>
            <a:ext cx="7776864" cy="45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5509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20521D5-2726-416D-B618-8F2317512237}" type="slidenum">
              <a:rPr lang="cs-CZ"/>
              <a:pPr/>
              <a:t>8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9792" y="3689672"/>
            <a:ext cx="5969000" cy="3168328"/>
          </a:xfrm>
        </p:spPr>
        <p:txBody>
          <a:bodyPr/>
          <a:lstStyle/>
          <a:p>
            <a:r>
              <a:rPr lang="cs-CZ" sz="4400" dirty="0" smtClean="0"/>
              <a:t>Platební styk.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50485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Podstata regulace platebního styku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indent="-447675" algn="just">
              <a:lnSpc>
                <a:spcPct val="90000"/>
              </a:lnSpc>
            </a:pPr>
            <a:r>
              <a:rPr lang="cs-CZ" altLang="cs-CZ" sz="2800" dirty="0"/>
              <a:t>Platební styk reguluje</a:t>
            </a:r>
          </a:p>
          <a:p>
            <a:pPr marL="989013" lvl="1" indent="-541338" algn="just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cs-CZ" altLang="cs-CZ" sz="2800" b="1" dirty="0"/>
              <a:t>veřejné právo</a:t>
            </a:r>
            <a:r>
              <a:rPr lang="cs-CZ" altLang="cs-CZ" sz="2800" dirty="0"/>
              <a:t> – sleduje právně-politické cíle (regulace a ochrana trhu, prevence praní špinavých peněz atd.) </a:t>
            </a:r>
            <a:r>
              <a:rPr lang="cs-CZ" altLang="cs-CZ" sz="2800" dirty="0">
                <a:cs typeface="Arial" charset="0"/>
              </a:rPr>
              <a:t>→ </a:t>
            </a:r>
            <a:r>
              <a:rPr lang="cs-CZ" altLang="cs-CZ" sz="2800" b="1" dirty="0">
                <a:cs typeface="Arial" charset="0"/>
              </a:rPr>
              <a:t>omezení volby práva</a:t>
            </a:r>
          </a:p>
          <a:p>
            <a:pPr marL="989013" lvl="1" indent="-541338" algn="just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cs-CZ" altLang="cs-CZ" sz="2800" b="1" dirty="0"/>
              <a:t>soukromé právo</a:t>
            </a:r>
            <a:r>
              <a:rPr lang="cs-CZ" altLang="cs-CZ" sz="2800" dirty="0"/>
              <a:t> – sleduje úpravu majetkových práv mezi aktéry platebního styku</a:t>
            </a:r>
          </a:p>
          <a:p>
            <a:pPr marL="447675" indent="-447675" algn="just">
              <a:lnSpc>
                <a:spcPct val="90000"/>
              </a:lnSpc>
            </a:pPr>
            <a:r>
              <a:rPr lang="cs-CZ" altLang="cs-CZ" sz="2800" dirty="0"/>
              <a:t>V každé z uvedených složek je připuštěna jiná míra volnosti úpravy práv a povinností</a:t>
            </a:r>
            <a:endParaRPr lang="de-DE" altLang="cs-CZ" sz="28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43EF1-6B51-4E5C-BAFF-4F4E7D968AC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801018"/>
      </p:ext>
    </p:extLst>
  </p:cSld>
  <p:clrMapOvr>
    <a:masterClrMapping/>
  </p:clrMapOvr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307</TotalTime>
  <Words>528</Words>
  <Application>Microsoft Macintosh PowerPoint</Application>
  <PresentationFormat>On-screen Show (4:3)</PresentationFormat>
  <Paragraphs>91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</vt:lpstr>
      <vt:lpstr>3558</vt:lpstr>
      <vt:lpstr>BÉŽOVÁ TITL</vt:lpstr>
      <vt:lpstr>Blok 1:  Strategie vyjednávání, cena, platební styk  Zdeněk Kapitán</vt:lpstr>
      <vt:lpstr>Právní pomoc v mezinárodním obchodě. Strategie vyjednávání. Režimová ustanovení. Rizika mezinárodních obchodních operací. </vt:lpstr>
      <vt:lpstr>Danosti praxe mezinárodního obchodu</vt:lpstr>
      <vt:lpstr>Zásady klientského přístupu</vt:lpstr>
      <vt:lpstr>Šestero dobrého kontraktéra</vt:lpstr>
      <vt:lpstr>Strategie vyjednávání</vt:lpstr>
      <vt:lpstr>Rizika mezinárodního obchodu</vt:lpstr>
      <vt:lpstr>Platební styk.</vt:lpstr>
      <vt:lpstr>Podstata regulace platebního styku</vt:lpstr>
      <vt:lpstr>Používání veřejného práva</vt:lpstr>
      <vt:lpstr>Hladké platy</vt:lpstr>
      <vt:lpstr>Dokumentární platy</vt:lpstr>
      <vt:lpstr>Zvláštní praktické problémy</vt:lpstr>
      <vt:lpstr>Děkuji.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Brusel IIa   Další otázky související s oblastí procesního práva  Zdeněk Kapitán</dc:title>
  <dc:creator>kapitan</dc:creator>
  <cp:lastModifiedBy>Zdeněk Kapitán</cp:lastModifiedBy>
  <cp:revision>23</cp:revision>
  <cp:lastPrinted>2015-09-29T09:09:02Z</cp:lastPrinted>
  <dcterms:created xsi:type="dcterms:W3CDTF">2009-03-26T03:28:01Z</dcterms:created>
  <dcterms:modified xsi:type="dcterms:W3CDTF">2015-09-29T09:35:08Z</dcterms:modified>
</cp:coreProperties>
</file>