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25"/>
  </p:notesMasterIdLst>
  <p:handoutMasterIdLst>
    <p:handoutMasterId r:id="rId26"/>
  </p:handoutMasterIdLst>
  <p:sldIdLst>
    <p:sldId id="309" r:id="rId3"/>
    <p:sldId id="316" r:id="rId4"/>
    <p:sldId id="317" r:id="rId5"/>
    <p:sldId id="318" r:id="rId6"/>
    <p:sldId id="319" r:id="rId7"/>
    <p:sldId id="321" r:id="rId8"/>
    <p:sldId id="333" r:id="rId9"/>
    <p:sldId id="323" r:id="rId10"/>
    <p:sldId id="334" r:id="rId11"/>
    <p:sldId id="324" r:id="rId12"/>
    <p:sldId id="335" r:id="rId13"/>
    <p:sldId id="325" r:id="rId14"/>
    <p:sldId id="326" r:id="rId15"/>
    <p:sldId id="327" r:id="rId16"/>
    <p:sldId id="328" r:id="rId17"/>
    <p:sldId id="329" r:id="rId18"/>
    <p:sldId id="330" r:id="rId19"/>
    <p:sldId id="340" r:id="rId20"/>
    <p:sldId id="331" r:id="rId21"/>
    <p:sldId id="339" r:id="rId22"/>
    <p:sldId id="337" r:id="rId23"/>
    <p:sldId id="322" r:id="rId24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4" autoAdjust="0"/>
    <p:restoredTop sz="94651" autoAdjust="0"/>
  </p:normalViewPr>
  <p:slideViewPr>
    <p:cSldViewPr>
      <p:cViewPr varScale="1">
        <p:scale>
          <a:sx n="106" d="100"/>
          <a:sy n="106" d="100"/>
        </p:scale>
        <p:origin x="164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deněk Kapitán" userId="e5dc1b28bc06aaa8" providerId="LiveId" clId="{3647AAF5-75B9-6F4A-BADF-6BDEC49E500E}"/>
    <pc:docChg chg="custSel modSld">
      <pc:chgData name="Zdeněk Kapitán" userId="e5dc1b28bc06aaa8" providerId="LiveId" clId="{3647AAF5-75B9-6F4A-BADF-6BDEC49E500E}" dt="2019-10-15T12:17:38.833" v="181" actId="20577"/>
      <pc:docMkLst>
        <pc:docMk/>
      </pc:docMkLst>
      <pc:sldChg chg="modSp">
        <pc:chgData name="Zdeněk Kapitán" userId="e5dc1b28bc06aaa8" providerId="LiveId" clId="{3647AAF5-75B9-6F4A-BADF-6BDEC49E500E}" dt="2019-10-15T12:17:38.833" v="181" actId="20577"/>
        <pc:sldMkLst>
          <pc:docMk/>
          <pc:sldMk cId="2190694173" sldId="339"/>
        </pc:sldMkLst>
        <pc:spChg chg="mod">
          <ac:chgData name="Zdeněk Kapitán" userId="e5dc1b28bc06aaa8" providerId="LiveId" clId="{3647AAF5-75B9-6F4A-BADF-6BDEC49E500E}" dt="2019-10-15T12:17:38.833" v="181" actId="20577"/>
          <ac:spMkLst>
            <pc:docMk/>
            <pc:sldMk cId="2190694173" sldId="339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E5F52D01-D0B5-4912-9E2B-1A469C9C227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821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09F4DC71-5790-4329-ABAE-EE6053F3058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503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31197-C1CC-4832-89B7-64DAE4DBAAF9}" type="slidenum">
              <a:rPr lang="cs-CZ"/>
              <a:pPr/>
              <a:t>2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554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31197-C1CC-4832-89B7-64DAE4DBAAF9}" type="slidenum">
              <a:rPr lang="cs-CZ"/>
              <a:pPr/>
              <a:t>22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027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6F9D96F6-1ACC-4536-AE57-5DE68E50E5B3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B15A88-7277-4E16-A5F6-E6AF1C3099B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09C416-5A97-41A1-AFDC-538D5E6E1F9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743EF1-6B51-4E5C-BAFF-4F4E7D968AC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F5E75A-8E93-4F4C-9A9C-0B7E8443727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461176-636D-421D-A566-B12A573FA9E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EE9D9E-9924-4121-B02A-0ED8BAA6B11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554526-B6BB-4B15-89FD-83751DAA46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B35EFB-75E3-4439-B22F-462D9B9DA1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C64FB7-85F4-4CAD-9EF6-CA01A3BD45C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E5703A-999A-4F2A-8E03-E2D00018FA1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DA11CA51-6866-47C6-81F7-7D0C150EEF4B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dopravce.cz/" TargetMode="External"/><Relationship Id="rId7" Type="http://schemas.openxmlformats.org/officeDocument/2006/relationships/hyperlink" Target="http://www.sslczech.cz/" TargetMode="External"/><Relationship Id="rId2" Type="http://schemas.openxmlformats.org/officeDocument/2006/relationships/hyperlink" Target="http://www.unece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spl.cz/" TargetMode="External"/><Relationship Id="rId5" Type="http://schemas.openxmlformats.org/officeDocument/2006/relationships/hyperlink" Target="http://www.fiata.com/" TargetMode="External"/><Relationship Id="rId4" Type="http://schemas.openxmlformats.org/officeDocument/2006/relationships/hyperlink" Target="http://www.cechofracht.cz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428860" y="2780928"/>
            <a:ext cx="6429420" cy="280831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3200" b="1" dirty="0"/>
              <a:t>Blok 2:</a:t>
            </a:r>
            <a:br>
              <a:rPr lang="cs-CZ" sz="3200" b="1" dirty="0"/>
            </a:br>
            <a:br>
              <a:rPr lang="cs-CZ" sz="2400" b="1" dirty="0"/>
            </a:br>
            <a:r>
              <a:rPr lang="cs-CZ" sz="3600" b="1" dirty="0"/>
              <a:t>Mezinárodní přepravní právo.</a:t>
            </a:r>
            <a:br>
              <a:rPr lang="cs-CZ" sz="3600" b="1" dirty="0"/>
            </a:br>
            <a:br>
              <a:rPr lang="cs-CZ" sz="2400" b="1" dirty="0"/>
            </a:br>
            <a:r>
              <a:rPr lang="cs-CZ" sz="2400" b="1" dirty="0"/>
              <a:t>Zdeněk Kapitán</a:t>
            </a:r>
            <a:endParaRPr lang="cs-CZ" sz="2400" dirty="0"/>
          </a:p>
        </p:txBody>
      </p:sp>
      <p:pic>
        <p:nvPicPr>
          <p:cNvPr id="1026" name="Picture 2" descr="http://dovednosti.law.muni.cz/img/OPVK_hor_zakladni_logolink_RGB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733256"/>
            <a:ext cx="482917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395536" y="6405984"/>
            <a:ext cx="3816424" cy="263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2pPr>
            <a:lvl3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3pPr>
            <a:lvl4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4pPr>
            <a:lvl5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b="1" kern="0" dirty="0" err="1"/>
              <a:t>MVV794K</a:t>
            </a:r>
            <a:r>
              <a:rPr lang="cs-CZ" sz="2400" b="1" kern="0" dirty="0"/>
              <a:t>: Praxe </a:t>
            </a:r>
            <a:r>
              <a:rPr lang="cs-CZ" sz="2400" b="1" kern="0" dirty="0" err="1"/>
              <a:t>MPSaO</a:t>
            </a:r>
            <a:endParaRPr lang="cs-CZ" sz="1800" kern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Zvláštnosti přímých úprav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88840"/>
            <a:ext cx="7772400" cy="4142085"/>
          </a:xfrm>
        </p:spPr>
        <p:txBody>
          <a:bodyPr/>
          <a:lstStyle/>
          <a:p>
            <a:pPr marL="542925" indent="-542925" algn="just">
              <a:spcBef>
                <a:spcPts val="0"/>
              </a:spcBef>
              <a:spcAft>
                <a:spcPts val="1800"/>
              </a:spcAft>
            </a:pPr>
            <a:r>
              <a:rPr lang="cs-CZ" altLang="cs-CZ" sz="2800" dirty="0"/>
              <a:t>vlastní definice tzv. mezinárodního prvku (je v různých mezinárodních smlouvách různá)</a:t>
            </a:r>
          </a:p>
          <a:p>
            <a:pPr marL="542925" indent="-542925" algn="just">
              <a:spcBef>
                <a:spcPts val="0"/>
              </a:spcBef>
              <a:spcAft>
                <a:spcPts val="1800"/>
              </a:spcAft>
            </a:pPr>
            <a:r>
              <a:rPr lang="cs-CZ" altLang="cs-CZ" sz="2800" dirty="0"/>
              <a:t>specifické podmínky uzavření smlouvy …</a:t>
            </a:r>
          </a:p>
          <a:p>
            <a:pPr marL="542925" indent="-542925" algn="just">
              <a:spcBef>
                <a:spcPts val="0"/>
              </a:spcBef>
              <a:spcAft>
                <a:spcPts val="1800"/>
              </a:spcAft>
            </a:pPr>
            <a:r>
              <a:rPr lang="cs-CZ" altLang="cs-CZ" sz="2800" dirty="0"/>
              <a:t>úprava odpovědnosti (zpravidla objektivní odpovědnost dopravce se stanovenými výlukami)</a:t>
            </a:r>
          </a:p>
          <a:p>
            <a:pPr marL="442913" indent="-442913" algn="just">
              <a:spcBef>
                <a:spcPts val="600"/>
              </a:spcBef>
            </a:pP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045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772400" cy="503237"/>
          </a:xfrm>
        </p:spPr>
        <p:txBody>
          <a:bodyPr/>
          <a:lstStyle/>
          <a:p>
            <a:r>
              <a:rPr lang="cs-CZ" dirty="0"/>
              <a:t>Přepravní smlouva dle </a:t>
            </a:r>
            <a:r>
              <a:rPr lang="cs-CZ" dirty="0" err="1"/>
              <a:t>CMR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800"/>
            <a:ext cx="7772400" cy="4502125"/>
          </a:xfrm>
        </p:spPr>
        <p:txBody>
          <a:bodyPr/>
          <a:lstStyle/>
          <a:p>
            <a:pPr marL="542925" indent="-496888" algn="just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podrobná regulace konkrétních práv a povinností ve srovnání s vnitrostátní úpravou; </a:t>
            </a:r>
            <a:r>
              <a:rPr lang="cs-CZ" sz="2000" dirty="0" err="1"/>
              <a:t>CMR</a:t>
            </a:r>
            <a:r>
              <a:rPr lang="cs-CZ" sz="2000" dirty="0"/>
              <a:t> prakticky nedává žádnou možnost – v případě, že má být použita – pro aplikaci úpravy v </a:t>
            </a:r>
            <a:r>
              <a:rPr lang="cs-CZ" sz="2000" dirty="0" err="1"/>
              <a:t>NOZ</a:t>
            </a:r>
            <a:endParaRPr lang="cs-CZ" sz="2000" dirty="0"/>
          </a:p>
          <a:p>
            <a:pPr marL="542925" indent="-496888" algn="just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odpovědnost: objektivní odpovědnost dopravce, důkazní břemeno dopravce</a:t>
            </a:r>
          </a:p>
          <a:p>
            <a:pPr marL="542925" indent="-496888" algn="just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2000" b="1" dirty="0"/>
              <a:t>limitace náhrady škody s využitím zlatého franku, nebo </a:t>
            </a:r>
            <a:r>
              <a:rPr lang="cs-CZ" sz="2000" b="1" dirty="0" err="1"/>
              <a:t>SDR</a:t>
            </a:r>
            <a:r>
              <a:rPr lang="cs-CZ" sz="2000" dirty="0"/>
              <a:t>;</a:t>
            </a:r>
            <a:r>
              <a:rPr lang="cs-CZ" sz="2000" b="1" dirty="0"/>
              <a:t> </a:t>
            </a:r>
            <a:r>
              <a:rPr lang="cs-CZ" sz="2000" dirty="0"/>
              <a:t>bez limitu v případě udané ceny a udaného zájmu</a:t>
            </a:r>
          </a:p>
          <a:p>
            <a:pPr marL="542925" indent="-496888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odpovědnost za:</a:t>
            </a:r>
          </a:p>
          <a:p>
            <a:pPr marL="1171575" lvl="1" indent="-62865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Wingdings" pitchFamily="2" charset="2"/>
              <a:buAutoNum type="alphaLcParenR"/>
              <a:tabLst>
                <a:tab pos="1171575" algn="l"/>
              </a:tabLst>
            </a:pPr>
            <a:r>
              <a:rPr lang="cs-CZ" sz="2000" dirty="0"/>
              <a:t>použití přiložených dokladů,</a:t>
            </a:r>
          </a:p>
          <a:p>
            <a:pPr marL="1171575" lvl="1" indent="-62865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Wingdings" pitchFamily="2" charset="2"/>
              <a:buAutoNum type="alphaLcParenR"/>
              <a:tabLst>
                <a:tab pos="1171575" algn="l"/>
              </a:tabLst>
            </a:pPr>
            <a:r>
              <a:rPr lang="cs-CZ" sz="2000" dirty="0"/>
              <a:t>poškození,</a:t>
            </a:r>
          </a:p>
          <a:p>
            <a:pPr marL="1171575" lvl="1" indent="-62865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Wingdings" pitchFamily="2" charset="2"/>
              <a:buAutoNum type="alphaLcParenR"/>
              <a:tabLst>
                <a:tab pos="1171575" algn="l"/>
              </a:tabLst>
            </a:pPr>
            <a:r>
              <a:rPr lang="cs-CZ" sz="2000" dirty="0"/>
              <a:t>ztrátu (a úbytek hmotnosti),</a:t>
            </a:r>
          </a:p>
          <a:p>
            <a:pPr marL="1171575" lvl="1" indent="-62865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Wingdings" pitchFamily="2" charset="2"/>
              <a:buAutoNum type="alphaLcParenR"/>
              <a:tabLst>
                <a:tab pos="1171575" algn="l"/>
              </a:tabLst>
            </a:pPr>
            <a:r>
              <a:rPr lang="cs-CZ" sz="2000" dirty="0"/>
              <a:t>překročení dodací lhůty,</a:t>
            </a:r>
          </a:p>
          <a:p>
            <a:pPr marL="1171575" lvl="1" indent="-62865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Wingdings" pitchFamily="2" charset="2"/>
              <a:buAutoNum type="alphaLcParenR"/>
              <a:tabLst>
                <a:tab pos="1171575" algn="l"/>
              </a:tabLst>
            </a:pPr>
            <a:r>
              <a:rPr lang="cs-CZ" sz="2000" dirty="0"/>
              <a:t>nevybranou dobírku,</a:t>
            </a:r>
          </a:p>
          <a:p>
            <a:pPr marL="1171575" lvl="1" indent="-62865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Wingdings" pitchFamily="2" charset="2"/>
              <a:buAutoNum type="alphaLcParenR"/>
              <a:tabLst>
                <a:tab pos="1171575" algn="l"/>
              </a:tabLst>
            </a:pPr>
            <a:r>
              <a:rPr lang="cs-CZ" sz="2000" dirty="0"/>
              <a:t>za porušení jiné povinnosti</a:t>
            </a:r>
          </a:p>
          <a:p>
            <a:pPr marL="542925" indent="-496888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konkrétní problémy viz text </a:t>
            </a:r>
            <a:r>
              <a:rPr lang="cs-CZ" sz="2000" dirty="0" err="1"/>
              <a:t>CMR</a:t>
            </a:r>
            <a:r>
              <a:rPr lang="cs-CZ" sz="2000" dirty="0"/>
              <a:t> 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624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Důležité upozornění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marL="623888" indent="-623888" algn="just">
              <a:spcBef>
                <a:spcPts val="1200"/>
              </a:spcBef>
              <a:defRPr/>
            </a:pPr>
            <a:r>
              <a:rPr lang="cs-CZ" altLang="cs-CZ" sz="2800" dirty="0"/>
              <a:t>je třeba rozlišovat striktně trojúhelník vztahů, tj. vztah</a:t>
            </a:r>
          </a:p>
          <a:p>
            <a:pPr marL="1262063" lvl="1" indent="-638175" algn="just">
              <a:spcBef>
                <a:spcPts val="1200"/>
              </a:spcBef>
              <a:buFont typeface="Wingdings" pitchFamily="2" charset="2"/>
              <a:buAutoNum type="alphaLcParenR"/>
              <a:defRPr/>
            </a:pPr>
            <a:r>
              <a:rPr lang="cs-CZ" altLang="cs-CZ" sz="2800" dirty="0"/>
              <a:t>mezi prodávajícím a kupujícím</a:t>
            </a:r>
          </a:p>
          <a:p>
            <a:pPr marL="1262063" lvl="1" indent="-638175" algn="just">
              <a:spcBef>
                <a:spcPts val="1200"/>
              </a:spcBef>
              <a:buFont typeface="Wingdings" pitchFamily="2" charset="2"/>
              <a:buAutoNum type="alphaLcParenR"/>
              <a:defRPr/>
            </a:pPr>
            <a:r>
              <a:rPr lang="cs-CZ" altLang="cs-CZ" sz="2800" dirty="0"/>
              <a:t>prodávajícím a dopravcem/zasílatelem</a:t>
            </a:r>
          </a:p>
          <a:p>
            <a:pPr marL="1262063" lvl="1" indent="-638175" algn="just">
              <a:spcBef>
                <a:spcPts val="1200"/>
              </a:spcBef>
              <a:buFont typeface="Wingdings" pitchFamily="2" charset="2"/>
              <a:buAutoNum type="alphaLcParenR"/>
              <a:defRPr/>
            </a:pPr>
            <a:r>
              <a:rPr lang="cs-CZ" altLang="cs-CZ" sz="2800" dirty="0"/>
              <a:t>kupujícím a dopravcem/zasílatelem</a:t>
            </a:r>
          </a:p>
          <a:p>
            <a:pPr marL="609600" indent="-609600" algn="just">
              <a:spcBef>
                <a:spcPts val="1200"/>
              </a:spcBef>
              <a:defRPr/>
            </a:pPr>
            <a:r>
              <a:rPr lang="cs-CZ" altLang="cs-CZ" sz="2800" dirty="0"/>
              <a:t>vztahy a) a b) jsou vztahy smluvními a vztah c) je vztahem mimosmluvním</a:t>
            </a:r>
          </a:p>
          <a:p>
            <a:pPr marL="609600" indent="-609600" algn="just">
              <a:spcBef>
                <a:spcPts val="1200"/>
              </a:spcBef>
              <a:defRPr/>
            </a:pPr>
            <a:r>
              <a:rPr lang="cs-CZ" altLang="cs-CZ" sz="2800" dirty="0"/>
              <a:t>viz schéma</a:t>
            </a:r>
          </a:p>
          <a:p>
            <a:pPr marL="442913" indent="-442913" algn="just">
              <a:spcBef>
                <a:spcPts val="600"/>
              </a:spcBef>
            </a:pP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045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Režim řešení sporů (opakování)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0"/>
              </a:spcBef>
            </a:pPr>
            <a:r>
              <a:rPr lang="cs-CZ" altLang="cs-CZ" dirty="0"/>
              <a:t>obecná úprava:</a:t>
            </a:r>
          </a:p>
          <a:p>
            <a:pPr marL="1322388" lvl="1" indent="-533400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cs-CZ" altLang="cs-CZ" sz="2400" dirty="0"/>
              <a:t>u zvoleného rozhodčího soudu</a:t>
            </a:r>
          </a:p>
          <a:p>
            <a:pPr marL="1322388" lvl="1" indent="-533400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cs-CZ" altLang="cs-CZ" sz="2400" dirty="0"/>
              <a:t>u zvoleného státního soudu</a:t>
            </a:r>
          </a:p>
          <a:p>
            <a:pPr marL="1322388" lvl="1" indent="-533400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cs-CZ" altLang="cs-CZ" sz="2400" dirty="0"/>
              <a:t>u soudu žalovaného</a:t>
            </a:r>
          </a:p>
          <a:p>
            <a:pPr marL="1322388" lvl="1" indent="-533400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cs-CZ" altLang="cs-CZ" sz="2400" dirty="0"/>
              <a:t>u soudu v místě, kde závazek byl/měl být splněn</a:t>
            </a:r>
          </a:p>
          <a:p>
            <a:pPr marL="609600" indent="-609600" algn="just">
              <a:lnSpc>
                <a:spcPct val="90000"/>
              </a:lnSpc>
              <a:spcBef>
                <a:spcPct val="0"/>
              </a:spcBef>
            </a:pPr>
            <a:r>
              <a:rPr lang="cs-CZ" altLang="cs-CZ" dirty="0"/>
              <a:t>přepravní smlouva (</a:t>
            </a:r>
            <a:r>
              <a:rPr lang="cs-CZ" altLang="cs-CZ" dirty="0" err="1"/>
              <a:t>CMR</a:t>
            </a:r>
            <a:r>
              <a:rPr lang="cs-CZ" altLang="cs-CZ" dirty="0"/>
              <a:t>):</a:t>
            </a:r>
          </a:p>
          <a:p>
            <a:pPr marL="1322388" lvl="1" indent="-533400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cs-CZ" altLang="cs-CZ" sz="2400" dirty="0"/>
              <a:t>u zvoleného rozhodčího soudu (s výhradou)</a:t>
            </a:r>
          </a:p>
          <a:p>
            <a:pPr marL="1322388" lvl="1" indent="-533400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cs-CZ" altLang="cs-CZ" sz="2400" dirty="0"/>
              <a:t>u zvoleného státního soudu</a:t>
            </a:r>
          </a:p>
          <a:p>
            <a:pPr marL="1322388" lvl="1" indent="-533400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cs-CZ" altLang="cs-CZ" sz="2400" dirty="0"/>
              <a:t>u soudu žalovaného dopravce (…)</a:t>
            </a:r>
          </a:p>
          <a:p>
            <a:pPr marL="1322388" lvl="1" indent="-533400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cs-CZ" altLang="cs-CZ" sz="2400" dirty="0"/>
              <a:t>u soudu v místě, kde byla zásilka převzata </a:t>
            </a:r>
            <a:br>
              <a:rPr lang="cs-CZ" altLang="cs-CZ" sz="2400" dirty="0"/>
            </a:br>
            <a:r>
              <a:rPr lang="cs-CZ" altLang="cs-CZ" sz="2400" dirty="0"/>
              <a:t>k přepravě nebo v místě určení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045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rozhodné (opakování)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marL="542925" indent="-542925" algn="just">
              <a:lnSpc>
                <a:spcPct val="90000"/>
              </a:lnSpc>
              <a:spcBef>
                <a:spcPct val="0"/>
              </a:spcBef>
            </a:pPr>
            <a:r>
              <a:rPr lang="cs-CZ" altLang="cs-CZ" dirty="0"/>
              <a:t>obecná úprava (čl. 3, 4 nařízení Řím I):</a:t>
            </a:r>
          </a:p>
          <a:p>
            <a:pPr marL="1071563" lvl="1" indent="-528638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cs-CZ" altLang="cs-CZ" sz="2000" dirty="0"/>
              <a:t>právo, které si strany zvolily</a:t>
            </a:r>
          </a:p>
          <a:p>
            <a:pPr marL="1071563" lvl="1" indent="-528638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cs-CZ" altLang="cs-CZ" sz="2000" dirty="0"/>
              <a:t>pokud si právo nezvolily, tak právo neužšího spojení, zpravidla právo té strany, která poskytuje charakteristické plnění</a:t>
            </a:r>
          </a:p>
          <a:p>
            <a:pPr marL="542925" indent="-542925" algn="just">
              <a:lnSpc>
                <a:spcPct val="90000"/>
              </a:lnSpc>
              <a:spcBef>
                <a:spcPct val="0"/>
              </a:spcBef>
            </a:pPr>
            <a:r>
              <a:rPr lang="cs-CZ" altLang="cs-CZ" dirty="0"/>
              <a:t>přepravní smlouva (čl. 3 a 5 nařízení Řím I):</a:t>
            </a:r>
          </a:p>
          <a:p>
            <a:pPr marL="1071563" lvl="1" indent="-528638" algn="just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</a:pPr>
            <a:r>
              <a:rPr lang="cs-CZ" altLang="cs-CZ" sz="2000" dirty="0"/>
              <a:t>volba práva, není-li</a:t>
            </a:r>
          </a:p>
          <a:p>
            <a:pPr marL="1071563" lvl="1" indent="-528638" algn="just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</a:pPr>
            <a:r>
              <a:rPr lang="cs-CZ" altLang="cs-CZ" sz="2000" dirty="0"/>
              <a:t>právo místa domicilu dopravce, pokud se nachází ve stejném státě jako místo odeslání či doručení, není-li splněno,</a:t>
            </a:r>
          </a:p>
          <a:p>
            <a:pPr marL="1071563" lvl="1" indent="-528638" algn="just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</a:pPr>
            <a:r>
              <a:rPr lang="cs-CZ" altLang="cs-CZ" sz="2000" dirty="0"/>
              <a:t>právo místa dohodnutého doručení</a:t>
            </a:r>
          </a:p>
          <a:p>
            <a:pPr marL="542925" indent="-542925" algn="just">
              <a:lnSpc>
                <a:spcPct val="90000"/>
              </a:lnSpc>
              <a:spcBef>
                <a:spcPct val="0"/>
              </a:spcBef>
            </a:pPr>
            <a:r>
              <a:rPr lang="cs-CZ" altLang="cs-CZ" dirty="0"/>
              <a:t>pozor na věcná práva, ta se řídí v zásadě právem polohy věci (podle nového zákona o mezinárodním právu soukromém)</a:t>
            </a:r>
            <a:endParaRPr lang="cs-CZ" altLang="cs-CZ" dirty="0">
              <a:solidFill>
                <a:srgbClr val="CC33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045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Co určuje právo rozhodné?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marL="542925" indent="-542925" algn="just">
              <a:spcBef>
                <a:spcPts val="0"/>
              </a:spcBef>
            </a:pPr>
            <a:r>
              <a:rPr lang="cs-CZ" altLang="cs-CZ" sz="2800" dirty="0"/>
              <a:t>okruh předpisů a jejich vzájemný vztah; přednostně se použije </a:t>
            </a:r>
            <a:r>
              <a:rPr lang="cs-CZ" altLang="cs-CZ" sz="2800" dirty="0" err="1"/>
              <a:t>CMR</a:t>
            </a:r>
            <a:r>
              <a:rPr lang="cs-CZ" altLang="cs-CZ" sz="2800" dirty="0"/>
              <a:t>, v návaznosti na ni vnitrostátní předpisy (viz samostatné schéma)</a:t>
            </a:r>
          </a:p>
          <a:p>
            <a:pPr marL="542925" indent="-542925" algn="just">
              <a:spcBef>
                <a:spcPts val="0"/>
              </a:spcBef>
            </a:pPr>
            <a:r>
              <a:rPr lang="cs-CZ" altLang="cs-CZ" sz="2800" dirty="0"/>
              <a:t>jaká jsou práva a povinnosti stran (subjektů)</a:t>
            </a:r>
          </a:p>
          <a:p>
            <a:pPr marL="542925" indent="-542925" algn="just">
              <a:spcBef>
                <a:spcPts val="0"/>
              </a:spcBef>
            </a:pPr>
            <a:r>
              <a:rPr lang="cs-CZ" altLang="cs-CZ" sz="2800" dirty="0"/>
              <a:t>zda a kdy vznikla platně smlouva</a:t>
            </a:r>
          </a:p>
          <a:p>
            <a:pPr marL="542925" indent="-542925" algn="just">
              <a:spcBef>
                <a:spcPts val="0"/>
              </a:spcBef>
            </a:pPr>
            <a:r>
              <a:rPr lang="cs-CZ" altLang="cs-CZ" sz="2800" dirty="0"/>
              <a:t>které normy jsou kogentní a které dispozitivní</a:t>
            </a:r>
          </a:p>
          <a:p>
            <a:pPr marL="542925" indent="-542925" algn="just">
              <a:spcBef>
                <a:spcPts val="0"/>
              </a:spcBef>
            </a:pPr>
            <a:r>
              <a:rPr lang="cs-CZ" altLang="cs-CZ" sz="2800" dirty="0"/>
              <a:t>zda a v jakém rozsahu se použijí nestátní prostředky regulace (viz další </a:t>
            </a:r>
            <a:r>
              <a:rPr lang="cs-CZ" altLang="cs-CZ" sz="2800" dirty="0" err="1"/>
              <a:t>slide</a:t>
            </a:r>
            <a:r>
              <a:rPr lang="cs-CZ" altLang="cs-CZ" sz="2800" dirty="0"/>
              <a:t>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045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spc="-30" dirty="0"/>
              <a:t>Co určuje práva a povinnosti stran?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marL="542925" indent="-542925">
              <a:spcBef>
                <a:spcPct val="0"/>
              </a:spcBef>
            </a:pPr>
            <a:r>
              <a:rPr lang="cs-CZ" altLang="cs-CZ" sz="2800" dirty="0"/>
              <a:t>obecně závazné právní předpisy</a:t>
            </a:r>
          </a:p>
          <a:p>
            <a:pPr marL="1071563" lvl="1" indent="-528638">
              <a:spcBef>
                <a:spcPct val="0"/>
              </a:spcBef>
              <a:buFont typeface="Wingdings" pitchFamily="2" charset="2"/>
              <a:buChar char="§"/>
            </a:pPr>
            <a:r>
              <a:rPr lang="cs-CZ" altLang="cs-CZ" sz="2400" dirty="0"/>
              <a:t>předpisy unijního práva</a:t>
            </a:r>
          </a:p>
          <a:p>
            <a:pPr marL="1071563" lvl="1" indent="-528638">
              <a:spcBef>
                <a:spcPct val="0"/>
              </a:spcBef>
              <a:buFont typeface="Wingdings" pitchFamily="2" charset="2"/>
              <a:buChar char="§"/>
            </a:pPr>
            <a:r>
              <a:rPr lang="cs-CZ" altLang="cs-CZ" sz="2400" dirty="0"/>
              <a:t>předpisy mezinárodního práva</a:t>
            </a:r>
          </a:p>
          <a:p>
            <a:pPr marL="1071563" lvl="1" indent="-528638">
              <a:spcBef>
                <a:spcPct val="0"/>
              </a:spcBef>
              <a:buFont typeface="Wingdings" pitchFamily="2" charset="2"/>
              <a:buChar char="§"/>
            </a:pPr>
            <a:r>
              <a:rPr lang="cs-CZ" altLang="cs-CZ" sz="2400" dirty="0"/>
              <a:t>předpisy vnitrostátního práva</a:t>
            </a:r>
          </a:p>
          <a:p>
            <a:pPr marL="542925" indent="-542925">
              <a:spcBef>
                <a:spcPct val="0"/>
              </a:spcBef>
            </a:pPr>
            <a:r>
              <a:rPr lang="cs-CZ" altLang="cs-CZ" sz="2800" dirty="0"/>
              <a:t>smlouva mezi stranami</a:t>
            </a:r>
          </a:p>
          <a:p>
            <a:pPr marL="542925" indent="-542925">
              <a:spcBef>
                <a:spcPct val="0"/>
              </a:spcBef>
            </a:pPr>
            <a:r>
              <a:rPr lang="cs-CZ" altLang="cs-CZ" sz="2800" dirty="0"/>
              <a:t>nestátní prostředky regulace</a:t>
            </a:r>
          </a:p>
          <a:p>
            <a:pPr marL="1071563" lvl="1" indent="-528638">
              <a:spcBef>
                <a:spcPct val="0"/>
              </a:spcBef>
              <a:buFont typeface="Wingdings" pitchFamily="2" charset="2"/>
              <a:buChar char="§"/>
              <a:tabLst>
                <a:tab pos="1071563" algn="l"/>
              </a:tabLst>
            </a:pPr>
            <a:r>
              <a:rPr lang="cs-CZ" altLang="cs-CZ" sz="2400" dirty="0"/>
              <a:t>praxe stran</a:t>
            </a:r>
          </a:p>
          <a:p>
            <a:pPr marL="1071563" lvl="1" indent="-528638">
              <a:spcBef>
                <a:spcPct val="0"/>
              </a:spcBef>
              <a:buFont typeface="Wingdings" pitchFamily="2" charset="2"/>
              <a:buChar char="§"/>
              <a:tabLst>
                <a:tab pos="1071563" algn="l"/>
              </a:tabLst>
            </a:pPr>
            <a:r>
              <a:rPr lang="cs-CZ" altLang="cs-CZ" sz="2400" dirty="0"/>
              <a:t>obchodní zvyklosti</a:t>
            </a:r>
          </a:p>
          <a:p>
            <a:pPr marL="1071563" lvl="1" indent="-528638">
              <a:spcBef>
                <a:spcPct val="0"/>
              </a:spcBef>
              <a:buFont typeface="Wingdings" pitchFamily="2" charset="2"/>
              <a:buChar char="§"/>
              <a:tabLst>
                <a:tab pos="1071563" algn="l"/>
              </a:tabLst>
            </a:pPr>
            <a:r>
              <a:rPr lang="cs-CZ" altLang="cs-CZ" sz="2400" dirty="0"/>
              <a:t>formulářové smlouvy</a:t>
            </a:r>
          </a:p>
          <a:p>
            <a:pPr marL="1071563" lvl="1" indent="-528638">
              <a:spcBef>
                <a:spcPct val="0"/>
              </a:spcBef>
              <a:buFont typeface="Wingdings" pitchFamily="2" charset="2"/>
              <a:buChar char="§"/>
              <a:tabLst>
                <a:tab pos="1071563" algn="l"/>
              </a:tabLst>
            </a:pPr>
            <a:r>
              <a:rPr lang="cs-CZ" altLang="cs-CZ" sz="2400" dirty="0"/>
              <a:t>soukromé kodifikace</a:t>
            </a:r>
          </a:p>
          <a:p>
            <a:pPr marL="1071563" lvl="1" indent="-528638">
              <a:spcBef>
                <a:spcPct val="0"/>
              </a:spcBef>
              <a:buFont typeface="Wingdings" pitchFamily="2" charset="2"/>
              <a:buChar char="§"/>
              <a:tabLst>
                <a:tab pos="1071563" algn="l"/>
              </a:tabLst>
            </a:pPr>
            <a:r>
              <a:rPr lang="cs-CZ" altLang="cs-CZ" sz="2400" dirty="0"/>
              <a:t>obchodní podmínky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045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Praktické problémy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marL="542925" indent="-542925">
              <a:spcBef>
                <a:spcPts val="0"/>
              </a:spcBef>
              <a:spcAft>
                <a:spcPts val="600"/>
              </a:spcAft>
            </a:pPr>
            <a:r>
              <a:rPr lang="cs-CZ" sz="2700" dirty="0"/>
              <a:t>je třeba rozlišovat čtyři okamžiky</a:t>
            </a:r>
          </a:p>
          <a:p>
            <a:pPr marL="1071563" lvl="2" indent="-528638">
              <a:spcBef>
                <a:spcPts val="0"/>
              </a:spcBef>
              <a:spcAft>
                <a:spcPts val="600"/>
              </a:spcAft>
              <a:buFont typeface="Wingdings" pitchFamily="2" charset="2"/>
              <a:buAutoNum type="alphaLcParenR"/>
            </a:pPr>
            <a:r>
              <a:rPr lang="cs-CZ" sz="2700" dirty="0">
                <a:solidFill>
                  <a:schemeClr val="tx2"/>
                </a:solidFill>
              </a:rPr>
              <a:t>okamžik dodání (právní dodání)</a:t>
            </a:r>
          </a:p>
          <a:p>
            <a:pPr marL="1071563" lvl="2" indent="-528638">
              <a:spcBef>
                <a:spcPts val="0"/>
              </a:spcBef>
              <a:spcAft>
                <a:spcPts val="600"/>
              </a:spcAft>
              <a:buFont typeface="Wingdings" pitchFamily="2" charset="2"/>
              <a:buAutoNum type="alphaLcParenR"/>
            </a:pPr>
            <a:r>
              <a:rPr lang="cs-CZ" sz="2700" dirty="0">
                <a:solidFill>
                  <a:schemeClr val="tx2"/>
                </a:solidFill>
              </a:rPr>
              <a:t>okamžik přechodu nebezpečí škody</a:t>
            </a:r>
          </a:p>
          <a:p>
            <a:pPr marL="1071563" lvl="2" indent="-528638">
              <a:spcBef>
                <a:spcPts val="0"/>
              </a:spcBef>
              <a:spcAft>
                <a:spcPts val="600"/>
              </a:spcAft>
              <a:buFont typeface="Wingdings" pitchFamily="2" charset="2"/>
              <a:buAutoNum type="alphaLcParenR"/>
            </a:pPr>
            <a:r>
              <a:rPr lang="cs-CZ" sz="2700" dirty="0">
                <a:solidFill>
                  <a:schemeClr val="tx2"/>
                </a:solidFill>
              </a:rPr>
              <a:t>okamžik převzetí (faktické dodání)</a:t>
            </a:r>
          </a:p>
          <a:p>
            <a:pPr marL="1071563" lvl="2" indent="-528638">
              <a:spcBef>
                <a:spcPts val="0"/>
              </a:spcBef>
              <a:spcAft>
                <a:spcPts val="600"/>
              </a:spcAft>
              <a:buFont typeface="Wingdings" pitchFamily="2" charset="2"/>
              <a:buAutoNum type="alphaLcParenR"/>
            </a:pPr>
            <a:r>
              <a:rPr lang="cs-CZ" sz="2700" dirty="0">
                <a:solidFill>
                  <a:schemeClr val="tx2"/>
                </a:solidFill>
              </a:rPr>
              <a:t>okamžik vzniku vlastnického práva</a:t>
            </a:r>
          </a:p>
          <a:p>
            <a:pPr marL="542925" indent="-542925" algn="just">
              <a:spcBef>
                <a:spcPts val="0"/>
              </a:spcBef>
              <a:spcAft>
                <a:spcPts val="600"/>
              </a:spcAft>
            </a:pPr>
            <a:r>
              <a:rPr lang="cs-CZ" sz="2700" dirty="0"/>
              <a:t>měly by být v souladu; s každým z nich může být spojen jiný následek, nicméně jsou existenčně závislé</a:t>
            </a:r>
          </a:p>
          <a:p>
            <a:pPr marL="542925" indent="-542925" algn="just">
              <a:spcBef>
                <a:spcPts val="0"/>
              </a:spcBef>
              <a:spcAft>
                <a:spcPts val="600"/>
              </a:spcAft>
            </a:pPr>
            <a:r>
              <a:rPr lang="cs-CZ" sz="2700" dirty="0"/>
              <a:t>příklad (viz další </a:t>
            </a:r>
            <a:r>
              <a:rPr lang="cs-CZ" sz="2700" dirty="0" err="1"/>
              <a:t>slide</a:t>
            </a:r>
            <a:r>
              <a:rPr lang="cs-CZ" sz="2700" dirty="0"/>
              <a:t>)</a:t>
            </a:r>
          </a:p>
          <a:p>
            <a:pPr marL="442913" indent="-442913" algn="just">
              <a:spcBef>
                <a:spcPts val="600"/>
              </a:spcBef>
            </a:pP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045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Příklad na právní souvislosti dodání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2925" indent="-542925" algn="just"/>
            <a:r>
              <a:rPr lang="cs-CZ" sz="2100" dirty="0"/>
              <a:t>Mezi dvěma podnikateli, českým prodávajícím (Ostrava) a ruským kupujícím (Vladivostok), byla sjednána smlouva, ve které byla tato ustanovení:</a:t>
            </a:r>
            <a:r>
              <a:rPr lang="cs-CZ" sz="2100" i="1" dirty="0"/>
              <a:t> </a:t>
            </a:r>
            <a:endParaRPr lang="cs-CZ" sz="2100" dirty="0"/>
          </a:p>
          <a:p>
            <a:pPr marL="542925" indent="0" algn="just">
              <a:buNone/>
            </a:pPr>
            <a:r>
              <a:rPr lang="cs-CZ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Zboží bude za účelem reklamace zjevných vad prohlédnuto do </a:t>
            </a:r>
            <a:br>
              <a:rPr lang="cs-CZ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dnů od dodání.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2925" indent="0" algn="just">
              <a:buNone/>
            </a:pPr>
            <a:r>
              <a:rPr lang="cs-CZ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Zboží bude přepravováno do místa určení po železnici; přepravní smlouvu uzavře prodávající.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2925" indent="-542925" algn="just"/>
            <a:r>
              <a:rPr lang="cs-CZ" sz="2100" dirty="0"/>
              <a:t>Zboží bylo předáno k přepravě 5. září. Ve Vladivostoku bylo připraveno po vyřízení celních formalit k odběru 16. září.</a:t>
            </a:r>
          </a:p>
          <a:p>
            <a:pPr marL="542925" indent="-542925" algn="just"/>
            <a:r>
              <a:rPr lang="cs-CZ" sz="2100" b="1" dirty="0"/>
              <a:t>Do kdy měla být provedena prohlídka zboží za účelem reklamace? </a:t>
            </a:r>
            <a:r>
              <a:rPr lang="cs-CZ" sz="2100" dirty="0"/>
              <a:t>Zohledněte zejména čl. 31, 33, 36, 38, 39, 66 a 67 </a:t>
            </a:r>
            <a:r>
              <a:rPr lang="cs-CZ" sz="2100" dirty="0" err="1"/>
              <a:t>CISG</a:t>
            </a:r>
            <a:r>
              <a:rPr lang="cs-CZ" sz="2100" dirty="0"/>
              <a:t>).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5587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079326"/>
          </a:xfrm>
        </p:spPr>
        <p:txBody>
          <a:bodyPr/>
          <a:lstStyle/>
          <a:p>
            <a:r>
              <a:rPr lang="cs-CZ" sz="3600" dirty="0"/>
              <a:t>Obecné pokyny pro použití </a:t>
            </a:r>
            <a:r>
              <a:rPr lang="cs-CZ" sz="3600" dirty="0" err="1"/>
              <a:t>Incoterms</a:t>
            </a:r>
            <a:r>
              <a:rPr lang="cs-CZ" sz="3600" dirty="0"/>
              <a:t> dle </a:t>
            </a:r>
            <a:r>
              <a:rPr lang="cs-CZ" sz="3600" dirty="0" err="1"/>
              <a:t>ICC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492896"/>
            <a:ext cx="7772400" cy="3638029"/>
          </a:xfrm>
        </p:spPr>
        <p:txBody>
          <a:bodyPr/>
          <a:lstStyle/>
          <a:p>
            <a:pPr marL="542925" indent="-496888" algn="just">
              <a:spcBef>
                <a:spcPts val="0"/>
              </a:spcBef>
              <a:spcAft>
                <a:spcPts val="1200"/>
              </a:spcAft>
            </a:pPr>
            <a:r>
              <a:rPr lang="cs-CZ" sz="2800" dirty="0"/>
              <a:t>volba vhodného pravidla – měla by jí předcházet práce s pravidly</a:t>
            </a:r>
          </a:p>
          <a:p>
            <a:pPr marL="542925" indent="-496888" algn="just">
              <a:spcBef>
                <a:spcPts val="0"/>
              </a:spcBef>
              <a:spcAft>
                <a:spcPts val="1200"/>
              </a:spcAft>
            </a:pPr>
            <a:r>
              <a:rPr lang="cs-CZ" sz="2800" dirty="0"/>
              <a:t>nedoporučuje se modifikovat obsah, pokud ano, tak způsoby, které jsou obvyklé</a:t>
            </a:r>
          </a:p>
          <a:p>
            <a:pPr marL="542925" indent="-496888" algn="just">
              <a:spcBef>
                <a:spcPts val="0"/>
              </a:spcBef>
              <a:spcAft>
                <a:spcPts val="1200"/>
              </a:spcAft>
            </a:pPr>
            <a:r>
              <a:rPr lang="cs-CZ" sz="2800" dirty="0"/>
              <a:t>místo dodání, které je do podmínky zahrnováno, by mělo být určováno co nejpřesněji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045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20521D5-2726-416D-B618-8F2317512237}" type="slidenum">
              <a:rPr lang="cs-CZ"/>
              <a:pPr/>
              <a:t>2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9792" y="3429000"/>
            <a:ext cx="5969000" cy="3429000"/>
          </a:xfrm>
        </p:spPr>
        <p:txBody>
          <a:bodyPr/>
          <a:lstStyle/>
          <a:p>
            <a:r>
              <a:rPr lang="cs-CZ" sz="4400" dirty="0"/>
              <a:t>Mezinárodní přepravní právo.</a:t>
            </a:r>
          </a:p>
        </p:txBody>
      </p:sp>
    </p:spTree>
    <p:extLst>
      <p:ext uri="{BB962C8B-B14F-4D97-AF65-F5344CB8AC3E}">
        <p14:creationId xmlns:p14="http://schemas.microsoft.com/office/powerpoint/2010/main" val="25048576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079326"/>
          </a:xfrm>
        </p:spPr>
        <p:txBody>
          <a:bodyPr/>
          <a:lstStyle/>
          <a:p>
            <a:r>
              <a:rPr lang="cs-CZ" sz="3600" dirty="0"/>
              <a:t>Obecné pokyny pro použití </a:t>
            </a:r>
            <a:r>
              <a:rPr lang="cs-CZ" sz="3600" dirty="0" err="1"/>
              <a:t>Incoterms</a:t>
            </a:r>
            <a:r>
              <a:rPr lang="cs-CZ" sz="3600" dirty="0"/>
              <a:t> dle Kapitána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348880"/>
            <a:ext cx="7772400" cy="3782045"/>
          </a:xfrm>
        </p:spPr>
        <p:txBody>
          <a:bodyPr/>
          <a:lstStyle/>
          <a:p>
            <a:pPr marL="442913" indent="-396875" algn="just">
              <a:spcBef>
                <a:spcPts val="0"/>
              </a:spcBef>
            </a:pPr>
            <a:r>
              <a:rPr lang="cs-CZ" sz="1900" dirty="0"/>
              <a:t>vytipovat si parity vhodné pro vlastní obchodní činnost a ty používat</a:t>
            </a:r>
          </a:p>
          <a:p>
            <a:pPr marL="442913" indent="-396875" algn="just">
              <a:spcBef>
                <a:spcPts val="0"/>
              </a:spcBef>
            </a:pPr>
            <a:r>
              <a:rPr lang="cs-CZ" sz="1900" dirty="0"/>
              <a:t>pro vybrané dodací parity dotvořit smluvní mechanismus (například ve vlastních smluvních dodacích podmínkách), který odstraní nejasnosti plynoucí z Pravidel (například otázky rozsahu </a:t>
            </a:r>
            <a:r>
              <a:rPr lang="cs-CZ" sz="1900" b="1" dirty="0"/>
              <a:t>pojištění</a:t>
            </a:r>
            <a:r>
              <a:rPr lang="cs-CZ" sz="1900" dirty="0"/>
              <a:t>, provádění </a:t>
            </a:r>
            <a:r>
              <a:rPr lang="cs-CZ" sz="1900" b="1" dirty="0"/>
              <a:t>kontroly</a:t>
            </a:r>
            <a:r>
              <a:rPr lang="cs-CZ" sz="1900" dirty="0"/>
              <a:t>); nemusí přitom dojít ke změně mechanismu, který z Pravidel plyne</a:t>
            </a:r>
          </a:p>
          <a:p>
            <a:pPr marL="442913" indent="-396875" algn="just">
              <a:spcBef>
                <a:spcPts val="0"/>
              </a:spcBef>
            </a:pPr>
            <a:r>
              <a:rPr lang="cs-CZ" sz="1900" dirty="0"/>
              <a:t>z pohledu českého prodávajícího: nejlépe je používat „systém EXW“ s úpravou souvisejících otázek ve smlouvě (odůvodnění později) – existuje ale problém v daňovém právu, k tomu bude výklad v 5. bloku</a:t>
            </a:r>
          </a:p>
          <a:p>
            <a:pPr marL="442913" indent="-396875" algn="just">
              <a:spcBef>
                <a:spcPts val="0"/>
              </a:spcBef>
            </a:pPr>
            <a:r>
              <a:rPr lang="cs-CZ" sz="1900" dirty="0"/>
              <a:t>pozor na používání </a:t>
            </a:r>
            <a:r>
              <a:rPr lang="cs-CZ" sz="1900" dirty="0" err="1"/>
              <a:t>Incoterms</a:t>
            </a:r>
            <a:r>
              <a:rPr lang="cs-CZ" sz="1900" dirty="0"/>
              <a:t> 2000, 1990 a starších, rovněž je třeba zohlednit zásadní změny, které přinesou </a:t>
            </a:r>
            <a:r>
              <a:rPr lang="cs-CZ" sz="1900"/>
              <a:t>Incoterms</a:t>
            </a:r>
            <a:r>
              <a:rPr lang="cs-CZ" sz="1900" dirty="0"/>
              <a:t> 2020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6941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Vybrané problémy </a:t>
            </a:r>
            <a:r>
              <a:rPr lang="cs-CZ" sz="3600" dirty="0" err="1"/>
              <a:t>Incoterms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marL="542925" indent="-496888" algn="just">
              <a:spcBef>
                <a:spcPts val="600"/>
              </a:spcBef>
            </a:pPr>
            <a:r>
              <a:rPr lang="cs-CZ" dirty="0"/>
              <a:t>zajištění nakládky (</a:t>
            </a:r>
            <a:r>
              <a:rPr lang="cs-CZ" dirty="0" err="1"/>
              <a:t>EXW</a:t>
            </a:r>
            <a:r>
              <a:rPr lang="cs-CZ" dirty="0"/>
              <a:t>)</a:t>
            </a:r>
          </a:p>
          <a:p>
            <a:pPr marL="542925" indent="-496888" algn="just">
              <a:spcBef>
                <a:spcPts val="600"/>
              </a:spcBef>
            </a:pPr>
            <a:r>
              <a:rPr lang="cs-CZ" dirty="0"/>
              <a:t>hrazení nákladů přepravného (</a:t>
            </a:r>
            <a:r>
              <a:rPr lang="cs-CZ" dirty="0" err="1"/>
              <a:t>FCA</a:t>
            </a:r>
            <a:r>
              <a:rPr lang="cs-CZ" dirty="0"/>
              <a:t>)</a:t>
            </a:r>
          </a:p>
          <a:p>
            <a:pPr marL="542925" indent="-496888" algn="just">
              <a:spcBef>
                <a:spcPts val="600"/>
              </a:spcBef>
            </a:pPr>
            <a:r>
              <a:rPr lang="cs-CZ" dirty="0"/>
              <a:t>problematické osvobození od DPH při vývozu do třetích zemí (</a:t>
            </a:r>
            <a:r>
              <a:rPr lang="cs-CZ" dirty="0" err="1"/>
              <a:t>EXW</a:t>
            </a:r>
            <a:r>
              <a:rPr lang="cs-CZ" dirty="0"/>
              <a:t>, </a:t>
            </a:r>
            <a:r>
              <a:rPr lang="cs-CZ" dirty="0" err="1"/>
              <a:t>FCA</a:t>
            </a:r>
            <a:r>
              <a:rPr lang="cs-CZ" dirty="0"/>
              <a:t>)</a:t>
            </a:r>
          </a:p>
          <a:p>
            <a:pPr marL="542925" indent="-496888" algn="just">
              <a:spcBef>
                <a:spcPts val="600"/>
              </a:spcBef>
            </a:pPr>
            <a:r>
              <a:rPr lang="cs-CZ" dirty="0"/>
              <a:t>okamžik přechodu rizik (</a:t>
            </a:r>
            <a:r>
              <a:rPr lang="cs-CZ" dirty="0" err="1"/>
              <a:t>CPT</a:t>
            </a:r>
            <a:r>
              <a:rPr lang="cs-CZ" dirty="0"/>
              <a:t>)</a:t>
            </a:r>
          </a:p>
          <a:p>
            <a:pPr marL="542925" indent="-496888" algn="just">
              <a:spcBef>
                <a:spcPts val="600"/>
              </a:spcBef>
            </a:pPr>
            <a:r>
              <a:rPr lang="cs-CZ" dirty="0"/>
              <a:t>rozsah pojištění (CIP, </a:t>
            </a:r>
            <a:r>
              <a:rPr lang="cs-CZ" dirty="0" err="1"/>
              <a:t>CIF</a:t>
            </a:r>
            <a:r>
              <a:rPr lang="cs-CZ" dirty="0"/>
              <a:t>)</a:t>
            </a:r>
          </a:p>
          <a:p>
            <a:pPr marL="542925" indent="-496888" algn="just">
              <a:spcBef>
                <a:spcPts val="600"/>
              </a:spcBef>
            </a:pPr>
            <a:r>
              <a:rPr lang="cs-CZ" dirty="0"/>
              <a:t>celní formality na dovozu (</a:t>
            </a:r>
            <a:r>
              <a:rPr lang="cs-CZ" dirty="0" err="1"/>
              <a:t>DDP</a:t>
            </a:r>
            <a:r>
              <a:rPr lang="cs-CZ" dirty="0"/>
              <a:t>)</a:t>
            </a:r>
          </a:p>
          <a:p>
            <a:pPr marL="542925" indent="-496888" algn="just">
              <a:spcBef>
                <a:spcPts val="600"/>
              </a:spcBef>
            </a:pPr>
            <a:r>
              <a:rPr lang="cs-CZ" dirty="0"/>
              <a:t>podmínky vykládky v místě dodání (DAT, </a:t>
            </a:r>
            <a:r>
              <a:rPr lang="cs-CZ" dirty="0" err="1"/>
              <a:t>DDP</a:t>
            </a:r>
            <a:r>
              <a:rPr lang="cs-CZ" dirty="0"/>
              <a:t>)</a:t>
            </a:r>
          </a:p>
          <a:p>
            <a:pPr marL="542925" indent="-496888" algn="just">
              <a:spcBef>
                <a:spcPts val="600"/>
              </a:spcBef>
            </a:pPr>
            <a:r>
              <a:rPr lang="cs-CZ" dirty="0"/>
              <a:t>navrhněte řešení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3502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20521D5-2726-416D-B618-8F2317512237}" type="slidenum">
              <a:rPr lang="cs-CZ"/>
              <a:pPr/>
              <a:t>22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9792" y="3689672"/>
            <a:ext cx="5969000" cy="3168328"/>
          </a:xfrm>
        </p:spPr>
        <p:txBody>
          <a:bodyPr/>
          <a:lstStyle/>
          <a:p>
            <a:r>
              <a:rPr lang="cs-CZ" sz="4400" dirty="0"/>
              <a:t>Hezký zbytek dne.</a:t>
            </a:r>
          </a:p>
        </p:txBody>
      </p:sp>
    </p:spTree>
    <p:extLst>
      <p:ext uri="{BB962C8B-B14F-4D97-AF65-F5344CB8AC3E}">
        <p14:creationId xmlns:p14="http://schemas.microsoft.com/office/powerpoint/2010/main" val="1917070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Doporučené internetové zdroje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88840"/>
            <a:ext cx="7772400" cy="4142085"/>
          </a:xfrm>
        </p:spPr>
        <p:txBody>
          <a:bodyPr/>
          <a:lstStyle/>
          <a:p>
            <a:pPr marL="542925" indent="-542925">
              <a:tabLst>
                <a:tab pos="542925" algn="l"/>
              </a:tabLst>
            </a:pPr>
            <a:r>
              <a:rPr lang="cs-CZ" altLang="cs-CZ" sz="2800" dirty="0" err="1">
                <a:hlinkClick r:id="rId2"/>
              </a:rPr>
              <a:t>www.unece.org</a:t>
            </a:r>
            <a:r>
              <a:rPr lang="cs-CZ" altLang="cs-CZ" sz="2800" dirty="0"/>
              <a:t> </a:t>
            </a:r>
          </a:p>
          <a:p>
            <a:pPr marL="542925" indent="-542925">
              <a:tabLst>
                <a:tab pos="542925" algn="l"/>
              </a:tabLst>
            </a:pPr>
            <a:r>
              <a:rPr lang="cs-CZ" altLang="cs-CZ" sz="2800" dirty="0" err="1">
                <a:hlinkClick r:id="rId3"/>
              </a:rPr>
              <a:t>www.prodopravce.cz</a:t>
            </a:r>
            <a:endParaRPr lang="cs-CZ" altLang="cs-CZ" sz="2800" dirty="0"/>
          </a:p>
          <a:p>
            <a:pPr marL="542925" indent="-542925">
              <a:tabLst>
                <a:tab pos="542925" algn="l"/>
              </a:tabLst>
            </a:pPr>
            <a:r>
              <a:rPr lang="cs-CZ" altLang="cs-CZ" sz="2800" dirty="0" err="1">
                <a:hlinkClick r:id="rId4"/>
              </a:rPr>
              <a:t>www.cechofracht.cz</a:t>
            </a:r>
            <a:endParaRPr lang="cs-CZ" altLang="cs-CZ" sz="2800" dirty="0"/>
          </a:p>
          <a:p>
            <a:pPr marL="542925" indent="-542925">
              <a:tabLst>
                <a:tab pos="542925" algn="l"/>
              </a:tabLst>
            </a:pPr>
            <a:r>
              <a:rPr lang="cs-CZ" altLang="cs-CZ" sz="2800" dirty="0" err="1">
                <a:hlinkClick r:id="rId5"/>
              </a:rPr>
              <a:t>www.fiata.com</a:t>
            </a:r>
            <a:endParaRPr lang="cs-CZ" altLang="cs-CZ" sz="2800" dirty="0"/>
          </a:p>
          <a:p>
            <a:pPr marL="542925" indent="-542925">
              <a:tabLst>
                <a:tab pos="542925" algn="l"/>
              </a:tabLst>
            </a:pPr>
            <a:r>
              <a:rPr lang="cs-CZ" altLang="cs-CZ" sz="2800" dirty="0" err="1">
                <a:hlinkClick r:id="rId6"/>
              </a:rPr>
              <a:t>www.cspl.cz</a:t>
            </a:r>
            <a:endParaRPr lang="cs-CZ" altLang="cs-CZ" sz="2800" dirty="0"/>
          </a:p>
          <a:p>
            <a:pPr marL="542925" indent="-542925">
              <a:tabLst>
                <a:tab pos="542925" algn="l"/>
              </a:tabLst>
            </a:pPr>
            <a:r>
              <a:rPr lang="cs-CZ" altLang="cs-CZ" sz="2800" dirty="0" err="1">
                <a:hlinkClick r:id="rId7"/>
              </a:rPr>
              <a:t>www.sslczech.cz</a:t>
            </a:r>
            <a:r>
              <a:rPr lang="cs-CZ" altLang="cs-CZ" sz="2800" dirty="0"/>
              <a:t> </a:t>
            </a:r>
            <a:r>
              <a:rPr lang="cs-CZ" altLang="cs-CZ" dirty="0"/>
              <a:t>(včetně dalších odkazů)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801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Okolnosti ovlivňující výběr přepravy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2816"/>
            <a:ext cx="7772400" cy="4358109"/>
          </a:xfrm>
        </p:spPr>
        <p:txBody>
          <a:bodyPr/>
          <a:lstStyle/>
          <a:p>
            <a:pPr marL="542925" indent="-542925">
              <a:spcBef>
                <a:spcPts val="600"/>
              </a:spcBef>
            </a:pPr>
            <a:r>
              <a:rPr lang="cs-CZ" altLang="cs-CZ" dirty="0"/>
              <a:t>dodací parita (podmínka)</a:t>
            </a:r>
          </a:p>
          <a:p>
            <a:pPr marL="542925" indent="-542925">
              <a:spcBef>
                <a:spcPts val="600"/>
              </a:spcBef>
            </a:pPr>
            <a:r>
              <a:rPr lang="cs-CZ" altLang="cs-CZ" dirty="0"/>
              <a:t>vlastní zkušenosti</a:t>
            </a:r>
          </a:p>
          <a:p>
            <a:pPr marL="542925" indent="-542925">
              <a:spcBef>
                <a:spcPts val="600"/>
              </a:spcBef>
            </a:pPr>
            <a:r>
              <a:rPr lang="cs-CZ" altLang="cs-CZ" dirty="0"/>
              <a:t>vlastní možnosti (prostředky)</a:t>
            </a:r>
          </a:p>
          <a:p>
            <a:pPr marL="542925" indent="-542925">
              <a:spcBef>
                <a:spcPts val="600"/>
              </a:spcBef>
            </a:pPr>
            <a:r>
              <a:rPr lang="cs-CZ" altLang="cs-CZ" dirty="0"/>
              <a:t>destinace zboží</a:t>
            </a:r>
          </a:p>
          <a:p>
            <a:pPr marL="542925" indent="-542925">
              <a:spcBef>
                <a:spcPts val="600"/>
              </a:spcBef>
            </a:pPr>
            <a:r>
              <a:rPr lang="cs-CZ" altLang="cs-CZ" dirty="0"/>
              <a:t>přepravní možnosti</a:t>
            </a:r>
            <a:r>
              <a:rPr lang="cs-CZ" altLang="cs-CZ" sz="2800" dirty="0"/>
              <a:t> </a:t>
            </a:r>
            <a:r>
              <a:rPr lang="cs-CZ" altLang="cs-CZ" sz="1800" spc="-50" dirty="0"/>
              <a:t>(infrastruktura, spolehlivost, pravidelnost aj.)</a:t>
            </a:r>
          </a:p>
          <a:p>
            <a:pPr marL="542925" indent="-542925">
              <a:spcBef>
                <a:spcPts val="600"/>
              </a:spcBef>
            </a:pPr>
            <a:r>
              <a:rPr lang="cs-CZ" altLang="cs-CZ" dirty="0"/>
              <a:t>cena přepravovaného zboží </a:t>
            </a:r>
          </a:p>
          <a:p>
            <a:pPr marL="542925" indent="-542925">
              <a:spcBef>
                <a:spcPts val="600"/>
              </a:spcBef>
            </a:pPr>
            <a:r>
              <a:rPr lang="cs-CZ" altLang="cs-CZ" dirty="0"/>
              <a:t>vlastnosti zboží</a:t>
            </a:r>
          </a:p>
          <a:p>
            <a:pPr marL="542925" indent="-542925">
              <a:spcBef>
                <a:spcPts val="600"/>
              </a:spcBef>
            </a:pPr>
            <a:r>
              <a:rPr lang="cs-CZ" altLang="cs-CZ" dirty="0"/>
              <a:t>objem přepravy (zboží)</a:t>
            </a:r>
          </a:p>
          <a:p>
            <a:pPr marL="542925" indent="-542925">
              <a:spcBef>
                <a:spcPts val="600"/>
              </a:spcBef>
            </a:pPr>
            <a:r>
              <a:rPr lang="cs-CZ" altLang="cs-CZ" dirty="0"/>
              <a:t>požadavky zákazníka</a:t>
            </a:r>
            <a:r>
              <a:rPr lang="cs-CZ" altLang="cs-CZ" sz="2800" dirty="0"/>
              <a:t> </a:t>
            </a:r>
            <a:r>
              <a:rPr lang="cs-CZ" altLang="cs-CZ" sz="1800" dirty="0"/>
              <a:t>(na konci přepravního řetězce)</a:t>
            </a:r>
            <a:endParaRPr lang="cs-CZ" altLang="cs-CZ" sz="3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614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Způsoby zajištění přemístění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060848"/>
            <a:ext cx="7772400" cy="4070077"/>
          </a:xfrm>
        </p:spPr>
        <p:txBody>
          <a:bodyPr/>
          <a:lstStyle/>
          <a:p>
            <a:pPr marL="542925" indent="-542925">
              <a:spcBef>
                <a:spcPts val="0"/>
              </a:spcBef>
              <a:spcAft>
                <a:spcPts val="1800"/>
              </a:spcAft>
              <a:buSzPct val="100000"/>
              <a:buFont typeface="+mj-lt"/>
              <a:buAutoNum type="arabicPeriod"/>
            </a:pPr>
            <a:r>
              <a:rPr lang="cs-CZ" altLang="cs-CZ" sz="2800" dirty="0"/>
              <a:t>ryze vlastními prostředky</a:t>
            </a:r>
          </a:p>
          <a:p>
            <a:pPr marL="542925" indent="-542925">
              <a:spcBef>
                <a:spcPts val="0"/>
              </a:spcBef>
              <a:spcAft>
                <a:spcPts val="1800"/>
              </a:spcAft>
              <a:buSzPct val="100000"/>
              <a:buFont typeface="+mj-lt"/>
              <a:buAutoNum type="arabicPeriod"/>
            </a:pPr>
            <a:r>
              <a:rPr lang="cs-CZ" altLang="cs-CZ" sz="2800" dirty="0"/>
              <a:t>smlouva o nájmu dopravního prostředku</a:t>
            </a:r>
          </a:p>
          <a:p>
            <a:pPr marL="542925" indent="-542925">
              <a:spcBef>
                <a:spcPts val="0"/>
              </a:spcBef>
              <a:spcAft>
                <a:spcPts val="1800"/>
              </a:spcAft>
              <a:buSzPct val="100000"/>
              <a:buFont typeface="+mj-lt"/>
              <a:buAutoNum type="arabicPeriod"/>
            </a:pPr>
            <a:r>
              <a:rPr lang="cs-CZ" altLang="cs-CZ" sz="2800" dirty="0"/>
              <a:t>smlouva o provozu dopravního prostředku</a:t>
            </a:r>
          </a:p>
          <a:p>
            <a:pPr marL="542925" indent="-542925">
              <a:spcBef>
                <a:spcPts val="0"/>
              </a:spcBef>
              <a:spcAft>
                <a:spcPts val="1800"/>
              </a:spcAft>
              <a:buSzPct val="100000"/>
              <a:buFont typeface="+mj-lt"/>
              <a:buAutoNum type="arabicPeriod"/>
            </a:pPr>
            <a:r>
              <a:rPr lang="cs-CZ" altLang="cs-CZ" sz="2800" dirty="0"/>
              <a:t>uzavřením přepravní smlouvy</a:t>
            </a:r>
          </a:p>
          <a:p>
            <a:pPr marL="542925" indent="-542925">
              <a:spcBef>
                <a:spcPts val="0"/>
              </a:spcBef>
              <a:spcAft>
                <a:spcPts val="1800"/>
              </a:spcAft>
              <a:buSzPct val="100000"/>
              <a:buFont typeface="+mj-lt"/>
              <a:buAutoNum type="arabicPeriod"/>
            </a:pPr>
            <a:r>
              <a:rPr lang="cs-CZ" altLang="cs-CZ" sz="2800" dirty="0"/>
              <a:t>s využitím zasilatele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39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Přemístění s využitím zasilatele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marL="442913" indent="-442913" algn="just">
              <a:spcBef>
                <a:spcPts val="600"/>
              </a:spcBef>
            </a:pPr>
            <a:r>
              <a:rPr lang="cs-CZ" altLang="cs-CZ" sz="2800" dirty="0"/>
              <a:t>pozor na právní pověry – zasilatel nezajišťuje přepravu – jde o zvláštní druh komisionářské smlouvy …</a:t>
            </a:r>
          </a:p>
          <a:p>
            <a:pPr marL="442913" indent="-442913" algn="just">
              <a:spcBef>
                <a:spcPts val="600"/>
              </a:spcBef>
            </a:pPr>
            <a:r>
              <a:rPr lang="cs-CZ" altLang="cs-CZ" sz="2800" dirty="0"/>
              <a:t>cílem zasilatelské smlouvy je uzavření vhodného způsobu přepravy a formalit s tím souvisejících</a:t>
            </a:r>
          </a:p>
          <a:p>
            <a:pPr marL="442913" indent="-442913" algn="just">
              <a:spcBef>
                <a:spcPts val="600"/>
              </a:spcBef>
            </a:pPr>
            <a:r>
              <a:rPr lang="cs-CZ" altLang="cs-CZ" sz="2800" dirty="0"/>
              <a:t>některé podrobnosti viz ve všeobecných zasilatelských podmínkách (viz www </a:t>
            </a:r>
            <a:r>
              <a:rPr lang="cs-CZ" altLang="cs-CZ" sz="2800" dirty="0">
                <a:cs typeface="Arial" charset="0"/>
              </a:rPr>
              <a:t>↑</a:t>
            </a:r>
            <a:r>
              <a:rPr lang="cs-CZ" altLang="cs-CZ" sz="2800" dirty="0"/>
              <a:t>)</a:t>
            </a: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563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Zasílatelská smlouva v o. z.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marL="542925" indent="-542925" algn="just">
              <a:spcBef>
                <a:spcPts val="0"/>
              </a:spcBef>
              <a:buSzPct val="60000"/>
              <a:tabLst>
                <a:tab pos="542925" algn="l"/>
              </a:tabLst>
            </a:pPr>
            <a:r>
              <a:rPr lang="cs-CZ" altLang="cs-CZ" dirty="0"/>
              <a:t>úplatný závazek (nikoliv závazek s obligatorní cenou)</a:t>
            </a:r>
          </a:p>
          <a:p>
            <a:pPr marL="542925" indent="-542925" algn="just">
              <a:spcBef>
                <a:spcPts val="0"/>
              </a:spcBef>
              <a:buSzPct val="60000"/>
              <a:tabLst>
                <a:tab pos="542925" algn="l"/>
              </a:tabLst>
            </a:pPr>
            <a:r>
              <a:rPr lang="cs-CZ" altLang="cs-CZ" b="1" dirty="0"/>
              <a:t>potřebná</a:t>
            </a:r>
            <a:r>
              <a:rPr lang="cs-CZ" altLang="cs-CZ" dirty="0"/>
              <a:t> péče</a:t>
            </a:r>
          </a:p>
          <a:p>
            <a:pPr marL="542925" indent="-542925" algn="just">
              <a:spcBef>
                <a:spcPts val="0"/>
              </a:spcBef>
              <a:buSzPct val="60000"/>
              <a:tabLst>
                <a:tab pos="542925" algn="l"/>
              </a:tabLst>
            </a:pPr>
            <a:r>
              <a:rPr lang="cs-CZ" altLang="cs-CZ" dirty="0"/>
              <a:t>předmětem je obstarání přepravy, eventuálně i její provedení</a:t>
            </a:r>
          </a:p>
          <a:p>
            <a:pPr marL="542925" indent="-542925" algn="just">
              <a:spcBef>
                <a:spcPts val="0"/>
              </a:spcBef>
              <a:buSzPct val="60000"/>
              <a:tabLst>
                <a:tab pos="542925" algn="l"/>
              </a:tabLst>
            </a:pPr>
            <a:r>
              <a:rPr lang="cs-CZ" altLang="cs-CZ" dirty="0"/>
              <a:t>subsidiární použití smlouvy komisionářské a smlouvy o dokumentárním inkasu</a:t>
            </a:r>
          </a:p>
          <a:p>
            <a:pPr marL="542925" indent="-542925" algn="just">
              <a:spcBef>
                <a:spcPts val="0"/>
              </a:spcBef>
              <a:buSzPct val="60000"/>
              <a:tabLst>
                <a:tab pos="542925" algn="l"/>
              </a:tabLst>
            </a:pPr>
            <a:r>
              <a:rPr lang="cs-CZ" altLang="cs-CZ" dirty="0"/>
              <a:t>zákonné zástavní právo k zásilce</a:t>
            </a:r>
          </a:p>
          <a:p>
            <a:pPr marL="542925" indent="-542925" algn="just">
              <a:spcBef>
                <a:spcPts val="0"/>
              </a:spcBef>
              <a:buSzPct val="60000"/>
              <a:tabLst>
                <a:tab pos="542925" algn="l"/>
              </a:tabLst>
            </a:pPr>
            <a:r>
              <a:rPr lang="cs-CZ" altLang="cs-CZ" b="1" dirty="0"/>
              <a:t>odpovědnost podle §§ 2477 a 2478 </a:t>
            </a:r>
            <a:r>
              <a:rPr lang="cs-CZ" altLang="cs-CZ" b="1" dirty="0" err="1"/>
              <a:t>NOZ</a:t>
            </a:r>
            <a:endParaRPr lang="cs-CZ" altLang="cs-CZ" b="1" dirty="0"/>
          </a:p>
          <a:p>
            <a:pPr marL="542925" indent="-542925" algn="just">
              <a:spcBef>
                <a:spcPts val="0"/>
              </a:spcBef>
              <a:buSzPct val="60000"/>
              <a:tabLst>
                <a:tab pos="542925" algn="l"/>
              </a:tabLst>
            </a:pPr>
            <a:r>
              <a:rPr lang="cs-CZ" altLang="cs-CZ" dirty="0"/>
              <a:t>dispozitivní úprava</a:t>
            </a:r>
          </a:p>
          <a:p>
            <a:pPr marL="542925" indent="-542925" algn="just">
              <a:spcBef>
                <a:spcPts val="0"/>
              </a:spcBef>
              <a:buSzPct val="60000"/>
              <a:tabLst>
                <a:tab pos="542925" algn="l"/>
              </a:tabLst>
            </a:pPr>
            <a:r>
              <a:rPr lang="cs-CZ" altLang="cs-CZ" dirty="0"/>
              <a:t>konkrétní problémy viz v textu 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938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Uzavření přepravní smlouvy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marL="542925" indent="-542925" algn="just"/>
            <a:r>
              <a:rPr lang="cs-CZ" altLang="cs-CZ" sz="2800" dirty="0"/>
              <a:t>smlouva mezi dopravcem a přepravcem (tj. účastníkem právního vztahu, jehož předmětem je předání zboží).</a:t>
            </a:r>
          </a:p>
          <a:p>
            <a:pPr marL="542925" indent="-542925" algn="just"/>
            <a:r>
              <a:rPr lang="cs-CZ" altLang="cs-CZ" sz="2800" dirty="0"/>
              <a:t>typy: silniční, železniční, letecká, námořní (lodní).</a:t>
            </a:r>
          </a:p>
          <a:p>
            <a:pPr marL="542925" indent="-542925" algn="just"/>
            <a:r>
              <a:rPr lang="cs-CZ" altLang="cs-CZ" sz="2800" dirty="0"/>
              <a:t>specifika mezinárodního obchodu spočívají v tom, že existuje unifikovaná úprava, případně formalizované nestátní prostředky regulace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727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Přepravní smlouva v o. z.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marL="542925" indent="-542925" algn="just">
              <a:buSzPct val="60000"/>
            </a:pPr>
            <a:r>
              <a:rPr lang="cs-CZ" altLang="cs-CZ" dirty="0"/>
              <a:t>úplatný závazek (nikoliv závazek s obligatorní cenou)</a:t>
            </a:r>
          </a:p>
          <a:p>
            <a:pPr marL="542925" indent="-542925" algn="just">
              <a:buSzPct val="60000"/>
            </a:pPr>
            <a:r>
              <a:rPr lang="cs-CZ" altLang="cs-CZ" b="1" dirty="0"/>
              <a:t>odborná</a:t>
            </a:r>
            <a:r>
              <a:rPr lang="cs-CZ" altLang="cs-CZ" dirty="0"/>
              <a:t> péče</a:t>
            </a:r>
          </a:p>
          <a:p>
            <a:pPr marL="542925" indent="-542925" algn="just">
              <a:buSzPct val="60000"/>
            </a:pPr>
            <a:r>
              <a:rPr lang="cs-CZ" altLang="cs-CZ" dirty="0"/>
              <a:t>předmětem je přemístění z místa na místo</a:t>
            </a:r>
          </a:p>
          <a:p>
            <a:pPr marL="542925" indent="-542925" algn="just">
              <a:buSzPct val="60000"/>
            </a:pPr>
            <a:r>
              <a:rPr lang="cs-CZ" altLang="cs-CZ" dirty="0"/>
              <a:t>subsidiární smlouvy o bankovním dokumentárním inkasu</a:t>
            </a:r>
          </a:p>
          <a:p>
            <a:pPr marL="542925" indent="-542925" algn="just">
              <a:buSzPct val="60000"/>
            </a:pPr>
            <a:r>
              <a:rPr lang="cs-CZ" altLang="cs-CZ" b="1" dirty="0"/>
              <a:t>odpovědnost podle §§ 2566 a násl. </a:t>
            </a:r>
            <a:r>
              <a:rPr lang="cs-CZ" altLang="cs-CZ" b="1" dirty="0" err="1"/>
              <a:t>NOZ</a:t>
            </a:r>
            <a:r>
              <a:rPr lang="cs-CZ" altLang="cs-CZ" b="1" dirty="0"/>
              <a:t>; hradí se skutečná škoda bez limitu s liberačními důvody</a:t>
            </a:r>
          </a:p>
          <a:p>
            <a:pPr marL="542925" indent="-542925" algn="just">
              <a:buSzPct val="60000"/>
            </a:pPr>
            <a:r>
              <a:rPr lang="cs-CZ" altLang="cs-CZ" dirty="0"/>
              <a:t>dispozitivní úprava</a:t>
            </a:r>
          </a:p>
          <a:p>
            <a:pPr marL="542925" indent="-542925" algn="just">
              <a:buSzPct val="60000"/>
            </a:pPr>
            <a:r>
              <a:rPr lang="cs-CZ" altLang="cs-CZ" dirty="0"/>
              <a:t>konkrétní problémy viz v textu …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938702"/>
      </p:ext>
    </p:extLst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335</TotalTime>
  <Words>1139</Words>
  <Application>Microsoft Macintosh PowerPoint</Application>
  <PresentationFormat>Předvádění na obrazovce (4:3)</PresentationFormat>
  <Paragraphs>187</Paragraphs>
  <Slides>22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Times New Roman</vt:lpstr>
      <vt:lpstr>Trebuchet MS</vt:lpstr>
      <vt:lpstr>Wingdings</vt:lpstr>
      <vt:lpstr>3558</vt:lpstr>
      <vt:lpstr>BÉŽOVÁ TITL</vt:lpstr>
      <vt:lpstr>Blok 2:  Mezinárodní přepravní právo.  Zdeněk Kapitán</vt:lpstr>
      <vt:lpstr>Mezinárodní přepravní právo.</vt:lpstr>
      <vt:lpstr>Doporučené internetové zdroje</vt:lpstr>
      <vt:lpstr>Okolnosti ovlivňující výběr přepravy</vt:lpstr>
      <vt:lpstr>Způsoby zajištění přemístění</vt:lpstr>
      <vt:lpstr>Přemístění s využitím zasilatele</vt:lpstr>
      <vt:lpstr>Zasílatelská smlouva v o. z.</vt:lpstr>
      <vt:lpstr>Uzavření přepravní smlouvy</vt:lpstr>
      <vt:lpstr>Přepravní smlouva v o. z.</vt:lpstr>
      <vt:lpstr>Zvláštnosti přímých úprav</vt:lpstr>
      <vt:lpstr>Přepravní smlouva dle CMR</vt:lpstr>
      <vt:lpstr>Důležité upozornění</vt:lpstr>
      <vt:lpstr>Režim řešení sporů (opakování)</vt:lpstr>
      <vt:lpstr>Právo rozhodné (opakování)</vt:lpstr>
      <vt:lpstr>Co určuje právo rozhodné?</vt:lpstr>
      <vt:lpstr>Co určuje práva a povinnosti stran?</vt:lpstr>
      <vt:lpstr>Praktické problémy</vt:lpstr>
      <vt:lpstr>Příklad na právní souvislosti dodání</vt:lpstr>
      <vt:lpstr>Obecné pokyny pro použití Incoterms dle ICC</vt:lpstr>
      <vt:lpstr>Obecné pokyny pro použití Incoterms dle Kapitána</vt:lpstr>
      <vt:lpstr>Vybrané problémy Incoterms</vt:lpstr>
      <vt:lpstr>Hezký zbytek dne.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Nařízení Brusel IIa   Další otázky související s oblastí procesního práva  Zdeněk Kapitán</dc:title>
  <dc:creator>kapitan</dc:creator>
  <cp:lastModifiedBy>Zdeněk Kapitán</cp:lastModifiedBy>
  <cp:revision>34</cp:revision>
  <dcterms:created xsi:type="dcterms:W3CDTF">2009-03-26T03:28:01Z</dcterms:created>
  <dcterms:modified xsi:type="dcterms:W3CDTF">2019-10-15T12:17:43Z</dcterms:modified>
</cp:coreProperties>
</file>