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6"/>
  </p:notesMasterIdLst>
  <p:handoutMasterIdLst>
    <p:handoutMasterId r:id="rId127"/>
  </p:handoutMasterIdLst>
  <p:sldIdLst>
    <p:sldId id="374" r:id="rId2"/>
    <p:sldId id="384" r:id="rId3"/>
    <p:sldId id="407" r:id="rId4"/>
    <p:sldId id="420" r:id="rId5"/>
    <p:sldId id="421" r:id="rId6"/>
    <p:sldId id="422" r:id="rId7"/>
    <p:sldId id="423" r:id="rId8"/>
    <p:sldId id="424" r:id="rId9"/>
    <p:sldId id="425" r:id="rId10"/>
    <p:sldId id="438" r:id="rId11"/>
    <p:sldId id="426" r:id="rId12"/>
    <p:sldId id="427" r:id="rId13"/>
    <p:sldId id="429" r:id="rId14"/>
    <p:sldId id="430" r:id="rId15"/>
    <p:sldId id="428" r:id="rId16"/>
    <p:sldId id="432" r:id="rId17"/>
    <p:sldId id="433" r:id="rId18"/>
    <p:sldId id="434" r:id="rId19"/>
    <p:sldId id="435" r:id="rId20"/>
    <p:sldId id="431" r:id="rId21"/>
    <p:sldId id="436" r:id="rId22"/>
    <p:sldId id="437" r:id="rId23"/>
    <p:sldId id="439" r:id="rId24"/>
    <p:sldId id="441" r:id="rId25"/>
    <p:sldId id="440" r:id="rId26"/>
    <p:sldId id="442" r:id="rId27"/>
    <p:sldId id="443" r:id="rId28"/>
    <p:sldId id="478" r:id="rId29"/>
    <p:sldId id="445" r:id="rId30"/>
    <p:sldId id="444" r:id="rId31"/>
    <p:sldId id="447" r:id="rId32"/>
    <p:sldId id="449" r:id="rId33"/>
    <p:sldId id="453" r:id="rId34"/>
    <p:sldId id="450" r:id="rId35"/>
    <p:sldId id="451" r:id="rId36"/>
    <p:sldId id="452"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9" r:id="rId62"/>
    <p:sldId id="480" r:id="rId63"/>
    <p:sldId id="528" r:id="rId64"/>
    <p:sldId id="529" r:id="rId65"/>
    <p:sldId id="530" r:id="rId66"/>
    <p:sldId id="531" r:id="rId67"/>
    <p:sldId id="481" r:id="rId68"/>
    <p:sldId id="532" r:id="rId69"/>
    <p:sldId id="482" r:id="rId70"/>
    <p:sldId id="533" r:id="rId71"/>
    <p:sldId id="483" r:id="rId72"/>
    <p:sldId id="484" r:id="rId73"/>
    <p:sldId id="485" r:id="rId74"/>
    <p:sldId id="486" r:id="rId75"/>
    <p:sldId id="487" r:id="rId76"/>
    <p:sldId id="488" r:id="rId77"/>
    <p:sldId id="489" r:id="rId78"/>
    <p:sldId id="490" r:id="rId79"/>
    <p:sldId id="491" r:id="rId80"/>
    <p:sldId id="493" r:id="rId81"/>
    <p:sldId id="494" r:id="rId82"/>
    <p:sldId id="495" r:id="rId83"/>
    <p:sldId id="496" r:id="rId84"/>
    <p:sldId id="523" r:id="rId85"/>
    <p:sldId id="527" r:id="rId86"/>
    <p:sldId id="524" r:id="rId87"/>
    <p:sldId id="525" r:id="rId88"/>
    <p:sldId id="526" r:id="rId89"/>
    <p:sldId id="497" r:id="rId90"/>
    <p:sldId id="498" r:id="rId91"/>
    <p:sldId id="505" r:id="rId92"/>
    <p:sldId id="499" r:id="rId93"/>
    <p:sldId id="501" r:id="rId94"/>
    <p:sldId id="502" r:id="rId95"/>
    <p:sldId id="503" r:id="rId96"/>
    <p:sldId id="504" r:id="rId97"/>
    <p:sldId id="506" r:id="rId98"/>
    <p:sldId id="522" r:id="rId99"/>
    <p:sldId id="507" r:id="rId100"/>
    <p:sldId id="508" r:id="rId101"/>
    <p:sldId id="509" r:id="rId102"/>
    <p:sldId id="510" r:id="rId103"/>
    <p:sldId id="511" r:id="rId104"/>
    <p:sldId id="512" r:id="rId105"/>
    <p:sldId id="516" r:id="rId106"/>
    <p:sldId id="513" r:id="rId107"/>
    <p:sldId id="514" r:id="rId108"/>
    <p:sldId id="517" r:id="rId109"/>
    <p:sldId id="515" r:id="rId110"/>
    <p:sldId id="518" r:id="rId111"/>
    <p:sldId id="519" r:id="rId112"/>
    <p:sldId id="520" r:id="rId113"/>
    <p:sldId id="401" r:id="rId114"/>
    <p:sldId id="380" r:id="rId115"/>
    <p:sldId id="381" r:id="rId116"/>
    <p:sldId id="387" r:id="rId117"/>
    <p:sldId id="388" r:id="rId118"/>
    <p:sldId id="382" r:id="rId119"/>
    <p:sldId id="534" r:id="rId120"/>
    <p:sldId id="396" r:id="rId121"/>
    <p:sldId id="397" r:id="rId122"/>
    <p:sldId id="398" r:id="rId123"/>
    <p:sldId id="404" r:id="rId124"/>
    <p:sldId id="399" r:id="rId125"/>
  </p:sldIdLst>
  <p:sldSz cx="9144000" cy="6858000" type="screen4x3"/>
  <p:notesSz cx="9710738" cy="688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k Židek" initials="DŽ"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494" autoAdjust="0"/>
  </p:normalViewPr>
  <p:slideViewPr>
    <p:cSldViewPr>
      <p:cViewPr varScale="1">
        <p:scale>
          <a:sx n="81" d="100"/>
          <a:sy n="81" d="100"/>
        </p:scale>
        <p:origin x="165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07986" cy="345286"/>
          </a:xfrm>
          <a:prstGeom prst="rect">
            <a:avLst/>
          </a:prstGeom>
        </p:spPr>
        <p:txBody>
          <a:bodyPr vert="horz" lIns="94814" tIns="47407" rIns="94814" bIns="47407" rtlCol="0"/>
          <a:lstStyle>
            <a:lvl1pPr algn="l">
              <a:defRPr sz="1200"/>
            </a:lvl1pPr>
          </a:lstStyle>
          <a:p>
            <a:endParaRPr lang="cs-CZ"/>
          </a:p>
        </p:txBody>
      </p:sp>
      <p:sp>
        <p:nvSpPr>
          <p:cNvPr id="3" name="Zástupný symbol pro datum 2"/>
          <p:cNvSpPr>
            <a:spLocks noGrp="1"/>
          </p:cNvSpPr>
          <p:nvPr>
            <p:ph type="dt" sz="quarter" idx="1"/>
          </p:nvPr>
        </p:nvSpPr>
        <p:spPr>
          <a:xfrm>
            <a:off x="5500505" y="0"/>
            <a:ext cx="4207986" cy="345286"/>
          </a:xfrm>
          <a:prstGeom prst="rect">
            <a:avLst/>
          </a:prstGeom>
        </p:spPr>
        <p:txBody>
          <a:bodyPr vert="horz" lIns="94814" tIns="47407" rIns="94814" bIns="47407" rtlCol="0"/>
          <a:lstStyle>
            <a:lvl1pPr algn="r">
              <a:defRPr sz="1200"/>
            </a:lvl1pPr>
          </a:lstStyle>
          <a:p>
            <a:fld id="{21D21D25-F2EB-4682-9D9A-CAC6D23EE7A4}" type="datetimeFigureOut">
              <a:rPr lang="cs-CZ" smtClean="0"/>
              <a:t>12.12.2019</a:t>
            </a:fld>
            <a:endParaRPr lang="cs-CZ"/>
          </a:p>
        </p:txBody>
      </p:sp>
      <p:sp>
        <p:nvSpPr>
          <p:cNvPr id="4" name="Zástupný symbol pro zápatí 3"/>
          <p:cNvSpPr>
            <a:spLocks noGrp="1"/>
          </p:cNvSpPr>
          <p:nvPr>
            <p:ph type="ftr" sz="quarter" idx="2"/>
          </p:nvPr>
        </p:nvSpPr>
        <p:spPr>
          <a:xfrm>
            <a:off x="0" y="6536528"/>
            <a:ext cx="4207986" cy="345285"/>
          </a:xfrm>
          <a:prstGeom prst="rect">
            <a:avLst/>
          </a:prstGeom>
        </p:spPr>
        <p:txBody>
          <a:bodyPr vert="horz" lIns="94814" tIns="47407" rIns="94814" bIns="47407"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500505" y="6536528"/>
            <a:ext cx="4207986" cy="345285"/>
          </a:xfrm>
          <a:prstGeom prst="rect">
            <a:avLst/>
          </a:prstGeom>
        </p:spPr>
        <p:txBody>
          <a:bodyPr vert="horz" lIns="94814" tIns="47407" rIns="94814" bIns="47407" rtlCol="0" anchor="b"/>
          <a:lstStyle>
            <a:lvl1pPr algn="r">
              <a:defRPr sz="1200"/>
            </a:lvl1pPr>
          </a:lstStyle>
          <a:p>
            <a:fld id="{FE31C80C-328A-4249-8863-A8DF07357350}" type="slidenum">
              <a:rPr lang="cs-CZ" smtClean="0"/>
              <a:t>‹#›</a:t>
            </a:fld>
            <a:endParaRPr lang="cs-CZ"/>
          </a:p>
        </p:txBody>
      </p:sp>
    </p:spTree>
    <p:extLst>
      <p:ext uri="{BB962C8B-B14F-4D97-AF65-F5344CB8AC3E}">
        <p14:creationId xmlns:p14="http://schemas.microsoft.com/office/powerpoint/2010/main" val="282158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07986" cy="345286"/>
          </a:xfrm>
          <a:prstGeom prst="rect">
            <a:avLst/>
          </a:prstGeom>
        </p:spPr>
        <p:txBody>
          <a:bodyPr vert="horz" lIns="94814" tIns="47407" rIns="94814" bIns="47407" rtlCol="0"/>
          <a:lstStyle>
            <a:lvl1pPr algn="l">
              <a:defRPr sz="1200"/>
            </a:lvl1pPr>
          </a:lstStyle>
          <a:p>
            <a:endParaRPr lang="cs-CZ"/>
          </a:p>
        </p:txBody>
      </p:sp>
      <p:sp>
        <p:nvSpPr>
          <p:cNvPr id="3" name="Zástupný symbol pro datum 2"/>
          <p:cNvSpPr>
            <a:spLocks noGrp="1"/>
          </p:cNvSpPr>
          <p:nvPr>
            <p:ph type="dt" idx="1"/>
          </p:nvPr>
        </p:nvSpPr>
        <p:spPr>
          <a:xfrm>
            <a:off x="5500505" y="0"/>
            <a:ext cx="4207986" cy="345286"/>
          </a:xfrm>
          <a:prstGeom prst="rect">
            <a:avLst/>
          </a:prstGeom>
        </p:spPr>
        <p:txBody>
          <a:bodyPr vert="horz" lIns="94814" tIns="47407" rIns="94814" bIns="47407" rtlCol="0"/>
          <a:lstStyle>
            <a:lvl1pPr algn="r">
              <a:defRPr sz="1200"/>
            </a:lvl1pPr>
          </a:lstStyle>
          <a:p>
            <a:fld id="{64CDB26A-32E1-4AF1-9BB1-6207795F64F8}" type="datetimeFigureOut">
              <a:rPr lang="cs-CZ" smtClean="0"/>
              <a:t>12.12.2019</a:t>
            </a:fld>
            <a:endParaRPr lang="cs-CZ"/>
          </a:p>
        </p:txBody>
      </p:sp>
      <p:sp>
        <p:nvSpPr>
          <p:cNvPr id="4" name="Zástupný symbol pro obrázek snímku 3"/>
          <p:cNvSpPr>
            <a:spLocks noGrp="1" noRot="1" noChangeAspect="1"/>
          </p:cNvSpPr>
          <p:nvPr>
            <p:ph type="sldImg" idx="2"/>
          </p:nvPr>
        </p:nvSpPr>
        <p:spPr>
          <a:xfrm>
            <a:off x="3306763" y="860425"/>
            <a:ext cx="3097212" cy="2322513"/>
          </a:xfrm>
          <a:prstGeom prst="rect">
            <a:avLst/>
          </a:prstGeom>
          <a:noFill/>
          <a:ln w="12700">
            <a:solidFill>
              <a:prstClr val="black"/>
            </a:solidFill>
          </a:ln>
        </p:spPr>
        <p:txBody>
          <a:bodyPr vert="horz" lIns="94814" tIns="47407" rIns="94814" bIns="47407" rtlCol="0" anchor="ctr"/>
          <a:lstStyle/>
          <a:p>
            <a:endParaRPr lang="cs-CZ"/>
          </a:p>
        </p:txBody>
      </p:sp>
      <p:sp>
        <p:nvSpPr>
          <p:cNvPr id="5" name="Zástupný symbol pro poznámky 4"/>
          <p:cNvSpPr>
            <a:spLocks noGrp="1"/>
          </p:cNvSpPr>
          <p:nvPr>
            <p:ph type="body" sz="quarter" idx="3"/>
          </p:nvPr>
        </p:nvSpPr>
        <p:spPr>
          <a:xfrm>
            <a:off x="971074" y="3311872"/>
            <a:ext cx="7768590" cy="2709714"/>
          </a:xfrm>
          <a:prstGeom prst="rect">
            <a:avLst/>
          </a:prstGeom>
        </p:spPr>
        <p:txBody>
          <a:bodyPr vert="horz" lIns="94814" tIns="47407" rIns="94814" bIns="47407"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36528"/>
            <a:ext cx="4207986" cy="345285"/>
          </a:xfrm>
          <a:prstGeom prst="rect">
            <a:avLst/>
          </a:prstGeom>
        </p:spPr>
        <p:txBody>
          <a:bodyPr vert="horz" lIns="94814" tIns="47407" rIns="94814" bIns="4740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500505" y="6536528"/>
            <a:ext cx="4207986" cy="345285"/>
          </a:xfrm>
          <a:prstGeom prst="rect">
            <a:avLst/>
          </a:prstGeom>
        </p:spPr>
        <p:txBody>
          <a:bodyPr vert="horz" lIns="94814" tIns="47407" rIns="94814" bIns="47407" rtlCol="0" anchor="b"/>
          <a:lstStyle>
            <a:lvl1pPr algn="r">
              <a:defRPr sz="1200"/>
            </a:lvl1pPr>
          </a:lstStyle>
          <a:p>
            <a:fld id="{34F26D5E-8548-4350-9679-832A1C292090}" type="slidenum">
              <a:rPr lang="cs-CZ" smtClean="0"/>
              <a:t>‹#›</a:t>
            </a:fld>
            <a:endParaRPr lang="cs-CZ"/>
          </a:p>
        </p:txBody>
      </p:sp>
    </p:spTree>
    <p:extLst>
      <p:ext uri="{BB962C8B-B14F-4D97-AF65-F5344CB8AC3E}">
        <p14:creationId xmlns:p14="http://schemas.microsoft.com/office/powerpoint/2010/main" val="41791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1</a:t>
            </a:fld>
            <a:endParaRPr lang="cs-CZ"/>
          </a:p>
        </p:txBody>
      </p:sp>
    </p:spTree>
    <p:extLst>
      <p:ext uri="{BB962C8B-B14F-4D97-AF65-F5344CB8AC3E}">
        <p14:creationId xmlns:p14="http://schemas.microsoft.com/office/powerpoint/2010/main" val="13757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34</a:t>
            </a:fld>
            <a:endParaRPr lang="cs-CZ"/>
          </a:p>
        </p:txBody>
      </p:sp>
    </p:spTree>
    <p:extLst>
      <p:ext uri="{BB962C8B-B14F-4D97-AF65-F5344CB8AC3E}">
        <p14:creationId xmlns:p14="http://schemas.microsoft.com/office/powerpoint/2010/main" val="80223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35</a:t>
            </a:fld>
            <a:endParaRPr lang="cs-CZ"/>
          </a:p>
        </p:txBody>
      </p:sp>
    </p:spTree>
    <p:extLst>
      <p:ext uri="{BB962C8B-B14F-4D97-AF65-F5344CB8AC3E}">
        <p14:creationId xmlns:p14="http://schemas.microsoft.com/office/powerpoint/2010/main" val="220188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36</a:t>
            </a:fld>
            <a:endParaRPr lang="cs-CZ"/>
          </a:p>
        </p:txBody>
      </p:sp>
    </p:spTree>
    <p:extLst>
      <p:ext uri="{BB962C8B-B14F-4D97-AF65-F5344CB8AC3E}">
        <p14:creationId xmlns:p14="http://schemas.microsoft.com/office/powerpoint/2010/main" val="57034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37</a:t>
            </a:fld>
            <a:endParaRPr lang="cs-CZ"/>
          </a:p>
        </p:txBody>
      </p:sp>
    </p:spTree>
    <p:extLst>
      <p:ext uri="{BB962C8B-B14F-4D97-AF65-F5344CB8AC3E}">
        <p14:creationId xmlns:p14="http://schemas.microsoft.com/office/powerpoint/2010/main" val="250301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38</a:t>
            </a:fld>
            <a:endParaRPr lang="cs-CZ"/>
          </a:p>
        </p:txBody>
      </p:sp>
    </p:spTree>
    <p:extLst>
      <p:ext uri="{BB962C8B-B14F-4D97-AF65-F5344CB8AC3E}">
        <p14:creationId xmlns:p14="http://schemas.microsoft.com/office/powerpoint/2010/main" val="110671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40</a:t>
            </a:fld>
            <a:endParaRPr lang="cs-CZ"/>
          </a:p>
        </p:txBody>
      </p:sp>
    </p:spTree>
    <p:extLst>
      <p:ext uri="{BB962C8B-B14F-4D97-AF65-F5344CB8AC3E}">
        <p14:creationId xmlns:p14="http://schemas.microsoft.com/office/powerpoint/2010/main" val="45139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63</a:t>
            </a:fld>
            <a:endParaRPr lang="cs-CZ"/>
          </a:p>
        </p:txBody>
      </p:sp>
    </p:spTree>
    <p:extLst>
      <p:ext uri="{BB962C8B-B14F-4D97-AF65-F5344CB8AC3E}">
        <p14:creationId xmlns:p14="http://schemas.microsoft.com/office/powerpoint/2010/main" val="2071486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119</a:t>
            </a:fld>
            <a:endParaRPr lang="cs-CZ"/>
          </a:p>
        </p:txBody>
      </p:sp>
    </p:spTree>
    <p:extLst>
      <p:ext uri="{BB962C8B-B14F-4D97-AF65-F5344CB8AC3E}">
        <p14:creationId xmlns:p14="http://schemas.microsoft.com/office/powerpoint/2010/main" val="271993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23</a:t>
            </a:fld>
            <a:endParaRPr lang="cs-CZ"/>
          </a:p>
        </p:txBody>
      </p:sp>
    </p:spTree>
    <p:extLst>
      <p:ext uri="{BB962C8B-B14F-4D97-AF65-F5344CB8AC3E}">
        <p14:creationId xmlns:p14="http://schemas.microsoft.com/office/powerpoint/2010/main" val="350392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24</a:t>
            </a:fld>
            <a:endParaRPr lang="cs-CZ"/>
          </a:p>
        </p:txBody>
      </p:sp>
    </p:spTree>
    <p:extLst>
      <p:ext uri="{BB962C8B-B14F-4D97-AF65-F5344CB8AC3E}">
        <p14:creationId xmlns:p14="http://schemas.microsoft.com/office/powerpoint/2010/main" val="245129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25</a:t>
            </a:fld>
            <a:endParaRPr lang="cs-CZ"/>
          </a:p>
        </p:txBody>
      </p:sp>
    </p:spTree>
    <p:extLst>
      <p:ext uri="{BB962C8B-B14F-4D97-AF65-F5344CB8AC3E}">
        <p14:creationId xmlns:p14="http://schemas.microsoft.com/office/powerpoint/2010/main" val="254510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26</a:t>
            </a:fld>
            <a:endParaRPr lang="cs-CZ"/>
          </a:p>
        </p:txBody>
      </p:sp>
    </p:spTree>
    <p:extLst>
      <p:ext uri="{BB962C8B-B14F-4D97-AF65-F5344CB8AC3E}">
        <p14:creationId xmlns:p14="http://schemas.microsoft.com/office/powerpoint/2010/main" val="62468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28</a:t>
            </a:fld>
            <a:endParaRPr lang="cs-CZ"/>
          </a:p>
        </p:txBody>
      </p:sp>
    </p:spTree>
    <p:extLst>
      <p:ext uri="{BB962C8B-B14F-4D97-AF65-F5344CB8AC3E}">
        <p14:creationId xmlns:p14="http://schemas.microsoft.com/office/powerpoint/2010/main" val="210213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29</a:t>
            </a:fld>
            <a:endParaRPr lang="cs-CZ"/>
          </a:p>
        </p:txBody>
      </p:sp>
    </p:spTree>
    <p:extLst>
      <p:ext uri="{BB962C8B-B14F-4D97-AF65-F5344CB8AC3E}">
        <p14:creationId xmlns:p14="http://schemas.microsoft.com/office/powerpoint/2010/main" val="358625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30</a:t>
            </a:fld>
            <a:endParaRPr lang="cs-CZ"/>
          </a:p>
        </p:txBody>
      </p:sp>
    </p:spTree>
    <p:extLst>
      <p:ext uri="{BB962C8B-B14F-4D97-AF65-F5344CB8AC3E}">
        <p14:creationId xmlns:p14="http://schemas.microsoft.com/office/powerpoint/2010/main" val="12713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31</a:t>
            </a:fld>
            <a:endParaRPr lang="cs-CZ"/>
          </a:p>
        </p:txBody>
      </p:sp>
    </p:spTree>
    <p:extLst>
      <p:ext uri="{BB962C8B-B14F-4D97-AF65-F5344CB8AC3E}">
        <p14:creationId xmlns:p14="http://schemas.microsoft.com/office/powerpoint/2010/main" val="243353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r>
              <a:rPr lang="cs-CZ"/>
              <a:t>13. prosince 2019</a:t>
            </a:r>
          </a:p>
        </p:txBody>
      </p:sp>
      <p:sp>
        <p:nvSpPr>
          <p:cNvPr id="8" name="Zástupný symbol pro zápatí 7"/>
          <p:cNvSpPr>
            <a:spLocks noGrp="1"/>
          </p:cNvSpPr>
          <p:nvPr>
            <p:ph type="ftr" sz="quarter" idx="11"/>
          </p:nvPr>
        </p:nvSpPr>
        <p:spPr/>
        <p:txBody>
          <a:bodyPr/>
          <a:lstStyle/>
          <a:p>
            <a:r>
              <a:rPr lang="cs-CZ"/>
              <a:t>Dominik Židek</a:t>
            </a:r>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r>
              <a:rPr lang="cs-CZ"/>
              <a:t>13. prosince 2019</a:t>
            </a:r>
          </a:p>
        </p:txBody>
      </p:sp>
      <p:sp>
        <p:nvSpPr>
          <p:cNvPr id="4" name="Zástupný symbol pro zápatí 3"/>
          <p:cNvSpPr>
            <a:spLocks noGrp="1"/>
          </p:cNvSpPr>
          <p:nvPr>
            <p:ph type="ftr" sz="quarter" idx="11"/>
          </p:nvPr>
        </p:nvSpPr>
        <p:spPr/>
        <p:txBody>
          <a:bodyPr/>
          <a:lstStyle/>
          <a:p>
            <a:r>
              <a:rPr lang="cs-CZ"/>
              <a:t>Dominik Židek</a:t>
            </a:r>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13. prosince 2019</a:t>
            </a:r>
          </a:p>
        </p:txBody>
      </p:sp>
      <p:sp>
        <p:nvSpPr>
          <p:cNvPr id="3" name="Zástupný symbol pro zápatí 2"/>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13. prosince 2019</a:t>
            </a: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Dominik Židek</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0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0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hyperlink" Target="mailto:dominik.zidek@law.muni.cz" TargetMode="Externa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mailto:dominik.zidek@law.muni.cz" TargetMode="Externa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portal.cenia.cz/eiasea/view/SEA100_koncepce"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portal.cenia.cz/eiasea/view/eia100_cr"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mailto:dominik.zidek@law.muni.cz" TargetMode="Externa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6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7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9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9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855677" y="3393267"/>
            <a:ext cx="5572197" cy="1706705"/>
          </a:xfrm>
        </p:spPr>
        <p:txBody>
          <a:bodyPr>
            <a:normAutofit/>
          </a:bodyPr>
          <a:lstStyle/>
          <a:p>
            <a:r>
              <a:rPr lang="cs-CZ" sz="2800" b="1" dirty="0"/>
              <a:t>Posuzování vlivů záměrů a koncepcí na životní prostředí (EIA / SEA)</a:t>
            </a:r>
            <a:endParaRPr lang="cs-CZ" sz="2800" dirty="0"/>
          </a:p>
        </p:txBody>
      </p:sp>
      <p:pic>
        <p:nvPicPr>
          <p:cNvPr id="1028" name="Picture 4" descr="F:\vojtech\Pictures\Obrázky\logo katedry\logoE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559641"/>
            <a:ext cx="4597857" cy="2025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vojtech\Pictures\Obrázky\logo katedry\logoCZ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59641"/>
            <a:ext cx="4658544" cy="205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729166"/>
            <a:ext cx="7772400" cy="1470025"/>
          </a:xfrm>
        </p:spPr>
        <p:txBody>
          <a:bodyPr>
            <a:normAutofit/>
          </a:bodyPr>
          <a:lstStyle/>
          <a:p>
            <a:r>
              <a:rPr lang="cs-CZ" sz="3600" b="1" dirty="0"/>
              <a:t>Řešení střetů zájmů v území</a:t>
            </a:r>
          </a:p>
        </p:txBody>
      </p:sp>
      <p:sp>
        <p:nvSpPr>
          <p:cNvPr id="4" name="TextovéPole 3"/>
          <p:cNvSpPr txBox="1"/>
          <p:nvPr/>
        </p:nvSpPr>
        <p:spPr>
          <a:xfrm>
            <a:off x="5373315" y="5938666"/>
            <a:ext cx="3672408" cy="369332"/>
          </a:xfrm>
          <a:prstGeom prst="rect">
            <a:avLst/>
          </a:prstGeom>
          <a:noFill/>
        </p:spPr>
        <p:txBody>
          <a:bodyPr wrap="square" rtlCol="0">
            <a:spAutoFit/>
          </a:bodyPr>
          <a:lstStyle/>
          <a:p>
            <a:pPr algn="just"/>
            <a:r>
              <a:rPr lang="cs-CZ" b="1" dirty="0"/>
              <a:t>JUDr. Dominik Židek, Ph.D.</a:t>
            </a:r>
          </a:p>
        </p:txBody>
      </p:sp>
    </p:spTree>
    <p:extLst>
      <p:ext uri="{BB962C8B-B14F-4D97-AF65-F5344CB8AC3E}">
        <p14:creationId xmlns:p14="http://schemas.microsoft.com/office/powerpoint/2010/main" val="10902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fontScale="92500" lnSpcReduction="20000"/>
          </a:bodyPr>
          <a:lstStyle/>
          <a:p>
            <a:pPr marL="0" indent="0">
              <a:buNone/>
            </a:pPr>
            <a:r>
              <a:rPr lang="cs-CZ" sz="2800" i="1" dirty="0"/>
              <a:t>„</a:t>
            </a:r>
            <a:r>
              <a:rPr lang="en-US" sz="2800" i="1" dirty="0"/>
              <a:t>SEA might be applied to an entire sector (such as a national policy on energy for example) or to a geographical area (for example, in the context of a regional development scheme). </a:t>
            </a:r>
            <a:r>
              <a:rPr lang="en-US" sz="2800" b="1" i="1" u="sng" dirty="0"/>
              <a:t>SEA does not replace or reduce the need for project-level EIA</a:t>
            </a:r>
            <a:r>
              <a:rPr lang="en-US" sz="2800" i="1" dirty="0"/>
              <a:t>, but it can help to streamline and focus the incorporation of environmental concerns (including biodiversity) into the decision-making process, often making project-level EIA a more effective process.</a:t>
            </a:r>
            <a:r>
              <a:rPr lang="cs-CZ" sz="2800" i="1" dirty="0"/>
              <a:t>“</a:t>
            </a:r>
            <a:r>
              <a:rPr lang="en-US" sz="2800" i="1" dirty="0"/>
              <a:t> </a:t>
            </a:r>
            <a:r>
              <a:rPr lang="cs-CZ" sz="2100" dirty="0"/>
              <a:t>[</a:t>
            </a:r>
            <a:r>
              <a:rPr lang="cs-CZ" sz="2100" dirty="0" err="1"/>
              <a:t>Sadler</a:t>
            </a:r>
            <a:r>
              <a:rPr lang="cs-CZ" sz="2100" dirty="0"/>
              <a:t> and </a:t>
            </a:r>
            <a:r>
              <a:rPr lang="cs-CZ" sz="2100" dirty="0" err="1"/>
              <a:t>Verheem</a:t>
            </a:r>
            <a:r>
              <a:rPr lang="cs-CZ" sz="2100" dirty="0"/>
              <a:t> (1996)]</a:t>
            </a:r>
            <a:r>
              <a:rPr lang="cs-CZ" sz="2800" dirty="0"/>
              <a:t> </a:t>
            </a:r>
            <a:endParaRPr lang="en-US" sz="2800" dirty="0"/>
          </a:p>
          <a:p>
            <a:pPr marL="0" indent="0">
              <a:buNone/>
            </a:pPr>
            <a:endParaRPr lang="cs-CZ" altLang="cs-CZ" sz="2800" i="1" dirty="0"/>
          </a:p>
          <a:p>
            <a:pPr marL="0" indent="0">
              <a:buNone/>
            </a:pPr>
            <a:endParaRPr lang="en-GB" altLang="cs-CZ" sz="2800" i="1" dirty="0"/>
          </a:p>
          <a:p>
            <a:r>
              <a:rPr lang="cs-CZ" sz="2700" dirty="0"/>
              <a:t>Existence posouzení koncepce procedurou SEA, neznamená, že konkrétní záměr v území není třeba posuzovat procedurou EIA! – srov. </a:t>
            </a:r>
            <a:r>
              <a:rPr lang="cs-CZ" sz="2700" dirty="0">
                <a:solidFill>
                  <a:srgbClr val="00B050"/>
                </a:solidFill>
              </a:rPr>
              <a:t>§ 10a odst. 3</a:t>
            </a:r>
          </a:p>
          <a:p>
            <a:r>
              <a:rPr lang="cs-CZ" sz="2700" dirty="0">
                <a:solidFill>
                  <a:srgbClr val="FF0000"/>
                </a:solidFill>
              </a:rPr>
              <a:t>SEA a EIA se vzájemně nenahrazují!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10</a:t>
            </a:fld>
            <a:endParaRPr lang="cs-CZ"/>
          </a:p>
        </p:txBody>
      </p:sp>
      <p:sp>
        <p:nvSpPr>
          <p:cNvPr id="7" name="Šipka dolů 6"/>
          <p:cNvSpPr/>
          <p:nvPr/>
        </p:nvSpPr>
        <p:spPr>
          <a:xfrm>
            <a:off x="4067944" y="3861048"/>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05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závazná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58323" y="4033903"/>
            <a:ext cx="1941053" cy="1521003"/>
          </a:xfrm>
          <a:prstGeom prst="rect">
            <a:avLst/>
          </a:prstGeom>
          <a:gradFill>
            <a:gsLst>
              <a:gs pos="0">
                <a:srgbClr val="00B0F0"/>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závazné stanovisko dle § 104 odst. 9 (nevydává se, když souhlas)</a:t>
            </a:r>
          </a:p>
        </p:txBody>
      </p:sp>
      <p:sp>
        <p:nvSpPr>
          <p:cNvPr id="24" name="Obdélník 23"/>
          <p:cNvSpPr/>
          <p:nvPr/>
        </p:nvSpPr>
        <p:spPr>
          <a:xfrm>
            <a:off x="2935668" y="4758830"/>
            <a:ext cx="2958845" cy="1310538"/>
          </a:xfrm>
          <a:prstGeom prst="rect">
            <a:avLst/>
          </a:prstGeom>
          <a:gradFill>
            <a:gsLst>
              <a:gs pos="0">
                <a:srgbClr val="00B0F0"/>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b="1" dirty="0">
                <a:solidFill>
                  <a:schemeClr val="tx1"/>
                </a:solidFill>
              </a:rPr>
              <a:t>souhlas (závazné stanovisko) </a:t>
            </a:r>
            <a:r>
              <a:rPr lang="cs-CZ" dirty="0">
                <a:solidFill>
                  <a:schemeClr val="tx1"/>
                </a:solidFill>
              </a:rPr>
              <a:t>pro stavby, které nejsou vodními díly, ale které mohou ovlivnit vodní poměry - § 17 </a:t>
            </a:r>
          </a:p>
        </p:txBody>
      </p:sp>
      <p:sp>
        <p:nvSpPr>
          <p:cNvPr id="23" name="Obdélník 22"/>
          <p:cNvSpPr/>
          <p:nvPr/>
        </p:nvSpPr>
        <p:spPr>
          <a:xfrm>
            <a:off x="241803" y="2061830"/>
            <a:ext cx="5298440" cy="514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Vodní zákon</a:t>
            </a:r>
          </a:p>
        </p:txBody>
      </p:sp>
      <p:cxnSp>
        <p:nvCxnSpPr>
          <p:cNvPr id="28" name="Přímá spojnice se šipkou 27"/>
          <p:cNvCxnSpPr/>
          <p:nvPr/>
        </p:nvCxnSpPr>
        <p:spPr>
          <a:xfrm>
            <a:off x="5767772" y="2348880"/>
            <a:ext cx="666715" cy="15121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bdélník 25"/>
          <p:cNvSpPr/>
          <p:nvPr/>
        </p:nvSpPr>
        <p:spPr>
          <a:xfrm>
            <a:off x="280756" y="2674089"/>
            <a:ext cx="5216714" cy="106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1500" dirty="0"/>
              <a:t>pozor, působnost stavebního úřadu v případě vodních děl (§ 55) ve všech procesech s výjimkou územního rozhodování vykonávají vodoprávní úřady jako speciální stavební úřady =&gt; speciální § 15 pro povolení vodních děl</a:t>
            </a:r>
          </a:p>
        </p:txBody>
      </p:sp>
      <p:cxnSp>
        <p:nvCxnSpPr>
          <p:cNvPr id="29" name="Přímá spojnice se šipkou 28"/>
          <p:cNvCxnSpPr/>
          <p:nvPr/>
        </p:nvCxnSpPr>
        <p:spPr>
          <a:xfrm flipV="1">
            <a:off x="1979200" y="4978937"/>
            <a:ext cx="1044628" cy="34704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Přímá spojnice se šipkou 30"/>
          <p:cNvCxnSpPr/>
          <p:nvPr/>
        </p:nvCxnSpPr>
        <p:spPr>
          <a:xfrm>
            <a:off x="5570334" y="2618440"/>
            <a:ext cx="864153" cy="26736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100</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7505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3" grpId="0" animBg="1"/>
      <p:bldP spid="26" grpId="0" animBg="1"/>
      <p:bldP spid="2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závazná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535113" y="2793233"/>
            <a:ext cx="2560837" cy="1319215"/>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KÚ – k umístění a k provedení stacionárního zdroje uvedeného v příloze č. 2</a:t>
            </a:r>
          </a:p>
        </p:txBody>
      </p:sp>
      <p:sp>
        <p:nvSpPr>
          <p:cNvPr id="24" name="Obdélník 23"/>
          <p:cNvSpPr/>
          <p:nvPr/>
        </p:nvSpPr>
        <p:spPr>
          <a:xfrm>
            <a:off x="268526" y="4922235"/>
            <a:ext cx="1424721" cy="881426"/>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kompenzační opatření</a:t>
            </a:r>
          </a:p>
        </p:txBody>
      </p:sp>
      <p:cxnSp>
        <p:nvCxnSpPr>
          <p:cNvPr id="30" name="Přímá spojnice se šipkou 29"/>
          <p:cNvCxnSpPr/>
          <p:nvPr/>
        </p:nvCxnSpPr>
        <p:spPr>
          <a:xfrm>
            <a:off x="5292080" y="2348880"/>
            <a:ext cx="1080120" cy="16080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Obdélník 22"/>
          <p:cNvSpPr/>
          <p:nvPr/>
        </p:nvSpPr>
        <p:spPr>
          <a:xfrm>
            <a:off x="770883" y="1989150"/>
            <a:ext cx="4248472" cy="6536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Zákon o ochraně ovzduší </a:t>
            </a:r>
            <a:r>
              <a:rPr lang="cs-CZ" i="1" dirty="0"/>
              <a:t>(zejm. § 11)</a:t>
            </a:r>
            <a:endParaRPr lang="cs-CZ" b="1" i="1" dirty="0"/>
          </a:p>
        </p:txBody>
      </p:sp>
      <p:cxnSp>
        <p:nvCxnSpPr>
          <p:cNvPr id="26" name="Přímá spojnice se šipkou 25"/>
          <p:cNvCxnSpPr/>
          <p:nvPr/>
        </p:nvCxnSpPr>
        <p:spPr>
          <a:xfrm>
            <a:off x="5073724" y="2541076"/>
            <a:ext cx="1360763" cy="265644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4" name="Obdélník 33"/>
          <p:cNvSpPr/>
          <p:nvPr/>
        </p:nvSpPr>
        <p:spPr>
          <a:xfrm>
            <a:off x="1881921" y="5384465"/>
            <a:ext cx="1423787" cy="881425"/>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a:solidFill>
                  <a:schemeClr val="tx1"/>
                </a:solidFill>
              </a:rPr>
              <a:t>rozptylová studie</a:t>
            </a:r>
            <a:endParaRPr lang="cs-CZ" dirty="0">
              <a:solidFill>
                <a:schemeClr val="tx1"/>
              </a:solidFill>
            </a:endParaRPr>
          </a:p>
        </p:txBody>
      </p:sp>
      <p:cxnSp>
        <p:nvCxnSpPr>
          <p:cNvPr id="35" name="Přímá spojnice se šipkou 34"/>
          <p:cNvCxnSpPr/>
          <p:nvPr/>
        </p:nvCxnSpPr>
        <p:spPr>
          <a:xfrm flipV="1">
            <a:off x="716757" y="4272810"/>
            <a:ext cx="418653" cy="5210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2061226" y="4272810"/>
            <a:ext cx="433213" cy="7182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Bublinový popisek ve tvaru obláčku 15"/>
          <p:cNvSpPr/>
          <p:nvPr/>
        </p:nvSpPr>
        <p:spPr>
          <a:xfrm>
            <a:off x="3575167" y="4897892"/>
            <a:ext cx="2262759" cy="1440676"/>
          </a:xfrm>
          <a:prstGeom prst="cloudCallout">
            <a:avLst>
              <a:gd name="adj1" fmla="val -135862"/>
              <a:gd name="adj2" fmla="val -3392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dirty="0"/>
              <a:t>podkladové akty v některých případech – srov. přílohu č. 2</a:t>
            </a:r>
          </a:p>
        </p:txBody>
      </p:sp>
      <p:sp>
        <p:nvSpPr>
          <p:cNvPr id="41" name="Obdélník 40"/>
          <p:cNvSpPr/>
          <p:nvPr/>
        </p:nvSpPr>
        <p:spPr>
          <a:xfrm>
            <a:off x="3284567" y="2801010"/>
            <a:ext cx="2161033" cy="1311438"/>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OÚ (3. obec) – k umístění a k provedení malých stacionárních zdrojů</a:t>
            </a:r>
          </a:p>
        </p:txBody>
      </p:sp>
      <p:sp>
        <p:nvSpPr>
          <p:cNvPr id="42" name="Obdélník 41"/>
          <p:cNvSpPr/>
          <p:nvPr/>
        </p:nvSpPr>
        <p:spPr>
          <a:xfrm>
            <a:off x="2548808" y="4318947"/>
            <a:ext cx="3366350" cy="463635"/>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MŽP ve vyjmenovaných případech</a:t>
            </a:r>
          </a:p>
        </p:txBody>
      </p:sp>
      <p:sp>
        <p:nvSpPr>
          <p:cNvPr id="27"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101</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4384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3" grpId="0" animBg="1"/>
      <p:bldP spid="34" grpId="0" animBg="1"/>
      <p:bldP spid="16" grpId="0" animBg="1"/>
      <p:bldP spid="41" grpId="0" animBg="1"/>
      <p:bldP spid="42" grpId="0" animBg="1"/>
      <p:bldP spid="2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závazná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flipV="1">
            <a:off x="5868144" y="4195977"/>
            <a:ext cx="403684" cy="233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bdélník 25"/>
          <p:cNvSpPr/>
          <p:nvPr/>
        </p:nvSpPr>
        <p:spPr>
          <a:xfrm>
            <a:off x="853818" y="2238302"/>
            <a:ext cx="1562608" cy="5283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Lesní zákon</a:t>
            </a:r>
          </a:p>
        </p:txBody>
      </p:sp>
      <p:sp>
        <p:nvSpPr>
          <p:cNvPr id="23" name="Obdélník 22"/>
          <p:cNvSpPr/>
          <p:nvPr/>
        </p:nvSpPr>
        <p:spPr>
          <a:xfrm>
            <a:off x="2738129" y="2056539"/>
            <a:ext cx="1152128" cy="1086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Zákon o ochraně ZPF</a:t>
            </a:r>
          </a:p>
        </p:txBody>
      </p:sp>
      <p:sp>
        <p:nvSpPr>
          <p:cNvPr id="29" name="Obdélník 28"/>
          <p:cNvSpPr/>
          <p:nvPr/>
        </p:nvSpPr>
        <p:spPr>
          <a:xfrm>
            <a:off x="559665" y="4365096"/>
            <a:ext cx="2232402" cy="16398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dirty="0"/>
              <a:t>Obdobně i další složkové předpisy, např. horní či atomový zákon atd.</a:t>
            </a:r>
          </a:p>
        </p:txBody>
      </p:sp>
      <p:sp>
        <p:nvSpPr>
          <p:cNvPr id="4" name="Bublinový popisek ve tvaru obláčku 3"/>
          <p:cNvSpPr/>
          <p:nvPr/>
        </p:nvSpPr>
        <p:spPr>
          <a:xfrm>
            <a:off x="3059833" y="4428993"/>
            <a:ext cx="2909588" cy="1554534"/>
          </a:xfrm>
          <a:prstGeom prst="cloudCallout">
            <a:avLst>
              <a:gd name="adj1" fmla="val -70391"/>
              <a:gd name="adj2" fmla="val -141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závazná stanoviska k procesům veřejného stavebního práva</a:t>
            </a:r>
          </a:p>
        </p:txBody>
      </p:sp>
      <p:cxnSp>
        <p:nvCxnSpPr>
          <p:cNvPr id="30" name="Přímá spojnice se šipkou 29"/>
          <p:cNvCxnSpPr/>
          <p:nvPr/>
        </p:nvCxnSpPr>
        <p:spPr>
          <a:xfrm flipV="1">
            <a:off x="5868144" y="5445224"/>
            <a:ext cx="504056" cy="1740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ovéPole 12"/>
          <p:cNvSpPr txBox="1"/>
          <p:nvPr/>
        </p:nvSpPr>
        <p:spPr>
          <a:xfrm rot="20356585">
            <a:off x="3823461" y="2200147"/>
            <a:ext cx="1944215" cy="923330"/>
          </a:xfrm>
          <a:prstGeom prst="rect">
            <a:avLst/>
          </a:prstGeom>
          <a:noFill/>
        </p:spPr>
        <p:txBody>
          <a:bodyPr wrap="square" rtlCol="0">
            <a:spAutoFit/>
          </a:bodyPr>
          <a:lstStyle/>
          <a:p>
            <a:pPr algn="ctr"/>
            <a:r>
              <a:rPr lang="cs-CZ" dirty="0"/>
              <a:t>ke specifikům vyjmutí ze ZPF a PUPFL – srov. dále</a:t>
            </a:r>
          </a:p>
        </p:txBody>
      </p:sp>
      <p:sp>
        <p:nvSpPr>
          <p:cNvPr id="24" name="Obdélník 23"/>
          <p:cNvSpPr/>
          <p:nvPr/>
        </p:nvSpPr>
        <p:spPr>
          <a:xfrm>
            <a:off x="831803" y="3164775"/>
            <a:ext cx="1152722" cy="9440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Zákon o odpadech</a:t>
            </a:r>
          </a:p>
        </p:txBody>
      </p:sp>
      <p:sp>
        <p:nvSpPr>
          <p:cNvPr id="25" name="Rectangle 33"/>
          <p:cNvSpPr>
            <a:spLocks noChangeArrowheads="1"/>
          </p:cNvSpPr>
          <p:nvPr/>
        </p:nvSpPr>
        <p:spPr bwMode="auto">
          <a:xfrm>
            <a:off x="6248951" y="1988840"/>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102</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20362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26" grpId="0" animBg="1"/>
      <p:bldP spid="23" grpId="0" animBg="1"/>
      <p:bldP spid="29" grpId="0" animBg="1"/>
      <p:bldP spid="4" grpId="0" animBg="1"/>
      <p:bldP spid="13" grpId="0"/>
      <p:bldP spid="24" grpId="0" animBg="1"/>
      <p:bldP spid="2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i="1" dirty="0"/>
              <a:t>Vybraná „environmentální“ rozhodnutí</a:t>
            </a:r>
            <a:endParaRPr lang="cs-CZ"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300" y="2559886"/>
            <a:ext cx="4917344" cy="3075956"/>
          </a:xfrm>
          <a:prstGeom prst="rect">
            <a:avLst/>
          </a:prstGeom>
        </p:spPr>
      </p:pic>
      <p:sp>
        <p:nvSpPr>
          <p:cNvPr id="7" name="Zástupný symbol pro číslo snímku 6"/>
          <p:cNvSpPr>
            <a:spLocks noGrp="1"/>
          </p:cNvSpPr>
          <p:nvPr>
            <p:ph type="sldNum" sz="quarter" idx="12"/>
          </p:nvPr>
        </p:nvSpPr>
        <p:spPr/>
        <p:txBody>
          <a:bodyPr/>
          <a:lstStyle/>
          <a:p>
            <a:fld id="{386FF7BF-90D5-4328-A7D3-83853A676C7B}" type="slidenum">
              <a:rPr lang="cs-CZ" smtClean="0"/>
              <a:pPr/>
              <a:t>103</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036663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97324"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rozhodnutí</a:t>
            </a:r>
            <a:endParaRPr lang="cs-CZ" sz="2100" b="1" dirty="0"/>
          </a:p>
        </p:txBody>
      </p:sp>
      <p:sp>
        <p:nvSpPr>
          <p:cNvPr id="11" name="Obdélník 10"/>
          <p:cNvSpPr/>
          <p:nvPr/>
        </p:nvSpPr>
        <p:spPr>
          <a:xfrm>
            <a:off x="126079" y="2015036"/>
            <a:ext cx="4949977" cy="61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000" dirty="0"/>
              <a:t>Zákon o ochraně přírody a krajiny</a:t>
            </a:r>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03815" y="2831621"/>
            <a:ext cx="2372855" cy="1474774"/>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výjimka ze zákazů ve zvláště chráněných územích (§ 43)</a:t>
            </a:r>
          </a:p>
        </p:txBody>
      </p:sp>
      <p:sp>
        <p:nvSpPr>
          <p:cNvPr id="24" name="Obdélník 23"/>
          <p:cNvSpPr/>
          <p:nvPr/>
        </p:nvSpPr>
        <p:spPr>
          <a:xfrm>
            <a:off x="2751713" y="4657858"/>
            <a:ext cx="2032866" cy="1733980"/>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výjimky ze zákazů u památných stromů a zvláště chráněných druhů rostlin a živočichů (§ 56)</a:t>
            </a:r>
          </a:p>
        </p:txBody>
      </p:sp>
      <p:cxnSp>
        <p:nvCxnSpPr>
          <p:cNvPr id="30" name="Přímá spojnice se šipkou 29"/>
          <p:cNvCxnSpPr/>
          <p:nvPr/>
        </p:nvCxnSpPr>
        <p:spPr>
          <a:xfrm flipV="1">
            <a:off x="5076056" y="4165552"/>
            <a:ext cx="1083892" cy="6703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Přímá spojnice se šipkou 27"/>
          <p:cNvCxnSpPr/>
          <p:nvPr/>
        </p:nvCxnSpPr>
        <p:spPr>
          <a:xfrm>
            <a:off x="3007791" y="3449811"/>
            <a:ext cx="3204271" cy="5070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104</a:t>
            </a:fld>
            <a:endParaRPr lang="cs-CZ"/>
          </a:p>
        </p:txBody>
      </p:sp>
      <p:sp>
        <p:nvSpPr>
          <p:cNvPr id="12" name="Zástupný symbol pro datum 11"/>
          <p:cNvSpPr>
            <a:spLocks noGrp="1"/>
          </p:cNvSpPr>
          <p:nvPr>
            <p:ph type="dt" sz="half" idx="10"/>
          </p:nvPr>
        </p:nvSpPr>
        <p:spPr/>
        <p:txBody>
          <a:bodyPr/>
          <a:lstStyle/>
          <a:p>
            <a:r>
              <a:rPr lang="cs-CZ"/>
              <a:t>13. prosince 2019</a:t>
            </a:r>
          </a:p>
        </p:txBody>
      </p:sp>
      <p:sp>
        <p:nvSpPr>
          <p:cNvPr id="13" name="Zástupný symbol pro zápatí 12"/>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07383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7" grpId="0" animBg="1"/>
      <p:bldP spid="24" grpId="0" animBg="1"/>
      <p:bldP spid="2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57200" y="1049487"/>
            <a:ext cx="8291264" cy="5369079"/>
          </a:xfrm>
        </p:spPr>
        <p:txBody>
          <a:bodyPr>
            <a:normAutofit/>
          </a:bodyPr>
          <a:lstStyle/>
          <a:p>
            <a:pPr marL="0" indent="0" algn="ctr">
              <a:buNone/>
            </a:pPr>
            <a:r>
              <a:rPr lang="cs-CZ" sz="2800" b="1" u="sng" dirty="0"/>
              <a:t>Stav účinný od 1. 1. 2018</a:t>
            </a:r>
            <a:r>
              <a:rPr lang="cs-CZ" sz="2800" dirty="0"/>
              <a:t> (druhové výjimky – ZOPK)</a:t>
            </a:r>
            <a:endParaRPr lang="cs-CZ" sz="2800" u="sng" dirty="0"/>
          </a:p>
          <a:p>
            <a:endParaRPr lang="cs-CZ" sz="2200" b="1" dirty="0"/>
          </a:p>
          <a:p>
            <a:pPr marL="457200" lvl="1" indent="0">
              <a:buNone/>
            </a:pPr>
            <a:endParaRPr lang="cs-CZ" dirty="0"/>
          </a:p>
        </p:txBody>
      </p:sp>
      <p:sp>
        <p:nvSpPr>
          <p:cNvPr id="27" name="Obdélník 26"/>
          <p:cNvSpPr/>
          <p:nvPr/>
        </p:nvSpPr>
        <p:spPr>
          <a:xfrm>
            <a:off x="2687390" y="1572869"/>
            <a:ext cx="1519880" cy="88681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700" b="1" dirty="0">
                <a:solidFill>
                  <a:schemeClr val="tx1"/>
                </a:solidFill>
              </a:rPr>
              <a:t>samostatné rozhodnutí</a:t>
            </a:r>
          </a:p>
        </p:txBody>
      </p:sp>
      <p:pic>
        <p:nvPicPr>
          <p:cNvPr id="2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ál 32"/>
          <p:cNvSpPr/>
          <p:nvPr/>
        </p:nvSpPr>
        <p:spPr>
          <a:xfrm>
            <a:off x="6491263" y="1938328"/>
            <a:ext cx="1954560" cy="161057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500" dirty="0"/>
              <a:t>ÚZEMNÍ ŘÍZENÍ</a:t>
            </a:r>
          </a:p>
        </p:txBody>
      </p:sp>
      <p:sp>
        <p:nvSpPr>
          <p:cNvPr id="35" name="Ovál 34"/>
          <p:cNvSpPr/>
          <p:nvPr/>
        </p:nvSpPr>
        <p:spPr>
          <a:xfrm>
            <a:off x="457200" y="2042036"/>
            <a:ext cx="2269232" cy="12105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výjimka z druhové ochrany - § 56</a:t>
            </a:r>
          </a:p>
        </p:txBody>
      </p:sp>
      <p:cxnSp>
        <p:nvCxnSpPr>
          <p:cNvPr id="41" name="Přímá spojnice se šipkou 40"/>
          <p:cNvCxnSpPr/>
          <p:nvPr/>
        </p:nvCxnSpPr>
        <p:spPr>
          <a:xfrm flipV="1">
            <a:off x="2915816" y="2647299"/>
            <a:ext cx="3103984" cy="1336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Ovál 24"/>
          <p:cNvSpPr/>
          <p:nvPr/>
        </p:nvSpPr>
        <p:spPr>
          <a:xfrm>
            <a:off x="457200" y="4301033"/>
            <a:ext cx="2126756" cy="161057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200" dirty="0"/>
              <a:t>zahájeno</a:t>
            </a:r>
          </a:p>
          <a:p>
            <a:pPr algn="ctr"/>
            <a:r>
              <a:rPr lang="cs-CZ" sz="2500" dirty="0"/>
              <a:t>ŘÍZENÍ podle </a:t>
            </a:r>
            <a:r>
              <a:rPr lang="cs-CZ" sz="2500" dirty="0" err="1"/>
              <a:t>StZ</a:t>
            </a:r>
            <a:endParaRPr lang="cs-CZ" sz="2500" dirty="0"/>
          </a:p>
        </p:txBody>
      </p:sp>
      <p:cxnSp>
        <p:nvCxnSpPr>
          <p:cNvPr id="26" name="Přímá spojnice se šipkou 25"/>
          <p:cNvCxnSpPr/>
          <p:nvPr/>
        </p:nvCxnSpPr>
        <p:spPr>
          <a:xfrm>
            <a:off x="2691150" y="5413570"/>
            <a:ext cx="3465026" cy="6220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Obdélník 7"/>
          <p:cNvSpPr/>
          <p:nvPr/>
        </p:nvSpPr>
        <p:spPr>
          <a:xfrm>
            <a:off x="2915816" y="3789040"/>
            <a:ext cx="1440160" cy="124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objeven zvláště chráněný druh</a:t>
            </a:r>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4309" y="2910629"/>
            <a:ext cx="1097046" cy="836712"/>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4371" y="4593151"/>
            <a:ext cx="476294" cy="789984"/>
          </a:xfrm>
          <a:prstGeom prst="rect">
            <a:avLst/>
          </a:prstGeom>
        </p:spPr>
      </p:pic>
      <p:sp>
        <p:nvSpPr>
          <p:cNvPr id="31" name="Ovál 30"/>
          <p:cNvSpPr/>
          <p:nvPr/>
        </p:nvSpPr>
        <p:spPr>
          <a:xfrm>
            <a:off x="5151355" y="3706339"/>
            <a:ext cx="2269232" cy="12105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výjimka z druhové ochrany - § 56</a:t>
            </a:r>
          </a:p>
        </p:txBody>
      </p:sp>
      <p:sp>
        <p:nvSpPr>
          <p:cNvPr id="45" name="Obdélník 44"/>
          <p:cNvSpPr/>
          <p:nvPr/>
        </p:nvSpPr>
        <p:spPr>
          <a:xfrm>
            <a:off x="7291997" y="3706339"/>
            <a:ext cx="1519880" cy="88681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700" b="1" dirty="0">
                <a:solidFill>
                  <a:schemeClr val="tx1"/>
                </a:solidFill>
              </a:rPr>
              <a:t>závazné stanovisko</a:t>
            </a:r>
          </a:p>
        </p:txBody>
      </p:sp>
      <p:cxnSp>
        <p:nvCxnSpPr>
          <p:cNvPr id="46" name="Přímá spojnice se šipkou 45"/>
          <p:cNvCxnSpPr/>
          <p:nvPr/>
        </p:nvCxnSpPr>
        <p:spPr>
          <a:xfrm flipV="1">
            <a:off x="4449849" y="4244046"/>
            <a:ext cx="575560" cy="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6447048" y="5375404"/>
            <a:ext cx="1806702" cy="12868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a:t>ROZHODNUTÍ podle </a:t>
            </a:r>
            <a:r>
              <a:rPr lang="cs-CZ" dirty="0" err="1"/>
              <a:t>StZ</a:t>
            </a:r>
            <a:endParaRPr lang="cs-CZ" dirty="0"/>
          </a:p>
        </p:txBody>
      </p:sp>
      <p:cxnSp>
        <p:nvCxnSpPr>
          <p:cNvPr id="47" name="Přímá spojnice se šipkou 46"/>
          <p:cNvCxnSpPr/>
          <p:nvPr/>
        </p:nvCxnSpPr>
        <p:spPr>
          <a:xfrm>
            <a:off x="7164288" y="4896060"/>
            <a:ext cx="304255" cy="34151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89061" y="1655902"/>
            <a:ext cx="1465338" cy="400110"/>
          </a:xfrm>
          <a:prstGeom prst="rect">
            <a:avLst/>
          </a:prstGeom>
          <a:noFill/>
        </p:spPr>
        <p:txBody>
          <a:bodyPr wrap="none" rtlCol="0">
            <a:spAutoFit/>
          </a:bodyPr>
          <a:lstStyle/>
          <a:p>
            <a:r>
              <a:rPr lang="cs-CZ" sz="2000" b="1" u="sng" dirty="0"/>
              <a:t>VARIANTA 1</a:t>
            </a:r>
          </a:p>
        </p:txBody>
      </p:sp>
      <p:sp>
        <p:nvSpPr>
          <p:cNvPr id="48" name="TextovéPole 47"/>
          <p:cNvSpPr txBox="1"/>
          <p:nvPr/>
        </p:nvSpPr>
        <p:spPr>
          <a:xfrm>
            <a:off x="98746" y="3747341"/>
            <a:ext cx="1465338" cy="400110"/>
          </a:xfrm>
          <a:prstGeom prst="rect">
            <a:avLst/>
          </a:prstGeom>
          <a:noFill/>
        </p:spPr>
        <p:txBody>
          <a:bodyPr wrap="none" rtlCol="0">
            <a:spAutoFit/>
          </a:bodyPr>
          <a:lstStyle/>
          <a:p>
            <a:r>
              <a:rPr lang="cs-CZ" sz="2000" b="1" u="sng" dirty="0"/>
              <a:t>VARIANTA 2</a:t>
            </a:r>
          </a:p>
        </p:txBody>
      </p:sp>
      <p:sp>
        <p:nvSpPr>
          <p:cNvPr id="29" name="Obdélník 2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34" name="Zástupný symbol pro zápatí 5"/>
          <p:cNvSpPr txBox="1">
            <a:spLocks/>
          </p:cNvSpPr>
          <p:nvPr/>
        </p:nvSpPr>
        <p:spPr>
          <a:xfrm>
            <a:off x="3051335" y="6356350"/>
            <a:ext cx="2895600" cy="365125"/>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105</a:t>
            </a:fld>
            <a:endParaRPr lang="cs-CZ"/>
          </a:p>
        </p:txBody>
      </p:sp>
      <p:sp>
        <p:nvSpPr>
          <p:cNvPr id="7" name="Zástupný symbol pro datum 6"/>
          <p:cNvSpPr>
            <a:spLocks noGrp="1"/>
          </p:cNvSpPr>
          <p:nvPr>
            <p:ph type="dt" sz="half" idx="10"/>
          </p:nvPr>
        </p:nvSpPr>
        <p:spPr>
          <a:xfrm>
            <a:off x="525016" y="6338568"/>
            <a:ext cx="2133600" cy="365125"/>
          </a:xfrm>
        </p:spPr>
        <p:txBody>
          <a:bodyPr/>
          <a:lstStyle/>
          <a:p>
            <a:r>
              <a:rPr lang="cs-CZ"/>
              <a:t>13. prosince 2019</a:t>
            </a:r>
            <a:endParaRPr lang="cs-CZ" dirty="0"/>
          </a:p>
        </p:txBody>
      </p:sp>
      <p:sp>
        <p:nvSpPr>
          <p:cNvPr id="5" name="Zástupný symbol pro zápatí 4">
            <a:extLst>
              <a:ext uri="{FF2B5EF4-FFF2-40B4-BE49-F238E27FC236}">
                <a16:creationId xmlns:a16="http://schemas.microsoft.com/office/drawing/2014/main" id="{FFDB793E-8A05-448B-9BE9-A11CD34E6F94}"/>
              </a:ext>
            </a:extLst>
          </p:cNvPr>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212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5" grpId="0" animBg="1"/>
      <p:bldP spid="25" grpId="0" animBg="1"/>
      <p:bldP spid="8" grpId="0" animBg="1"/>
      <p:bldP spid="31" grpId="0" animBg="1"/>
      <p:bldP spid="45" grpId="0" animBg="1"/>
      <p:bldP spid="16" grpId="0" animBg="1"/>
      <p:bldP spid="24" grpId="0"/>
      <p:bldP spid="4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rozhodnutí</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76871" y="4554689"/>
            <a:ext cx="1941053" cy="1521003"/>
          </a:xfrm>
          <a:prstGeom prst="rect">
            <a:avLst/>
          </a:prstGeom>
          <a:gradFill>
            <a:gsLst>
              <a:gs pos="0">
                <a:srgbClr val="00B0F0"/>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povolení k nakládání s vodami (§ 8 – 13) </a:t>
            </a:r>
          </a:p>
        </p:txBody>
      </p:sp>
      <p:sp>
        <p:nvSpPr>
          <p:cNvPr id="24" name="Obdélník 23"/>
          <p:cNvSpPr/>
          <p:nvPr/>
        </p:nvSpPr>
        <p:spPr>
          <a:xfrm>
            <a:off x="2820681" y="3861048"/>
            <a:ext cx="2958845" cy="1310538"/>
          </a:xfrm>
          <a:prstGeom prst="rect">
            <a:avLst/>
          </a:prstGeom>
          <a:gradFill>
            <a:gsLst>
              <a:gs pos="0">
                <a:srgbClr val="00B0F0"/>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povolení vodoprávního úřadu k některým činnostem podle § 14 VZ</a:t>
            </a:r>
          </a:p>
        </p:txBody>
      </p:sp>
      <p:sp>
        <p:nvSpPr>
          <p:cNvPr id="23" name="Obdélník 22"/>
          <p:cNvSpPr/>
          <p:nvPr/>
        </p:nvSpPr>
        <p:spPr>
          <a:xfrm>
            <a:off x="241803" y="2061830"/>
            <a:ext cx="5298440" cy="514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Vodní zákon</a:t>
            </a:r>
          </a:p>
        </p:txBody>
      </p:sp>
      <p:sp>
        <p:nvSpPr>
          <p:cNvPr id="26" name="Obdélník 25"/>
          <p:cNvSpPr/>
          <p:nvPr/>
        </p:nvSpPr>
        <p:spPr>
          <a:xfrm>
            <a:off x="280756" y="2674089"/>
            <a:ext cx="5216714" cy="106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1500" dirty="0"/>
              <a:t>pozor, působnost stavebního úřadu v případě vodních děl (§ 55) ve všech procesech s výjimkou územního rozhodování vykonávají vodoprávní úřady jako speciální stavební úřady =&gt; speciální § 15 pro povolení vodních děl</a:t>
            </a:r>
          </a:p>
        </p:txBody>
      </p:sp>
      <p:cxnSp>
        <p:nvCxnSpPr>
          <p:cNvPr id="29" name="Přímá spojnice se šipkou 28"/>
          <p:cNvCxnSpPr/>
          <p:nvPr/>
        </p:nvCxnSpPr>
        <p:spPr>
          <a:xfrm flipV="1">
            <a:off x="2533321" y="5420703"/>
            <a:ext cx="3766871" cy="9652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106</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2697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3" grpId="0" animBg="1"/>
      <p:bldP spid="26" grpId="0" animBg="1"/>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rozhodnutí</a:t>
            </a:r>
            <a:endParaRPr lang="cs-CZ" sz="2100" b="1" dirty="0"/>
          </a:p>
        </p:txBody>
      </p:sp>
      <p:sp>
        <p:nvSpPr>
          <p:cNvPr id="19" name="AutoShape 50"/>
          <p:cNvSpPr>
            <a:spLocks noChangeShapeType="1"/>
          </p:cNvSpPr>
          <p:nvPr/>
        </p:nvSpPr>
        <p:spPr bwMode="auto">
          <a:xfrm>
            <a:off x="7516172" y="2391994"/>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527285" y="328801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592232" y="4528650"/>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516172" y="3904219"/>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577144" y="2807952"/>
            <a:ext cx="4635949" cy="702582"/>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povolení provozu stacionárního zdroje znečištění ovzduší uvedeného v příloze č. 2</a:t>
            </a:r>
          </a:p>
        </p:txBody>
      </p:sp>
      <p:sp>
        <p:nvSpPr>
          <p:cNvPr id="23" name="Obdélník 22"/>
          <p:cNvSpPr/>
          <p:nvPr/>
        </p:nvSpPr>
        <p:spPr>
          <a:xfrm>
            <a:off x="770883" y="1989150"/>
            <a:ext cx="4248472" cy="6536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Zákon o ochraně ovzduší</a:t>
            </a:r>
            <a:endParaRPr lang="cs-CZ" b="1" i="1" dirty="0"/>
          </a:p>
        </p:txBody>
      </p:sp>
      <p:sp>
        <p:nvSpPr>
          <p:cNvPr id="12" name="Ovál 11"/>
          <p:cNvSpPr/>
          <p:nvPr/>
        </p:nvSpPr>
        <p:spPr>
          <a:xfrm>
            <a:off x="5176200" y="5387286"/>
            <a:ext cx="3816424" cy="1124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cs-CZ" altLang="cs-CZ" b="1" dirty="0">
                <a:cs typeface="Times New Roman" panose="02020603050405020304" pitchFamily="18" charset="0"/>
              </a:rPr>
              <a:t>nejpozději před kolaudačním souhlasem (rozhodnutím)</a:t>
            </a:r>
            <a:endParaRPr lang="cs-CZ" altLang="cs-CZ" b="1" dirty="0"/>
          </a:p>
        </p:txBody>
      </p:sp>
      <p:sp>
        <p:nvSpPr>
          <p:cNvPr id="36" name="Obdélník 35"/>
          <p:cNvSpPr/>
          <p:nvPr/>
        </p:nvSpPr>
        <p:spPr>
          <a:xfrm>
            <a:off x="1680913" y="3767805"/>
            <a:ext cx="4277233" cy="7966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Zákon o odpadech</a:t>
            </a:r>
          </a:p>
        </p:txBody>
      </p:sp>
      <p:sp>
        <p:nvSpPr>
          <p:cNvPr id="38" name="Obdélník 37"/>
          <p:cNvSpPr/>
          <p:nvPr/>
        </p:nvSpPr>
        <p:spPr>
          <a:xfrm>
            <a:off x="155893" y="4810127"/>
            <a:ext cx="3436240" cy="1236415"/>
          </a:xfrm>
          <a:prstGeom prst="rect">
            <a:avLst/>
          </a:prstGeom>
          <a:gradFill>
            <a:gsLst>
              <a:gs pos="0">
                <a:schemeClr val="accent5">
                  <a:lumMod val="75000"/>
                </a:schemeClr>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souhlas (rozhodnutí) k provozování zařízení k využívání, odstraňování, sběru nebo výkupu odpadů - § 14</a:t>
            </a:r>
          </a:p>
        </p:txBody>
      </p:sp>
      <p:cxnSp>
        <p:nvCxnSpPr>
          <p:cNvPr id="39" name="Přímá spojnice se šipkou 38"/>
          <p:cNvCxnSpPr/>
          <p:nvPr/>
        </p:nvCxnSpPr>
        <p:spPr>
          <a:xfrm>
            <a:off x="3779912" y="5531863"/>
            <a:ext cx="1157080" cy="2944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Přímá spojnice se šipkou 34"/>
          <p:cNvCxnSpPr/>
          <p:nvPr/>
        </p:nvCxnSpPr>
        <p:spPr>
          <a:xfrm>
            <a:off x="5356658" y="3294390"/>
            <a:ext cx="1053833" cy="19852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TextovéPole 39"/>
          <p:cNvSpPr txBox="1"/>
          <p:nvPr/>
        </p:nvSpPr>
        <p:spPr>
          <a:xfrm rot="20356585">
            <a:off x="-62855" y="3911072"/>
            <a:ext cx="1923728" cy="369332"/>
          </a:xfrm>
          <a:prstGeom prst="rect">
            <a:avLst/>
          </a:prstGeom>
          <a:noFill/>
        </p:spPr>
        <p:txBody>
          <a:bodyPr wrap="square" rtlCol="0">
            <a:spAutoFit/>
          </a:bodyPr>
          <a:lstStyle/>
          <a:p>
            <a:pPr algn="ctr"/>
            <a:r>
              <a:rPr lang="cs-CZ" b="1" dirty="0"/>
              <a:t>provozní řády</a:t>
            </a:r>
          </a:p>
        </p:txBody>
      </p:sp>
      <p:cxnSp>
        <p:nvCxnSpPr>
          <p:cNvPr id="31" name="Přímá spojnice se šipkou 30"/>
          <p:cNvCxnSpPr/>
          <p:nvPr/>
        </p:nvCxnSpPr>
        <p:spPr>
          <a:xfrm flipH="1">
            <a:off x="811696" y="3621024"/>
            <a:ext cx="87313" cy="38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se šipkou 43"/>
          <p:cNvCxnSpPr>
            <a:endCxn id="40" idx="2"/>
          </p:cNvCxnSpPr>
          <p:nvPr/>
        </p:nvCxnSpPr>
        <p:spPr>
          <a:xfrm flipH="1" flipV="1">
            <a:off x="964355" y="4268456"/>
            <a:ext cx="7245" cy="340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a:off x="7884368" y="5098576"/>
            <a:ext cx="21626" cy="279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33"/>
          <p:cNvSpPr>
            <a:spLocks noChangeArrowheads="1"/>
          </p:cNvSpPr>
          <p:nvPr/>
        </p:nvSpPr>
        <p:spPr bwMode="auto">
          <a:xfrm>
            <a:off x="6390386" y="1453925"/>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107</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3" name="Zástupný symbol pro zápatí 12"/>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4219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3" grpId="0" animBg="1"/>
      <p:bldP spid="12" grpId="0" animBg="1"/>
      <p:bldP spid="36" grpId="0" animBg="1"/>
      <p:bldP spid="38" grpId="0" animBg="1"/>
      <p:bldP spid="40" grpId="0"/>
      <p:bldP spid="2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50"/>
          <p:cNvSpPr>
            <a:spLocks noChangeShapeType="1"/>
          </p:cNvSpPr>
          <p:nvPr/>
        </p:nvSpPr>
        <p:spPr bwMode="auto">
          <a:xfrm flipH="1">
            <a:off x="6431302" y="2480716"/>
            <a:ext cx="1180218" cy="9108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5633746" y="3562025"/>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5531891" y="5060670"/>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6488356" y="4192743"/>
            <a:ext cx="64844" cy="712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Zaoblený obdélník 6"/>
          <p:cNvSpPr/>
          <p:nvPr/>
        </p:nvSpPr>
        <p:spPr>
          <a:xfrm>
            <a:off x="2539504" y="2746853"/>
            <a:ext cx="1794982" cy="6971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VARIANTA 1. - IPPC</a:t>
            </a:r>
          </a:p>
        </p:txBody>
      </p:sp>
      <p:cxnSp>
        <p:nvCxnSpPr>
          <p:cNvPr id="11" name="Přímá spojnice se šipkou 10"/>
          <p:cNvCxnSpPr/>
          <p:nvPr/>
        </p:nvCxnSpPr>
        <p:spPr>
          <a:xfrm>
            <a:off x="4364306" y="3483860"/>
            <a:ext cx="1005835" cy="2798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0" name="Zaoblený obdélník 29"/>
          <p:cNvSpPr/>
          <p:nvPr/>
        </p:nvSpPr>
        <p:spPr>
          <a:xfrm>
            <a:off x="2084045" y="4033822"/>
            <a:ext cx="1794982" cy="6971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VARIANTA 2. - IPPC</a:t>
            </a:r>
          </a:p>
        </p:txBody>
      </p:sp>
      <p:cxnSp>
        <p:nvCxnSpPr>
          <p:cNvPr id="31" name="Přímá spojnice se šipkou 30"/>
          <p:cNvCxnSpPr/>
          <p:nvPr/>
        </p:nvCxnSpPr>
        <p:spPr>
          <a:xfrm>
            <a:off x="4038741" y="4604315"/>
            <a:ext cx="1331400" cy="45635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Přímá spojnice se šipkou 38"/>
          <p:cNvCxnSpPr/>
          <p:nvPr/>
        </p:nvCxnSpPr>
        <p:spPr>
          <a:xfrm flipH="1">
            <a:off x="4303857" y="4055205"/>
            <a:ext cx="1228034" cy="2782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Zaoblený obdélník 40"/>
          <p:cNvSpPr/>
          <p:nvPr/>
        </p:nvSpPr>
        <p:spPr>
          <a:xfrm>
            <a:off x="1329218" y="5445077"/>
            <a:ext cx="1794982" cy="6971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dirty="0"/>
              <a:t>VARIANTA 3. - IPPC</a:t>
            </a:r>
          </a:p>
        </p:txBody>
      </p:sp>
      <p:cxnSp>
        <p:nvCxnSpPr>
          <p:cNvPr id="43" name="Přímá spojnice se šipkou 42"/>
          <p:cNvCxnSpPr/>
          <p:nvPr/>
        </p:nvCxnSpPr>
        <p:spPr>
          <a:xfrm flipH="1">
            <a:off x="3316791" y="5382717"/>
            <a:ext cx="1930358" cy="386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49" name="Ovál 2048"/>
          <p:cNvSpPr/>
          <p:nvPr/>
        </p:nvSpPr>
        <p:spPr>
          <a:xfrm>
            <a:off x="5260082" y="5890297"/>
            <a:ext cx="2586235" cy="7001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a:t>výkon stavebního povolení</a:t>
            </a:r>
          </a:p>
        </p:txBody>
      </p:sp>
      <p:cxnSp>
        <p:nvCxnSpPr>
          <p:cNvPr id="47" name="Přímá spojnice se šipkou 46"/>
          <p:cNvCxnSpPr/>
          <p:nvPr/>
        </p:nvCxnSpPr>
        <p:spPr>
          <a:xfrm>
            <a:off x="3354112" y="6007230"/>
            <a:ext cx="1810154" cy="763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54" name="Obdélník 2053"/>
          <p:cNvSpPr/>
          <p:nvPr/>
        </p:nvSpPr>
        <p:spPr>
          <a:xfrm>
            <a:off x="7620000" y="5768863"/>
            <a:ext cx="1066800" cy="7710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cs-CZ" dirty="0"/>
              <a:t>nelze bez IPPC!</a:t>
            </a:r>
          </a:p>
        </p:txBody>
      </p:sp>
      <p:cxnSp>
        <p:nvCxnSpPr>
          <p:cNvPr id="52" name="Přímá spojnice se šipkou 51"/>
          <p:cNvCxnSpPr/>
          <p:nvPr/>
        </p:nvCxnSpPr>
        <p:spPr>
          <a:xfrm flipH="1">
            <a:off x="6553563" y="5536204"/>
            <a:ext cx="74306" cy="326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Obdélník 34"/>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36" name="Obdélník 35"/>
          <p:cNvSpPr/>
          <p:nvPr/>
        </p:nvSpPr>
        <p:spPr>
          <a:xfrm>
            <a:off x="566629" y="1018575"/>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rozhodnutí</a:t>
            </a:r>
            <a:endParaRPr lang="cs-CZ" sz="2100" b="1" dirty="0"/>
          </a:p>
        </p:txBody>
      </p:sp>
      <p:sp>
        <p:nvSpPr>
          <p:cNvPr id="37" name="Obdélník 36"/>
          <p:cNvSpPr/>
          <p:nvPr/>
        </p:nvSpPr>
        <p:spPr>
          <a:xfrm>
            <a:off x="782653" y="1756017"/>
            <a:ext cx="4248472" cy="6536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dirty="0"/>
              <a:t>Zákon o integrované prevenci – IPPC</a:t>
            </a:r>
            <a:endParaRPr lang="cs-CZ" b="1" i="1" dirty="0"/>
          </a:p>
        </p:txBody>
      </p:sp>
      <p:sp>
        <p:nvSpPr>
          <p:cNvPr id="4" name="Bublinový popisek ve tvaru obláčku 3"/>
          <p:cNvSpPr/>
          <p:nvPr/>
        </p:nvSpPr>
        <p:spPr>
          <a:xfrm rot="1017906">
            <a:off x="72013" y="2645066"/>
            <a:ext cx="2359992" cy="967315"/>
          </a:xfrm>
          <a:prstGeom prst="cloudCallout">
            <a:avLst>
              <a:gd name="adj1" fmla="val 8050"/>
              <a:gd name="adj2" fmla="val -98675"/>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cs-CZ" sz="1600" dirty="0"/>
              <a:t>viz samostatná přednáška</a:t>
            </a:r>
          </a:p>
        </p:txBody>
      </p:sp>
      <p:sp>
        <p:nvSpPr>
          <p:cNvPr id="28" name="Rectangle 33"/>
          <p:cNvSpPr>
            <a:spLocks noChangeArrowheads="1"/>
          </p:cNvSpPr>
          <p:nvPr/>
        </p:nvSpPr>
        <p:spPr bwMode="auto">
          <a:xfrm>
            <a:off x="6671894" y="1562382"/>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108</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09918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fade">
                                      <p:cBhvr>
                                        <p:cTn id="22" dur="500"/>
                                        <p:tgtEl>
                                          <p:spTgt spid="2049"/>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54"/>
                                        </p:tgtEl>
                                        <p:attrNameLst>
                                          <p:attrName>style.visibility</p:attrName>
                                        </p:attrNameLst>
                                      </p:cBhvr>
                                      <p:to>
                                        <p:strVal val="visible"/>
                                      </p:to>
                                    </p:set>
                                    <p:animEffect transition="in" filter="fade">
                                      <p:cBhvr>
                                        <p:cTn id="6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7" grpId="0" animBg="1"/>
      <p:bldP spid="30" grpId="0" animBg="1"/>
      <p:bldP spid="41" grpId="0" animBg="1"/>
      <p:bldP spid="2049" grpId="0" animBg="1"/>
      <p:bldP spid="2054" grpId="0" animBg="1"/>
      <p:bldP spid="36" grpId="0" animBg="1"/>
      <p:bldP spid="37" grpId="0" animBg="1"/>
      <p:bldP spid="4" grpId="0" animBg="1"/>
      <p:bldP spid="2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rozhodnutí</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flipV="1">
            <a:off x="5868144" y="4195977"/>
            <a:ext cx="403684" cy="233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bdélník 25"/>
          <p:cNvSpPr/>
          <p:nvPr/>
        </p:nvSpPr>
        <p:spPr>
          <a:xfrm>
            <a:off x="853818" y="2238302"/>
            <a:ext cx="1562608" cy="5283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Lesní zákon</a:t>
            </a:r>
          </a:p>
        </p:txBody>
      </p:sp>
      <p:sp>
        <p:nvSpPr>
          <p:cNvPr id="23" name="Obdélník 22"/>
          <p:cNvSpPr/>
          <p:nvPr/>
        </p:nvSpPr>
        <p:spPr>
          <a:xfrm>
            <a:off x="2738129" y="2056539"/>
            <a:ext cx="1152128" cy="1086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Zákon o ochraně ZPF</a:t>
            </a:r>
          </a:p>
        </p:txBody>
      </p:sp>
      <p:sp>
        <p:nvSpPr>
          <p:cNvPr id="29" name="Obdélník 28"/>
          <p:cNvSpPr/>
          <p:nvPr/>
        </p:nvSpPr>
        <p:spPr>
          <a:xfrm>
            <a:off x="559665" y="4365096"/>
            <a:ext cx="2178464" cy="16398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dirty="0"/>
              <a:t>Obdobně i další složkové předpisy, např. horní či atomový zákon (zde § 9 odst. 1) atd.</a:t>
            </a:r>
          </a:p>
        </p:txBody>
      </p:sp>
      <p:sp>
        <p:nvSpPr>
          <p:cNvPr id="4" name="Bublinový popisek ve tvaru obláčku 3"/>
          <p:cNvSpPr/>
          <p:nvPr/>
        </p:nvSpPr>
        <p:spPr>
          <a:xfrm>
            <a:off x="3059833" y="4428993"/>
            <a:ext cx="2909588" cy="1554534"/>
          </a:xfrm>
          <a:prstGeom prst="cloudCallout">
            <a:avLst>
              <a:gd name="adj1" fmla="val -70391"/>
              <a:gd name="adj2" fmla="val -141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podkladová rozhodnutí k procesům veřejného stavebního práva</a:t>
            </a:r>
          </a:p>
        </p:txBody>
      </p:sp>
      <p:cxnSp>
        <p:nvCxnSpPr>
          <p:cNvPr id="30" name="Přímá spojnice se šipkou 29"/>
          <p:cNvCxnSpPr/>
          <p:nvPr/>
        </p:nvCxnSpPr>
        <p:spPr>
          <a:xfrm flipV="1">
            <a:off x="5868144" y="5445224"/>
            <a:ext cx="504056" cy="1740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ovéPole 12"/>
          <p:cNvSpPr txBox="1"/>
          <p:nvPr/>
        </p:nvSpPr>
        <p:spPr>
          <a:xfrm rot="20356585">
            <a:off x="3823461" y="2200147"/>
            <a:ext cx="1944215" cy="923330"/>
          </a:xfrm>
          <a:prstGeom prst="rect">
            <a:avLst/>
          </a:prstGeom>
          <a:noFill/>
        </p:spPr>
        <p:txBody>
          <a:bodyPr wrap="square" rtlCol="0">
            <a:spAutoFit/>
          </a:bodyPr>
          <a:lstStyle/>
          <a:p>
            <a:pPr algn="ctr"/>
            <a:r>
              <a:rPr lang="cs-CZ" dirty="0"/>
              <a:t>ke specifikům vyjmutí ze ZPF a PUPFL – srov. dále</a:t>
            </a:r>
          </a:p>
        </p:txBody>
      </p:sp>
      <p:sp>
        <p:nvSpPr>
          <p:cNvPr id="24"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109</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47641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26" grpId="0" animBg="1"/>
      <p:bldP spid="23" grpId="0" animBg="1"/>
      <p:bldP spid="29" grpId="0" animBg="1"/>
      <p:bldP spid="4" grpId="0" animBg="1"/>
      <p:bldP spid="13"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Prameny právní úpravy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11</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0" y="2492896"/>
            <a:ext cx="5905500" cy="3324225"/>
          </a:xfrm>
          <a:prstGeom prst="rect">
            <a:avLst/>
          </a:prstGeom>
        </p:spPr>
      </p:pic>
    </p:spTree>
    <p:extLst>
      <p:ext uri="{BB962C8B-B14F-4D97-AF65-F5344CB8AC3E}">
        <p14:creationId xmlns:p14="http://schemas.microsoft.com/office/powerpoint/2010/main" val="10243612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i="1" dirty="0"/>
              <a:t>Ke specifikům vyjmutí pozemků ze ZPF a PUPFL</a:t>
            </a:r>
            <a:endParaRPr lang="cs-CZ"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2492896"/>
            <a:ext cx="5007902" cy="3129939"/>
          </a:xfrm>
          <a:prstGeom prst="rect">
            <a:avLst/>
          </a:prstGeom>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110</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5249974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38171" y="402450"/>
            <a:ext cx="6039602" cy="461665"/>
          </a:xfrm>
          <a:prstGeom prst="rect">
            <a:avLst/>
          </a:prstGeom>
        </p:spPr>
        <p:txBody>
          <a:bodyPr wrap="none">
            <a:spAutoFit/>
          </a:bodyPr>
          <a:lstStyle/>
          <a:p>
            <a:pPr algn="ctr"/>
            <a:r>
              <a:rPr lang="cs-CZ" sz="2400" dirty="0"/>
              <a:t>Ke specifikům vyjmutí pozemků ze ZPF a PUPFL</a:t>
            </a:r>
            <a:endParaRPr lang="cs-CZ" sz="2400" b="1" dirty="0"/>
          </a:p>
        </p:txBody>
      </p:sp>
      <p:grpSp>
        <p:nvGrpSpPr>
          <p:cNvPr id="12" name="Skupina 11"/>
          <p:cNvGrpSpPr/>
          <p:nvPr/>
        </p:nvGrpSpPr>
        <p:grpSpPr>
          <a:xfrm>
            <a:off x="1171924" y="868540"/>
            <a:ext cx="2429408" cy="770389"/>
            <a:chOff x="1702057" y="392552"/>
            <a:chExt cx="2429408" cy="780738"/>
          </a:xfrm>
        </p:grpSpPr>
        <p:sp>
          <p:nvSpPr>
            <p:cNvPr id="13" name="Oval 20"/>
            <p:cNvSpPr>
              <a:spLocks noChangeArrowheads="1"/>
            </p:cNvSpPr>
            <p:nvPr/>
          </p:nvSpPr>
          <p:spPr bwMode="auto">
            <a:xfrm>
              <a:off x="1702057" y="392552"/>
              <a:ext cx="1402098" cy="780738"/>
            </a:xfrm>
            <a:prstGeom prst="ellipse">
              <a:avLst/>
            </a:prstGeom>
            <a:gradFill rotWithShape="0">
              <a:gsLst>
                <a:gs pos="0">
                  <a:srgbClr val="92D050"/>
                </a:gs>
                <a:gs pos="50000">
                  <a:srgbClr val="F2DBDB"/>
                </a:gs>
                <a:gs pos="100000">
                  <a:srgbClr val="92D050"/>
                </a:gs>
              </a:gsLst>
              <a:lin ang="18900000" scaled="1"/>
            </a:gradFill>
            <a:ln w="12700">
              <a:solidFill>
                <a:srgbClr val="92D050"/>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stanovisko orgánu ZPF</a:t>
              </a:r>
              <a:endParaRPr kumimoji="0" lang="cs-CZ" altLang="cs-CZ" sz="1200" b="1" i="0" u="none" strike="noStrike" cap="none" normalizeH="0" baseline="0" dirty="0">
                <a:ln>
                  <a:noFill/>
                </a:ln>
                <a:solidFill>
                  <a:schemeClr val="tx1"/>
                </a:solidFill>
                <a:effectLst/>
              </a:endParaRPr>
            </a:p>
          </p:txBody>
        </p:sp>
        <p:sp>
          <p:nvSpPr>
            <p:cNvPr id="14" name="AutoShape 19"/>
            <p:cNvSpPr>
              <a:spLocks noChangeShapeType="1"/>
            </p:cNvSpPr>
            <p:nvPr/>
          </p:nvSpPr>
          <p:spPr bwMode="auto">
            <a:xfrm>
              <a:off x="3229454" y="817027"/>
              <a:ext cx="902011" cy="1736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grpSp>
      <p:grpSp>
        <p:nvGrpSpPr>
          <p:cNvPr id="15" name="Skupina 14"/>
          <p:cNvGrpSpPr/>
          <p:nvPr/>
        </p:nvGrpSpPr>
        <p:grpSpPr>
          <a:xfrm>
            <a:off x="945065" y="1851061"/>
            <a:ext cx="2666833" cy="1166679"/>
            <a:chOff x="906428" y="1657878"/>
            <a:chExt cx="2666833" cy="1166679"/>
          </a:xfrm>
        </p:grpSpPr>
        <p:sp>
          <p:nvSpPr>
            <p:cNvPr id="16" name="Oval 13"/>
            <p:cNvSpPr>
              <a:spLocks noChangeArrowheads="1"/>
            </p:cNvSpPr>
            <p:nvPr/>
          </p:nvSpPr>
          <p:spPr bwMode="auto">
            <a:xfrm>
              <a:off x="906428" y="1657878"/>
              <a:ext cx="2285833" cy="1079549"/>
            </a:xfrm>
            <a:prstGeom prst="ellipse">
              <a:avLst/>
            </a:prstGeom>
            <a:gradFill rotWithShape="0">
              <a:gsLst>
                <a:gs pos="0">
                  <a:srgbClr val="92D050"/>
                </a:gs>
                <a:gs pos="50000">
                  <a:srgbClr val="F2DBDB"/>
                </a:gs>
                <a:gs pos="100000">
                  <a:srgbClr val="92D050"/>
                </a:gs>
              </a:gsLst>
              <a:lin ang="18900000" scaled="1"/>
            </a:gradFill>
            <a:ln w="12700">
              <a:solidFill>
                <a:srgbClr val="92D050"/>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závazné stanovisko orgánu ZPF = souhlas s odnětím (§ 9 </a:t>
              </a:r>
              <a:r>
                <a:rPr kumimoji="0" lang="cs-CZ" altLang="cs-CZ" sz="12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ZoZPF</a:t>
              </a: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cs-CZ" altLang="cs-CZ" sz="1200" b="1" i="0" u="none" strike="noStrike" cap="none" normalizeH="0" baseline="0" dirty="0">
                <a:ln>
                  <a:noFill/>
                </a:ln>
                <a:solidFill>
                  <a:schemeClr val="tx1"/>
                </a:solidFill>
                <a:effectLst/>
              </a:endParaRPr>
            </a:p>
          </p:txBody>
        </p:sp>
        <p:sp>
          <p:nvSpPr>
            <p:cNvPr id="17" name="AutoShape 12"/>
            <p:cNvSpPr>
              <a:spLocks noChangeShapeType="1"/>
            </p:cNvSpPr>
            <p:nvPr/>
          </p:nvSpPr>
          <p:spPr bwMode="auto">
            <a:xfrm>
              <a:off x="3192261" y="2557857"/>
              <a:ext cx="38100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grpSp>
      <p:sp>
        <p:nvSpPr>
          <p:cNvPr id="18" name="Oval 9"/>
          <p:cNvSpPr>
            <a:spLocks noChangeArrowheads="1"/>
          </p:cNvSpPr>
          <p:nvPr/>
        </p:nvSpPr>
        <p:spPr bwMode="auto">
          <a:xfrm>
            <a:off x="5998169" y="3015437"/>
            <a:ext cx="2464564" cy="606729"/>
          </a:xfrm>
          <a:prstGeom prst="ellipse">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v souhlasu vymezena orientačně výše odvodu</a:t>
            </a:r>
            <a:endParaRPr kumimoji="0" lang="cs-CZ" altLang="cs-CZ" sz="1100" b="1" i="0" u="none" strike="noStrike" cap="none" normalizeH="0" baseline="0" dirty="0">
              <a:ln>
                <a:noFill/>
              </a:ln>
              <a:solidFill>
                <a:schemeClr val="tx1"/>
              </a:solidFill>
              <a:effectLst/>
            </a:endParaRPr>
          </a:p>
        </p:txBody>
      </p:sp>
      <p:sp>
        <p:nvSpPr>
          <p:cNvPr id="19" name="AutoShape 8"/>
          <p:cNvSpPr>
            <a:spLocks noChangeShapeType="1"/>
          </p:cNvSpPr>
          <p:nvPr/>
        </p:nvSpPr>
        <p:spPr bwMode="auto">
          <a:xfrm>
            <a:off x="3293145" y="2335821"/>
            <a:ext cx="3298960" cy="3587688"/>
          </a:xfrm>
          <a:prstGeom prst="curvedConnector3">
            <a:avLst>
              <a:gd name="adj1" fmla="val 99583"/>
            </a:avLst>
          </a:prstGeom>
          <a:noFill/>
          <a:ln w="12700">
            <a:solidFill>
              <a:srgbClr val="F7964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974706"/>
                  </a:outerShdw>
                </a:effectLst>
              </a14:hiddenEffects>
            </a:ext>
          </a:extLst>
        </p:spPr>
        <p:txBody>
          <a:bodyPr vert="horz" wrap="square" lIns="91440" tIns="45720" rIns="91440" bIns="45720" numCol="1" anchor="t" anchorCtr="0" compatLnSpc="1">
            <a:prstTxWarp prst="textNoShape">
              <a:avLst/>
            </a:prstTxWarp>
          </a:bodyPr>
          <a:lstStyle/>
          <a:p>
            <a:endParaRPr lang="cs-CZ" sz="1200" b="1"/>
          </a:p>
        </p:txBody>
      </p:sp>
      <p:grpSp>
        <p:nvGrpSpPr>
          <p:cNvPr id="20" name="Skupina 19"/>
          <p:cNvGrpSpPr/>
          <p:nvPr/>
        </p:nvGrpSpPr>
        <p:grpSpPr>
          <a:xfrm>
            <a:off x="799954" y="3039553"/>
            <a:ext cx="3108638" cy="2427521"/>
            <a:chOff x="761317" y="2846370"/>
            <a:chExt cx="3108638" cy="2427521"/>
          </a:xfrm>
        </p:grpSpPr>
        <p:sp>
          <p:nvSpPr>
            <p:cNvPr id="21" name="AutoShape 7"/>
            <p:cNvSpPr>
              <a:spLocks noChangeArrowheads="1"/>
            </p:cNvSpPr>
            <p:nvPr/>
          </p:nvSpPr>
          <p:spPr bwMode="auto">
            <a:xfrm>
              <a:off x="761317" y="3362754"/>
              <a:ext cx="2210449" cy="1911137"/>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nevyžaduje-li záměr povolení podle jiného právního předpisu, jehož závaznou součástí by se jinak souhlas stal, nebo nemá-li toto povolení formu rozhodnutí =&gt; </a:t>
              </a:r>
              <a:r>
                <a:rPr kumimoji="0" lang="cs-CZ" altLang="cs-CZ" sz="1200" b="1"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souhlas JE rozhodnutím</a:t>
              </a: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 21 </a:t>
              </a:r>
              <a:r>
                <a:rPr kumimoji="0" lang="cs-CZ" altLang="cs-CZ" sz="12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ZoZPF</a:t>
              </a: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cs-CZ" altLang="cs-CZ"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1" i="0" u="none" strike="noStrike" cap="none" normalizeH="0" baseline="0" dirty="0">
                <a:ln>
                  <a:noFill/>
                </a:ln>
                <a:solidFill>
                  <a:schemeClr val="tx1"/>
                </a:solidFill>
                <a:effectLst/>
              </a:endParaRPr>
            </a:p>
          </p:txBody>
        </p:sp>
        <p:sp>
          <p:nvSpPr>
            <p:cNvPr id="22" name="AutoShape 6"/>
            <p:cNvSpPr>
              <a:spLocks noChangeArrowheads="1"/>
            </p:cNvSpPr>
            <p:nvPr/>
          </p:nvSpPr>
          <p:spPr bwMode="auto">
            <a:xfrm>
              <a:off x="2011161" y="2846370"/>
              <a:ext cx="312738" cy="373063"/>
            </a:xfrm>
            <a:prstGeom prst="downArrow">
              <a:avLst>
                <a:gd name="adj1" fmla="val 50000"/>
                <a:gd name="adj2" fmla="val 29822"/>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cs-CZ" sz="1200" b="1"/>
            </a:p>
          </p:txBody>
        </p:sp>
        <p:sp>
          <p:nvSpPr>
            <p:cNvPr id="23" name="AutoShape 3"/>
            <p:cNvSpPr>
              <a:spLocks noChangeShapeType="1"/>
            </p:cNvSpPr>
            <p:nvPr/>
          </p:nvSpPr>
          <p:spPr bwMode="auto">
            <a:xfrm>
              <a:off x="3111690" y="4698512"/>
              <a:ext cx="758265" cy="3325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grpSp>
      <p:sp>
        <p:nvSpPr>
          <p:cNvPr id="24" name="AutoShape 2"/>
          <p:cNvSpPr>
            <a:spLocks noChangeShapeType="1"/>
          </p:cNvSpPr>
          <p:nvPr/>
        </p:nvSpPr>
        <p:spPr bwMode="auto">
          <a:xfrm>
            <a:off x="2015666" y="5733774"/>
            <a:ext cx="3525045" cy="652641"/>
          </a:xfrm>
          <a:prstGeom prst="curvedConnector3">
            <a:avLst>
              <a:gd name="adj1" fmla="val -1551"/>
            </a:avLst>
          </a:prstGeom>
          <a:noFill/>
          <a:ln w="12700">
            <a:solidFill>
              <a:srgbClr val="F7964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974706"/>
                  </a:outerShdw>
                </a:effectLst>
              </a14:hiddenEffects>
            </a:ext>
          </a:extLst>
        </p:spPr>
        <p:txBody>
          <a:bodyPr vert="horz" wrap="square" lIns="91440" tIns="45720" rIns="91440" bIns="45720" numCol="1" anchor="t" anchorCtr="0" compatLnSpc="1">
            <a:prstTxWarp prst="textNoShape">
              <a:avLst/>
            </a:prstTxWarp>
          </a:bodyPr>
          <a:lstStyle/>
          <a:p>
            <a:endParaRPr lang="cs-CZ" sz="1200" b="1"/>
          </a:p>
        </p:txBody>
      </p:sp>
      <p:sp>
        <p:nvSpPr>
          <p:cNvPr id="25" name="AutoShape 1"/>
          <p:cNvSpPr>
            <a:spLocks noChangeShapeType="1"/>
          </p:cNvSpPr>
          <p:nvPr/>
        </p:nvSpPr>
        <p:spPr bwMode="auto">
          <a:xfrm flipH="1" flipV="1">
            <a:off x="5540710" y="3365401"/>
            <a:ext cx="1779485" cy="1858823"/>
          </a:xfrm>
          <a:prstGeom prst="straightConnector1">
            <a:avLst/>
          </a:prstGeom>
          <a:noFill/>
          <a:ln w="12700">
            <a:solidFill>
              <a:srgbClr val="92CDD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cs-CZ" sz="1200" b="1"/>
          </a:p>
        </p:txBody>
      </p:sp>
      <p:grpSp>
        <p:nvGrpSpPr>
          <p:cNvPr id="26" name="Skupina 25"/>
          <p:cNvGrpSpPr/>
          <p:nvPr/>
        </p:nvGrpSpPr>
        <p:grpSpPr>
          <a:xfrm>
            <a:off x="3676650" y="1337284"/>
            <a:ext cx="1902161" cy="4436317"/>
            <a:chOff x="3638013" y="1144101"/>
            <a:chExt cx="1902161" cy="4436317"/>
          </a:xfrm>
        </p:grpSpPr>
        <p:sp>
          <p:nvSpPr>
            <p:cNvPr id="27" name="Rectangle 21"/>
            <p:cNvSpPr>
              <a:spLocks noChangeArrowheads="1"/>
            </p:cNvSpPr>
            <p:nvPr/>
          </p:nvSpPr>
          <p:spPr bwMode="auto">
            <a:xfrm>
              <a:off x="3661367" y="1144101"/>
              <a:ext cx="1866900" cy="46831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nástroje územního plánování</a:t>
              </a:r>
              <a:endParaRPr kumimoji="0" lang="cs-CZ" altLang="cs-CZ" sz="1200" b="1" i="0" u="none" strike="noStrike" cap="none" normalizeH="0" baseline="0" dirty="0">
                <a:ln>
                  <a:noFill/>
                </a:ln>
                <a:solidFill>
                  <a:schemeClr val="tx1"/>
                </a:solidFill>
                <a:effectLst/>
              </a:endParaRPr>
            </a:p>
          </p:txBody>
        </p:sp>
        <p:sp>
          <p:nvSpPr>
            <p:cNvPr id="28" name="AutoShape 17"/>
            <p:cNvSpPr>
              <a:spLocks noChangeShapeType="1"/>
            </p:cNvSpPr>
            <p:nvPr/>
          </p:nvSpPr>
          <p:spPr bwMode="auto">
            <a:xfrm>
              <a:off x="4571463" y="1825139"/>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sp>
          <p:nvSpPr>
            <p:cNvPr id="29" name="Rectangle 16"/>
            <p:cNvSpPr>
              <a:spLocks noChangeArrowheads="1"/>
            </p:cNvSpPr>
            <p:nvPr/>
          </p:nvSpPr>
          <p:spPr bwMode="auto">
            <a:xfrm>
              <a:off x="3673274" y="2665806"/>
              <a:ext cx="1866900" cy="4191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územní rozhodnutí</a:t>
              </a:r>
              <a:endParaRPr kumimoji="0" lang="cs-CZ" altLang="cs-CZ" sz="1200" b="1" i="0" u="none" strike="noStrike" cap="none" normalizeH="0" baseline="0" dirty="0">
                <a:ln>
                  <a:noFill/>
                </a:ln>
                <a:solidFill>
                  <a:schemeClr val="tx1"/>
                </a:solidFill>
                <a:effectLst/>
              </a:endParaRPr>
            </a:p>
          </p:txBody>
        </p:sp>
        <p:sp>
          <p:nvSpPr>
            <p:cNvPr id="30" name="AutoShape 15"/>
            <p:cNvSpPr>
              <a:spLocks noChangeShapeType="1"/>
            </p:cNvSpPr>
            <p:nvPr/>
          </p:nvSpPr>
          <p:spPr bwMode="auto">
            <a:xfrm>
              <a:off x="4568624" y="3219433"/>
              <a:ext cx="0" cy="419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sp>
          <p:nvSpPr>
            <p:cNvPr id="31" name="Rectangle 14"/>
            <p:cNvSpPr>
              <a:spLocks noChangeArrowheads="1"/>
            </p:cNvSpPr>
            <p:nvPr/>
          </p:nvSpPr>
          <p:spPr bwMode="auto">
            <a:xfrm>
              <a:off x="3638013" y="3781168"/>
              <a:ext cx="1866900" cy="319912"/>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stavební</a:t>
              </a:r>
              <a:r>
                <a:rPr kumimoji="0" lang="cs-CZ" altLang="cs-CZ" sz="1200" b="1" i="0" u="none" strike="noStrike" cap="none" normalizeH="0" dirty="0">
                  <a:ln>
                    <a:noFill/>
                  </a:ln>
                  <a:solidFill>
                    <a:schemeClr val="tx1"/>
                  </a:solidFill>
                  <a:effectLst/>
                  <a:ea typeface="Calibri" panose="020F0502020204030204" pitchFamily="34" charset="0"/>
                  <a:cs typeface="Times New Roman" panose="02020603050405020304" pitchFamily="18" charset="0"/>
                </a:rPr>
                <a:t> povolení</a:t>
              </a:r>
              <a:endParaRPr kumimoji="0" lang="cs-CZ" altLang="cs-CZ" sz="1200" b="1" i="0" u="none" strike="noStrike" cap="none" normalizeH="0" baseline="0" dirty="0">
                <a:ln>
                  <a:noFill/>
                </a:ln>
                <a:solidFill>
                  <a:schemeClr val="tx1"/>
                </a:solidFill>
                <a:effectLst/>
              </a:endParaRPr>
            </a:p>
          </p:txBody>
        </p:sp>
        <p:sp>
          <p:nvSpPr>
            <p:cNvPr id="32" name="Oval 5"/>
            <p:cNvSpPr>
              <a:spLocks noChangeArrowheads="1"/>
            </p:cNvSpPr>
            <p:nvPr/>
          </p:nvSpPr>
          <p:spPr bwMode="auto">
            <a:xfrm>
              <a:off x="3901505" y="4985106"/>
              <a:ext cx="1325562" cy="59531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realizace </a:t>
              </a:r>
              <a:endParaRPr kumimoji="0" lang="cs-CZ" altLang="cs-CZ" sz="1200" b="1" i="0" u="none" strike="noStrike" cap="none" normalizeH="0" baseline="0" dirty="0">
                <a:ln>
                  <a:noFill/>
                </a:ln>
                <a:solidFill>
                  <a:schemeClr val="tx1"/>
                </a:solidFill>
                <a:effectLst/>
              </a:endParaRPr>
            </a:p>
          </p:txBody>
        </p:sp>
        <p:sp>
          <p:nvSpPr>
            <p:cNvPr id="33" name="AutoShape 17"/>
            <p:cNvSpPr>
              <a:spLocks noChangeShapeType="1"/>
            </p:cNvSpPr>
            <p:nvPr/>
          </p:nvSpPr>
          <p:spPr bwMode="auto">
            <a:xfrm>
              <a:off x="4571463" y="4199293"/>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grpSp>
      <p:sp>
        <p:nvSpPr>
          <p:cNvPr id="34" name="Oval 18"/>
          <p:cNvSpPr>
            <a:spLocks noChangeArrowheads="1"/>
          </p:cNvSpPr>
          <p:nvPr/>
        </p:nvSpPr>
        <p:spPr bwMode="auto">
          <a:xfrm>
            <a:off x="6751972" y="5289091"/>
            <a:ext cx="2173331" cy="969019"/>
          </a:xfrm>
          <a:prstGeom prst="ellipse">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výše podle právního stavu ke dni územního rozhodnutí</a:t>
            </a:r>
            <a:endParaRPr kumimoji="0" lang="cs-CZ" altLang="cs-CZ" sz="1100" b="1" i="0" u="none" strike="noStrike" cap="none" normalizeH="0" baseline="0" dirty="0">
              <a:ln>
                <a:noFill/>
              </a:ln>
              <a:solidFill>
                <a:schemeClr val="tx1"/>
              </a:solidFill>
              <a:effectLst/>
            </a:endParaRPr>
          </a:p>
        </p:txBody>
      </p:sp>
      <p:sp>
        <p:nvSpPr>
          <p:cNvPr id="35" name="Oval 11"/>
          <p:cNvSpPr>
            <a:spLocks noChangeArrowheads="1"/>
          </p:cNvSpPr>
          <p:nvPr/>
        </p:nvSpPr>
        <p:spPr bwMode="auto">
          <a:xfrm>
            <a:off x="5700578" y="5923509"/>
            <a:ext cx="2102789" cy="665461"/>
          </a:xfrm>
          <a:prstGeom prst="ellipse">
            <a:avLst/>
          </a:prstGeom>
          <a:gradFill rotWithShape="0">
            <a:gsLst>
              <a:gs pos="0">
                <a:srgbClr val="92D050"/>
              </a:gs>
              <a:gs pos="50000">
                <a:srgbClr val="F2DBDB"/>
              </a:gs>
              <a:gs pos="100000">
                <a:srgbClr val="92D050"/>
              </a:gs>
            </a:gsLst>
            <a:lin ang="18900000" scaled="1"/>
          </a:gradFill>
          <a:ln w="12700">
            <a:solidFill>
              <a:srgbClr val="92D050"/>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rozhodnutí o odvodu (§ 11 </a:t>
            </a:r>
            <a:r>
              <a:rPr kumimoji="0" lang="cs-CZ" altLang="cs-CZ" sz="12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ZoZPF</a:t>
            </a:r>
            <a:r>
              <a:rPr kumimoji="0" lang="cs-CZ" altLang="cs-CZ"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cs-CZ" altLang="cs-CZ" sz="1200" b="1" i="0" u="none" strike="noStrike" cap="none" normalizeH="0" baseline="0" dirty="0">
              <a:ln>
                <a:noFill/>
              </a:ln>
              <a:solidFill>
                <a:schemeClr val="tx1"/>
              </a:solidFill>
              <a:effectLst/>
            </a:endParaRPr>
          </a:p>
        </p:txBody>
      </p:sp>
      <p:sp>
        <p:nvSpPr>
          <p:cNvPr id="36" name="AutoShape 10"/>
          <p:cNvSpPr>
            <a:spLocks noChangeShapeType="1"/>
          </p:cNvSpPr>
          <p:nvPr/>
        </p:nvSpPr>
        <p:spPr bwMode="auto">
          <a:xfrm>
            <a:off x="5336281" y="5675331"/>
            <a:ext cx="542668" cy="31879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200" b="1"/>
          </a:p>
        </p:txBody>
      </p:sp>
      <p:sp>
        <p:nvSpPr>
          <p:cNvPr id="37" name="Obdélník 36"/>
          <p:cNvSpPr/>
          <p:nvPr/>
        </p:nvSpPr>
        <p:spPr>
          <a:xfrm>
            <a:off x="5265704" y="918587"/>
            <a:ext cx="3812146" cy="400110"/>
          </a:xfrm>
          <a:prstGeom prst="rect">
            <a:avLst/>
          </a:prstGeom>
        </p:spPr>
        <p:txBody>
          <a:bodyPr wrap="square">
            <a:spAutoFit/>
          </a:bodyPr>
          <a:lstStyle/>
          <a:p>
            <a:r>
              <a:rPr lang="cs-CZ" sz="2000" b="1" u="sng" dirty="0"/>
              <a:t>Pozemky, které jsou součástí ZPF</a:t>
            </a:r>
            <a:endParaRPr lang="cs-CZ" sz="1500" b="1" u="sng" dirty="0"/>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111</a:t>
            </a:fld>
            <a:endParaRPr lang="cs-CZ"/>
          </a:p>
        </p:txBody>
      </p:sp>
      <p:sp>
        <p:nvSpPr>
          <p:cNvPr id="4" name="Zástupný symbol pro datum 3"/>
          <p:cNvSpPr>
            <a:spLocks noGrp="1"/>
          </p:cNvSpPr>
          <p:nvPr>
            <p:ph type="dt" sz="half" idx="10"/>
          </p:nvPr>
        </p:nvSpPr>
        <p:spPr/>
        <p:txBody>
          <a:bodyPr/>
          <a:lstStyle/>
          <a:p>
            <a:r>
              <a:rPr lang="cs-CZ"/>
              <a:t>13. prosince 2019</a:t>
            </a:r>
          </a:p>
        </p:txBody>
      </p:sp>
      <p:sp>
        <p:nvSpPr>
          <p:cNvPr id="7" name="Zástupný symbol pro zápatí 6"/>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5514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P spid="25" grpId="0" animBg="1"/>
      <p:bldP spid="34" grpId="0" animBg="1"/>
      <p:bldP spid="35" grpId="0" animBg="1"/>
      <p:bldP spid="3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p:cNvSpPr/>
          <p:nvPr/>
        </p:nvSpPr>
        <p:spPr>
          <a:xfrm>
            <a:off x="1616989" y="393735"/>
            <a:ext cx="6039602" cy="461665"/>
          </a:xfrm>
          <a:prstGeom prst="rect">
            <a:avLst/>
          </a:prstGeom>
        </p:spPr>
        <p:txBody>
          <a:bodyPr wrap="none">
            <a:spAutoFit/>
          </a:bodyPr>
          <a:lstStyle/>
          <a:p>
            <a:pPr algn="ctr"/>
            <a:r>
              <a:rPr lang="cs-CZ" sz="2400" dirty="0"/>
              <a:t>Ke specifikům vyjmutí pozemků ze ZPF a PUPFL</a:t>
            </a:r>
            <a:endParaRPr lang="cs-CZ" sz="2400" b="1" dirty="0"/>
          </a:p>
        </p:txBody>
      </p:sp>
      <p:grpSp>
        <p:nvGrpSpPr>
          <p:cNvPr id="12" name="Skupina 11"/>
          <p:cNvGrpSpPr/>
          <p:nvPr/>
        </p:nvGrpSpPr>
        <p:grpSpPr>
          <a:xfrm>
            <a:off x="680282" y="1083407"/>
            <a:ext cx="2561763" cy="804292"/>
            <a:chOff x="2718651" y="445015"/>
            <a:chExt cx="2561763" cy="804292"/>
          </a:xfrm>
        </p:grpSpPr>
        <p:sp>
          <p:nvSpPr>
            <p:cNvPr id="13" name="Oval 32"/>
            <p:cNvSpPr>
              <a:spLocks noChangeArrowheads="1"/>
            </p:cNvSpPr>
            <p:nvPr/>
          </p:nvSpPr>
          <p:spPr bwMode="auto">
            <a:xfrm>
              <a:off x="2718651" y="445015"/>
              <a:ext cx="2076079" cy="80429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200" b="1" dirty="0">
                  <a:ea typeface="Calibri" panose="020F0502020204030204" pitchFamily="34" charset="0"/>
                  <a:cs typeface="Times New Roman" panose="02020603050405020304" pitchFamily="18" charset="0"/>
                </a:rPr>
                <a:t>stanovisko orgánu lesa (14 LZ)</a:t>
              </a:r>
              <a:endParaRPr lang="cs-CZ" altLang="cs-CZ" sz="1200" b="1" dirty="0"/>
            </a:p>
          </p:txBody>
        </p:sp>
        <p:sp>
          <p:nvSpPr>
            <p:cNvPr id="14" name="AutoShape 31"/>
            <p:cNvSpPr>
              <a:spLocks noChangeShapeType="1"/>
            </p:cNvSpPr>
            <p:nvPr/>
          </p:nvSpPr>
          <p:spPr bwMode="auto">
            <a:xfrm>
              <a:off x="4899414" y="1064943"/>
              <a:ext cx="381000" cy="8927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15" name="Skupina 14"/>
          <p:cNvGrpSpPr/>
          <p:nvPr/>
        </p:nvGrpSpPr>
        <p:grpSpPr>
          <a:xfrm>
            <a:off x="918754" y="2120348"/>
            <a:ext cx="2490325" cy="995252"/>
            <a:chOff x="2687452" y="2120348"/>
            <a:chExt cx="2490325" cy="995252"/>
          </a:xfrm>
        </p:grpSpPr>
        <p:sp>
          <p:nvSpPr>
            <p:cNvPr id="16" name="Oval 49"/>
            <p:cNvSpPr>
              <a:spLocks noChangeArrowheads="1"/>
            </p:cNvSpPr>
            <p:nvPr/>
          </p:nvSpPr>
          <p:spPr bwMode="auto">
            <a:xfrm>
              <a:off x="2687452" y="2120348"/>
              <a:ext cx="2236022" cy="793531"/>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200" b="1" dirty="0">
                  <a:ea typeface="Calibri" panose="020F0502020204030204" pitchFamily="34" charset="0"/>
                  <a:cs typeface="Times New Roman" panose="02020603050405020304" pitchFamily="18" charset="0"/>
                </a:rPr>
                <a:t>závazné stanovisko orgánu lesa (§ 14 LZ)</a:t>
              </a:r>
              <a:endParaRPr lang="cs-CZ" altLang="cs-CZ" sz="1200" b="1" dirty="0"/>
            </a:p>
          </p:txBody>
        </p:sp>
        <p:sp>
          <p:nvSpPr>
            <p:cNvPr id="17" name="AutoShape 43"/>
            <p:cNvSpPr>
              <a:spLocks noChangeShapeType="1"/>
            </p:cNvSpPr>
            <p:nvPr/>
          </p:nvSpPr>
          <p:spPr bwMode="auto">
            <a:xfrm>
              <a:off x="4796777" y="2848900"/>
              <a:ext cx="38100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18" name="Oval 42"/>
          <p:cNvSpPr>
            <a:spLocks noChangeArrowheads="1"/>
          </p:cNvSpPr>
          <p:nvPr/>
        </p:nvSpPr>
        <p:spPr bwMode="auto">
          <a:xfrm>
            <a:off x="5823014" y="3714261"/>
            <a:ext cx="1877729" cy="765625"/>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200" b="1" dirty="0">
                <a:ea typeface="Calibri" panose="020F0502020204030204" pitchFamily="34" charset="0"/>
                <a:cs typeface="Times New Roman" panose="02020603050405020304" pitchFamily="18" charset="0"/>
              </a:rPr>
              <a:t>rozhodnutí o odnětí (§ 16 LZ)</a:t>
            </a:r>
            <a:endParaRPr lang="cs-CZ" altLang="cs-CZ" sz="1200" b="1" dirty="0"/>
          </a:p>
        </p:txBody>
      </p:sp>
      <p:grpSp>
        <p:nvGrpSpPr>
          <p:cNvPr id="19" name="Skupina 18"/>
          <p:cNvGrpSpPr/>
          <p:nvPr/>
        </p:nvGrpSpPr>
        <p:grpSpPr>
          <a:xfrm>
            <a:off x="918754" y="4285480"/>
            <a:ext cx="2546187" cy="1028688"/>
            <a:chOff x="2687452" y="4285480"/>
            <a:chExt cx="2546187" cy="1028688"/>
          </a:xfrm>
        </p:grpSpPr>
        <p:sp>
          <p:nvSpPr>
            <p:cNvPr id="20" name="Oval 40"/>
            <p:cNvSpPr>
              <a:spLocks noChangeArrowheads="1"/>
            </p:cNvSpPr>
            <p:nvPr/>
          </p:nvSpPr>
          <p:spPr bwMode="auto">
            <a:xfrm>
              <a:off x="2687452" y="4285480"/>
              <a:ext cx="2187574" cy="86836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200" b="1" dirty="0">
                  <a:ea typeface="Calibri" panose="020F0502020204030204" pitchFamily="34" charset="0"/>
                  <a:cs typeface="Times New Roman" panose="02020603050405020304" pitchFamily="18" charset="0"/>
                </a:rPr>
                <a:t>závazné stanovisko orgánu lesa (§ 14 LZ)</a:t>
              </a:r>
              <a:endParaRPr lang="cs-CZ" altLang="cs-CZ" sz="1200" b="1" dirty="0"/>
            </a:p>
          </p:txBody>
        </p:sp>
        <p:sp>
          <p:nvSpPr>
            <p:cNvPr id="21" name="AutoShape 39"/>
            <p:cNvSpPr>
              <a:spLocks noChangeShapeType="1"/>
            </p:cNvSpPr>
            <p:nvPr/>
          </p:nvSpPr>
          <p:spPr bwMode="auto">
            <a:xfrm>
              <a:off x="4852639" y="5047468"/>
              <a:ext cx="38100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22" name="Skupina 21"/>
          <p:cNvGrpSpPr/>
          <p:nvPr/>
        </p:nvGrpSpPr>
        <p:grpSpPr>
          <a:xfrm>
            <a:off x="1682543" y="3178508"/>
            <a:ext cx="659995" cy="842343"/>
            <a:chOff x="3590739" y="3470579"/>
            <a:chExt cx="331904" cy="487364"/>
          </a:xfrm>
        </p:grpSpPr>
        <p:sp>
          <p:nvSpPr>
            <p:cNvPr id="23" name="AutoShape 38"/>
            <p:cNvSpPr>
              <a:spLocks noChangeShapeType="1"/>
            </p:cNvSpPr>
            <p:nvPr/>
          </p:nvSpPr>
          <p:spPr bwMode="auto">
            <a:xfrm>
              <a:off x="3780039" y="3470579"/>
              <a:ext cx="0" cy="4873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4" name="AutoShape 37"/>
            <p:cNvSpPr>
              <a:spLocks noChangeShapeType="1"/>
            </p:cNvSpPr>
            <p:nvPr/>
          </p:nvSpPr>
          <p:spPr bwMode="auto">
            <a:xfrm>
              <a:off x="3685989" y="3470580"/>
              <a:ext cx="0" cy="4873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5" name="AutoShape 36"/>
            <p:cNvSpPr>
              <a:spLocks noChangeShapeType="1"/>
            </p:cNvSpPr>
            <p:nvPr/>
          </p:nvSpPr>
          <p:spPr bwMode="auto">
            <a:xfrm flipV="1">
              <a:off x="3590739" y="3535386"/>
              <a:ext cx="331904" cy="3171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26" name="AutoShape 35"/>
          <p:cNvSpPr>
            <a:spLocks noChangeShapeType="1"/>
          </p:cNvSpPr>
          <p:nvPr/>
        </p:nvSpPr>
        <p:spPr bwMode="auto">
          <a:xfrm>
            <a:off x="7097966" y="4602187"/>
            <a:ext cx="244475" cy="206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7" name="Oval 34"/>
          <p:cNvSpPr>
            <a:spLocks noChangeArrowheads="1"/>
          </p:cNvSpPr>
          <p:nvPr/>
        </p:nvSpPr>
        <p:spPr bwMode="auto">
          <a:xfrm>
            <a:off x="6856257" y="4903360"/>
            <a:ext cx="1912136" cy="75486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200" b="1" dirty="0">
                <a:ea typeface="Calibri" panose="020F0502020204030204" pitchFamily="34" charset="0"/>
                <a:cs typeface="Times New Roman" panose="02020603050405020304" pitchFamily="18" charset="0"/>
              </a:rPr>
              <a:t>poplatek za odnětí (§ 17 LZ)</a:t>
            </a:r>
            <a:endParaRPr lang="cs-CZ" altLang="cs-CZ" sz="1200" b="1" dirty="0"/>
          </a:p>
        </p:txBody>
      </p:sp>
      <p:sp>
        <p:nvSpPr>
          <p:cNvPr id="28" name="Rectangle 33"/>
          <p:cNvSpPr>
            <a:spLocks noChangeArrowheads="1"/>
          </p:cNvSpPr>
          <p:nvPr/>
        </p:nvSpPr>
        <p:spPr bwMode="auto">
          <a:xfrm>
            <a:off x="3426493" y="1432884"/>
            <a:ext cx="2212773" cy="65401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400" b="1" dirty="0">
                <a:ea typeface="Calibri" panose="020F0502020204030204" pitchFamily="34" charset="0"/>
                <a:cs typeface="Times New Roman" panose="02020603050405020304" pitchFamily="18" charset="0"/>
              </a:rPr>
              <a:t>nástroje územního plánování</a:t>
            </a:r>
            <a:endParaRPr lang="cs-CZ" altLang="cs-CZ" sz="1400" b="1" dirty="0"/>
          </a:p>
        </p:txBody>
      </p:sp>
      <p:sp>
        <p:nvSpPr>
          <p:cNvPr id="29" name="AutoShape 50"/>
          <p:cNvSpPr>
            <a:spLocks noChangeShapeType="1"/>
          </p:cNvSpPr>
          <p:nvPr/>
        </p:nvSpPr>
        <p:spPr bwMode="auto">
          <a:xfrm>
            <a:off x="4502425" y="2185326"/>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30" name="Rectangle 46"/>
          <p:cNvSpPr>
            <a:spLocks noChangeArrowheads="1"/>
          </p:cNvSpPr>
          <p:nvPr/>
        </p:nvSpPr>
        <p:spPr bwMode="auto">
          <a:xfrm>
            <a:off x="3513538" y="2944836"/>
            <a:ext cx="1977774" cy="47942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400" b="1" dirty="0">
                <a:ea typeface="Calibri" panose="020F0502020204030204" pitchFamily="34" charset="0"/>
                <a:cs typeface="Times New Roman" panose="02020603050405020304" pitchFamily="18" charset="0"/>
              </a:rPr>
              <a:t>územní rozhodnutí</a:t>
            </a:r>
            <a:endParaRPr lang="cs-CZ" altLang="cs-CZ" sz="1400" b="1" dirty="0"/>
          </a:p>
        </p:txBody>
      </p:sp>
      <p:sp>
        <p:nvSpPr>
          <p:cNvPr id="31" name="AutoShape 45"/>
          <p:cNvSpPr>
            <a:spLocks noChangeShapeType="1"/>
          </p:cNvSpPr>
          <p:nvPr/>
        </p:nvSpPr>
        <p:spPr bwMode="auto">
          <a:xfrm>
            <a:off x="4507628" y="3535387"/>
            <a:ext cx="0" cy="127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32" name="Rectangle 44"/>
          <p:cNvSpPr>
            <a:spLocks noChangeArrowheads="1"/>
          </p:cNvSpPr>
          <p:nvPr/>
        </p:nvSpPr>
        <p:spPr bwMode="auto">
          <a:xfrm>
            <a:off x="3543992" y="5081015"/>
            <a:ext cx="1977774" cy="38792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400" b="1" dirty="0">
                <a:ea typeface="Calibri" panose="020F0502020204030204" pitchFamily="34" charset="0"/>
                <a:cs typeface="Times New Roman" panose="02020603050405020304" pitchFamily="18" charset="0"/>
              </a:rPr>
              <a:t>stavební povolení</a:t>
            </a:r>
            <a:endParaRPr lang="cs-CZ" altLang="cs-CZ" sz="1400" b="1" dirty="0"/>
          </a:p>
        </p:txBody>
      </p:sp>
      <p:sp>
        <p:nvSpPr>
          <p:cNvPr id="33" name="AutoShape 41"/>
          <p:cNvSpPr>
            <a:spLocks noChangeShapeType="1"/>
          </p:cNvSpPr>
          <p:nvPr/>
        </p:nvSpPr>
        <p:spPr bwMode="auto">
          <a:xfrm>
            <a:off x="5177553" y="3520169"/>
            <a:ext cx="457200" cy="327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34" name="AutoShape 48"/>
          <p:cNvSpPr>
            <a:spLocks noChangeShapeType="1"/>
          </p:cNvSpPr>
          <p:nvPr/>
        </p:nvSpPr>
        <p:spPr bwMode="auto">
          <a:xfrm>
            <a:off x="4850708" y="5639848"/>
            <a:ext cx="38100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35" name="Oval 47"/>
          <p:cNvSpPr>
            <a:spLocks noChangeArrowheads="1"/>
          </p:cNvSpPr>
          <p:nvPr/>
        </p:nvSpPr>
        <p:spPr bwMode="auto">
          <a:xfrm>
            <a:off x="4850709" y="5922480"/>
            <a:ext cx="2005548" cy="822609"/>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1200" b="1" dirty="0">
                <a:ea typeface="Calibri" panose="020F0502020204030204" pitchFamily="34" charset="0"/>
                <a:cs typeface="Times New Roman" panose="02020603050405020304" pitchFamily="18" charset="0"/>
              </a:rPr>
              <a:t>realizace (§ 16 odst. 3 LZ) = odlesnění!</a:t>
            </a:r>
            <a:endParaRPr lang="cs-CZ" altLang="cs-CZ" sz="1200" b="1" dirty="0"/>
          </a:p>
        </p:txBody>
      </p:sp>
      <p:sp>
        <p:nvSpPr>
          <p:cNvPr id="36" name="Rectangle 51"/>
          <p:cNvSpPr>
            <a:spLocks noChangeArrowheads="1"/>
          </p:cNvSpPr>
          <p:nvPr/>
        </p:nvSpPr>
        <p:spPr bwMode="auto">
          <a:xfrm>
            <a:off x="5011860" y="971725"/>
            <a:ext cx="40110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cs-CZ" sz="2000" b="1" u="sng" dirty="0"/>
              <a:t>Pozemky určené k plnění funkcí lesa</a:t>
            </a:r>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112</a:t>
            </a:fld>
            <a:endParaRPr lang="cs-CZ"/>
          </a:p>
        </p:txBody>
      </p:sp>
      <p:sp>
        <p:nvSpPr>
          <p:cNvPr id="4" name="Zástupný symbol pro datum 3"/>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484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278960"/>
            <a:ext cx="8229600" cy="4738368"/>
          </a:xfrm>
        </p:spPr>
        <p:txBody>
          <a:bodyPr>
            <a:normAutofit/>
          </a:bodyPr>
          <a:lstStyle/>
          <a:p>
            <a:pPr marL="0" indent="0" algn="ctr">
              <a:buNone/>
            </a:pPr>
            <a:r>
              <a:rPr lang="cs-CZ" dirty="0"/>
              <a:t>Ochrana kulturních památek s vazbou na stavební zákon</a:t>
            </a:r>
          </a:p>
          <a:p>
            <a:endParaRPr lang="cs-CZ" dirty="0"/>
          </a:p>
          <a:p>
            <a:endParaRPr lang="cs-CZ" dirty="0"/>
          </a:p>
          <a:p>
            <a:endParaRPr lang="cs-CZ" dirty="0"/>
          </a:p>
          <a:p>
            <a:endParaRPr lang="cs-CZ" dirty="0"/>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pic>
        <p:nvPicPr>
          <p:cNvPr id="6146" name="Picture 2" descr="http://1gr.cz/fotky/idnes/16/063/cl6/WEB641dfc_profimedia_010782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36912"/>
            <a:ext cx="6000750" cy="3162301"/>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113</a:t>
            </a:fld>
            <a:endParaRPr lang="cs-CZ"/>
          </a:p>
        </p:txBody>
      </p:sp>
    </p:spTree>
    <p:extLst>
      <p:ext uri="{BB962C8B-B14F-4D97-AF65-F5344CB8AC3E}">
        <p14:creationId xmlns:p14="http://schemas.microsoft.com/office/powerpoint/2010/main" val="42192507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69427"/>
            <a:ext cx="8363272" cy="5199913"/>
          </a:xfrm>
        </p:spPr>
        <p:txBody>
          <a:bodyPr>
            <a:normAutofit fontScale="70000" lnSpcReduction="20000"/>
          </a:bodyPr>
          <a:lstStyle/>
          <a:p>
            <a:r>
              <a:rPr lang="cs-CZ" u="sng" dirty="0"/>
              <a:t>obnova kulturní památky</a:t>
            </a:r>
            <a:r>
              <a:rPr lang="cs-CZ" dirty="0"/>
              <a:t> (§ 14 odst. 1 ZSPP)</a:t>
            </a:r>
          </a:p>
          <a:p>
            <a:pPr lvl="1"/>
            <a:r>
              <a:rPr lang="cs-CZ" dirty="0"/>
              <a:t>obnova = údržba, oprava, rekonstrukce, restaurování nebo jiná úprava kulturní památky (viz § 9 vyhlášky č. 66/1988 Sb.), nebo jejího prostředí</a:t>
            </a:r>
          </a:p>
          <a:p>
            <a:pPr lvl="1"/>
            <a:r>
              <a:rPr lang="cs-CZ" dirty="0"/>
              <a:t>potřebné předem vyžádat si </a:t>
            </a:r>
            <a:r>
              <a:rPr lang="cs-CZ" b="1" dirty="0"/>
              <a:t>závazné stanovisko:</a:t>
            </a:r>
          </a:p>
          <a:p>
            <a:pPr lvl="2"/>
            <a:r>
              <a:rPr lang="cs-CZ" dirty="0"/>
              <a:t>kulturní památka: obecní úřad obce s rozšířenou působností</a:t>
            </a:r>
          </a:p>
          <a:p>
            <a:pPr lvl="2"/>
            <a:r>
              <a:rPr lang="cs-CZ" dirty="0"/>
              <a:t>národní kulturní památka: krajský úřad</a:t>
            </a:r>
          </a:p>
          <a:p>
            <a:pPr lvl="1"/>
            <a:r>
              <a:rPr lang="cs-CZ" dirty="0"/>
              <a:t>před závazným stanoviskem: </a:t>
            </a:r>
            <a:r>
              <a:rPr lang="cs-CZ" b="1" dirty="0"/>
              <a:t>písemné vyjádření </a:t>
            </a:r>
            <a:r>
              <a:rPr lang="cs-CZ" dirty="0"/>
              <a:t>odborné organizace státní památkové péče (viz § 14 odst. 6 ZSPP)</a:t>
            </a:r>
          </a:p>
          <a:p>
            <a:pPr lvl="1"/>
            <a:r>
              <a:rPr lang="cs-CZ" dirty="0"/>
              <a:t>přípustnost a stanovení základních podmínek ochrany</a:t>
            </a:r>
          </a:p>
          <a:p>
            <a:pPr lvl="1"/>
            <a:r>
              <a:rPr lang="cs-CZ" dirty="0"/>
              <a:t>závazné stanovisko podkladem k územnímu rozhodnutí, stavebnímu povolení (i ve společném řízení) i v dalších řízení podle stavebního zákona (viz § 14 odst. 4 ZSPP)</a:t>
            </a:r>
          </a:p>
          <a:p>
            <a:pPr lvl="1"/>
            <a:r>
              <a:rPr lang="cs-CZ" dirty="0"/>
              <a:t>v případě, kdy stačí ohlášení v procesech podle stavebního zákona: i zde je závazné stanovisko nutným podkladem (viz § 14 odst. 5 ZSPP)</a:t>
            </a:r>
          </a:p>
          <a:p>
            <a:pPr marL="457200" lvl="1" indent="0">
              <a:buNone/>
            </a:pPr>
            <a:r>
              <a:rPr lang="cs-CZ" dirty="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439519"/>
            <a:ext cx="6624736" cy="415498"/>
          </a:xfrm>
          <a:prstGeom prst="rect">
            <a:avLst/>
          </a:prstGeom>
          <a:noFill/>
        </p:spPr>
        <p:txBody>
          <a:bodyPr wrap="square" rtlCol="0">
            <a:spAutoFit/>
          </a:bodyPr>
          <a:lstStyle/>
          <a:p>
            <a:r>
              <a:rPr lang="cs-CZ" sz="2100" dirty="0"/>
              <a:t>Ochrana kulturních památek s vazbou na stavební zákon</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114</a:t>
            </a:fld>
            <a:endParaRPr lang="cs-CZ"/>
          </a:p>
        </p:txBody>
      </p:sp>
    </p:spTree>
    <p:extLst>
      <p:ext uri="{BB962C8B-B14F-4D97-AF65-F5344CB8AC3E}">
        <p14:creationId xmlns:p14="http://schemas.microsoft.com/office/powerpoint/2010/main" val="22811762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199"/>
            <a:ext cx="8229600" cy="4939673"/>
          </a:xfrm>
        </p:spPr>
        <p:txBody>
          <a:bodyPr>
            <a:normAutofit fontScale="77500" lnSpcReduction="20000"/>
          </a:bodyPr>
          <a:lstStyle/>
          <a:p>
            <a:r>
              <a:rPr lang="cs-CZ" dirty="0"/>
              <a:t>„Správní orgán musí při rozhodování na úseku památkové ochrany pečlivě vážit, zda omezení vlastnického práva, kterým je i závazné stanovení, jakým způsobem vlastník nemovitosti nacházející se na území památkové rezervace smí (či naopak nesmí) tuto nemovitost opravit, upravit či přebudovat, </a:t>
            </a:r>
            <a:r>
              <a:rPr lang="cs-CZ" u="sng" dirty="0"/>
              <a:t>je proporcionální veřejnému zájmu na zachování památkové hodnoty dané lokality</a:t>
            </a:r>
            <a:r>
              <a:rPr lang="cs-CZ" dirty="0"/>
              <a:t>. Památková ochrana tedy </a:t>
            </a:r>
            <a:r>
              <a:rPr lang="cs-CZ" b="1" dirty="0"/>
              <a:t>nesmí volit extrémní řešení</a:t>
            </a:r>
            <a:r>
              <a:rPr lang="cs-CZ" dirty="0"/>
              <a:t>, nezohledňující v potřebné míře i jiné konkurující legitimní zájmy, práva či hodnoty a musí usilovat o co nejmenší omezení vlastnických práv dotčených vlastníků nemovitostí, která ještě vedou k dosažení cíle této ochrany.“ </a:t>
            </a:r>
          </a:p>
          <a:p>
            <a:pPr marL="0" indent="0">
              <a:buNone/>
            </a:pPr>
            <a:endParaRPr lang="cs-CZ" sz="1300" dirty="0"/>
          </a:p>
          <a:p>
            <a:pPr marL="0" indent="0">
              <a:buNone/>
            </a:pPr>
            <a:r>
              <a:rPr lang="cs-CZ" dirty="0"/>
              <a:t>podle rozsudku Nejvyššího správního soudu ze dne 13. 8. 2009, č. j. 7 As 43/2009 - 52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11" name="TextovéPole 10"/>
          <p:cNvSpPr txBox="1"/>
          <p:nvPr/>
        </p:nvSpPr>
        <p:spPr>
          <a:xfrm>
            <a:off x="1691680" y="439519"/>
            <a:ext cx="6624736" cy="415498"/>
          </a:xfrm>
          <a:prstGeom prst="rect">
            <a:avLst/>
          </a:prstGeom>
          <a:noFill/>
        </p:spPr>
        <p:txBody>
          <a:bodyPr wrap="square" rtlCol="0">
            <a:spAutoFit/>
          </a:bodyPr>
          <a:lstStyle/>
          <a:p>
            <a:r>
              <a:rPr lang="cs-CZ" sz="2100" dirty="0"/>
              <a:t>Ochrana kulturních památek s vazbou na stavební zákon</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115</a:t>
            </a:fld>
            <a:endParaRPr lang="cs-CZ"/>
          </a:p>
        </p:txBody>
      </p:sp>
    </p:spTree>
    <p:extLst>
      <p:ext uri="{BB962C8B-B14F-4D97-AF65-F5344CB8AC3E}">
        <p14:creationId xmlns:p14="http://schemas.microsoft.com/office/powerpoint/2010/main" val="20374178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435280" cy="4738368"/>
          </a:xfrm>
        </p:spPr>
        <p:txBody>
          <a:bodyPr>
            <a:normAutofit fontScale="62500" lnSpcReduction="20000"/>
          </a:bodyPr>
          <a:lstStyle/>
          <a:p>
            <a:r>
              <a:rPr lang="cs-CZ" dirty="0"/>
              <a:t>pro nemovitosti, které </a:t>
            </a:r>
            <a:r>
              <a:rPr lang="cs-CZ" u="sng" dirty="0"/>
              <a:t>nejsou </a:t>
            </a:r>
            <a:r>
              <a:rPr lang="cs-CZ" dirty="0"/>
              <a:t>kulturní památkou, ale </a:t>
            </a:r>
            <a:r>
              <a:rPr lang="cs-CZ" u="sng" dirty="0"/>
              <a:t>jsou </a:t>
            </a:r>
            <a:r>
              <a:rPr lang="cs-CZ" dirty="0"/>
              <a:t>v památkové rezervaci, v památkové zóně nebo v ochranném pásmu (viz výše nástroje plošné ochrany) a </a:t>
            </a:r>
            <a:r>
              <a:rPr lang="cs-CZ" u="sng" dirty="0"/>
              <a:t>jedná se </a:t>
            </a:r>
            <a:r>
              <a:rPr lang="cs-CZ" dirty="0"/>
              <a:t>o zamýšlenou stavbu, změnu stavby, terénní úpravu, umístění nebo odstranění zařízení, odstranění stavby, či úpravu dřevin nebo udržovací práce</a:t>
            </a:r>
            <a:endParaRPr lang="cs-CZ" i="1" dirty="0"/>
          </a:p>
          <a:p>
            <a:pPr marL="0" indent="0">
              <a:buNone/>
            </a:pPr>
            <a:r>
              <a:rPr lang="cs-CZ" i="1" u="sng" dirty="0"/>
              <a:t>je nutné, aby si vlastník (správce, uživatel)</a:t>
            </a:r>
            <a:endParaRPr lang="cs-CZ" u="sng" dirty="0"/>
          </a:p>
          <a:p>
            <a:r>
              <a:rPr lang="cs-CZ" dirty="0"/>
              <a:t>vyžádal </a:t>
            </a:r>
            <a:r>
              <a:rPr lang="cs-CZ" b="1" dirty="0"/>
              <a:t>závazné stanovisko </a:t>
            </a:r>
            <a:r>
              <a:rPr lang="cs-CZ" dirty="0"/>
              <a:t>obecního úřadu obce s rozšířenou působností (§ 14 odst. 2 ZSPP) není-li zde výjimka (viz výše § 6a, § 17 ZSPP)</a:t>
            </a:r>
          </a:p>
          <a:p>
            <a:pPr lvl="1"/>
            <a:r>
              <a:rPr lang="cs-CZ" dirty="0"/>
              <a:t>před závazným stanoviskem: </a:t>
            </a:r>
            <a:r>
              <a:rPr lang="cs-CZ" b="1" dirty="0"/>
              <a:t>písemné vyjádření </a:t>
            </a:r>
            <a:r>
              <a:rPr lang="cs-CZ" dirty="0"/>
              <a:t>odborné organizace státní památkové péče (viz § 14 odst. 6 ZSPP)</a:t>
            </a:r>
          </a:p>
          <a:p>
            <a:pPr lvl="1"/>
            <a:r>
              <a:rPr lang="cs-CZ" dirty="0"/>
              <a:t>přípustnost a stanovení základních podmínek ochrany</a:t>
            </a:r>
          </a:p>
          <a:p>
            <a:pPr lvl="1"/>
            <a:r>
              <a:rPr lang="cs-CZ" dirty="0"/>
              <a:t>závazné stanovisko podkladem k územnímu rozhodnutí; stavebnímu povolení (i ve společném řízení) i v dalších řízení podle stavebního zákona (viz § 14 odst. 4 ZSPP)</a:t>
            </a:r>
          </a:p>
          <a:p>
            <a:pPr lvl="2"/>
            <a:r>
              <a:rPr lang="cs-CZ" dirty="0"/>
              <a:t>pozor – potřebné i prodejnímu stánku, konstrukci a zařízení pro slavnostní výzdobu a osvětlení budov, jejichž umístění nepřesáhne 30 po sobě jdoucích dnů </a:t>
            </a:r>
            <a:r>
              <a:rPr lang="cs-CZ" i="1" dirty="0"/>
              <a:t>(Vánoce jsou tady, Vánoce jsou tady...)</a:t>
            </a:r>
            <a:endParaRPr lang="cs-CZ" dirty="0"/>
          </a:p>
          <a:p>
            <a:pPr lvl="1"/>
            <a:r>
              <a:rPr lang="cs-CZ" dirty="0"/>
              <a:t>v případě, kdy stačí ohlášení v procesech podle stavebního zákona: i zde je závazné stanovisko nutným podkladem (viz § 14 odst. 5 ZSPP)</a:t>
            </a:r>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11" name="TextovéPole 10"/>
          <p:cNvSpPr txBox="1"/>
          <p:nvPr/>
        </p:nvSpPr>
        <p:spPr>
          <a:xfrm>
            <a:off x="1691680" y="439519"/>
            <a:ext cx="6624736" cy="415498"/>
          </a:xfrm>
          <a:prstGeom prst="rect">
            <a:avLst/>
          </a:prstGeom>
          <a:noFill/>
        </p:spPr>
        <p:txBody>
          <a:bodyPr wrap="square" rtlCol="0">
            <a:spAutoFit/>
          </a:bodyPr>
          <a:lstStyle/>
          <a:p>
            <a:r>
              <a:rPr lang="cs-CZ" sz="2100" dirty="0"/>
              <a:t>Ochrana kulturních památek s vazbou na stavební zákon</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116</a:t>
            </a:fld>
            <a:endParaRPr lang="cs-CZ"/>
          </a:p>
        </p:txBody>
      </p:sp>
    </p:spTree>
    <p:extLst>
      <p:ext uri="{BB962C8B-B14F-4D97-AF65-F5344CB8AC3E}">
        <p14:creationId xmlns:p14="http://schemas.microsoft.com/office/powerpoint/2010/main" val="30487939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553837"/>
            <a:ext cx="8507288" cy="4952741"/>
          </a:xfrm>
        </p:spPr>
        <p:txBody>
          <a:bodyPr>
            <a:normAutofit fontScale="70000" lnSpcReduction="20000"/>
          </a:bodyPr>
          <a:lstStyle/>
          <a:p>
            <a:r>
              <a:rPr lang="cs-CZ" dirty="0"/>
              <a:t>pro všechna výše uvedená </a:t>
            </a:r>
            <a:r>
              <a:rPr lang="cs-CZ" u="sng" dirty="0"/>
              <a:t>závazná stanoviska</a:t>
            </a:r>
            <a:r>
              <a:rPr lang="cs-CZ" dirty="0"/>
              <a:t> </a:t>
            </a:r>
            <a:r>
              <a:rPr lang="cs-CZ" b="1" dirty="0"/>
              <a:t>platí</a:t>
            </a:r>
            <a:r>
              <a:rPr lang="cs-CZ" dirty="0"/>
              <a:t>:</a:t>
            </a:r>
          </a:p>
          <a:p>
            <a:pPr marL="514350" indent="-514350">
              <a:buFont typeface="+mj-lt"/>
              <a:buAutoNum type="arabicPeriod"/>
            </a:pPr>
            <a:r>
              <a:rPr lang="cs-CZ" dirty="0"/>
              <a:t>jsou úkonem správního orgánu, jímž </a:t>
            </a:r>
            <a:r>
              <a:rPr lang="cs-CZ" b="1" dirty="0"/>
              <a:t>zpravidla</a:t>
            </a:r>
            <a:r>
              <a:rPr lang="cs-CZ" dirty="0"/>
              <a:t> nedochází k založení, změně, zrušení či závaznému určení povinností a nestanoví se jím žádné konkrétní povinnosti, které by účastník byl povinen respektovat = lze je možné přezkoumávat pouze v rámci přezkoumání finálního rozhodnutí, kterého jsou podkladem (územní rozhodnutí; stavební povolení...)</a:t>
            </a:r>
          </a:p>
          <a:p>
            <a:pPr marL="514350" indent="-514350">
              <a:buFont typeface="+mj-lt"/>
              <a:buAutoNum type="arabicPeriod"/>
            </a:pPr>
            <a:r>
              <a:rPr lang="cs-CZ" dirty="0"/>
              <a:t>v případě ohlášení (viz výše - § 14 odst. 5 ZSPP), když toto není v souladu se závazným stanoviskem – pak rozhodne stavební úřad </a:t>
            </a:r>
            <a:r>
              <a:rPr lang="cs-CZ" b="1" dirty="0"/>
              <a:t>usnesením </a:t>
            </a:r>
            <a:r>
              <a:rPr lang="cs-CZ" dirty="0"/>
              <a:t>o provedení stavebního řízení, proti čemuž se nelze odvolat; právní mocí usnesení je zahájeno stavební řízení (srov. § 107 odst. 1 </a:t>
            </a:r>
            <a:r>
              <a:rPr lang="cs-CZ" dirty="0" err="1"/>
              <a:t>StZ</a:t>
            </a:r>
            <a:r>
              <a:rPr lang="cs-CZ" dirty="0"/>
              <a:t>) a dále platí výše uvedené</a:t>
            </a:r>
          </a:p>
          <a:p>
            <a:pPr marL="514350" indent="-514350">
              <a:buFont typeface="+mj-lt"/>
              <a:buAutoNum type="arabicPeriod"/>
            </a:pPr>
            <a:r>
              <a:rPr lang="cs-CZ" dirty="0"/>
              <a:t>není-li však žádného aktu navazujícího na závazné stanovisko – je možno přezkoumat přímo toto závazné stanovisko, které se materiálně považuje za </a:t>
            </a:r>
            <a:r>
              <a:rPr lang="cs-CZ" b="1" dirty="0"/>
              <a:t>rozhodnutí</a:t>
            </a:r>
            <a:r>
              <a:rPr lang="cs-CZ" dirty="0"/>
              <a:t> (např. taková oprava kulturní památky, pro kterou není třeba žádný akt podle stavebního zákona)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11" name="TextovéPole 10"/>
          <p:cNvSpPr txBox="1"/>
          <p:nvPr/>
        </p:nvSpPr>
        <p:spPr>
          <a:xfrm>
            <a:off x="1691680" y="439519"/>
            <a:ext cx="6624736" cy="415498"/>
          </a:xfrm>
          <a:prstGeom prst="rect">
            <a:avLst/>
          </a:prstGeom>
          <a:noFill/>
        </p:spPr>
        <p:txBody>
          <a:bodyPr wrap="square" rtlCol="0">
            <a:spAutoFit/>
          </a:bodyPr>
          <a:lstStyle/>
          <a:p>
            <a:r>
              <a:rPr lang="cs-CZ" sz="2100" dirty="0"/>
              <a:t>Ochrana kulturních památek s vazbou na stavební zákon</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117</a:t>
            </a:fld>
            <a:endParaRPr lang="cs-CZ"/>
          </a:p>
        </p:txBody>
      </p:sp>
    </p:spTree>
    <p:extLst>
      <p:ext uri="{BB962C8B-B14F-4D97-AF65-F5344CB8AC3E}">
        <p14:creationId xmlns:p14="http://schemas.microsoft.com/office/powerpoint/2010/main" val="1782084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003232" cy="4738368"/>
          </a:xfrm>
        </p:spPr>
        <p:txBody>
          <a:bodyPr>
            <a:normAutofit fontScale="85000" lnSpcReduction="20000"/>
          </a:bodyPr>
          <a:lstStyle/>
          <a:p>
            <a:r>
              <a:rPr lang="cs-CZ" dirty="0"/>
              <a:t> „Závěry orgánů státní památkové péče o tom, zda je provedení zamýšleného pomníku v daném místě z hlediska zájmů státní památkové péče přípustné či nikoliv, jsou věcí jejich </a:t>
            </a:r>
            <a:r>
              <a:rPr lang="cs-CZ" b="1" dirty="0"/>
              <a:t>správního uvážení</a:t>
            </a:r>
            <a:r>
              <a:rPr lang="cs-CZ" dirty="0"/>
              <a:t>, jež </a:t>
            </a:r>
            <a:r>
              <a:rPr lang="cs-CZ" u="sng" dirty="0"/>
              <a:t>nelze nahradit uvážením soudním.</a:t>
            </a:r>
            <a:r>
              <a:rPr lang="cs-CZ" dirty="0"/>
              <a:t>“</a:t>
            </a:r>
          </a:p>
          <a:p>
            <a:pPr marL="0" indent="0">
              <a:buNone/>
            </a:pPr>
            <a:endParaRPr lang="cs-CZ" dirty="0"/>
          </a:p>
          <a:p>
            <a:r>
              <a:rPr lang="cs-CZ" dirty="0"/>
              <a:t>„Výsledek veřejné soutěže na ztvárnění uměleckého díla </a:t>
            </a:r>
            <a:r>
              <a:rPr lang="cs-CZ" b="1" dirty="0"/>
              <a:t>není závazným podkladem </a:t>
            </a:r>
            <a:r>
              <a:rPr lang="cs-CZ" dirty="0"/>
              <a:t>pro vydání závazného stanoviska orgánem státní památkové péče ve smyslu § 14 odst. 2 ZSPP.“</a:t>
            </a:r>
          </a:p>
          <a:p>
            <a:endParaRPr lang="cs-CZ" dirty="0"/>
          </a:p>
          <a:p>
            <a:pPr marL="0" indent="0">
              <a:buNone/>
            </a:pPr>
            <a:r>
              <a:rPr lang="cs-CZ" sz="2800" dirty="0"/>
              <a:t>podle rozsudku Krajského soudu v Hradci Králové ze dne 25. 10. 2005, č. j. 30 Ca 26/2005-37</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11" name="TextovéPole 10"/>
          <p:cNvSpPr txBox="1"/>
          <p:nvPr/>
        </p:nvSpPr>
        <p:spPr>
          <a:xfrm>
            <a:off x="1691680" y="439519"/>
            <a:ext cx="6624736" cy="415498"/>
          </a:xfrm>
          <a:prstGeom prst="rect">
            <a:avLst/>
          </a:prstGeom>
          <a:noFill/>
        </p:spPr>
        <p:txBody>
          <a:bodyPr wrap="square" rtlCol="0">
            <a:spAutoFit/>
          </a:bodyPr>
          <a:lstStyle/>
          <a:p>
            <a:r>
              <a:rPr lang="cs-CZ" sz="2100" dirty="0"/>
              <a:t>Ochrana kulturních památek s vazbou na stavební zákon</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118</a:t>
            </a:fld>
            <a:endParaRPr lang="cs-CZ"/>
          </a:p>
        </p:txBody>
      </p:sp>
    </p:spTree>
    <p:extLst>
      <p:ext uri="{BB962C8B-B14F-4D97-AF65-F5344CB8AC3E}">
        <p14:creationId xmlns:p14="http://schemas.microsoft.com/office/powerpoint/2010/main" val="42437804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Závěr druhé části a otázky</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3303122" y="5423527"/>
            <a:ext cx="2846484" cy="369332"/>
          </a:xfrm>
          <a:prstGeom prst="rect">
            <a:avLst/>
          </a:prstGeom>
        </p:spPr>
        <p:txBody>
          <a:bodyPr wrap="none">
            <a:spAutoFit/>
          </a:bodyPr>
          <a:lstStyle/>
          <a:p>
            <a:pPr algn="ctr"/>
            <a:r>
              <a:rPr lang="cs-CZ" dirty="0">
                <a:hlinkClick r:id="rId5"/>
              </a:rPr>
              <a:t>dominik.zidek@law.muni.cz</a:t>
            </a:r>
            <a:r>
              <a:rPr lang="cs-CZ" dirty="0"/>
              <a:t> </a:t>
            </a:r>
          </a:p>
        </p:txBody>
      </p:sp>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2467027"/>
            <a:ext cx="4876800" cy="2304288"/>
          </a:xfrm>
          <a:prstGeom prst="rect">
            <a:avLst/>
          </a:prstGeom>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119</a:t>
            </a:fld>
            <a:endParaRPr lang="cs-CZ"/>
          </a:p>
        </p:txBody>
      </p:sp>
      <p:sp>
        <p:nvSpPr>
          <p:cNvPr id="10" name="Zástupný symbol pro datum 9"/>
          <p:cNvSpPr>
            <a:spLocks noGrp="1"/>
          </p:cNvSpPr>
          <p:nvPr>
            <p:ph type="dt" sz="half" idx="10"/>
          </p:nvPr>
        </p:nvSpPr>
        <p:spPr/>
        <p:txBody>
          <a:bodyPr/>
          <a:lstStyle/>
          <a:p>
            <a:r>
              <a:rPr lang="cs-CZ"/>
              <a:t>13. prosince 2019</a:t>
            </a:r>
          </a:p>
        </p:txBody>
      </p:sp>
      <p:sp>
        <p:nvSpPr>
          <p:cNvPr id="11" name="Zástupný symbol pro zápatí 10"/>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2815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Prameny právní úpravy</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12</a:t>
            </a:fld>
            <a:endParaRPr lang="cs-CZ"/>
          </a:p>
        </p:txBody>
      </p:sp>
      <p:sp>
        <p:nvSpPr>
          <p:cNvPr id="7" name="Rovnoramenný trojúhelník 6"/>
          <p:cNvSpPr/>
          <p:nvPr/>
        </p:nvSpPr>
        <p:spPr>
          <a:xfrm>
            <a:off x="1079612" y="1565609"/>
            <a:ext cx="6984776" cy="4104456"/>
          </a:xfrm>
          <a:prstGeom prst="triangle">
            <a:avLst/>
          </a:prstGeom>
          <a:pattFill prst="pct5">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Rovnoramenný trojúhelník 8"/>
          <p:cNvSpPr/>
          <p:nvPr/>
        </p:nvSpPr>
        <p:spPr>
          <a:xfrm>
            <a:off x="2618048" y="1565609"/>
            <a:ext cx="3907904" cy="2295439"/>
          </a:xfrm>
          <a:prstGeom prst="triangle">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Mezinárodní právo –</a:t>
            </a:r>
            <a:r>
              <a:rPr lang="cs-CZ" sz="1600" dirty="0">
                <a:solidFill>
                  <a:schemeClr val="tx1"/>
                </a:solidFill>
              </a:rPr>
              <a:t> Úmluva z </a:t>
            </a:r>
            <a:r>
              <a:rPr lang="cs-CZ" sz="1600" dirty="0" err="1">
                <a:solidFill>
                  <a:schemeClr val="tx1"/>
                </a:solidFill>
              </a:rPr>
              <a:t>Espoo</a:t>
            </a:r>
            <a:r>
              <a:rPr lang="cs-CZ" sz="1600" dirty="0">
                <a:solidFill>
                  <a:schemeClr val="tx1"/>
                </a:solidFill>
              </a:rPr>
              <a:t>, </a:t>
            </a:r>
            <a:r>
              <a:rPr lang="cs-CZ" sz="1600" dirty="0" err="1">
                <a:solidFill>
                  <a:schemeClr val="tx1"/>
                </a:solidFill>
              </a:rPr>
              <a:t>Aarhuská</a:t>
            </a:r>
            <a:r>
              <a:rPr lang="cs-CZ" sz="1600" dirty="0">
                <a:solidFill>
                  <a:schemeClr val="tx1"/>
                </a:solidFill>
              </a:rPr>
              <a:t> úmluva, různé bilaterální smlouvy</a:t>
            </a:r>
          </a:p>
          <a:p>
            <a:pPr algn="ctr"/>
            <a:endParaRPr lang="cs-CZ" dirty="0"/>
          </a:p>
        </p:txBody>
      </p:sp>
      <p:cxnSp>
        <p:nvCxnSpPr>
          <p:cNvPr id="12" name="Přímá spojnice 11"/>
          <p:cNvCxnSpPr/>
          <p:nvPr/>
        </p:nvCxnSpPr>
        <p:spPr>
          <a:xfrm>
            <a:off x="1907704" y="4725144"/>
            <a:ext cx="5328592" cy="0"/>
          </a:xfrm>
          <a:prstGeom prst="line">
            <a:avLst/>
          </a:prstGeom>
          <a:ln w="31750" cmpd="sng">
            <a:solidFill>
              <a:srgbClr val="F80E0E"/>
            </a:solidFill>
            <a:prstDash val="sysDash"/>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2139012" y="3952825"/>
            <a:ext cx="4865975" cy="584775"/>
          </a:xfrm>
          <a:prstGeom prst="rect">
            <a:avLst/>
          </a:prstGeom>
        </p:spPr>
        <p:txBody>
          <a:bodyPr wrap="square">
            <a:spAutoFit/>
          </a:bodyPr>
          <a:lstStyle/>
          <a:p>
            <a:pPr algn="ctr"/>
            <a:r>
              <a:rPr lang="cs-CZ" altLang="cs-CZ" sz="1600" b="1" dirty="0"/>
              <a:t>Evropské právo – </a:t>
            </a:r>
          </a:p>
          <a:p>
            <a:pPr algn="ctr"/>
            <a:r>
              <a:rPr lang="cs-CZ" altLang="cs-CZ" sz="1600" dirty="0"/>
              <a:t>Směrnice EIA, Směrnice SEA, </a:t>
            </a:r>
            <a:r>
              <a:rPr lang="cs-CZ" altLang="cs-CZ" sz="1600" dirty="0" err="1"/>
              <a:t>naturové</a:t>
            </a:r>
            <a:r>
              <a:rPr lang="cs-CZ" altLang="cs-CZ" sz="1600" dirty="0"/>
              <a:t> směrnice</a:t>
            </a:r>
            <a:endParaRPr lang="nl-BE" altLang="cs-CZ" sz="1600" dirty="0"/>
          </a:p>
        </p:txBody>
      </p:sp>
      <p:sp>
        <p:nvSpPr>
          <p:cNvPr id="18" name="Obdélník 17"/>
          <p:cNvSpPr/>
          <p:nvPr/>
        </p:nvSpPr>
        <p:spPr>
          <a:xfrm>
            <a:off x="2139011" y="4811671"/>
            <a:ext cx="4865975" cy="830997"/>
          </a:xfrm>
          <a:prstGeom prst="rect">
            <a:avLst/>
          </a:prstGeom>
        </p:spPr>
        <p:txBody>
          <a:bodyPr wrap="square">
            <a:spAutoFit/>
          </a:bodyPr>
          <a:lstStyle/>
          <a:p>
            <a:pPr algn="ctr"/>
            <a:r>
              <a:rPr lang="cs-CZ" altLang="cs-CZ" sz="1600" b="1" dirty="0"/>
              <a:t>Vnitrostátní právo – </a:t>
            </a:r>
          </a:p>
          <a:p>
            <a:pPr algn="ctr"/>
            <a:r>
              <a:rPr lang="cs-CZ" altLang="cs-CZ" sz="1600" dirty="0"/>
              <a:t>Zákon č. 100/2001 Sb., o posuzování vlivů na životní prostředí </a:t>
            </a:r>
            <a:endParaRPr lang="nl-BE" altLang="cs-CZ" sz="1600" dirty="0"/>
          </a:p>
        </p:txBody>
      </p:sp>
    </p:spTree>
    <p:extLst>
      <p:ext uri="{BB962C8B-B14F-4D97-AF65-F5344CB8AC3E}">
        <p14:creationId xmlns:p14="http://schemas.microsoft.com/office/powerpoint/2010/main" val="4249727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71555"/>
            <a:ext cx="8229600" cy="4738368"/>
          </a:xfrm>
        </p:spPr>
        <p:txBody>
          <a:bodyPr>
            <a:normAutofit/>
          </a:bodyPr>
          <a:lstStyle/>
          <a:p>
            <a:pPr marL="0" indent="0" algn="ctr">
              <a:buNone/>
            </a:pPr>
            <a:r>
              <a:rPr lang="cs-CZ" sz="2400" b="1" u="sng" dirty="0"/>
              <a:t>Vzorová situace </a:t>
            </a:r>
            <a:endParaRPr lang="cs-CZ" sz="2400" dirty="0"/>
          </a:p>
          <a:p>
            <a:pPr marL="0" indent="0" algn="ctr">
              <a:buNone/>
            </a:pPr>
            <a:r>
              <a:rPr lang="cs-CZ" sz="2400" dirty="0"/>
              <a:t>v podkroví nemovité kulturní památky (secesního domu) našel přirozené útočiště kriticky ohrožený druh živočicha – </a:t>
            </a:r>
            <a:r>
              <a:rPr lang="cs-CZ" sz="2400" b="1" dirty="0"/>
              <a:t>netopýr velký </a:t>
            </a:r>
            <a:r>
              <a:rPr lang="cs-CZ" sz="2400" i="1" dirty="0"/>
              <a:t>(</a:t>
            </a:r>
            <a:r>
              <a:rPr lang="cs-CZ" sz="2400" i="1" dirty="0" err="1"/>
              <a:t>Myotis</a:t>
            </a:r>
            <a:r>
              <a:rPr lang="cs-CZ" sz="2400" i="1" dirty="0"/>
              <a:t> </a:t>
            </a:r>
            <a:r>
              <a:rPr lang="cs-CZ" sz="2400" i="1" dirty="0" err="1"/>
              <a:t>myotis</a:t>
            </a:r>
            <a:r>
              <a:rPr lang="cs-CZ" sz="2400" i="1" dirty="0"/>
              <a:t>)</a:t>
            </a:r>
            <a:r>
              <a:rPr lang="cs-CZ" sz="2400" b="1" dirty="0"/>
              <a:t> </a:t>
            </a:r>
            <a:r>
              <a:rPr lang="cs-CZ" sz="2400" dirty="0"/>
              <a:t>– který však má na tuto kulturní památku neblahý vliv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11" name="TextovéPole 10"/>
          <p:cNvSpPr txBox="1"/>
          <p:nvPr/>
        </p:nvSpPr>
        <p:spPr>
          <a:xfrm>
            <a:off x="1691680" y="439519"/>
            <a:ext cx="6624736" cy="446276"/>
          </a:xfrm>
          <a:prstGeom prst="rect">
            <a:avLst/>
          </a:prstGeom>
          <a:noFill/>
        </p:spPr>
        <p:txBody>
          <a:bodyPr wrap="square" rtlCol="0">
            <a:spAutoFit/>
          </a:bodyPr>
          <a:lstStyle/>
          <a:p>
            <a:r>
              <a:rPr lang="cs-CZ" sz="2300" dirty="0"/>
              <a:t>Střety zájmů v území prakticky!</a:t>
            </a:r>
          </a:p>
        </p:txBody>
      </p:sp>
      <p:pic>
        <p:nvPicPr>
          <p:cNvPr id="1026" name="Picture 2" descr="https://www.mpg.de/241580/zoom-12930114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764360"/>
            <a:ext cx="3674368" cy="2411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ms.netnews.cz/files/images/355/img-208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393775"/>
            <a:ext cx="2333625" cy="275272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120</a:t>
            </a:fld>
            <a:endParaRPr lang="cs-CZ"/>
          </a:p>
        </p:txBody>
      </p:sp>
    </p:spTree>
    <p:extLst>
      <p:ext uri="{BB962C8B-B14F-4D97-AF65-F5344CB8AC3E}">
        <p14:creationId xmlns:p14="http://schemas.microsoft.com/office/powerpoint/2010/main" val="20169813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71555"/>
            <a:ext cx="8229600" cy="4906158"/>
          </a:xfrm>
        </p:spPr>
        <p:txBody>
          <a:bodyPr>
            <a:normAutofit fontScale="92500" lnSpcReduction="20000"/>
          </a:bodyPr>
          <a:lstStyle/>
          <a:p>
            <a:pPr algn="just"/>
            <a:r>
              <a:rPr lang="cs-CZ" sz="2400" dirty="0"/>
              <a:t>Nutnost řešit vztah dvou „konkurujících“ si zájmů – zájem na </a:t>
            </a:r>
            <a:r>
              <a:rPr lang="cs-CZ" sz="2400" u="sng" dirty="0"/>
              <a:t>ochraně kulturní památky </a:t>
            </a:r>
            <a:r>
              <a:rPr lang="cs-CZ" sz="2400" dirty="0"/>
              <a:t>x zájem na </a:t>
            </a:r>
            <a:r>
              <a:rPr lang="cs-CZ" sz="2400" u="sng" dirty="0"/>
              <a:t>ochraně biotopu kriticky ohroženého druhu živočicha</a:t>
            </a:r>
          </a:p>
          <a:p>
            <a:pPr algn="just"/>
            <a:r>
              <a:rPr lang="cs-CZ" sz="2400" dirty="0"/>
              <a:t>§ 12 ZSPP – ohrožení kulturní památky</a:t>
            </a:r>
          </a:p>
          <a:p>
            <a:pPr algn="just"/>
            <a:r>
              <a:rPr lang="cs-CZ" sz="2400" dirty="0"/>
              <a:t>jedná se o kriticky ohrožený druh živočicha (§ 48</a:t>
            </a:r>
            <a:r>
              <a:rPr lang="en-US" sz="2400" dirty="0"/>
              <a:t> +</a:t>
            </a:r>
            <a:r>
              <a:rPr lang="cs-CZ" sz="2400" dirty="0"/>
              <a:t> § 50 odst. 2 ZOPK s vazbou na vyhlášku MŽP č. 395/1992 Sb.)</a:t>
            </a:r>
          </a:p>
          <a:p>
            <a:pPr algn="just"/>
            <a:r>
              <a:rPr lang="cs-CZ" sz="2400" dirty="0"/>
              <a:t>§ 50 odst. 3 ZOPK: v případě </a:t>
            </a:r>
            <a:r>
              <a:rPr lang="cs-CZ" sz="2400" b="1" dirty="0"/>
              <a:t>prokazatelné nezbytnosti </a:t>
            </a:r>
            <a:r>
              <a:rPr lang="cs-CZ" sz="2400" dirty="0"/>
              <a:t>v důsledku běžného obhospodařování nemovitostí nebo jiného majetku </a:t>
            </a:r>
            <a:r>
              <a:rPr lang="cs-CZ" sz="2400" i="1" dirty="0"/>
              <a:t>nebo </a:t>
            </a:r>
            <a:r>
              <a:rPr lang="cs-CZ" sz="2400" dirty="0"/>
              <a:t>z důvodů hygienických, ochrany veřejného zdraví a veřejné bezpečnosti anebo leteckého provozu </a:t>
            </a:r>
            <a:r>
              <a:rPr lang="cs-CZ" sz="2100" dirty="0"/>
              <a:t>(pozor – není zde zmíněna památková ochrana!), </a:t>
            </a:r>
            <a:r>
              <a:rPr lang="cs-CZ" sz="2400" dirty="0"/>
              <a:t>není nutno získat výjimku – viz dále =&gt; ale nutné předchozí </a:t>
            </a:r>
            <a:r>
              <a:rPr lang="cs-CZ" sz="2400" u="sng" dirty="0"/>
              <a:t>stanovisko orgánu ochrany přírody</a:t>
            </a:r>
            <a:r>
              <a:rPr lang="cs-CZ" sz="2400" dirty="0"/>
              <a:t> ke způsobu a době zásahu (v tomto stanovisku orgán ochrany přírody může uložit náhradní ochranné opatření, například </a:t>
            </a:r>
            <a:r>
              <a:rPr lang="cs-CZ" sz="2400" b="1" dirty="0"/>
              <a:t>záchranný přenos živočichů</a:t>
            </a:r>
            <a:r>
              <a:rPr lang="cs-CZ" sz="2400" dirty="0"/>
              <a:t>): bude podkladem pro § 12 ZSPP</a:t>
            </a:r>
          </a:p>
          <a:p>
            <a:pPr lvl="1" algn="just"/>
            <a:r>
              <a:rPr lang="cs-CZ" sz="2000" dirty="0"/>
              <a:t>v praxi pro památkovou ochranu spíše výjimečně (problém s prokázání „prokazatelné nezbytnosti“)  </a:t>
            </a:r>
            <a:endParaRPr lang="cs-CZ" sz="2000" u="sng"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121</a:t>
            </a:fld>
            <a:endParaRPr lang="cs-CZ"/>
          </a:p>
        </p:txBody>
      </p:sp>
      <p:sp>
        <p:nvSpPr>
          <p:cNvPr id="10" name="TextovéPole 9">
            <a:extLst>
              <a:ext uri="{FF2B5EF4-FFF2-40B4-BE49-F238E27FC236}">
                <a16:creationId xmlns:a16="http://schemas.microsoft.com/office/drawing/2014/main" id="{921A23EA-40CE-4BB3-BFAA-4DAE065DC878}"/>
              </a:ext>
            </a:extLst>
          </p:cNvPr>
          <p:cNvSpPr txBox="1"/>
          <p:nvPr/>
        </p:nvSpPr>
        <p:spPr>
          <a:xfrm>
            <a:off x="1691680" y="439519"/>
            <a:ext cx="6624736" cy="446276"/>
          </a:xfrm>
          <a:prstGeom prst="rect">
            <a:avLst/>
          </a:prstGeom>
          <a:noFill/>
        </p:spPr>
        <p:txBody>
          <a:bodyPr wrap="square" rtlCol="0">
            <a:spAutoFit/>
          </a:bodyPr>
          <a:lstStyle/>
          <a:p>
            <a:r>
              <a:rPr lang="cs-CZ" sz="2300" dirty="0"/>
              <a:t>Střety zájmů v území prakticky!</a:t>
            </a:r>
          </a:p>
        </p:txBody>
      </p:sp>
    </p:spTree>
    <p:extLst>
      <p:ext uri="{BB962C8B-B14F-4D97-AF65-F5344CB8AC3E}">
        <p14:creationId xmlns:p14="http://schemas.microsoft.com/office/powerpoint/2010/main" val="38677996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9736" y="260648"/>
            <a:ext cx="8229600" cy="1143000"/>
          </a:xfrm>
        </p:spPr>
        <p:txBody>
          <a:bodyPr/>
          <a:lstStyle/>
          <a:p>
            <a:endParaRPr lang="cs-CZ" dirty="0"/>
          </a:p>
        </p:txBody>
      </p:sp>
      <p:sp>
        <p:nvSpPr>
          <p:cNvPr id="3" name="Zástupný symbol pro obsah 2"/>
          <p:cNvSpPr>
            <a:spLocks noGrp="1"/>
          </p:cNvSpPr>
          <p:nvPr>
            <p:ph idx="1"/>
          </p:nvPr>
        </p:nvSpPr>
        <p:spPr>
          <a:xfrm>
            <a:off x="457200" y="1371555"/>
            <a:ext cx="8229600" cy="4906158"/>
          </a:xfrm>
        </p:spPr>
        <p:txBody>
          <a:bodyPr>
            <a:normAutofit fontScale="77500" lnSpcReduction="20000"/>
          </a:bodyPr>
          <a:lstStyle/>
          <a:p>
            <a:pPr algn="just"/>
            <a:r>
              <a:rPr lang="cs-CZ" sz="2400" dirty="0"/>
              <a:t>Když nebude dána prokazatelná nezbytnost (nemožnost aplikace § 50 odst. 3 ZOPK), je třeba získat </a:t>
            </a:r>
            <a:r>
              <a:rPr lang="cs-CZ" sz="2400" b="1" u="sng" dirty="0"/>
              <a:t>výjimku podle § 56 ZOPK</a:t>
            </a:r>
          </a:p>
          <a:p>
            <a:pPr lvl="1" algn="just"/>
            <a:r>
              <a:rPr lang="cs-CZ" sz="2000" dirty="0"/>
              <a:t>pozor netopýr velký je také předmětem ochrany podle směrnice 92/43/EHS o ochraně přírodních stanovišť, volně žijících živočichů a planě rostoucích rostlin =&gt; aplikace § 56 odst. 1 druhá věta ZOPK</a:t>
            </a:r>
          </a:p>
          <a:p>
            <a:pPr algn="just"/>
            <a:r>
              <a:rPr lang="cs-CZ" sz="2400" dirty="0"/>
              <a:t>§ 56 odst. 2 ZOPK: důvody pro získání výjimky</a:t>
            </a:r>
          </a:p>
          <a:p>
            <a:pPr algn="just"/>
            <a:r>
              <a:rPr lang="cs-CZ" sz="2400" dirty="0"/>
              <a:t>výjimka může být vydána buď ve formě </a:t>
            </a:r>
            <a:r>
              <a:rPr lang="cs-CZ" sz="2400" u="sng" dirty="0"/>
              <a:t>rozhodnutí</a:t>
            </a:r>
            <a:r>
              <a:rPr lang="cs-CZ" sz="2400" dirty="0"/>
              <a:t> nebo ve formě </a:t>
            </a:r>
            <a:r>
              <a:rPr lang="cs-CZ" sz="2400" u="sng" dirty="0"/>
              <a:t>opatření obecné povahy</a:t>
            </a:r>
            <a:r>
              <a:rPr lang="cs-CZ" sz="2400" dirty="0"/>
              <a:t> nebo někdy i ve formě </a:t>
            </a:r>
            <a:r>
              <a:rPr lang="cs-CZ" sz="2400" u="sng" dirty="0"/>
              <a:t>subordinační veřejnoprávní smlouvy</a:t>
            </a:r>
          </a:p>
          <a:p>
            <a:pPr algn="just"/>
            <a:r>
              <a:rPr lang="cs-CZ" sz="2400" dirty="0"/>
              <a:t>pozor u stavebních činností nově na § 56 odst. 6 a 7 ZOPK – pak </a:t>
            </a:r>
            <a:r>
              <a:rPr lang="cs-CZ" sz="2400" u="sng" dirty="0"/>
              <a:t>závazné stanovisko</a:t>
            </a:r>
            <a:r>
              <a:rPr lang="cs-CZ" sz="2400" dirty="0"/>
              <a:t> (spíše výjimečné situace – diskuze) – viz následující </a:t>
            </a:r>
            <a:r>
              <a:rPr lang="cs-CZ" sz="2400" dirty="0" err="1"/>
              <a:t>slide</a:t>
            </a:r>
            <a:endParaRPr lang="cs-CZ" sz="2400" dirty="0"/>
          </a:p>
          <a:p>
            <a:pPr algn="just"/>
            <a:r>
              <a:rPr lang="cs-CZ" sz="2400" dirty="0"/>
              <a:t>Výjimka pak závazným podkladem pro § 12 ZSPP</a:t>
            </a:r>
          </a:p>
          <a:p>
            <a:pPr algn="just"/>
            <a:r>
              <a:rPr lang="cs-CZ" sz="2400" dirty="0"/>
              <a:t>V tomto konkrétním případě by záleželo na stavu budovy. Došlo by pravděpodobně k nařízení vhodného zakrytí podkroví způsobilým materiálem pro ochranu kulturní památky i ochranu netopýra velkého (byl by stanoven způsob řešení i dozor při jeho provádění), případně nařízen záchranný přenos netopýra či jiné proporcionální řešení...</a:t>
            </a:r>
          </a:p>
          <a:p>
            <a:pPr marL="0" indent="0" algn="just">
              <a:buNone/>
            </a:pPr>
            <a:endParaRPr lang="cs-CZ" sz="2400" dirty="0"/>
          </a:p>
          <a:p>
            <a:pPr marL="0" indent="0" algn="just">
              <a:buNone/>
            </a:pPr>
            <a:r>
              <a:rPr lang="cs-CZ" sz="2400" dirty="0"/>
              <a:t>=&gt; vždy střety v území řešit s přihlédnutím k </a:t>
            </a:r>
            <a:r>
              <a:rPr lang="cs-CZ" sz="2400" b="1" dirty="0"/>
              <a:t>testu proporcionality </a:t>
            </a:r>
            <a:r>
              <a:rPr lang="cs-CZ" sz="2400" dirty="0"/>
              <a:t>mezi ochranou kulturní památky a ochranou jiného chráněného zájmu</a:t>
            </a:r>
          </a:p>
          <a:p>
            <a:pPr algn="just"/>
            <a:endParaRPr lang="cs-CZ" sz="2400" u="sng"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122</a:t>
            </a:fld>
            <a:endParaRPr lang="cs-CZ"/>
          </a:p>
        </p:txBody>
      </p:sp>
      <p:sp>
        <p:nvSpPr>
          <p:cNvPr id="10" name="TextovéPole 9">
            <a:extLst>
              <a:ext uri="{FF2B5EF4-FFF2-40B4-BE49-F238E27FC236}">
                <a16:creationId xmlns:a16="http://schemas.microsoft.com/office/drawing/2014/main" id="{B99CBBB0-7111-4277-B2F6-ABD4B244A7A8}"/>
              </a:ext>
            </a:extLst>
          </p:cNvPr>
          <p:cNvSpPr txBox="1"/>
          <p:nvPr/>
        </p:nvSpPr>
        <p:spPr>
          <a:xfrm>
            <a:off x="1691680" y="439519"/>
            <a:ext cx="6624736" cy="446276"/>
          </a:xfrm>
          <a:prstGeom prst="rect">
            <a:avLst/>
          </a:prstGeom>
          <a:noFill/>
        </p:spPr>
        <p:txBody>
          <a:bodyPr wrap="square" rtlCol="0">
            <a:spAutoFit/>
          </a:bodyPr>
          <a:lstStyle/>
          <a:p>
            <a:r>
              <a:rPr lang="cs-CZ" sz="2300" dirty="0"/>
              <a:t>Střety zájmů v území prakticky!</a:t>
            </a:r>
          </a:p>
        </p:txBody>
      </p:sp>
    </p:spTree>
    <p:extLst>
      <p:ext uri="{BB962C8B-B14F-4D97-AF65-F5344CB8AC3E}">
        <p14:creationId xmlns:p14="http://schemas.microsoft.com/office/powerpoint/2010/main" val="33759002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57200" y="1049487"/>
            <a:ext cx="8291264" cy="5369079"/>
          </a:xfrm>
        </p:spPr>
        <p:txBody>
          <a:bodyPr>
            <a:normAutofit/>
          </a:bodyPr>
          <a:lstStyle/>
          <a:p>
            <a:pPr marL="0" indent="0" algn="ctr">
              <a:buNone/>
            </a:pPr>
            <a:r>
              <a:rPr lang="cs-CZ" sz="2800" b="1" u="sng" dirty="0"/>
              <a:t>Stav účinný od 1. 1. 2018</a:t>
            </a:r>
            <a:r>
              <a:rPr lang="cs-CZ" sz="2800" dirty="0"/>
              <a:t> (druhové výjimky – ZOPK)</a:t>
            </a:r>
            <a:endParaRPr lang="cs-CZ" sz="2800" u="sng" dirty="0"/>
          </a:p>
          <a:p>
            <a:endParaRPr lang="cs-CZ" sz="2200" b="1" dirty="0"/>
          </a:p>
          <a:p>
            <a:pPr marL="457200" lvl="1" indent="0">
              <a:buNone/>
            </a:pPr>
            <a:endParaRPr lang="cs-CZ" dirty="0"/>
          </a:p>
        </p:txBody>
      </p:sp>
      <p:sp>
        <p:nvSpPr>
          <p:cNvPr id="27" name="Obdélník 26"/>
          <p:cNvSpPr/>
          <p:nvPr/>
        </p:nvSpPr>
        <p:spPr>
          <a:xfrm>
            <a:off x="2687390" y="1572869"/>
            <a:ext cx="1519880" cy="88681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700" b="1" dirty="0">
                <a:solidFill>
                  <a:schemeClr val="tx1"/>
                </a:solidFill>
              </a:rPr>
              <a:t>samostatné rozhodnutí</a:t>
            </a:r>
          </a:p>
        </p:txBody>
      </p:sp>
      <p:pic>
        <p:nvPicPr>
          <p:cNvPr id="2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ál 32"/>
          <p:cNvSpPr/>
          <p:nvPr/>
        </p:nvSpPr>
        <p:spPr>
          <a:xfrm>
            <a:off x="6491263" y="1938328"/>
            <a:ext cx="1954560" cy="161057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500" dirty="0"/>
              <a:t>ÚZEMNÍ ŘÍZENÍ</a:t>
            </a:r>
          </a:p>
        </p:txBody>
      </p:sp>
      <p:sp>
        <p:nvSpPr>
          <p:cNvPr id="35" name="Ovál 34"/>
          <p:cNvSpPr/>
          <p:nvPr/>
        </p:nvSpPr>
        <p:spPr>
          <a:xfrm>
            <a:off x="457200" y="2042036"/>
            <a:ext cx="2269232" cy="12105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výjimka z druhové ochrany - § 56</a:t>
            </a:r>
          </a:p>
        </p:txBody>
      </p:sp>
      <p:cxnSp>
        <p:nvCxnSpPr>
          <p:cNvPr id="41" name="Přímá spojnice se šipkou 40"/>
          <p:cNvCxnSpPr/>
          <p:nvPr/>
        </p:nvCxnSpPr>
        <p:spPr>
          <a:xfrm flipV="1">
            <a:off x="2915816" y="2647299"/>
            <a:ext cx="3103984" cy="1336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Ovál 24"/>
          <p:cNvSpPr/>
          <p:nvPr/>
        </p:nvSpPr>
        <p:spPr>
          <a:xfrm>
            <a:off x="457200" y="4301033"/>
            <a:ext cx="2126756" cy="161057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200" dirty="0"/>
              <a:t>zahájeno</a:t>
            </a:r>
          </a:p>
          <a:p>
            <a:pPr algn="ctr"/>
            <a:r>
              <a:rPr lang="cs-CZ" sz="2500" dirty="0"/>
              <a:t>ŘÍZENÍ podle </a:t>
            </a:r>
            <a:r>
              <a:rPr lang="cs-CZ" sz="2500" dirty="0" err="1"/>
              <a:t>StZ</a:t>
            </a:r>
            <a:endParaRPr lang="cs-CZ" sz="2500" dirty="0"/>
          </a:p>
        </p:txBody>
      </p:sp>
      <p:cxnSp>
        <p:nvCxnSpPr>
          <p:cNvPr id="26" name="Přímá spojnice se šipkou 25"/>
          <p:cNvCxnSpPr/>
          <p:nvPr/>
        </p:nvCxnSpPr>
        <p:spPr>
          <a:xfrm>
            <a:off x="2691150" y="5413570"/>
            <a:ext cx="3465026" cy="6220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Obdélník 7"/>
          <p:cNvSpPr/>
          <p:nvPr/>
        </p:nvSpPr>
        <p:spPr>
          <a:xfrm>
            <a:off x="2915816" y="3789040"/>
            <a:ext cx="1440160" cy="124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objeven zvláště chráněný druh</a:t>
            </a:r>
          </a:p>
        </p:txBody>
      </p:sp>
      <p:sp>
        <p:nvSpPr>
          <p:cNvPr id="31" name="Ovál 30"/>
          <p:cNvSpPr/>
          <p:nvPr/>
        </p:nvSpPr>
        <p:spPr>
          <a:xfrm>
            <a:off x="5151355" y="3706339"/>
            <a:ext cx="2269232" cy="12105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výjimka z druhové ochrany - § 56</a:t>
            </a:r>
          </a:p>
        </p:txBody>
      </p:sp>
      <p:sp>
        <p:nvSpPr>
          <p:cNvPr id="45" name="Obdélník 44"/>
          <p:cNvSpPr/>
          <p:nvPr/>
        </p:nvSpPr>
        <p:spPr>
          <a:xfrm>
            <a:off x="7291997" y="3706339"/>
            <a:ext cx="1519880" cy="88681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700" b="1" dirty="0">
                <a:solidFill>
                  <a:schemeClr val="tx1"/>
                </a:solidFill>
              </a:rPr>
              <a:t>závazné stanovisko</a:t>
            </a:r>
          </a:p>
        </p:txBody>
      </p:sp>
      <p:cxnSp>
        <p:nvCxnSpPr>
          <p:cNvPr id="46" name="Přímá spojnice se šipkou 45"/>
          <p:cNvCxnSpPr/>
          <p:nvPr/>
        </p:nvCxnSpPr>
        <p:spPr>
          <a:xfrm flipV="1">
            <a:off x="4449849" y="4244046"/>
            <a:ext cx="575560" cy="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6447048" y="5375404"/>
            <a:ext cx="1806702" cy="12868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a:t>ROZHODNUTÍ podle </a:t>
            </a:r>
            <a:r>
              <a:rPr lang="cs-CZ" dirty="0" err="1"/>
              <a:t>StZ</a:t>
            </a:r>
            <a:endParaRPr lang="cs-CZ" dirty="0"/>
          </a:p>
        </p:txBody>
      </p:sp>
      <p:cxnSp>
        <p:nvCxnSpPr>
          <p:cNvPr id="47" name="Přímá spojnice se šipkou 46"/>
          <p:cNvCxnSpPr/>
          <p:nvPr/>
        </p:nvCxnSpPr>
        <p:spPr>
          <a:xfrm>
            <a:off x="7164288" y="4896060"/>
            <a:ext cx="304255" cy="34151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89061" y="1655902"/>
            <a:ext cx="1465338" cy="400110"/>
          </a:xfrm>
          <a:prstGeom prst="rect">
            <a:avLst/>
          </a:prstGeom>
          <a:noFill/>
        </p:spPr>
        <p:txBody>
          <a:bodyPr wrap="none" rtlCol="0">
            <a:spAutoFit/>
          </a:bodyPr>
          <a:lstStyle/>
          <a:p>
            <a:r>
              <a:rPr lang="cs-CZ" sz="2000" b="1" u="sng" dirty="0"/>
              <a:t>VARIANTA 1</a:t>
            </a:r>
          </a:p>
        </p:txBody>
      </p:sp>
      <p:sp>
        <p:nvSpPr>
          <p:cNvPr id="48" name="TextovéPole 47"/>
          <p:cNvSpPr txBox="1"/>
          <p:nvPr/>
        </p:nvSpPr>
        <p:spPr>
          <a:xfrm>
            <a:off x="98746" y="3747341"/>
            <a:ext cx="1465338" cy="400110"/>
          </a:xfrm>
          <a:prstGeom prst="rect">
            <a:avLst/>
          </a:prstGeom>
          <a:noFill/>
        </p:spPr>
        <p:txBody>
          <a:bodyPr wrap="none" rtlCol="0">
            <a:spAutoFit/>
          </a:bodyPr>
          <a:lstStyle/>
          <a:p>
            <a:r>
              <a:rPr lang="cs-CZ" sz="2000" b="1" u="sng" dirty="0"/>
              <a:t>VARIANTA 2</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123</a:t>
            </a:fld>
            <a:endParaRPr lang="cs-CZ"/>
          </a:p>
        </p:txBody>
      </p:sp>
      <p:sp>
        <p:nvSpPr>
          <p:cNvPr id="5" name="Zástupný symbol pro datum 4"/>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1295" flipH="1">
            <a:off x="3787930" y="3039773"/>
            <a:ext cx="1136092" cy="864695"/>
          </a:xfrm>
          <a:prstGeom prst="rect">
            <a:avLst/>
          </a:prstGeom>
        </p:spPr>
      </p:pic>
      <p:sp>
        <p:nvSpPr>
          <p:cNvPr id="29" name="TextovéPole 28">
            <a:extLst>
              <a:ext uri="{FF2B5EF4-FFF2-40B4-BE49-F238E27FC236}">
                <a16:creationId xmlns:a16="http://schemas.microsoft.com/office/drawing/2014/main" id="{BE70296C-EFF2-432C-96C1-63CFAF5EDBEA}"/>
              </a:ext>
            </a:extLst>
          </p:cNvPr>
          <p:cNvSpPr txBox="1"/>
          <p:nvPr/>
        </p:nvSpPr>
        <p:spPr>
          <a:xfrm>
            <a:off x="1691680" y="439519"/>
            <a:ext cx="6624736" cy="446276"/>
          </a:xfrm>
          <a:prstGeom prst="rect">
            <a:avLst/>
          </a:prstGeom>
          <a:noFill/>
        </p:spPr>
        <p:txBody>
          <a:bodyPr wrap="square" rtlCol="0">
            <a:spAutoFit/>
          </a:bodyPr>
          <a:lstStyle/>
          <a:p>
            <a:r>
              <a:rPr lang="cs-CZ" sz="2300" dirty="0"/>
              <a:t>Střety zájmů v území prakticky!</a:t>
            </a:r>
          </a:p>
        </p:txBody>
      </p:sp>
    </p:spTree>
    <p:extLst>
      <p:ext uri="{BB962C8B-B14F-4D97-AF65-F5344CB8AC3E}">
        <p14:creationId xmlns:p14="http://schemas.microsoft.com/office/powerpoint/2010/main" val="12415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2" presetClass="entr" presetSubtype="12"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3000" fill="hold"/>
                                        <p:tgtEl>
                                          <p:spTgt spid="13"/>
                                        </p:tgtEl>
                                        <p:attrNameLst>
                                          <p:attrName>ppt_x</p:attrName>
                                        </p:attrNameLst>
                                      </p:cBhvr>
                                      <p:tavLst>
                                        <p:tav tm="0">
                                          <p:val>
                                            <p:strVal val="0-#ppt_w/2"/>
                                          </p:val>
                                        </p:tav>
                                        <p:tav tm="100000">
                                          <p:val>
                                            <p:strVal val="#ppt_x"/>
                                          </p:val>
                                        </p:tav>
                                      </p:tavLst>
                                    </p:anim>
                                    <p:anim calcmode="lin" valueType="num">
                                      <p:cBhvr additive="base">
                                        <p:cTn id="52"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3" fill="hold" nodeType="clickEffect">
                                  <p:stCondLst>
                                    <p:cond delay="0"/>
                                  </p:stCondLst>
                                  <p:childTnLst>
                                    <p:anim calcmode="lin" valueType="num">
                                      <p:cBhvr additive="base">
                                        <p:cTn id="56" dur="3000"/>
                                        <p:tgtEl>
                                          <p:spTgt spid="13"/>
                                        </p:tgtEl>
                                        <p:attrNameLst>
                                          <p:attrName>ppt_x</p:attrName>
                                        </p:attrNameLst>
                                      </p:cBhvr>
                                      <p:tavLst>
                                        <p:tav tm="0">
                                          <p:val>
                                            <p:strVal val="ppt_x"/>
                                          </p:val>
                                        </p:tav>
                                        <p:tav tm="100000">
                                          <p:val>
                                            <p:strVal val="1+ppt_w/2"/>
                                          </p:val>
                                        </p:tav>
                                      </p:tavLst>
                                    </p:anim>
                                    <p:anim calcmode="lin" valueType="num">
                                      <p:cBhvr additive="base">
                                        <p:cTn id="57" dur="3000"/>
                                        <p:tgtEl>
                                          <p:spTgt spid="13"/>
                                        </p:tgtEl>
                                        <p:attrNameLst>
                                          <p:attrName>ppt_y</p:attrName>
                                        </p:attrNameLst>
                                      </p:cBhvr>
                                      <p:tavLst>
                                        <p:tav tm="0">
                                          <p:val>
                                            <p:strVal val="ppt_y"/>
                                          </p:val>
                                        </p:tav>
                                        <p:tav tm="100000">
                                          <p:val>
                                            <p:strVal val="0-ppt_h/2"/>
                                          </p:val>
                                        </p:tav>
                                      </p:tavLst>
                                    </p:anim>
                                    <p:set>
                                      <p:cBhvr>
                                        <p:cTn id="58"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5" grpId="0" animBg="1"/>
      <p:bldP spid="25" grpId="0" animBg="1"/>
      <p:bldP spid="8" grpId="0" animBg="1"/>
      <p:bldP spid="31" grpId="0" animBg="1"/>
      <p:bldP spid="45" grpId="0" animBg="1"/>
      <p:bldP spid="16" grpId="0" animBg="1"/>
      <p:bldP spid="24" grpId="0"/>
      <p:bldP spid="4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a:bodyPr>
          <a:lstStyle/>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53998"/>
          </a:xfrm>
          <a:prstGeom prst="rect">
            <a:avLst/>
          </a:prstGeom>
          <a:noFill/>
        </p:spPr>
        <p:txBody>
          <a:bodyPr wrap="square" rtlCol="0">
            <a:spAutoFit/>
          </a:bodyPr>
          <a:lstStyle/>
          <a:p>
            <a:r>
              <a:rPr lang="cs-CZ" sz="3000" dirty="0"/>
              <a:t>Závěr</a:t>
            </a:r>
          </a:p>
        </p:txBody>
      </p:sp>
      <p:pic>
        <p:nvPicPr>
          <p:cNvPr id="8" name="Picture 2" descr="https://www.redletterchristians.org/wp-content/uploads/2013/10/Not-Having-All-the-Answ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460" y="2811693"/>
            <a:ext cx="5777880" cy="3057462"/>
          </a:xfrm>
          <a:prstGeom prst="rect">
            <a:avLst/>
          </a:prstGeom>
          <a:noFill/>
          <a:extLst>
            <a:ext uri="{909E8E84-426E-40DD-AFC4-6F175D3DCCD1}">
              <a14:hiddenFill xmlns:a14="http://schemas.microsoft.com/office/drawing/2010/main">
                <a:solidFill>
                  <a:srgbClr val="FFFFFF"/>
                </a:solidFill>
              </a14:hiddenFill>
            </a:ext>
          </a:extLst>
        </p:spPr>
      </p:pic>
      <p:sp>
        <p:nvSpPr>
          <p:cNvPr id="11" name="Zástupný symbol pro obsah 2"/>
          <p:cNvSpPr txBox="1">
            <a:spLocks/>
          </p:cNvSpPr>
          <p:nvPr/>
        </p:nvSpPr>
        <p:spPr>
          <a:xfrm>
            <a:off x="609600" y="1752600"/>
            <a:ext cx="8229600" cy="4738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dirty="0">
                <a:hlinkClick r:id="rId5"/>
              </a:rPr>
              <a:t>dominik.zidek@law.muni.cz</a:t>
            </a:r>
            <a:r>
              <a:rPr lang="cs-CZ" dirty="0"/>
              <a:t> </a:t>
            </a:r>
          </a:p>
          <a:p>
            <a:endParaRPr lang="cs-CZ" dirty="0"/>
          </a:p>
          <a:p>
            <a:endParaRPr lang="cs-CZ" dirty="0"/>
          </a:p>
          <a:p>
            <a:endParaRPr lang="cs-CZ" dirty="0"/>
          </a:p>
          <a:p>
            <a:endParaRPr lang="cs-CZ" dirty="0"/>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124</a:t>
            </a:fld>
            <a:endParaRPr lang="cs-CZ"/>
          </a:p>
        </p:txBody>
      </p:sp>
    </p:spTree>
    <p:extLst>
      <p:ext uri="{BB962C8B-B14F-4D97-AF65-F5344CB8AC3E}">
        <p14:creationId xmlns:p14="http://schemas.microsoft.com/office/powerpoint/2010/main" val="411238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fontScale="77500" lnSpcReduction="20000"/>
          </a:bodyPr>
          <a:lstStyle/>
          <a:p>
            <a:pPr marL="0" indent="0" algn="ctr">
              <a:buNone/>
            </a:pPr>
            <a:r>
              <a:rPr lang="cs-CZ" altLang="cs-CZ" sz="2800" b="1" u="sng" dirty="0"/>
              <a:t>Mezinárodní právo</a:t>
            </a:r>
          </a:p>
          <a:p>
            <a:r>
              <a:rPr lang="cs-CZ" sz="2800" b="1" dirty="0"/>
              <a:t>Úmluva z </a:t>
            </a:r>
            <a:r>
              <a:rPr lang="cs-CZ" sz="2800" b="1" dirty="0" err="1"/>
              <a:t>Espoo</a:t>
            </a:r>
            <a:r>
              <a:rPr lang="cs-CZ" sz="2800" b="1" dirty="0"/>
              <a:t> </a:t>
            </a:r>
            <a:r>
              <a:rPr lang="cs-CZ" sz="2800" dirty="0"/>
              <a:t>(1991, Úmluva o hodnocení vlivů na životní prostředí přesahujících hranice států, pod patronací Evropské hospodářské komise OSN): Základní úprava mezistátní EIA</a:t>
            </a:r>
          </a:p>
          <a:p>
            <a:endParaRPr lang="cs-CZ" sz="2800" dirty="0"/>
          </a:p>
          <a:p>
            <a:r>
              <a:rPr lang="cs-CZ" sz="2800" b="1" dirty="0"/>
              <a:t>Kyjevský protokol </a:t>
            </a:r>
            <a:r>
              <a:rPr lang="cs-CZ" sz="2800" dirty="0"/>
              <a:t>(2003, v platnosti od 2010): Protokol k Úmluvě z </a:t>
            </a:r>
            <a:r>
              <a:rPr lang="cs-CZ" sz="2800" dirty="0" err="1"/>
              <a:t>Espoo</a:t>
            </a:r>
            <a:r>
              <a:rPr lang="cs-CZ" sz="2800" dirty="0"/>
              <a:t>, mezistátní SEA</a:t>
            </a:r>
          </a:p>
          <a:p>
            <a:pPr marL="0" indent="0">
              <a:buNone/>
            </a:pPr>
            <a:endParaRPr lang="cs-CZ" sz="2800" dirty="0"/>
          </a:p>
          <a:p>
            <a:r>
              <a:rPr lang="cs-CZ" sz="2800" b="1" dirty="0" err="1"/>
              <a:t>Aarhuská</a:t>
            </a:r>
            <a:r>
              <a:rPr lang="cs-CZ" sz="2800" b="1" dirty="0"/>
              <a:t> úmluva </a:t>
            </a:r>
            <a:r>
              <a:rPr lang="cs-CZ" sz="2800" dirty="0"/>
              <a:t>(1998, Mezinárodní úmluva o přístupu k informacím, účasti veřejnosti na rozhodování a přístupu k právní ochraně v otázkách životního prostředí):</a:t>
            </a:r>
          </a:p>
          <a:p>
            <a:pPr lvl="1"/>
            <a:r>
              <a:rPr lang="cs-CZ" sz="2400" dirty="0"/>
              <a:t>Účast na rozhodování = zejména účast v procesech EIA a IPPC</a:t>
            </a:r>
          </a:p>
          <a:p>
            <a:pPr lvl="1"/>
            <a:endParaRPr lang="cs-CZ" sz="2400" dirty="0"/>
          </a:p>
          <a:p>
            <a:r>
              <a:rPr lang="cs-CZ" sz="2800" dirty="0"/>
              <a:t>Množství mezinárodních smluv obsahuje ustanovení o posuzování vlivů na životní prostředí, detailní úpravu obsahují časté bilaterální smlouvy.</a:t>
            </a:r>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Prameny právní úpravy</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13</a:t>
            </a:fld>
            <a:endParaRPr lang="cs-CZ"/>
          </a:p>
        </p:txBody>
      </p:sp>
    </p:spTree>
    <p:extLst>
      <p:ext uri="{BB962C8B-B14F-4D97-AF65-F5344CB8AC3E}">
        <p14:creationId xmlns:p14="http://schemas.microsoft.com/office/powerpoint/2010/main" val="10361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fontScale="85000" lnSpcReduction="20000"/>
          </a:bodyPr>
          <a:lstStyle/>
          <a:p>
            <a:pPr marL="0" indent="0" algn="ctr">
              <a:buNone/>
            </a:pPr>
            <a:r>
              <a:rPr lang="cs-CZ" altLang="cs-CZ" sz="2800" b="1" u="sng" dirty="0"/>
              <a:t>Evropské právo</a:t>
            </a:r>
          </a:p>
          <a:p>
            <a:r>
              <a:rPr lang="cs-CZ" sz="2800" b="1" dirty="0"/>
              <a:t>Směrnice SEA </a:t>
            </a:r>
            <a:r>
              <a:rPr lang="cs-CZ" sz="2800" dirty="0"/>
              <a:t>–</a:t>
            </a:r>
            <a:r>
              <a:rPr lang="cs-CZ" sz="2800" b="1" dirty="0"/>
              <a:t> </a:t>
            </a:r>
            <a:r>
              <a:rPr lang="cs-CZ" sz="2800" dirty="0"/>
              <a:t>směrnice EP a Rady 2001/42/ES ze dne 27. června 2001 </a:t>
            </a:r>
            <a:r>
              <a:rPr lang="cs-CZ" sz="2800" b="1" dirty="0">
                <a:solidFill>
                  <a:srgbClr val="00B050"/>
                </a:solidFill>
              </a:rPr>
              <a:t>o posuzování vlivů některých plánů a programů</a:t>
            </a:r>
            <a:r>
              <a:rPr lang="cs-CZ" sz="2800" dirty="0"/>
              <a:t> na životní prostředí</a:t>
            </a:r>
          </a:p>
          <a:p>
            <a:pPr marL="0" indent="0">
              <a:buNone/>
            </a:pPr>
            <a:endParaRPr lang="cs-CZ" sz="2800" dirty="0"/>
          </a:p>
          <a:p>
            <a:r>
              <a:rPr lang="cs-CZ" sz="2800" b="1" dirty="0"/>
              <a:t>Směrnice EIA </a:t>
            </a:r>
            <a:r>
              <a:rPr lang="cs-CZ" sz="2800" dirty="0"/>
              <a:t>– směrnice EP a Rady 2011/92/EU ze dne 13. prosince 2011 o posuzování </a:t>
            </a:r>
            <a:r>
              <a:rPr lang="cs-CZ" sz="2800" b="1" dirty="0">
                <a:solidFill>
                  <a:srgbClr val="00B050"/>
                </a:solidFill>
              </a:rPr>
              <a:t>vlivů některých veřejných a soukromých záměrů </a:t>
            </a:r>
            <a:r>
              <a:rPr lang="cs-CZ" sz="2800" dirty="0"/>
              <a:t>na životní prostředí ve znění směrnice 2014/52/EU</a:t>
            </a:r>
          </a:p>
          <a:p>
            <a:pPr lvl="1"/>
            <a:r>
              <a:rPr lang="cs-CZ" sz="2400" dirty="0"/>
              <a:t>původní směrnice 85/337/EC o hodnocení vlivů určitých veřejných a soukromých projektů na životní prostředí </a:t>
            </a:r>
          </a:p>
          <a:p>
            <a:pPr marL="0" indent="0">
              <a:buNone/>
            </a:pPr>
            <a:endParaRPr lang="cs-CZ" sz="2800" dirty="0"/>
          </a:p>
          <a:p>
            <a:r>
              <a:rPr lang="cs-CZ" sz="2800" b="1" dirty="0" err="1"/>
              <a:t>Naturová</a:t>
            </a:r>
            <a:r>
              <a:rPr lang="cs-CZ" sz="2800" b="1" dirty="0"/>
              <a:t> směrnice (oblasti NATURA 2000)</a:t>
            </a:r>
            <a:r>
              <a:rPr lang="cs-CZ" sz="2800" dirty="0"/>
              <a:t> – směrnice Rady 92/43/EHS ze dne 21. května 1992 o ochraně přírodních stanovišť, volně žijících živočichů a planě rostoucích rostlin</a:t>
            </a:r>
          </a:p>
          <a:p>
            <a:endParaRPr lang="cs-CZ" sz="2800" dirty="0"/>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Prameny právní úpravy</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14</a:t>
            </a:fld>
            <a:endParaRPr lang="cs-CZ"/>
          </a:p>
        </p:txBody>
      </p:sp>
    </p:spTree>
    <p:extLst>
      <p:ext uri="{BB962C8B-B14F-4D97-AF65-F5344CB8AC3E}">
        <p14:creationId xmlns:p14="http://schemas.microsoft.com/office/powerpoint/2010/main" val="34202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fontScale="62500" lnSpcReduction="20000"/>
          </a:bodyPr>
          <a:lstStyle/>
          <a:p>
            <a:pPr marL="0" indent="0" algn="ctr">
              <a:buNone/>
            </a:pPr>
            <a:r>
              <a:rPr lang="cs-CZ" altLang="cs-CZ" sz="3500" b="1" u="sng" dirty="0"/>
              <a:t>Vnitrostátní (české) právo</a:t>
            </a:r>
          </a:p>
          <a:p>
            <a:r>
              <a:rPr lang="cs-CZ" sz="3500" b="1" dirty="0"/>
              <a:t>Zákon č. 100/2001 Sb., </a:t>
            </a:r>
            <a:r>
              <a:rPr lang="cs-CZ" sz="3500" b="1" dirty="0">
                <a:solidFill>
                  <a:srgbClr val="00B050"/>
                </a:solidFill>
              </a:rPr>
              <a:t>o posuzování vlivů na životní prostředí</a:t>
            </a:r>
            <a:r>
              <a:rPr lang="cs-CZ" sz="3500" dirty="0"/>
              <a:t>, ve znění pozdějších předpisů</a:t>
            </a:r>
          </a:p>
          <a:p>
            <a:pPr lvl="1"/>
            <a:r>
              <a:rPr lang="cs-CZ" sz="2400" dirty="0"/>
              <a:t>provádí směrnice EIA a SEA a upravuje i proces posuzování vlivů na oblasti NATURA 2000</a:t>
            </a:r>
          </a:p>
          <a:p>
            <a:endParaRPr lang="cs-CZ" dirty="0"/>
          </a:p>
          <a:p>
            <a:r>
              <a:rPr lang="cs-CZ" sz="2900" dirty="0"/>
              <a:t>Vyhláška č. 453/2017 Sb., o odborné způsobilosti a o úpravě některých dalších otázek souvisejících s posuzováním vlivů na životní prostředí</a:t>
            </a:r>
          </a:p>
          <a:p>
            <a:r>
              <a:rPr lang="cs-CZ" sz="2900" dirty="0"/>
              <a:t>Vyhláška č. 353/2004 Sb., kterou se stanoví bližší podmínky osvědčení o odborné způsobilosti pro oblast posuzování vlivů na veřejné zdraví, postup při jejich ověřování a postup při udělování a odnímání osvědčení</a:t>
            </a:r>
            <a:endParaRPr lang="cs-CZ" sz="2900" b="1" dirty="0"/>
          </a:p>
          <a:p>
            <a:pPr marL="285750" indent="-285750"/>
            <a:endParaRPr lang="cs-CZ" sz="2800" b="1" dirty="0"/>
          </a:p>
          <a:p>
            <a:pPr marL="285750" indent="-285750"/>
            <a:r>
              <a:rPr lang="cs-CZ" sz="2800" b="1" dirty="0"/>
              <a:t>Zákon č. 183/2006 Sb., o územním plánování a stavebním řádu (stavební zákon), </a:t>
            </a:r>
            <a:r>
              <a:rPr lang="cs-CZ" sz="2800" dirty="0"/>
              <a:t>ve znění pozdějších předpisů</a:t>
            </a:r>
          </a:p>
          <a:p>
            <a:pPr marL="685800" lvl="1"/>
            <a:r>
              <a:rPr lang="cs-CZ" sz="2400" dirty="0"/>
              <a:t>specifická úprava dílčích aspektů EIA, SEA + integrace procesů EIA do společných řízení</a:t>
            </a:r>
          </a:p>
          <a:p>
            <a:pPr marL="285750"/>
            <a:r>
              <a:rPr lang="cs-CZ" sz="2900" b="1" dirty="0"/>
              <a:t>Zákon č. 114/1992 Sb., o ochraně přírody a krajiny</a:t>
            </a:r>
            <a:r>
              <a:rPr lang="cs-CZ" sz="2900" dirty="0"/>
              <a:t>, ve znění pozdějších předpisů</a:t>
            </a:r>
          </a:p>
          <a:p>
            <a:pPr marL="685800" lvl="1"/>
            <a:r>
              <a:rPr lang="cs-CZ" sz="2400" dirty="0"/>
              <a:t>ochrana NATURA 2000</a:t>
            </a:r>
          </a:p>
          <a:p>
            <a:pPr marL="400050" lvl="1" indent="0">
              <a:buNone/>
            </a:pPr>
            <a:endParaRPr lang="cs-CZ" sz="2400" dirty="0"/>
          </a:p>
          <a:p>
            <a:pPr marL="0" indent="0">
              <a:buNone/>
            </a:pPr>
            <a:r>
              <a:rPr lang="cs-CZ" sz="2900" dirty="0"/>
              <a:t>… a další související právní předpisy</a:t>
            </a:r>
          </a:p>
          <a:p>
            <a:endParaRPr lang="cs-CZ" sz="2800" dirty="0"/>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Prameny právní úpravy</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15</a:t>
            </a:fld>
            <a:endParaRPr lang="cs-CZ"/>
          </a:p>
        </p:txBody>
      </p:sp>
    </p:spTree>
    <p:extLst>
      <p:ext uri="{BB962C8B-B14F-4D97-AF65-F5344CB8AC3E}">
        <p14:creationId xmlns:p14="http://schemas.microsoft.com/office/powerpoint/2010/main" val="25908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SEA / EIA – společná východiska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16</a:t>
            </a:fld>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099" y="2119148"/>
            <a:ext cx="3011175" cy="3718252"/>
          </a:xfrm>
          <a:prstGeom prst="rect">
            <a:avLst/>
          </a:prstGeom>
        </p:spPr>
      </p:pic>
    </p:spTree>
    <p:extLst>
      <p:ext uri="{BB962C8B-B14F-4D97-AF65-F5344CB8AC3E}">
        <p14:creationId xmlns:p14="http://schemas.microsoft.com/office/powerpoint/2010/main" val="116342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a:bodyPr>
          <a:lstStyle/>
          <a:p>
            <a:endParaRPr lang="cs-CZ" altLang="cs-CZ" sz="3500" b="1" u="sng" dirty="0"/>
          </a:p>
          <a:p>
            <a:endParaRPr lang="cs-CZ" sz="2800" dirty="0"/>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17</a:t>
            </a:fld>
            <a:endParaRPr lang="cs-CZ"/>
          </a:p>
        </p:txBody>
      </p:sp>
      <p:pic>
        <p:nvPicPr>
          <p:cNvPr id="10"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Zaoblený obdélník 10"/>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Úvodní ustanovení (§ 1 – 3)</a:t>
            </a:r>
          </a:p>
        </p:txBody>
      </p:sp>
      <p:sp>
        <p:nvSpPr>
          <p:cNvPr id="12" name="Zaoblený obdélník 11"/>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prostředí (§ 4 – 10)</a:t>
            </a:r>
          </a:p>
        </p:txBody>
      </p:sp>
      <p:sp>
        <p:nvSpPr>
          <p:cNvPr id="13" name="Zaoblený obdélník 12"/>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koncepce na životní prostředí (§ 10a – 10i)</a:t>
            </a:r>
          </a:p>
        </p:txBody>
      </p:sp>
      <p:sp>
        <p:nvSpPr>
          <p:cNvPr id="14" name="Zaoblený obdélník 13"/>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na životní prostředí přesahujících hranice české republiky (§ 11 – 14b)</a:t>
            </a:r>
          </a:p>
        </p:txBody>
      </p:sp>
      <p:sp>
        <p:nvSpPr>
          <p:cNvPr id="15" name="Zaoblený obdélník 14"/>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Ustanovení společná a přechodná (§ 15 – 24)</a:t>
            </a:r>
          </a:p>
        </p:txBody>
      </p:sp>
      <p:sp>
        <p:nvSpPr>
          <p:cNvPr id="16" name="Zaoblený obdélník 15"/>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1 – seznam záměrů</a:t>
            </a:r>
          </a:p>
        </p:txBody>
      </p:sp>
      <p:sp>
        <p:nvSpPr>
          <p:cNvPr id="17" name="Zaoblený obdélník 16"/>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2 – kritéria pro zjišťovací řízení</a:t>
            </a:r>
          </a:p>
        </p:txBody>
      </p:sp>
      <p:sp>
        <p:nvSpPr>
          <p:cNvPr id="18" name="Zaoblený obdélník 17"/>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 – náležitosti oznámení</a:t>
            </a:r>
          </a:p>
        </p:txBody>
      </p:sp>
      <p:sp>
        <p:nvSpPr>
          <p:cNvPr id="19" name="Zaoblený obdélník 18"/>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3a – oznámení podlimitního záměru</a:t>
            </a:r>
          </a:p>
        </p:txBody>
      </p:sp>
      <p:sp>
        <p:nvSpPr>
          <p:cNvPr id="20" name="Zaoblený obdélník 19"/>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4 – náležitosti dokumentace</a:t>
            </a:r>
          </a:p>
        </p:txBody>
      </p:sp>
      <p:sp>
        <p:nvSpPr>
          <p:cNvPr id="21" name="Zaoblený obdélník 20"/>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5 – náležitosti posudku</a:t>
            </a:r>
          </a:p>
        </p:txBody>
      </p:sp>
      <p:sp>
        <p:nvSpPr>
          <p:cNvPr id="22" name="Zaoblený obdélník 21"/>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6 – náležitosti stanoviska</a:t>
            </a:r>
          </a:p>
        </p:txBody>
      </p:sp>
      <p:sp>
        <p:nvSpPr>
          <p:cNvPr id="23" name="Zaoblený obdélník 22"/>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7 – náležitosti oznámení</a:t>
            </a:r>
          </a:p>
        </p:txBody>
      </p:sp>
      <p:sp>
        <p:nvSpPr>
          <p:cNvPr id="24" name="Zaoblený obdélník 23"/>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8 – kritéria pro zjišťovací řízení</a:t>
            </a:r>
          </a:p>
        </p:txBody>
      </p:sp>
      <p:sp>
        <p:nvSpPr>
          <p:cNvPr id="25" name="Zaoblený obdélník 24"/>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9 – náležitosti vyhodnocení koncepce</a:t>
            </a:r>
          </a:p>
        </p:txBody>
      </p:sp>
      <p:sp>
        <p:nvSpPr>
          <p:cNvPr id="7" name="Obdélník 6"/>
          <p:cNvSpPr/>
          <p:nvPr/>
        </p:nvSpPr>
        <p:spPr>
          <a:xfrm rot="18022839">
            <a:off x="-577839" y="2215712"/>
            <a:ext cx="2521331" cy="400110"/>
          </a:xfrm>
          <a:prstGeom prst="rect">
            <a:avLst/>
          </a:prstGeom>
        </p:spPr>
        <p:txBody>
          <a:bodyPr wrap="none">
            <a:spAutoFit/>
          </a:bodyPr>
          <a:lstStyle/>
          <a:p>
            <a:r>
              <a:rPr lang="cs-CZ" sz="2000" b="1" u="sng" dirty="0">
                <a:solidFill>
                  <a:srgbClr val="00B050"/>
                </a:solidFill>
              </a:rPr>
              <a:t>Zákon č. 100/2001 Sb.</a:t>
            </a:r>
            <a:endParaRPr lang="cs-CZ" sz="2000" u="sng" dirty="0">
              <a:solidFill>
                <a:srgbClr val="00B050"/>
              </a:solidFill>
            </a:endParaRPr>
          </a:p>
        </p:txBody>
      </p:sp>
    </p:spTree>
    <p:extLst>
      <p:ext uri="{BB962C8B-B14F-4D97-AF65-F5344CB8AC3E}">
        <p14:creationId xmlns:p14="http://schemas.microsoft.com/office/powerpoint/2010/main" val="429253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fontScale="85000" lnSpcReduction="10000"/>
          </a:bodyPr>
          <a:lstStyle/>
          <a:p>
            <a:pPr marL="0" indent="0" algn="ctr">
              <a:buNone/>
            </a:pPr>
            <a:r>
              <a:rPr lang="cs-CZ" sz="2800" dirty="0"/>
              <a:t>Pro účely tohoto zákona </a:t>
            </a:r>
            <a:r>
              <a:rPr lang="cs-CZ" sz="2800" dirty="0">
                <a:solidFill>
                  <a:srgbClr val="00B050"/>
                </a:solidFill>
              </a:rPr>
              <a:t>(</a:t>
            </a:r>
            <a:r>
              <a:rPr lang="cs-CZ" sz="2800" b="1" u="sng" dirty="0">
                <a:solidFill>
                  <a:srgbClr val="00B050"/>
                </a:solidFill>
              </a:rPr>
              <a:t>zákon č. 100/2001 Sb.</a:t>
            </a:r>
            <a:r>
              <a:rPr lang="cs-CZ" sz="2800" dirty="0">
                <a:solidFill>
                  <a:srgbClr val="00B050"/>
                </a:solidFill>
              </a:rPr>
              <a:t>)</a:t>
            </a:r>
            <a:r>
              <a:rPr lang="cs-CZ" sz="2800" b="1" dirty="0">
                <a:solidFill>
                  <a:srgbClr val="00B050"/>
                </a:solidFill>
              </a:rPr>
              <a:t> </a:t>
            </a:r>
            <a:r>
              <a:rPr lang="cs-CZ" sz="2800" dirty="0"/>
              <a:t>se rozumí:</a:t>
            </a:r>
          </a:p>
          <a:p>
            <a:pPr marL="0" indent="0">
              <a:buNone/>
            </a:pPr>
            <a:endParaRPr lang="cs-CZ" sz="2800" dirty="0"/>
          </a:p>
          <a:p>
            <a:pPr marL="0" indent="0">
              <a:buNone/>
            </a:pPr>
            <a:r>
              <a:rPr lang="cs-CZ" sz="2800" dirty="0"/>
              <a:t>a) </a:t>
            </a:r>
            <a:r>
              <a:rPr lang="cs-CZ" sz="2800" b="1" dirty="0"/>
              <a:t>záměrem</a:t>
            </a:r>
          </a:p>
          <a:p>
            <a:pPr marL="400050" lvl="1" indent="0">
              <a:buNone/>
            </a:pPr>
            <a:r>
              <a:rPr lang="cs-CZ" sz="2400" dirty="0"/>
              <a:t>1. stavby, zařízení, činnosti a technologie uvedené v příloze č. 1 k tomuto zákonu,</a:t>
            </a:r>
          </a:p>
          <a:p>
            <a:pPr marL="400050" lvl="1" indent="0">
              <a:buNone/>
            </a:pPr>
            <a:r>
              <a:rPr lang="cs-CZ" sz="2400"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p>
          <a:p>
            <a:endParaRPr lang="cs-CZ" sz="2800" dirty="0"/>
          </a:p>
          <a:p>
            <a:pPr marL="0" indent="0">
              <a:buNone/>
            </a:pPr>
            <a:r>
              <a:rPr lang="cs-CZ" sz="2800" dirty="0"/>
              <a:t>b) </a:t>
            </a:r>
            <a:r>
              <a:rPr lang="cs-CZ" sz="2800" b="1" dirty="0"/>
              <a:t>koncepcí </a:t>
            </a:r>
            <a:r>
              <a:rPr lang="cs-CZ" sz="2800" dirty="0"/>
              <a:t>strategie, politiky, plány nebo programy včetně těch, které jsou spolufinancované z prostředků fondů Evropské unie, zpracované nebo zadané orgánem veřejné správy a následně orgánem veřejné správy schvalované nebo ke schválení předkládané,</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18</a:t>
            </a:fld>
            <a:endParaRPr lang="cs-CZ"/>
          </a:p>
        </p:txBody>
      </p:sp>
      <p:sp>
        <p:nvSpPr>
          <p:cNvPr id="7" name="Bublinový popisek ve tvaru obláčku 6"/>
          <p:cNvSpPr/>
          <p:nvPr/>
        </p:nvSpPr>
        <p:spPr>
          <a:xfrm>
            <a:off x="1944579" y="1646322"/>
            <a:ext cx="1152128" cy="5537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EIA</a:t>
            </a:r>
          </a:p>
        </p:txBody>
      </p:sp>
      <p:sp>
        <p:nvSpPr>
          <p:cNvPr id="9" name="Bublinový popisek ve tvaru obláčku 8"/>
          <p:cNvSpPr/>
          <p:nvPr/>
        </p:nvSpPr>
        <p:spPr>
          <a:xfrm>
            <a:off x="1500699" y="4077072"/>
            <a:ext cx="887760" cy="504056"/>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SEA</a:t>
            </a:r>
          </a:p>
        </p:txBody>
      </p:sp>
    </p:spTree>
    <p:extLst>
      <p:ext uri="{BB962C8B-B14F-4D97-AF65-F5344CB8AC3E}">
        <p14:creationId xmlns:p14="http://schemas.microsoft.com/office/powerpoint/2010/main" val="24952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216333"/>
            <a:ext cx="8229600" cy="5121275"/>
          </a:xfrm>
        </p:spPr>
        <p:txBody>
          <a:bodyPr>
            <a:normAutofit fontScale="77500" lnSpcReduction="20000"/>
          </a:bodyPr>
          <a:lstStyle/>
          <a:p>
            <a:pPr marL="0" indent="0" algn="ctr">
              <a:buNone/>
            </a:pPr>
            <a:r>
              <a:rPr lang="cs-CZ" altLang="cs-CZ" sz="2800" b="1" i="1" dirty="0"/>
              <a:t>Hodnotí se charakteristika předpokládaných vlivů na obyvatelstvo a životní prostředí a hodnocení jejich velikosti a významnosti </a:t>
            </a:r>
            <a:r>
              <a:rPr lang="cs-CZ" altLang="cs-CZ" sz="2800" b="1" i="1" dirty="0">
                <a:solidFill>
                  <a:srgbClr val="00B050"/>
                </a:solidFill>
              </a:rPr>
              <a:t>(včetně jejich vzájemného působení a souvislostí) </a:t>
            </a:r>
            <a:r>
              <a:rPr lang="cs-CZ" altLang="cs-CZ" sz="2800" b="1" i="1" dirty="0"/>
              <a:t>– srov. </a:t>
            </a:r>
            <a:r>
              <a:rPr lang="cs-CZ" altLang="cs-CZ" sz="2800" b="1" i="1" dirty="0">
                <a:solidFill>
                  <a:srgbClr val="00B050"/>
                </a:solidFill>
              </a:rPr>
              <a:t>§ 2</a:t>
            </a:r>
          </a:p>
          <a:p>
            <a:endParaRPr lang="en-US" altLang="cs-CZ" sz="2800" i="1" dirty="0"/>
          </a:p>
          <a:p>
            <a:pPr marL="285750" indent="-285750"/>
            <a:r>
              <a:rPr lang="cs-CZ" altLang="cs-CZ" sz="2800" i="1" dirty="0"/>
              <a:t>Vlivy na </a:t>
            </a:r>
            <a:r>
              <a:rPr lang="cs-CZ" altLang="cs-CZ" sz="2800" b="1" i="1" dirty="0">
                <a:solidFill>
                  <a:srgbClr val="FF0000"/>
                </a:solidFill>
              </a:rPr>
              <a:t>obyvatelstvo a veřejné zdraví</a:t>
            </a:r>
          </a:p>
          <a:p>
            <a:pPr marL="285750" indent="-285750"/>
            <a:r>
              <a:rPr lang="cs-CZ" altLang="cs-CZ" sz="2800" i="1" dirty="0"/>
              <a:t>Vlivy na </a:t>
            </a:r>
            <a:r>
              <a:rPr lang="cs-CZ" altLang="cs-CZ" sz="2800" b="1" i="1" dirty="0">
                <a:solidFill>
                  <a:srgbClr val="FF0000"/>
                </a:solidFill>
              </a:rPr>
              <a:t>ovzduší a klima </a:t>
            </a:r>
          </a:p>
          <a:p>
            <a:pPr marL="285750" indent="-285750"/>
            <a:r>
              <a:rPr lang="cs-CZ" altLang="cs-CZ" sz="2800" i="1" dirty="0"/>
              <a:t>Vlivy na </a:t>
            </a:r>
            <a:r>
              <a:rPr lang="cs-CZ" altLang="cs-CZ" sz="2800" b="1" i="1" dirty="0">
                <a:solidFill>
                  <a:srgbClr val="FF0000"/>
                </a:solidFill>
              </a:rPr>
              <a:t>hlukovou situaci </a:t>
            </a:r>
            <a:r>
              <a:rPr lang="cs-CZ" altLang="cs-CZ" sz="2800" i="1" dirty="0"/>
              <a:t>a event. další fyzikální a biologické charakteristiky</a:t>
            </a:r>
          </a:p>
          <a:p>
            <a:pPr marL="285750" indent="-285750"/>
            <a:r>
              <a:rPr lang="cs-CZ" altLang="cs-CZ" sz="2800" i="1" dirty="0"/>
              <a:t>Vlivy na </a:t>
            </a:r>
            <a:r>
              <a:rPr lang="cs-CZ" altLang="cs-CZ" sz="2800" b="1" i="1" dirty="0">
                <a:solidFill>
                  <a:srgbClr val="FF0000"/>
                </a:solidFill>
              </a:rPr>
              <a:t>povrchové a podzemní vody</a:t>
            </a:r>
          </a:p>
          <a:p>
            <a:pPr marL="285750" indent="-285750"/>
            <a:r>
              <a:rPr lang="cs-CZ" altLang="cs-CZ" sz="2800" i="1" dirty="0"/>
              <a:t>Vlivy na </a:t>
            </a:r>
            <a:r>
              <a:rPr lang="cs-CZ" altLang="cs-CZ" sz="2800" b="1" i="1" dirty="0">
                <a:solidFill>
                  <a:srgbClr val="FF0000"/>
                </a:solidFill>
              </a:rPr>
              <a:t>půdu</a:t>
            </a:r>
          </a:p>
          <a:p>
            <a:pPr marL="285750" indent="-285750"/>
            <a:r>
              <a:rPr lang="cs-CZ" altLang="cs-CZ" sz="2800" i="1" dirty="0"/>
              <a:t>Vlivy na </a:t>
            </a:r>
            <a:r>
              <a:rPr lang="cs-CZ" altLang="cs-CZ" sz="2800" b="1" i="1" dirty="0">
                <a:solidFill>
                  <a:srgbClr val="FF0000"/>
                </a:solidFill>
              </a:rPr>
              <a:t>horninové prostředí a přírodní zdroje</a:t>
            </a:r>
          </a:p>
          <a:p>
            <a:pPr marL="285750" indent="-285750"/>
            <a:r>
              <a:rPr lang="cs-CZ" altLang="cs-CZ" sz="2800" i="1" dirty="0"/>
              <a:t>Vlivy na </a:t>
            </a:r>
            <a:r>
              <a:rPr lang="cs-CZ" altLang="cs-CZ" sz="2800" b="1" i="1" dirty="0">
                <a:solidFill>
                  <a:srgbClr val="FF0000"/>
                </a:solidFill>
              </a:rPr>
              <a:t>biologickou rozmanitost</a:t>
            </a:r>
          </a:p>
          <a:p>
            <a:pPr marL="285750" indent="-285750"/>
            <a:r>
              <a:rPr lang="cs-CZ" altLang="cs-CZ" sz="2800" i="1" dirty="0"/>
              <a:t>Vlivy na </a:t>
            </a:r>
            <a:r>
              <a:rPr lang="cs-CZ" altLang="cs-CZ" sz="2800" b="1" i="1" dirty="0">
                <a:solidFill>
                  <a:srgbClr val="FF0000"/>
                </a:solidFill>
              </a:rPr>
              <a:t>krajinu a její ekologické funkce</a:t>
            </a:r>
          </a:p>
          <a:p>
            <a:pPr marL="285750" indent="-285750"/>
            <a:r>
              <a:rPr lang="cs-CZ" altLang="cs-CZ" sz="2800" i="1" dirty="0"/>
              <a:t>Vlivy na </a:t>
            </a:r>
            <a:r>
              <a:rPr lang="cs-CZ" altLang="cs-CZ" sz="2800" b="1" i="1" dirty="0">
                <a:solidFill>
                  <a:srgbClr val="FF0000"/>
                </a:solidFill>
              </a:rPr>
              <a:t>hmotný majetek a kulturní dědictví včetně architektonických a archeologických aspektů</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19</a:t>
            </a:fld>
            <a:endParaRPr lang="cs-CZ"/>
          </a:p>
        </p:txBody>
      </p:sp>
    </p:spTree>
    <p:extLst>
      <p:ext uri="{BB962C8B-B14F-4D97-AF65-F5344CB8AC3E}">
        <p14:creationId xmlns:p14="http://schemas.microsoft.com/office/powerpoint/2010/main" val="462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67544" y="1340769"/>
            <a:ext cx="8229600" cy="4652748"/>
          </a:xfrm>
        </p:spPr>
        <p:txBody>
          <a:bodyPr>
            <a:normAutofit fontScale="92500" lnSpcReduction="20000"/>
          </a:bodyPr>
          <a:lstStyle/>
          <a:p>
            <a:r>
              <a:rPr lang="cs-CZ" sz="2700" dirty="0"/>
              <a:t>Co to vlastně je a k čemu je to dobré?</a:t>
            </a:r>
          </a:p>
          <a:p>
            <a:r>
              <a:rPr lang="cs-CZ" sz="2700" dirty="0"/>
              <a:t>Prameny právní úpravy</a:t>
            </a:r>
          </a:p>
          <a:p>
            <a:r>
              <a:rPr lang="cs-CZ" sz="2700" dirty="0"/>
              <a:t>SEA / EIA – společná východiska</a:t>
            </a:r>
          </a:p>
          <a:p>
            <a:r>
              <a:rPr lang="cs-CZ" sz="2700" dirty="0"/>
              <a:t>SEA – předmět a postup posuzování</a:t>
            </a:r>
          </a:p>
          <a:p>
            <a:r>
              <a:rPr lang="cs-CZ" sz="2700" dirty="0"/>
              <a:t>EIA – předmět a postup posuzování</a:t>
            </a:r>
          </a:p>
          <a:p>
            <a:r>
              <a:rPr lang="cs-CZ" sz="2700" dirty="0"/>
              <a:t>EIA a „navazující řízení“ </a:t>
            </a:r>
          </a:p>
          <a:p>
            <a:r>
              <a:rPr lang="cs-CZ" sz="2700" dirty="0"/>
              <a:t>Účast veřejnosti v procesech SEA / EIA a přístup k soudní ochraně</a:t>
            </a:r>
          </a:p>
          <a:p>
            <a:r>
              <a:rPr lang="cs-CZ" sz="2700" dirty="0"/>
              <a:t>Specifika </a:t>
            </a:r>
            <a:r>
              <a:rPr lang="cs-CZ" sz="2700" dirty="0" err="1"/>
              <a:t>naturového</a:t>
            </a:r>
            <a:r>
              <a:rPr lang="cs-CZ" sz="2700" dirty="0"/>
              <a:t> hodnocení a přeshraničního posuzování vlivů</a:t>
            </a:r>
          </a:p>
          <a:p>
            <a:r>
              <a:rPr lang="cs-CZ" sz="2700" dirty="0"/>
              <a:t>Několik příkladů z judikatury</a:t>
            </a:r>
          </a:p>
          <a:p>
            <a:r>
              <a:rPr lang="cs-CZ" sz="2700" dirty="0"/>
              <a:t>Závěr a otázky</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cs-CZ" sz="2500" dirty="0"/>
              <a:t>Obsah</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a:t>
            </a:fld>
            <a:endParaRPr lang="cs-CZ"/>
          </a:p>
        </p:txBody>
      </p:sp>
    </p:spTree>
    <p:extLst>
      <p:ext uri="{BB962C8B-B14F-4D97-AF65-F5344CB8AC3E}">
        <p14:creationId xmlns:p14="http://schemas.microsoft.com/office/powerpoint/2010/main" val="206820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a:bodyPr>
          <a:lstStyle/>
          <a:p>
            <a:pPr marL="0" indent="0" algn="ctr">
              <a:buNone/>
            </a:pPr>
            <a:r>
              <a:rPr lang="cs-CZ" altLang="cs-CZ" sz="2700" b="1" u="sng" dirty="0"/>
              <a:t>Principy posuzování vlivů na životní prostředí</a:t>
            </a:r>
          </a:p>
          <a:p>
            <a:pPr marL="0" indent="0" algn="ctr">
              <a:buNone/>
            </a:pPr>
            <a:endParaRPr lang="cs-CZ" altLang="cs-CZ" sz="1500" b="1" u="sng" dirty="0"/>
          </a:p>
          <a:p>
            <a:pPr marL="457200" indent="-457200"/>
            <a:r>
              <a:rPr lang="cs-CZ" sz="2200" b="1" dirty="0"/>
              <a:t>Zásada výběru aktivit podléhajících posuzování vlivů</a:t>
            </a:r>
          </a:p>
          <a:p>
            <a:pPr marL="857250" lvl="1" indent="-457200"/>
            <a:r>
              <a:rPr lang="cs-CZ" sz="1800" dirty="0"/>
              <a:t>taxativní vyjmenování předmětných aktivit podléhajících posouzení</a:t>
            </a:r>
          </a:p>
          <a:p>
            <a:pPr marL="857250" lvl="1" indent="-457200"/>
            <a:r>
              <a:rPr lang="cs-CZ" sz="1800" dirty="0"/>
              <a:t>předběžné hodnocení jednotlivých záměrů či koncepcí</a:t>
            </a:r>
            <a:endParaRPr lang="cs-CZ" altLang="cs-CZ" sz="1800" i="1" dirty="0"/>
          </a:p>
          <a:p>
            <a:pPr marL="457200" indent="-457200"/>
            <a:r>
              <a:rPr lang="cs-CZ" sz="2200" b="1" dirty="0"/>
              <a:t>Zásada komplexnosti</a:t>
            </a:r>
          </a:p>
          <a:p>
            <a:pPr marL="457200" indent="-457200"/>
            <a:r>
              <a:rPr lang="cs-CZ" sz="2200" b="1" dirty="0"/>
              <a:t>Zásada alternativního řešení</a:t>
            </a:r>
          </a:p>
          <a:p>
            <a:pPr marL="457200" indent="-457200"/>
            <a:r>
              <a:rPr lang="cs-CZ" sz="2200" b="1" dirty="0"/>
              <a:t>Zásada včasnosti</a:t>
            </a:r>
          </a:p>
          <a:p>
            <a:pPr marL="457200" indent="-457200"/>
            <a:r>
              <a:rPr lang="cs-CZ" sz="2200" b="1" dirty="0"/>
              <a:t>Zásada účasti odborníků</a:t>
            </a:r>
          </a:p>
          <a:p>
            <a:pPr marL="457200" indent="-457200"/>
            <a:r>
              <a:rPr lang="cs-CZ" sz="2200" b="1" dirty="0"/>
              <a:t>Zásada účasti veřejnosti</a:t>
            </a:r>
          </a:p>
          <a:p>
            <a:pPr marL="457200" indent="-457200"/>
            <a:r>
              <a:rPr lang="cs-CZ" sz="2200" b="1" dirty="0"/>
              <a:t>Zásada odborné kontroly neboli </a:t>
            </a:r>
            <a:r>
              <a:rPr lang="cs-CZ" sz="2200" b="1" dirty="0" err="1"/>
              <a:t>dvoustupňovitosti</a:t>
            </a:r>
            <a:endParaRPr lang="cs-CZ" sz="2200" b="1" dirty="0"/>
          </a:p>
          <a:p>
            <a:pPr marL="457200" indent="-457200"/>
            <a:r>
              <a:rPr lang="cs-CZ" sz="2200" b="1" dirty="0"/>
              <a:t>Zásada transparentnosti a spolupráce</a:t>
            </a:r>
            <a:endParaRPr lang="en-US" altLang="cs-CZ" sz="2200" b="1" i="1" dirty="0"/>
          </a:p>
          <a:p>
            <a:endParaRPr lang="cs-CZ" altLang="cs-CZ" sz="3500" b="1" u="sng" dirty="0"/>
          </a:p>
          <a:p>
            <a:endParaRPr lang="cs-CZ" sz="2800" dirty="0"/>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20</a:t>
            </a:fld>
            <a:endParaRPr lang="cs-CZ"/>
          </a:p>
        </p:txBody>
      </p:sp>
    </p:spTree>
    <p:extLst>
      <p:ext uri="{BB962C8B-B14F-4D97-AF65-F5344CB8AC3E}">
        <p14:creationId xmlns:p14="http://schemas.microsoft.com/office/powerpoint/2010/main" val="3807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2266747"/>
            <a:ext cx="8229600" cy="4273126"/>
          </a:xfrm>
        </p:spPr>
        <p:txBody>
          <a:bodyPr>
            <a:normAutofit fontScale="77500" lnSpcReduction="20000"/>
          </a:bodyPr>
          <a:lstStyle/>
          <a:p>
            <a:pPr marL="0" indent="0">
              <a:buNone/>
            </a:pPr>
            <a:r>
              <a:rPr lang="cs-CZ" altLang="cs-CZ" sz="2800" b="1" dirty="0"/>
              <a:t>Účel zjišťovacího řízení, které se někdy označuje jako tzv. „malá EIA“ nebo „malá SEA“, je dvojí:</a:t>
            </a:r>
          </a:p>
          <a:p>
            <a:pPr marL="0" indent="0">
              <a:buNone/>
            </a:pPr>
            <a:endParaRPr lang="cs-CZ" altLang="cs-CZ" sz="2800" b="1" i="1" dirty="0"/>
          </a:p>
          <a:p>
            <a:r>
              <a:rPr lang="cs-CZ" altLang="cs-CZ" sz="2800" i="1" dirty="0"/>
              <a:t>určit, </a:t>
            </a:r>
            <a:r>
              <a:rPr lang="cs-CZ" altLang="cs-CZ" sz="2800" b="1" i="1" dirty="0"/>
              <a:t>zda</a:t>
            </a:r>
            <a:r>
              <a:rPr lang="cs-CZ" altLang="cs-CZ" sz="2800" i="1" dirty="0"/>
              <a:t> záměr </a:t>
            </a:r>
            <a:r>
              <a:rPr lang="cs-CZ" altLang="cs-CZ" sz="2100" i="1" dirty="0"/>
              <a:t>(čti dále „nebo koncepce“) </a:t>
            </a:r>
            <a:r>
              <a:rPr lang="cs-CZ" altLang="cs-CZ" sz="2800" i="1" dirty="0"/>
              <a:t>bude nebo nebude předmětem posuzování, </a:t>
            </a:r>
          </a:p>
          <a:p>
            <a:r>
              <a:rPr lang="cs-CZ" altLang="cs-CZ" sz="2800" i="1" dirty="0"/>
              <a:t>určit </a:t>
            </a:r>
            <a:r>
              <a:rPr lang="cs-CZ" altLang="cs-CZ" sz="2800" b="1" i="1" dirty="0"/>
              <a:t>rozsah</a:t>
            </a:r>
            <a:r>
              <a:rPr lang="cs-CZ" altLang="cs-CZ" sz="2800" i="1" dirty="0"/>
              <a:t> posouzení vlivů záměru s ohledem na jeho povahu či specifické faktory životního prostředí apod.</a:t>
            </a:r>
          </a:p>
          <a:p>
            <a:pPr marL="0" indent="0" algn="just">
              <a:buNone/>
            </a:pPr>
            <a:endParaRPr lang="cs-CZ" altLang="cs-CZ" sz="1300" i="1" dirty="0"/>
          </a:p>
          <a:p>
            <a:pPr marL="0" indent="0" algn="just">
              <a:buNone/>
            </a:pPr>
            <a:r>
              <a:rPr lang="cs-CZ" altLang="cs-CZ" sz="2800" i="1" dirty="0"/>
              <a:t>Ve zjišťovacím řízení tak dochází k upřesnění informací, které je vhodné uvést do dokumentace vlivů záměru. Vyhodnocení, zda záměr bude posuzovány v procesu EIA, bývá také označován anglickým termínem </a:t>
            </a:r>
            <a:r>
              <a:rPr lang="cs-CZ" altLang="cs-CZ" sz="2800" b="1" i="1" dirty="0" err="1">
                <a:solidFill>
                  <a:schemeClr val="accent5"/>
                </a:solidFill>
              </a:rPr>
              <a:t>screening</a:t>
            </a:r>
            <a:r>
              <a:rPr lang="cs-CZ" altLang="cs-CZ" sz="2800" i="1" dirty="0"/>
              <a:t>. V případě, že je v rámci </a:t>
            </a:r>
            <a:r>
              <a:rPr lang="cs-CZ" altLang="cs-CZ" sz="2800" i="1" dirty="0" err="1"/>
              <a:t>screeningu</a:t>
            </a:r>
            <a:r>
              <a:rPr lang="cs-CZ" altLang="cs-CZ" sz="2800" i="1" dirty="0"/>
              <a:t> zjištěno, že záměr má být posouzen, přistoupí se k tzv. </a:t>
            </a:r>
            <a:r>
              <a:rPr lang="cs-CZ" altLang="cs-CZ" sz="2800" b="1" i="1" dirty="0" err="1">
                <a:solidFill>
                  <a:schemeClr val="accent5"/>
                </a:solidFill>
              </a:rPr>
              <a:t>scopingu</a:t>
            </a:r>
            <a:r>
              <a:rPr lang="cs-CZ" altLang="cs-CZ" sz="2800" i="1" dirty="0"/>
              <a:t>, tedy ke stanovení rozsahu informací k doplnění.</a:t>
            </a:r>
            <a:endParaRPr lang="cs-CZ" altLang="cs-CZ" sz="2800" i="1" dirty="0">
              <a:solidFill>
                <a:srgbClr val="FF0000"/>
              </a:solidFill>
            </a:endParaRP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21</a:t>
            </a:fld>
            <a:endParaRPr lang="cs-CZ"/>
          </a:p>
        </p:txBody>
      </p:sp>
      <p:sp>
        <p:nvSpPr>
          <p:cNvPr id="7" name="Ovál 6"/>
          <p:cNvSpPr/>
          <p:nvPr/>
        </p:nvSpPr>
        <p:spPr>
          <a:xfrm>
            <a:off x="5619735" y="1034186"/>
            <a:ext cx="2808312" cy="108012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Posouzení vlivů („velká SEA / EIA“)</a:t>
            </a:r>
          </a:p>
        </p:txBody>
      </p:sp>
      <p:cxnSp>
        <p:nvCxnSpPr>
          <p:cNvPr id="10" name="Přímá spojnice se šipkou 9"/>
          <p:cNvCxnSpPr/>
          <p:nvPr/>
        </p:nvCxnSpPr>
        <p:spPr>
          <a:xfrm>
            <a:off x="4005894" y="1560256"/>
            <a:ext cx="1368152" cy="139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951893" y="1044009"/>
            <a:ext cx="28083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 („malá SEA / EIA“)</a:t>
            </a:r>
          </a:p>
        </p:txBody>
      </p:sp>
    </p:spTree>
    <p:extLst>
      <p:ext uri="{BB962C8B-B14F-4D97-AF65-F5344CB8AC3E}">
        <p14:creationId xmlns:p14="http://schemas.microsoft.com/office/powerpoint/2010/main" val="6417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SEA – předmět a postup posuzování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22</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132856"/>
            <a:ext cx="2574032" cy="3861048"/>
          </a:xfrm>
          <a:prstGeom prst="rect">
            <a:avLst/>
          </a:prstGeom>
        </p:spPr>
      </p:pic>
    </p:spTree>
    <p:extLst>
      <p:ext uri="{BB962C8B-B14F-4D97-AF65-F5344CB8AC3E}">
        <p14:creationId xmlns:p14="http://schemas.microsoft.com/office/powerpoint/2010/main" val="3442730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buNone/>
            </a:pPr>
            <a:r>
              <a:rPr lang="cs-CZ" sz="2800" dirty="0"/>
              <a:t>Předmětem posuzování vlivů koncepce na životní prostředí jsou </a:t>
            </a:r>
            <a:r>
              <a:rPr lang="cs-CZ" sz="2800" dirty="0">
                <a:solidFill>
                  <a:srgbClr val="00B050"/>
                </a:solidFill>
              </a:rPr>
              <a:t>(§ 10a + příloha č. 1)</a:t>
            </a:r>
          </a:p>
          <a:p>
            <a:r>
              <a:rPr lang="cs-CZ" sz="2800" dirty="0">
                <a:solidFill>
                  <a:srgbClr val="FF0000"/>
                </a:solidFill>
              </a:rPr>
              <a:t>VŽDY: </a:t>
            </a:r>
          </a:p>
          <a:p>
            <a:pPr lvl="1"/>
            <a:r>
              <a:rPr lang="cs-CZ" sz="2400" dirty="0"/>
              <a:t>koncepce, které stanoví rámec pro budoucí povolení záměrů uvedených v příloze č. 1, zpracovávané v oblasti 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 </a:t>
            </a:r>
          </a:p>
          <a:p>
            <a:pPr lvl="1"/>
            <a:r>
              <a:rPr lang="cs-CZ" sz="2400" dirty="0"/>
              <a:t>koncepce, u kterých podle stanoviska orgánu ochrany přírody nelze vyloučit významný vliv na předmět ochrany nebo celistvost evropsky významné lokality nebo ptačí oblasti podle zákona o ochraně přírody a krajiny (oblasti NATURA 2000)</a:t>
            </a:r>
          </a:p>
          <a:p>
            <a:r>
              <a:rPr lang="cs-CZ" sz="2800" dirty="0">
                <a:solidFill>
                  <a:srgbClr val="FF0000"/>
                </a:solidFill>
              </a:rPr>
              <a:t>ZJIŠŤOVACÍ ŘÍZENÍ:</a:t>
            </a:r>
          </a:p>
          <a:p>
            <a:pPr lvl="1"/>
            <a:r>
              <a:rPr lang="cs-CZ" sz="2400" dirty="0"/>
              <a:t>výše uvedené koncepce, u nichž je dotčené území tvořeno územním obvodem jedné nebo několika obcí, které stanoví využití území místního významu,</a:t>
            </a:r>
          </a:p>
          <a:p>
            <a:pPr lvl="1"/>
            <a:r>
              <a:rPr lang="cs-CZ" sz="2400" dirty="0"/>
              <a:t>změny koncepcí</a:t>
            </a:r>
          </a:p>
          <a:p>
            <a:pPr marL="457200" lvl="1" indent="0">
              <a:buNone/>
            </a:pPr>
            <a:endParaRPr lang="cs-CZ" sz="900" dirty="0"/>
          </a:p>
          <a:p>
            <a:pPr marL="0" indent="0">
              <a:buNone/>
            </a:pPr>
            <a:r>
              <a:rPr lang="cs-CZ" sz="2800" dirty="0">
                <a:solidFill>
                  <a:srgbClr val="00B050"/>
                </a:solidFill>
              </a:rPr>
              <a:t>§ 10a odst. 4</a:t>
            </a:r>
            <a:r>
              <a:rPr lang="cs-CZ" sz="2800" b="1" dirty="0">
                <a:solidFill>
                  <a:srgbClr val="00B050"/>
                </a:solidFill>
              </a:rPr>
              <a:t> </a:t>
            </a:r>
            <a:r>
              <a:rPr lang="cs-CZ" sz="2800" dirty="0"/>
              <a:t>– které koncepce </a:t>
            </a:r>
            <a:r>
              <a:rPr lang="cs-CZ" sz="2800" b="1" dirty="0"/>
              <a:t>nejsou </a:t>
            </a:r>
            <a:r>
              <a:rPr lang="cs-CZ" sz="2800" dirty="0"/>
              <a:t>předmětem posuzování</a:t>
            </a:r>
            <a:endParaRPr lang="cs-CZ" sz="2400" dirty="0"/>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23</a:t>
            </a:fld>
            <a:endParaRPr lang="cs-CZ"/>
          </a:p>
        </p:txBody>
      </p:sp>
    </p:spTree>
    <p:extLst>
      <p:ext uri="{BB962C8B-B14F-4D97-AF65-F5344CB8AC3E}">
        <p14:creationId xmlns:p14="http://schemas.microsoft.com/office/powerpoint/2010/main" val="198572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1"/>
            <a:ext cx="8229600" cy="5093882"/>
          </a:xfrm>
        </p:spPr>
        <p:txBody>
          <a:bodyPr>
            <a:normAutofit fontScale="85000" lnSpcReduction="20000"/>
          </a:bodyPr>
          <a:lstStyle/>
          <a:p>
            <a:pPr marL="0" indent="0" algn="ctr">
              <a:buNone/>
            </a:pPr>
            <a:r>
              <a:rPr lang="cs-CZ" sz="2800" b="1" u="sng" dirty="0"/>
              <a:t>Příklady koncepcí</a:t>
            </a:r>
          </a:p>
          <a:p>
            <a:pPr marL="285750" indent="-285750"/>
            <a:r>
              <a:rPr lang="cs-CZ" sz="2600" dirty="0"/>
              <a:t>Dopravní politika ČR a krajské dopravní koncepce, </a:t>
            </a:r>
          </a:p>
          <a:p>
            <a:pPr marL="285750" indent="-285750"/>
            <a:r>
              <a:rPr lang="cs-CZ" sz="2600" dirty="0"/>
              <a:t>Plány odpadového hospodářství – pro ČR a pro jednotlivé kraje,</a:t>
            </a:r>
          </a:p>
          <a:p>
            <a:pPr marL="285750" indent="-285750"/>
            <a:r>
              <a:rPr lang="cs-CZ" sz="2600" dirty="0"/>
              <a:t>Národní rozvojový plán ČR,</a:t>
            </a:r>
          </a:p>
          <a:p>
            <a:pPr marL="285750" indent="-285750"/>
            <a:r>
              <a:rPr lang="cs-CZ" sz="2600" dirty="0"/>
              <a:t>Státní energetická koncepce a krajské energetické koncepce,</a:t>
            </a:r>
          </a:p>
          <a:p>
            <a:pPr marL="285750" indent="-285750"/>
            <a:r>
              <a:rPr lang="cs-CZ" sz="2600" dirty="0"/>
              <a:t>Programy rozvoje krajů a měst,</a:t>
            </a:r>
          </a:p>
          <a:p>
            <a:pPr marL="285750" indent="-285750"/>
            <a:r>
              <a:rPr lang="cs-CZ" sz="2600" dirty="0"/>
              <a:t>Krajské koncepce ochrany přírody,</a:t>
            </a:r>
          </a:p>
          <a:p>
            <a:pPr marL="285750" indent="-285750"/>
            <a:r>
              <a:rPr lang="cs-CZ" sz="2600" dirty="0"/>
              <a:t>Zásady územního rozvoje, politika územního rozvoje</a:t>
            </a:r>
          </a:p>
          <a:p>
            <a:pPr marL="285750" indent="-285750"/>
            <a:r>
              <a:rPr lang="cs-CZ" sz="2600" dirty="0"/>
              <a:t>apod.</a:t>
            </a:r>
          </a:p>
          <a:p>
            <a:pPr marL="0" indent="0">
              <a:buNone/>
            </a:pPr>
            <a:endParaRPr lang="cs-CZ" sz="2600" dirty="0"/>
          </a:p>
          <a:p>
            <a:endParaRPr lang="cs-CZ" sz="2600" dirty="0"/>
          </a:p>
          <a:p>
            <a:pPr lvl="1"/>
            <a:endParaRPr lang="cs-CZ" sz="2600" dirty="0"/>
          </a:p>
          <a:p>
            <a:pPr marL="285750" indent="-285750"/>
            <a:r>
              <a:rPr lang="cs-CZ" sz="2600" b="1" dirty="0"/>
              <a:t>Ministerstvo životního prostředí</a:t>
            </a:r>
            <a:r>
              <a:rPr lang="cs-CZ" sz="2600" dirty="0"/>
              <a:t>: pro národní a krajské koncepce.</a:t>
            </a:r>
          </a:p>
          <a:p>
            <a:pPr marL="285750" indent="-285750"/>
            <a:r>
              <a:rPr lang="cs-CZ" sz="2600" b="1" dirty="0"/>
              <a:t>Krajské úřady</a:t>
            </a:r>
            <a:r>
              <a:rPr lang="cs-CZ" sz="2600" dirty="0"/>
              <a:t>: pro koncepce zpracovávané pro menší území než území kraje.</a:t>
            </a:r>
            <a:endParaRPr lang="cs-CZ" altLang="cs-CZ" sz="26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24</a:t>
            </a:fld>
            <a:endParaRPr lang="cs-CZ"/>
          </a:p>
        </p:txBody>
      </p:sp>
      <p:sp>
        <p:nvSpPr>
          <p:cNvPr id="7" name="Obdélník 6"/>
          <p:cNvSpPr/>
          <p:nvPr/>
        </p:nvSpPr>
        <p:spPr>
          <a:xfrm>
            <a:off x="2195736" y="4221088"/>
            <a:ext cx="6264696"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na názvu nezáleží =&gt; důležitý je obsah koncepčních dokumentů</a:t>
            </a:r>
          </a:p>
        </p:txBody>
      </p:sp>
    </p:spTree>
    <p:extLst>
      <p:ext uri="{BB962C8B-B14F-4D97-AF65-F5344CB8AC3E}">
        <p14:creationId xmlns:p14="http://schemas.microsoft.com/office/powerpoint/2010/main" val="523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r>
              <a:rPr lang="cs-CZ" sz="2500" dirty="0"/>
              <a:t>Zvláštní ustanovení pro posuzování vlivů politiky územního rozvoje a územně plánovací dokumentace (zásady územního rozvoje, územní plán) na životní prostředí - </a:t>
            </a:r>
            <a:r>
              <a:rPr lang="cs-CZ" sz="2500" dirty="0">
                <a:solidFill>
                  <a:srgbClr val="00B050"/>
                </a:solidFill>
              </a:rPr>
              <a:t>§ 10i</a:t>
            </a:r>
          </a:p>
          <a:p>
            <a:pPr lvl="1"/>
            <a:r>
              <a:rPr lang="cs-CZ" sz="2000" dirty="0"/>
              <a:t>speciální právní úprava =&gt; tzv. </a:t>
            </a:r>
            <a:r>
              <a:rPr lang="cs-CZ" sz="2000" dirty="0">
                <a:solidFill>
                  <a:srgbClr val="FF0000"/>
                </a:solidFill>
              </a:rPr>
              <a:t>vyhodnocení vlivů na udržitelný rozvoj území</a:t>
            </a:r>
          </a:p>
          <a:p>
            <a:pPr lvl="2"/>
            <a:r>
              <a:rPr lang="cs-CZ" sz="1600" dirty="0"/>
              <a:t>§ 19 odst. 2 stavebního zákona (obecný rámec) + právní úprava k PÚR, ZÚR a ÚP</a:t>
            </a:r>
          </a:p>
          <a:p>
            <a:pPr lvl="1"/>
            <a:r>
              <a:rPr lang="cs-CZ" sz="2000" dirty="0"/>
              <a:t>stanovení podrobnějších požadavků na obsah a rozsah vyhodnocení vlivů na životní prostředí včetně návrhu zpracování možných variant řešení</a:t>
            </a:r>
          </a:p>
          <a:p>
            <a:pPr lvl="1"/>
            <a:r>
              <a:rPr lang="cs-CZ" sz="2000" dirty="0"/>
              <a:t>při pořizování územního plánu stanoví orgán kraje na základě kritérií uvedených v </a:t>
            </a:r>
            <a:r>
              <a:rPr lang="cs-CZ" sz="2000" dirty="0">
                <a:solidFill>
                  <a:srgbClr val="00B050"/>
                </a:solidFill>
              </a:rPr>
              <a:t>příloze č. 8 k zákonu </a:t>
            </a:r>
            <a:r>
              <a:rPr lang="cs-CZ" sz="2000" dirty="0"/>
              <a:t>případný požadavek na zpracování vyhodnocení vlivů na životní prostředí</a:t>
            </a:r>
          </a:p>
          <a:p>
            <a:pPr lvl="1"/>
            <a:r>
              <a:rPr lang="cs-CZ" sz="2000" dirty="0"/>
              <a:t>zpracovatelem pouze autorizovaná osoba dle </a:t>
            </a:r>
            <a:r>
              <a:rPr lang="cs-CZ" sz="2000" dirty="0">
                <a:solidFill>
                  <a:srgbClr val="00B050"/>
                </a:solidFill>
              </a:rPr>
              <a:t>§ 19</a:t>
            </a:r>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25</a:t>
            </a:fld>
            <a:endParaRPr lang="cs-CZ"/>
          </a:p>
        </p:txBody>
      </p:sp>
      <p:sp>
        <p:nvSpPr>
          <p:cNvPr id="7" name="Bublinový popisek ve tvaru obláčku 6"/>
          <p:cNvSpPr/>
          <p:nvPr/>
        </p:nvSpPr>
        <p:spPr>
          <a:xfrm rot="858377">
            <a:off x="6421253" y="5231891"/>
            <a:ext cx="2705749" cy="901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 podrobnostech příští přednáška</a:t>
            </a:r>
          </a:p>
        </p:txBody>
      </p:sp>
    </p:spTree>
    <p:extLst>
      <p:ext uri="{BB962C8B-B14F-4D97-AF65-F5344CB8AC3E}">
        <p14:creationId xmlns:p14="http://schemas.microsoft.com/office/powerpoint/2010/main" val="70753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26</a:t>
            </a:fld>
            <a:endParaRPr lang="cs-CZ"/>
          </a:p>
        </p:txBody>
      </p:sp>
      <p:sp>
        <p:nvSpPr>
          <p:cNvPr id="29"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grpSp>
        <p:nvGrpSpPr>
          <p:cNvPr id="30" name="Group 5"/>
          <p:cNvGrpSpPr>
            <a:grpSpLocks/>
          </p:cNvGrpSpPr>
          <p:nvPr/>
        </p:nvGrpSpPr>
        <p:grpSpPr bwMode="auto">
          <a:xfrm>
            <a:off x="179512" y="970944"/>
            <a:ext cx="3672408" cy="4734889"/>
            <a:chOff x="340" y="1071"/>
            <a:chExt cx="1225" cy="2723"/>
          </a:xfrm>
        </p:grpSpPr>
        <p:sp>
          <p:nvSpPr>
            <p:cNvPr id="31"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32" name="Text Box 7"/>
            <p:cNvSpPr txBox="1">
              <a:spLocks noChangeArrowheads="1"/>
            </p:cNvSpPr>
            <p:nvPr/>
          </p:nvSpPr>
          <p:spPr bwMode="auto">
            <a:xfrm>
              <a:off x="340" y="1646"/>
              <a:ext cx="1134" cy="421"/>
            </a:xfrm>
            <a:prstGeom prst="rect">
              <a:avLst/>
            </a:prstGeom>
            <a:solidFill>
              <a:schemeClr val="accent1"/>
            </a:solidFill>
            <a:ln w="12700">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33" name="Text Box 8"/>
            <p:cNvSpPr txBox="1">
              <a:spLocks noChangeArrowheads="1"/>
            </p:cNvSpPr>
            <p:nvPr/>
          </p:nvSpPr>
          <p:spPr bwMode="auto">
            <a:xfrm>
              <a:off x="340" y="2141"/>
              <a:ext cx="1225" cy="501"/>
            </a:xfrm>
            <a:prstGeom prst="rect">
              <a:avLst/>
            </a:prstGeom>
            <a:solidFill>
              <a:srgbClr val="FFFF00"/>
            </a:solidFill>
            <a:ln w="12700"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SEA dokumentace</a:t>
              </a:r>
              <a:endParaRPr lang="en-US" sz="2000" b="1" dirty="0">
                <a:latin typeface="Verdana" pitchFamily="34" charset="0"/>
              </a:endParaRPr>
            </a:p>
          </p:txBody>
        </p:sp>
        <p:sp>
          <p:nvSpPr>
            <p:cNvPr id="34" name="Text Box 9"/>
            <p:cNvSpPr txBox="1">
              <a:spLocks noChangeArrowheads="1"/>
            </p:cNvSpPr>
            <p:nvPr/>
          </p:nvSpPr>
          <p:spPr bwMode="auto">
            <a:xfrm>
              <a:off x="340" y="2797"/>
              <a:ext cx="1134" cy="421"/>
            </a:xfrm>
            <a:prstGeom prst="rect">
              <a:avLst/>
            </a:prstGeom>
            <a:solidFill>
              <a:srgbClr val="FFC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Návrh koncepce</a:t>
              </a:r>
              <a:endParaRPr lang="en-US" sz="2000" b="1" dirty="0">
                <a:latin typeface="Verdana" pitchFamily="34" charset="0"/>
              </a:endParaRPr>
            </a:p>
          </p:txBody>
        </p:sp>
        <p:sp>
          <p:nvSpPr>
            <p:cNvPr id="35" name="Text Box 10"/>
            <p:cNvSpPr txBox="1">
              <a:spLocks noChangeArrowheads="1"/>
            </p:cNvSpPr>
            <p:nvPr/>
          </p:nvSpPr>
          <p:spPr bwMode="auto">
            <a:xfrm>
              <a:off x="340" y="3374"/>
              <a:ext cx="1134" cy="42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Stanovisko SEA</a:t>
              </a:r>
              <a:endParaRPr lang="en-US" sz="2000" b="1" dirty="0">
                <a:latin typeface="Verdana" pitchFamily="34" charset="0"/>
              </a:endParaRPr>
            </a:p>
          </p:txBody>
        </p:sp>
        <p:cxnSp>
          <p:nvCxnSpPr>
            <p:cNvPr id="36" name="AutoShape 11"/>
            <p:cNvCxnSpPr>
              <a:cxnSpLocks noChangeShapeType="1"/>
              <a:stCxn id="31" idx="2"/>
              <a:endCxn id="32"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12"/>
            <p:cNvCxnSpPr>
              <a:cxnSpLocks noChangeShapeType="1"/>
              <a:stCxn id="32" idx="2"/>
              <a:endCxn id="33"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13"/>
            <p:cNvCxnSpPr>
              <a:cxnSpLocks noChangeShapeType="1"/>
              <a:stCxn id="33" idx="2"/>
              <a:endCxn id="34"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14"/>
            <p:cNvCxnSpPr>
              <a:cxnSpLocks noChangeShapeType="1"/>
              <a:stCxn id="34" idx="2"/>
              <a:endCxn id="35"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TextovéPole 40"/>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cs-CZ" sz="2400" b="1" dirty="0">
                <a:sym typeface="Wingdings" pitchFamily="2" charset="2"/>
              </a:rPr>
              <a:t>SEA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důvody</a:t>
            </a:r>
            <a:endParaRPr lang="nl-BE" i="1" dirty="0"/>
          </a:p>
          <a:p>
            <a:endParaRPr lang="cs-CZ" dirty="0"/>
          </a:p>
        </p:txBody>
      </p:sp>
      <p:sp>
        <p:nvSpPr>
          <p:cNvPr id="42" name="Rectangle 3"/>
          <p:cNvSpPr txBox="1">
            <a:spLocks noChangeArrowheads="1"/>
          </p:cNvSpPr>
          <p:nvPr/>
        </p:nvSpPr>
        <p:spPr>
          <a:xfrm>
            <a:off x="4107420" y="3292566"/>
            <a:ext cx="5178463"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43" name="Rectangle 3"/>
          <p:cNvSpPr txBox="1">
            <a:spLocks noChangeArrowheads="1"/>
          </p:cNvSpPr>
          <p:nvPr/>
        </p:nvSpPr>
        <p:spPr>
          <a:xfrm>
            <a:off x="3748001" y="4146248"/>
            <a:ext cx="514448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dokumentace SEA je součástí návrhu </a:t>
            </a:r>
            <a:r>
              <a:rPr lang="cs-CZ" sz="2400" i="1" dirty="0"/>
              <a:t>a následuje veřejné </a:t>
            </a:r>
            <a:r>
              <a:rPr lang="cs-CZ" sz="2400" b="1" i="1" dirty="0">
                <a:solidFill>
                  <a:schemeClr val="accent6">
                    <a:lumMod val="75000"/>
                  </a:schemeClr>
                </a:solidFill>
              </a:rPr>
              <a:t>projednání</a:t>
            </a:r>
            <a:r>
              <a:rPr lang="cs-CZ" sz="2400" i="1" dirty="0">
                <a:solidFill>
                  <a:schemeClr val="accent6">
                    <a:lumMod val="75000"/>
                  </a:schemeClr>
                </a:solidFill>
              </a:rPr>
              <a:t> </a:t>
            </a:r>
            <a:r>
              <a:rPr lang="cs-CZ" sz="1500" i="1" dirty="0"/>
              <a:t>(v případě nesouhlasného vyjádření veřejnosti)</a:t>
            </a:r>
            <a:endParaRPr lang="en-US" sz="1500" dirty="0"/>
          </a:p>
        </p:txBody>
      </p:sp>
      <p:sp>
        <p:nvSpPr>
          <p:cNvPr id="44" name="Rectangle 3"/>
          <p:cNvSpPr txBox="1">
            <a:spLocks noChangeArrowheads="1"/>
          </p:cNvSpPr>
          <p:nvPr/>
        </p:nvSpPr>
        <p:spPr>
          <a:xfrm>
            <a:off x="3847866" y="5282411"/>
            <a:ext cx="461256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b="1" dirty="0">
                <a:solidFill>
                  <a:schemeClr val="accent6">
                    <a:lumMod val="75000"/>
                  </a:schemeClr>
                </a:solidFill>
              </a:rPr>
              <a:t>Stanovisko</a:t>
            </a:r>
            <a:r>
              <a:rPr lang="cs-CZ" sz="2400" dirty="0"/>
              <a:t> k návrhu koncepce (závaznost?)</a:t>
            </a:r>
          </a:p>
        </p:txBody>
      </p:sp>
      <p:sp>
        <p:nvSpPr>
          <p:cNvPr id="45" name="Text Box 10"/>
          <p:cNvSpPr txBox="1">
            <a:spLocks noChangeArrowheads="1"/>
          </p:cNvSpPr>
          <p:nvPr/>
        </p:nvSpPr>
        <p:spPr bwMode="auto">
          <a:xfrm>
            <a:off x="179511" y="5886115"/>
            <a:ext cx="4478461" cy="730317"/>
          </a:xfrm>
          <a:prstGeom prst="rect">
            <a:avLst/>
          </a:prstGeom>
          <a:solidFill>
            <a:srgbClr val="00B050"/>
          </a:solidFill>
          <a:ln w="12700">
            <a:solidFill>
              <a:schemeClr val="tx1"/>
            </a:solidFill>
            <a:miter lim="800000"/>
            <a:headEnd/>
            <a:tailEnd/>
          </a:ln>
          <a:effectLst/>
        </p:spPr>
        <p:txBody>
          <a:bodyPr anchor="ctr"/>
          <a:lstStyle/>
          <a:p>
            <a:pPr eaLnBrk="0" hangingPunct="0">
              <a:spcBef>
                <a:spcPct val="50000"/>
              </a:spcBef>
              <a:buFontTx/>
              <a:buNone/>
            </a:pPr>
            <a:r>
              <a:rPr lang="cs-CZ" sz="2000" b="1" dirty="0">
                <a:latin typeface="Verdana" pitchFamily="34" charset="0"/>
              </a:rPr>
              <a:t>Schválení a zveřejnění koncepce </a:t>
            </a:r>
            <a:r>
              <a:rPr lang="en-US" sz="2000" b="1" dirty="0">
                <a:latin typeface="Verdana" pitchFamily="34" charset="0"/>
              </a:rPr>
              <a:t>+</a:t>
            </a:r>
            <a:r>
              <a:rPr lang="cs-CZ" sz="2000" b="1" dirty="0">
                <a:latin typeface="Verdana" pitchFamily="34" charset="0"/>
              </a:rPr>
              <a:t> monitoring</a:t>
            </a:r>
            <a:endParaRPr lang="en-US" sz="2000" b="1" dirty="0">
              <a:latin typeface="Verdana" pitchFamily="34" charset="0"/>
            </a:endParaRPr>
          </a:p>
        </p:txBody>
      </p:sp>
      <p:cxnSp>
        <p:nvCxnSpPr>
          <p:cNvPr id="46"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Šipka doprava 8"/>
          <p:cNvSpPr/>
          <p:nvPr/>
        </p:nvSpPr>
        <p:spPr>
          <a:xfrm>
            <a:off x="3651841" y="5381351"/>
            <a:ext cx="48883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49" name="Přímá spojnice 2048"/>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Šipka doprava 52"/>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54" name="Šipka doprava 2053"/>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5" name="Přímá spojnice 54"/>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Šipka doprava 55"/>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7" name="Přímá spojnice 56"/>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Šipka doprava 57"/>
          <p:cNvSpPr/>
          <p:nvPr/>
        </p:nvSpPr>
        <p:spPr>
          <a:xfrm>
            <a:off x="3654905" y="4256035"/>
            <a:ext cx="272806"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Bublinový popisek ve tvaru obláčku 2054"/>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
        <p:nvSpPr>
          <p:cNvPr id="3" name="Zástupný symbol pro zápatí 2">
            <a:extLst>
              <a:ext uri="{FF2B5EF4-FFF2-40B4-BE49-F238E27FC236}">
                <a16:creationId xmlns:a16="http://schemas.microsoft.com/office/drawing/2014/main" id="{A5EBC1B9-0E51-476D-A70B-F2AA4D331E78}"/>
              </a:ext>
            </a:extLst>
          </p:cNvPr>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9129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animEffect transition="in" filter="fade">
                                      <p:cBhvr>
                                        <p:cTn id="23" dur="500"/>
                                        <p:tgtEl>
                                          <p:spTgt spid="20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p:bldP spid="42" grpId="0" animBg="1"/>
      <p:bldP spid="43" grpId="0" animBg="1"/>
      <p:bldP spid="44" grpId="0" animBg="1"/>
      <p:bldP spid="45" grpId="0" animBg="1"/>
      <p:bldP spid="9" grpId="0" animBg="1"/>
      <p:bldP spid="10" grpId="0" animBg="1"/>
      <p:bldP spid="53" grpId="0" animBg="1"/>
      <p:bldP spid="2054" grpId="0" animBg="1"/>
      <p:bldP spid="56" grpId="0" animBg="1"/>
      <p:bldP spid="58" grpId="0" animBg="1"/>
      <p:bldP spid="20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EIA – předmět a postup posuzování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27</a:t>
            </a:fld>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432" y="2217432"/>
            <a:ext cx="3756074" cy="4042499"/>
          </a:xfrm>
          <a:prstGeom prst="rect">
            <a:avLst/>
          </a:prstGeom>
        </p:spPr>
      </p:pic>
    </p:spTree>
    <p:extLst>
      <p:ext uri="{BB962C8B-B14F-4D97-AF65-F5344CB8AC3E}">
        <p14:creationId xmlns:p14="http://schemas.microsoft.com/office/powerpoint/2010/main" val="172180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55000" lnSpcReduction="20000"/>
          </a:bodyPr>
          <a:lstStyle/>
          <a:p>
            <a:pPr marL="0" indent="0" algn="ctr">
              <a:buNone/>
            </a:pPr>
            <a:r>
              <a:rPr lang="cs-CZ" sz="4000" b="1" u="sng" dirty="0"/>
              <a:t>Směrnice 2011/92/EU (směrnice EIA)</a:t>
            </a:r>
          </a:p>
          <a:p>
            <a:r>
              <a:rPr lang="cs-CZ" sz="3600" b="1" u="sng" dirty="0"/>
              <a:t>Čl. 2 odst. 1:</a:t>
            </a:r>
          </a:p>
          <a:p>
            <a:pPr marL="457200" lvl="1" indent="0" algn="just">
              <a:buNone/>
            </a:pPr>
            <a:r>
              <a:rPr lang="cs-CZ" sz="3100" i="1" dirty="0"/>
              <a:t>Členské státy přijmou všechna opatření nezbytná k zajištění, </a:t>
            </a:r>
            <a:r>
              <a:rPr lang="cs-CZ" sz="3100" i="1" dirty="0">
                <a:solidFill>
                  <a:schemeClr val="accent2"/>
                </a:solidFill>
              </a:rPr>
              <a:t>aby před vydáním povolení musely záměry, které mohou mít významný vliv na životní prostředí </a:t>
            </a:r>
            <a:r>
              <a:rPr lang="cs-CZ" sz="3100" i="1" dirty="0"/>
              <a:t>mimo jiné v důsledku své povahy, rozsahu nebo umístění, </a:t>
            </a:r>
            <a:r>
              <a:rPr lang="cs-CZ" sz="3100" i="1" dirty="0">
                <a:solidFill>
                  <a:schemeClr val="accent2"/>
                </a:solidFill>
              </a:rPr>
              <a:t>získat povolení a posouzení z hlediska jejich vlivů</a:t>
            </a:r>
            <a:r>
              <a:rPr lang="cs-CZ" sz="3100" i="1" dirty="0"/>
              <a:t>. Tyto záměry jsou vymezeny v článku 4.</a:t>
            </a:r>
          </a:p>
          <a:p>
            <a:pPr marL="457200" lvl="1" indent="0" algn="just">
              <a:buNone/>
            </a:pPr>
            <a:endParaRPr lang="cs-CZ" sz="2700" i="1" dirty="0"/>
          </a:p>
          <a:p>
            <a:pPr algn="just"/>
            <a:r>
              <a:rPr lang="cs-CZ" sz="3600" b="1" u="sng" dirty="0"/>
              <a:t>Čl. 4:</a:t>
            </a:r>
          </a:p>
          <a:p>
            <a:pPr marL="457200" lvl="1" indent="0">
              <a:buNone/>
            </a:pPr>
            <a:r>
              <a:rPr lang="cs-CZ" sz="3100" i="1" dirty="0"/>
              <a:t>1.   S výhradou čl. 2 odst. 4 </a:t>
            </a:r>
            <a:r>
              <a:rPr lang="cs-CZ" sz="3100" i="1" dirty="0">
                <a:solidFill>
                  <a:schemeClr val="accent2"/>
                </a:solidFill>
              </a:rPr>
              <a:t>podléhají záměry uvedené v příloze I posouzení </a:t>
            </a:r>
            <a:r>
              <a:rPr lang="cs-CZ" sz="3100" i="1" dirty="0"/>
              <a:t>v souladu s články 5 až 10.</a:t>
            </a:r>
          </a:p>
          <a:p>
            <a:pPr marL="457200" lvl="1" indent="0">
              <a:buNone/>
            </a:pPr>
            <a:r>
              <a:rPr lang="cs-CZ" sz="3100" i="1" dirty="0"/>
              <a:t>2.   S výhradou čl. 2 odst. 4 </a:t>
            </a:r>
            <a:r>
              <a:rPr lang="cs-CZ" sz="3100" i="1" dirty="0">
                <a:solidFill>
                  <a:schemeClr val="accent2"/>
                </a:solidFill>
              </a:rPr>
              <a:t>určí členské státy pro záměry uvedené v příloze II, zda záměr podléhá posouzení </a:t>
            </a:r>
            <a:r>
              <a:rPr lang="cs-CZ" sz="3100" i="1" dirty="0"/>
              <a:t>v souladu s články 5 až 10. Členské státy provedou toto určení na základě:</a:t>
            </a:r>
          </a:p>
          <a:p>
            <a:pPr marL="914400" lvl="2" indent="0">
              <a:buNone/>
            </a:pPr>
            <a:r>
              <a:rPr lang="cs-CZ" sz="2700" i="1" dirty="0"/>
              <a:t>a) </a:t>
            </a:r>
            <a:r>
              <a:rPr lang="cs-CZ" sz="2700" i="1" dirty="0">
                <a:solidFill>
                  <a:schemeClr val="accent3"/>
                </a:solidFill>
              </a:rPr>
              <a:t>přezkoumání každého jednotlivého případu</a:t>
            </a:r>
            <a:r>
              <a:rPr lang="cs-CZ" sz="2700" i="1" dirty="0"/>
              <a:t>; nebo</a:t>
            </a:r>
          </a:p>
          <a:p>
            <a:pPr marL="914400" lvl="2" indent="0">
              <a:buNone/>
            </a:pPr>
            <a:r>
              <a:rPr lang="cs-CZ" sz="2700" i="1" dirty="0"/>
              <a:t>b) </a:t>
            </a:r>
            <a:r>
              <a:rPr lang="cs-CZ" sz="2700" i="1" dirty="0">
                <a:solidFill>
                  <a:schemeClr val="accent3"/>
                </a:solidFill>
              </a:rPr>
              <a:t>prahových hodnot nebo kritérií stanovených členským státem</a:t>
            </a:r>
            <a:r>
              <a:rPr lang="cs-CZ" sz="2700" i="1" dirty="0"/>
              <a:t>.</a:t>
            </a:r>
          </a:p>
          <a:p>
            <a:pPr marL="914400" lvl="2" indent="0">
              <a:buNone/>
            </a:pPr>
            <a:r>
              <a:rPr lang="cs-CZ" sz="2700" i="1" dirty="0"/>
              <a:t>Členské státy se mohou rozhodnout používat oba postupy uvedené v písmenech a) a b).</a:t>
            </a:r>
          </a:p>
          <a:p>
            <a:pPr marL="457200" lvl="1" indent="0">
              <a:buNone/>
            </a:pPr>
            <a:r>
              <a:rPr lang="cs-CZ" sz="3100" i="1" dirty="0"/>
              <a:t>3.   Při přezkoumávání každého jednotlivého případu nebo při stanovení kritérií nebo prahových hodnot podle odstavce 2 jsou brána v úvahu odpovídající kritéria výběru uvedená v příloze III.</a:t>
            </a:r>
          </a:p>
          <a:p>
            <a:pPr marL="457200" lvl="1" indent="0">
              <a:buNone/>
            </a:pPr>
            <a:r>
              <a:rPr lang="cs-CZ" sz="3100" i="1" dirty="0"/>
              <a:t>4.   Členské státy zajistí, aby rozhodnutí přijatá příslušnými orgány podle odstavce 2 byla zpřístupněna veřejnosti.</a:t>
            </a:r>
            <a:endParaRPr lang="cs-CZ" sz="2800" dirty="0"/>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28</a:t>
            </a:fld>
            <a:endParaRPr lang="cs-CZ"/>
          </a:p>
        </p:txBody>
      </p:sp>
    </p:spTree>
    <p:extLst>
      <p:ext uri="{BB962C8B-B14F-4D97-AF65-F5344CB8AC3E}">
        <p14:creationId xmlns:p14="http://schemas.microsoft.com/office/powerpoint/2010/main" val="13335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lgn="ctr">
              <a:buNone/>
            </a:pPr>
            <a:r>
              <a:rPr lang="cs-CZ" sz="2800" b="1" u="sng" dirty="0"/>
              <a:t>Předmět posouzení EIA - </a:t>
            </a:r>
            <a:r>
              <a:rPr lang="cs-CZ" sz="2800" b="1" u="sng" dirty="0">
                <a:solidFill>
                  <a:srgbClr val="00B050"/>
                </a:solidFill>
              </a:rPr>
              <a:t>§ 4 odst. 1</a:t>
            </a:r>
          </a:p>
          <a:p>
            <a:pPr marL="0" indent="0">
              <a:buNone/>
            </a:pPr>
            <a:r>
              <a:rPr lang="cs-CZ" sz="2800" b="1" dirty="0"/>
              <a:t>Příloha č. 1</a:t>
            </a:r>
          </a:p>
          <a:p>
            <a:r>
              <a:rPr lang="cs-CZ" sz="2800" dirty="0"/>
              <a:t>kategorie I (vč. změn) =&gt; posouzení EIA</a:t>
            </a:r>
          </a:p>
          <a:p>
            <a:pPr marL="0" indent="0">
              <a:buNone/>
            </a:pPr>
            <a:endParaRPr lang="cs-CZ" sz="900" dirty="0"/>
          </a:p>
          <a:p>
            <a:r>
              <a:rPr lang="cs-CZ" sz="2800" dirty="0"/>
              <a:t>podlimitní v kategorii I =&gt; zjišťovací řízení</a:t>
            </a:r>
          </a:p>
          <a:p>
            <a:r>
              <a:rPr lang="cs-CZ" sz="2800" dirty="0"/>
              <a:t>kategorie II (vč. změn) =&gt; zjišťovací řízení</a:t>
            </a:r>
          </a:p>
          <a:p>
            <a:r>
              <a:rPr lang="cs-CZ" sz="2800" dirty="0"/>
              <a:t>podlimitní v kategorii II =&gt; zjišťovací řízení</a:t>
            </a:r>
          </a:p>
          <a:p>
            <a:pPr marL="0" indent="0">
              <a:buNone/>
            </a:pPr>
            <a:endParaRPr lang="cs-CZ" sz="2800" dirty="0"/>
          </a:p>
          <a:p>
            <a:r>
              <a:rPr lang="cs-CZ" sz="2800" dirty="0"/>
              <a:t>NATURA (není vyloučen vliv) =&gt; zjišťovací řízení</a:t>
            </a:r>
          </a:p>
          <a:p>
            <a:r>
              <a:rPr lang="cs-CZ" sz="2800" dirty="0"/>
              <a:t>změna záměru v navazujícím řízení =&gt; zjišťovací řízení</a:t>
            </a:r>
          </a:p>
          <a:p>
            <a:endParaRPr lang="cs-CZ" sz="2800" dirty="0"/>
          </a:p>
          <a:p>
            <a:r>
              <a:rPr lang="cs-CZ" sz="2800" dirty="0"/>
              <a:t>vláda může vyjmout některé záměry z posuzování - </a:t>
            </a:r>
            <a:r>
              <a:rPr lang="cs-CZ" sz="2800" dirty="0">
                <a:solidFill>
                  <a:srgbClr val="00B050"/>
                </a:solidFill>
              </a:rPr>
              <a:t>§ 4 odst. 2 až 4</a:t>
            </a:r>
          </a:p>
          <a:p>
            <a:pPr marL="0" indent="0">
              <a:buNone/>
            </a:pPr>
            <a:endParaRPr lang="cs-CZ" altLang="cs-CZ" sz="2800" b="1" i="1" dirty="0"/>
          </a:p>
          <a:p>
            <a:endParaRPr lang="cs-CZ" sz="2800" dirty="0">
              <a:solidFill>
                <a:srgbClr val="00B050"/>
              </a:solidFill>
            </a:endParaRPr>
          </a:p>
          <a:p>
            <a:r>
              <a:rPr lang="cs-CZ" sz="2800" dirty="0">
                <a:solidFill>
                  <a:srgbClr val="00B050"/>
                </a:solidFill>
              </a:rPr>
              <a:t>§ 5: </a:t>
            </a:r>
            <a:r>
              <a:rPr lang="cs-CZ" sz="2800" dirty="0"/>
              <a:t>Způsob posuzování vlivů záměru na životní prostředí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29</a:t>
            </a:fld>
            <a:endParaRPr lang="cs-CZ"/>
          </a:p>
        </p:txBody>
      </p:sp>
      <p:cxnSp>
        <p:nvCxnSpPr>
          <p:cNvPr id="10" name="Přímá spojnice 9"/>
          <p:cNvCxnSpPr/>
          <p:nvPr/>
        </p:nvCxnSpPr>
        <p:spPr>
          <a:xfrm>
            <a:off x="251520" y="537321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Co to vlastně je a k čemu je to dobré?</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2924944"/>
            <a:ext cx="4724574" cy="2695525"/>
          </a:xfrm>
          <a:prstGeom prst="rect">
            <a:avLst/>
          </a:prstGeom>
        </p:spPr>
      </p:pic>
      <p:sp>
        <p:nvSpPr>
          <p:cNvPr id="8" name="Zástupný symbol pro číslo snímku 7"/>
          <p:cNvSpPr>
            <a:spLocks noGrp="1"/>
          </p:cNvSpPr>
          <p:nvPr>
            <p:ph type="sldNum" sz="quarter" idx="12"/>
          </p:nvPr>
        </p:nvSpPr>
        <p:spPr/>
        <p:txBody>
          <a:bodyPr/>
          <a:lstStyle/>
          <a:p>
            <a:fld id="{386FF7BF-90D5-4328-A7D3-83853A676C7B}" type="slidenum">
              <a:rPr lang="cs-CZ" smtClean="0"/>
              <a:pPr/>
              <a:t>3</a:t>
            </a:fld>
            <a:endParaRPr lang="cs-CZ"/>
          </a:p>
        </p:txBody>
      </p:sp>
    </p:spTree>
    <p:extLst>
      <p:ext uri="{BB962C8B-B14F-4D97-AF65-F5344CB8AC3E}">
        <p14:creationId xmlns:p14="http://schemas.microsoft.com/office/powerpoint/2010/main" val="594837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30</a:t>
            </a:fld>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523" y="819166"/>
            <a:ext cx="6795095" cy="5902309"/>
          </a:xfrm>
          <a:prstGeom prst="rect">
            <a:avLst/>
          </a:prstGeom>
        </p:spPr>
      </p:pic>
      <p:sp>
        <p:nvSpPr>
          <p:cNvPr id="9" name="Ovál 8"/>
          <p:cNvSpPr/>
          <p:nvPr/>
        </p:nvSpPr>
        <p:spPr>
          <a:xfrm>
            <a:off x="5023783" y="964717"/>
            <a:ext cx="15841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687560" y="1003624"/>
            <a:ext cx="15841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3352" y="1530222"/>
            <a:ext cx="1323649" cy="13595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697795" y="2161623"/>
            <a:ext cx="792088" cy="286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Bublinový popisek ve tvaru obláčku 12"/>
          <p:cNvSpPr/>
          <p:nvPr/>
        </p:nvSpPr>
        <p:spPr>
          <a:xfrm rot="1112674">
            <a:off x="7385208" y="1945504"/>
            <a:ext cx="792088" cy="360040"/>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limit!</a:t>
            </a:r>
          </a:p>
        </p:txBody>
      </p:sp>
      <p:sp>
        <p:nvSpPr>
          <p:cNvPr id="17" name="Obdélník 16"/>
          <p:cNvSpPr/>
          <p:nvPr/>
        </p:nvSpPr>
        <p:spPr>
          <a:xfrm rot="18914730">
            <a:off x="-201040" y="2508218"/>
            <a:ext cx="2500499" cy="707886"/>
          </a:xfrm>
          <a:prstGeom prst="rect">
            <a:avLst/>
          </a:prstGeom>
        </p:spPr>
        <p:txBody>
          <a:bodyPr wrap="square">
            <a:spAutoFit/>
          </a:bodyPr>
          <a:lstStyle/>
          <a:p>
            <a:pPr algn="ctr"/>
            <a:r>
              <a:rPr lang="cs-CZ" sz="2000" b="1" u="sng" dirty="0">
                <a:solidFill>
                  <a:srgbClr val="00B050"/>
                </a:solidFill>
              </a:rPr>
              <a:t>Příloha č. 1 k zákonu č. 100/2001 Sb.</a:t>
            </a:r>
            <a:endParaRPr lang="cs-CZ" sz="2000" u="sng" dirty="0">
              <a:solidFill>
                <a:srgbClr val="00B050"/>
              </a:solidFill>
            </a:endParaRPr>
          </a:p>
        </p:txBody>
      </p:sp>
      <p:sp>
        <p:nvSpPr>
          <p:cNvPr id="14" name="Zástupný symbol pro datum 13"/>
          <p:cNvSpPr>
            <a:spLocks noGrp="1"/>
          </p:cNvSpPr>
          <p:nvPr>
            <p:ph type="dt" sz="half" idx="10"/>
          </p:nvPr>
        </p:nvSpPr>
        <p:spPr/>
        <p:txBody>
          <a:bodyPr/>
          <a:lstStyle/>
          <a:p>
            <a:r>
              <a:rPr lang="cs-CZ"/>
              <a:t>13. prosince 2019</a:t>
            </a:r>
          </a:p>
        </p:txBody>
      </p:sp>
    </p:spTree>
    <p:extLst>
      <p:ext uri="{BB962C8B-B14F-4D97-AF65-F5344CB8AC3E}">
        <p14:creationId xmlns:p14="http://schemas.microsoft.com/office/powerpoint/2010/main" val="40375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31</a:t>
            </a:fld>
            <a:endParaRPr lang="cs-CZ"/>
          </a:p>
        </p:txBody>
      </p:sp>
      <p:sp>
        <p:nvSpPr>
          <p:cNvPr id="10" name="Zástupný symbol pro obsah 2"/>
          <p:cNvSpPr txBox="1">
            <a:spLocks/>
          </p:cNvSpPr>
          <p:nvPr/>
        </p:nvSpPr>
        <p:spPr>
          <a:xfrm>
            <a:off x="457200" y="1217293"/>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2500" b="1" u="sng" dirty="0"/>
              <a:t>Základní schéma procesu EIA</a:t>
            </a:r>
          </a:p>
        </p:txBody>
      </p:sp>
      <p:sp>
        <p:nvSpPr>
          <p:cNvPr id="11" name="Ovál 10"/>
          <p:cNvSpPr/>
          <p:nvPr/>
        </p:nvSpPr>
        <p:spPr>
          <a:xfrm>
            <a:off x="719572" y="2132856"/>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613856" y="2075500"/>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94974" y="2586256"/>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820444" y="2255520"/>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308304" y="2075500"/>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sp>
        <p:nvSpPr>
          <p:cNvPr id="16" name="Šipka dolů 15"/>
          <p:cNvSpPr/>
          <p:nvPr/>
        </p:nvSpPr>
        <p:spPr>
          <a:xfrm rot="2607551">
            <a:off x="2614883" y="2713736"/>
            <a:ext cx="622550" cy="20794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ANO</a:t>
            </a:r>
          </a:p>
        </p:txBody>
      </p:sp>
      <p:sp>
        <p:nvSpPr>
          <p:cNvPr id="17" name="Ovál 16"/>
          <p:cNvSpPr/>
          <p:nvPr/>
        </p:nvSpPr>
        <p:spPr>
          <a:xfrm>
            <a:off x="314264" y="4399281"/>
            <a:ext cx="2224608" cy="1016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dokumentace</a:t>
            </a:r>
          </a:p>
        </p:txBody>
      </p:sp>
      <p:cxnSp>
        <p:nvCxnSpPr>
          <p:cNvPr id="18" name="Přímá spojnice se šipkou 17"/>
          <p:cNvCxnSpPr/>
          <p:nvPr/>
        </p:nvCxnSpPr>
        <p:spPr>
          <a:xfrm>
            <a:off x="2736363" y="4960768"/>
            <a:ext cx="814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3739532" y="4622210"/>
            <a:ext cx="1642220" cy="652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posudek</a:t>
            </a:r>
          </a:p>
        </p:txBody>
      </p:sp>
      <p:cxnSp>
        <p:nvCxnSpPr>
          <p:cNvPr id="20" name="Přímá spojnice se šipkou 19"/>
          <p:cNvCxnSpPr/>
          <p:nvPr/>
        </p:nvCxnSpPr>
        <p:spPr>
          <a:xfrm flipV="1">
            <a:off x="5508104" y="4168509"/>
            <a:ext cx="1045096" cy="60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6696236" y="3555184"/>
            <a:ext cx="1224136" cy="1046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dirty="0"/>
              <a:t>závazné stanovisko EIA</a:t>
            </a:r>
          </a:p>
        </p:txBody>
      </p:sp>
      <p:sp>
        <p:nvSpPr>
          <p:cNvPr id="22" name="Šipka dolů 21"/>
          <p:cNvSpPr/>
          <p:nvPr/>
        </p:nvSpPr>
        <p:spPr>
          <a:xfrm>
            <a:off x="6367028" y="4737906"/>
            <a:ext cx="1882552" cy="8173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podklad pro</a:t>
            </a:r>
          </a:p>
        </p:txBody>
      </p:sp>
      <p:sp>
        <p:nvSpPr>
          <p:cNvPr id="23" name="Zaoblený obdélník 22"/>
          <p:cNvSpPr/>
          <p:nvPr/>
        </p:nvSpPr>
        <p:spPr>
          <a:xfrm>
            <a:off x="6132378" y="5614548"/>
            <a:ext cx="2304256" cy="801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navazující řízení </a:t>
            </a:r>
          </a:p>
        </p:txBody>
      </p:sp>
    </p:spTree>
    <p:extLst>
      <p:ext uri="{BB962C8B-B14F-4D97-AF65-F5344CB8AC3E}">
        <p14:creationId xmlns:p14="http://schemas.microsoft.com/office/powerpoint/2010/main" val="279460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9"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Průběh EIA</a:t>
            </a:r>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solidFill>
              <a:srgbClr val="0070C0"/>
            </a:solidFill>
            <a:ln w="12700" cmpd="sng">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Dokumentace EIA</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solidFill>
              <a:srgbClr val="FFC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solidFill>
              <a:srgbClr val="FF0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Závazné stanovisko EIA</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7515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en-US" sz="2400" b="1" dirty="0">
                <a:sym typeface="Wingdings" pitchFamily="2" charset="2"/>
              </a:rPr>
              <a:t>EIA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a:t>
            </a:r>
            <a:r>
              <a:rPr lang="cs-CZ" sz="2400" b="1" dirty="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4218250" y="3261187"/>
            <a:ext cx="446855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Investor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29" name="Rectangle 3"/>
          <p:cNvSpPr txBox="1">
            <a:spLocks noChangeArrowheads="1"/>
          </p:cNvSpPr>
          <p:nvPr/>
        </p:nvSpPr>
        <p:spPr>
          <a:xfrm>
            <a:off x="4091151" y="4240851"/>
            <a:ext cx="4841229"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a:t>Úřad </a:t>
            </a:r>
            <a:r>
              <a:rPr lang="cs-CZ" sz="2400" b="1" i="1" dirty="0">
                <a:solidFill>
                  <a:srgbClr val="FF6600"/>
                </a:solidFill>
              </a:rPr>
              <a:t>zpracuje posudek </a:t>
            </a:r>
            <a:r>
              <a:rPr lang="cs-CZ" sz="2400" b="1" i="1" dirty="0"/>
              <a:t>(autor. osoba) </a:t>
            </a:r>
            <a:r>
              <a:rPr lang="cs-CZ" sz="2400" i="1" dirty="0"/>
              <a:t>a následuje veřejné </a:t>
            </a:r>
            <a:r>
              <a:rPr lang="cs-CZ" sz="2400" b="1" i="1" dirty="0">
                <a:solidFill>
                  <a:schemeClr val="accent6">
                    <a:lumMod val="75000"/>
                  </a:schemeClr>
                </a:solidFill>
              </a:rPr>
              <a:t>projednání</a:t>
            </a:r>
            <a:r>
              <a:rPr lang="en-US" sz="2400" dirty="0"/>
              <a:t> </a:t>
            </a:r>
            <a:r>
              <a:rPr lang="cs-CZ" sz="2400" dirty="0"/>
              <a:t>(</a:t>
            </a:r>
            <a:r>
              <a:rPr lang="cs-CZ" sz="2400" dirty="0">
                <a:solidFill>
                  <a:srgbClr val="00B050"/>
                </a:solidFill>
              </a:rPr>
              <a:t>§ 17</a:t>
            </a:r>
            <a:r>
              <a:rPr lang="cs-CZ" sz="2400" dirty="0"/>
              <a:t>)</a:t>
            </a:r>
            <a:endParaRPr lang="en-US" sz="2400" dirty="0"/>
          </a:p>
        </p:txBody>
      </p:sp>
      <p:sp>
        <p:nvSpPr>
          <p:cNvPr id="30" name="Rectangle 3"/>
          <p:cNvSpPr txBox="1">
            <a:spLocks noChangeArrowheads="1"/>
          </p:cNvSpPr>
          <p:nvPr/>
        </p:nvSpPr>
        <p:spPr>
          <a:xfrm>
            <a:off x="3870346" y="5226443"/>
            <a:ext cx="453343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b="1" dirty="0">
                <a:solidFill>
                  <a:schemeClr val="accent6">
                    <a:lumMod val="75000"/>
                  </a:schemeClr>
                </a:solidFill>
              </a:rPr>
              <a:t>Závazné</a:t>
            </a:r>
            <a:r>
              <a:rPr lang="cs-CZ" sz="2400" dirty="0"/>
              <a:t> stanovisko (platnost 7 let, možnost opakovaného prodloužení o 5 let)</a:t>
            </a:r>
          </a:p>
        </p:txBody>
      </p:sp>
      <p:sp>
        <p:nvSpPr>
          <p:cNvPr id="26" name="TextovéPole 25"/>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27"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sp>
        <p:nvSpPr>
          <p:cNvPr id="31" name="Zástupný symbol pro číslo snímku 7"/>
          <p:cNvSpPr>
            <a:spLocks noGrp="1"/>
          </p:cNvSpPr>
          <p:nvPr>
            <p:ph type="sldNum" sz="quarter" idx="12"/>
          </p:nvPr>
        </p:nvSpPr>
        <p:spPr>
          <a:xfrm>
            <a:off x="6553200" y="6356350"/>
            <a:ext cx="2133600" cy="365125"/>
          </a:xfrm>
        </p:spPr>
        <p:txBody>
          <a:bodyPr/>
          <a:lstStyle/>
          <a:p>
            <a:fld id="{386FF7BF-90D5-4328-A7D3-83853A676C7B}" type="slidenum">
              <a:rPr lang="cs-CZ" smtClean="0"/>
              <a:pPr/>
              <a:t>32</a:t>
            </a:fld>
            <a:endParaRPr lang="cs-CZ"/>
          </a:p>
        </p:txBody>
      </p:sp>
      <p:sp>
        <p:nvSpPr>
          <p:cNvPr id="34" name="Šipka doprava 33"/>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Přímá spojnice 34"/>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Šipka doprava 35"/>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Šipka doprava 36"/>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nice 37"/>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39"/>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Bublinový popisek ve tvaru obláčku 41"/>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
        <p:nvSpPr>
          <p:cNvPr id="43" name="Šipka doprava 42"/>
          <p:cNvSpPr/>
          <p:nvPr/>
        </p:nvSpPr>
        <p:spPr>
          <a:xfrm rot="20090818">
            <a:off x="3538497" y="4584739"/>
            <a:ext cx="532201"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Šipka doprava 43"/>
          <p:cNvSpPr/>
          <p:nvPr/>
        </p:nvSpPr>
        <p:spPr>
          <a:xfrm rot="19495863">
            <a:off x="3487804" y="5749625"/>
            <a:ext cx="362611" cy="282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zápatí 3"/>
          <p:cNvSpPr>
            <a:spLocks noGrp="1"/>
          </p:cNvSpPr>
          <p:nvPr>
            <p:ph type="ftr" sz="quarter" idx="11"/>
          </p:nvPr>
        </p:nvSpPr>
        <p:spPr/>
        <p:txBody>
          <a:bodyPr/>
          <a:lstStyle/>
          <a:p>
            <a:r>
              <a:rPr lang="cs-CZ"/>
              <a:t>Dominik Židek</a:t>
            </a:r>
          </a:p>
        </p:txBody>
      </p:sp>
      <p:sp>
        <p:nvSpPr>
          <p:cNvPr id="3" name="Zástupný symbol pro datum 2">
            <a:extLst>
              <a:ext uri="{FF2B5EF4-FFF2-40B4-BE49-F238E27FC236}">
                <a16:creationId xmlns:a16="http://schemas.microsoft.com/office/drawing/2014/main" id="{005F6AC1-EE1D-447A-8578-900154BAF511}"/>
              </a:ext>
            </a:extLst>
          </p:cNvPr>
          <p:cNvSpPr>
            <a:spLocks noGrp="1"/>
          </p:cNvSpPr>
          <p:nvPr>
            <p:ph type="dt" sz="half" idx="10"/>
          </p:nvPr>
        </p:nvSpPr>
        <p:spPr/>
        <p:txBody>
          <a:bodyPr/>
          <a:lstStyle/>
          <a:p>
            <a:r>
              <a:rPr lang="cs-CZ"/>
              <a:t>13. prosince 2019</a:t>
            </a:r>
          </a:p>
        </p:txBody>
      </p:sp>
    </p:spTree>
    <p:extLst>
      <p:ext uri="{BB962C8B-B14F-4D97-AF65-F5344CB8AC3E}">
        <p14:creationId xmlns:p14="http://schemas.microsoft.com/office/powerpoint/2010/main" val="10424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P spid="30" grpId="0" animBg="1"/>
      <p:bldP spid="27" grpId="0" animBg="1"/>
      <p:bldP spid="34" grpId="0" animBg="1"/>
      <p:bldP spid="36" grpId="0" animBg="1"/>
      <p:bldP spid="37" grpId="0" animBg="1"/>
      <p:bldP spid="39"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EIA a „navazující řízení“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33</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391" y="2490705"/>
            <a:ext cx="4945161" cy="2975138"/>
          </a:xfrm>
          <a:prstGeom prst="rect">
            <a:avLst/>
          </a:prstGeom>
        </p:spPr>
      </p:pic>
    </p:spTree>
    <p:extLst>
      <p:ext uri="{BB962C8B-B14F-4D97-AF65-F5344CB8AC3E}">
        <p14:creationId xmlns:p14="http://schemas.microsoft.com/office/powerpoint/2010/main" val="2800058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2389185"/>
          </a:xfrm>
        </p:spPr>
        <p:txBody>
          <a:bodyPr>
            <a:normAutofit fontScale="70000" lnSpcReduction="20000"/>
          </a:bodyPr>
          <a:lstStyle/>
          <a:p>
            <a:pPr marL="0" indent="0">
              <a:buNone/>
            </a:pPr>
            <a:r>
              <a:rPr lang="cs-CZ" sz="2800" dirty="0"/>
              <a:t>Proběhnuvší posouzení EIA znamená závažné procesní i hmotněprávní důsledky:</a:t>
            </a:r>
          </a:p>
          <a:p>
            <a:r>
              <a:rPr lang="cs-CZ" sz="2800" dirty="0"/>
              <a:t>Pro </a:t>
            </a:r>
            <a:r>
              <a:rPr lang="cs-CZ" sz="2800" dirty="0">
                <a:solidFill>
                  <a:srgbClr val="FF0000"/>
                </a:solidFill>
              </a:rPr>
              <a:t>navazující řízení </a:t>
            </a:r>
            <a:r>
              <a:rPr lang="cs-CZ" sz="2800" dirty="0"/>
              <a:t>(povolující umístění a provedení stavby) platí </a:t>
            </a:r>
            <a:r>
              <a:rPr lang="cs-CZ" sz="2800" b="1" u="sng" dirty="0"/>
              <a:t>zvláštní režim</a:t>
            </a:r>
            <a:r>
              <a:rPr lang="cs-CZ" sz="2800" dirty="0"/>
              <a:t> (viz dále) =&gt; závazné stanovisko EIA se zde uplatní jako závazné stanovisko (ve smyslu § 149 správního řádu)</a:t>
            </a:r>
          </a:p>
          <a:p>
            <a:r>
              <a:rPr lang="cs-CZ" sz="2800" dirty="0"/>
              <a:t>v jiných řízeních (nenavazujících – tzv. </a:t>
            </a:r>
            <a:r>
              <a:rPr lang="cs-CZ" sz="2800" dirty="0">
                <a:solidFill>
                  <a:srgbClr val="0070C0"/>
                </a:solidFill>
              </a:rPr>
              <a:t>souvisejících</a:t>
            </a:r>
            <a:r>
              <a:rPr lang="cs-CZ" sz="2800" dirty="0"/>
              <a:t>) slouží závazné stanovisko EIA jako podklad pro rozhodnutí.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34</a:t>
            </a:fld>
            <a:endParaRPr lang="cs-CZ"/>
          </a:p>
        </p:txBody>
      </p:sp>
      <p:grpSp>
        <p:nvGrpSpPr>
          <p:cNvPr id="7" name="Skupina 6"/>
          <p:cNvGrpSpPr/>
          <p:nvPr/>
        </p:nvGrpSpPr>
        <p:grpSpPr>
          <a:xfrm>
            <a:off x="971600" y="3011260"/>
            <a:ext cx="7611254" cy="3734734"/>
            <a:chOff x="840506" y="2327906"/>
            <a:chExt cx="7670340" cy="4259764"/>
          </a:xfrm>
        </p:grpSpPr>
        <p:sp>
          <p:nvSpPr>
            <p:cNvPr id="10" name="Obdélník 9"/>
            <p:cNvSpPr/>
            <p:nvPr/>
          </p:nvSpPr>
          <p:spPr>
            <a:xfrm>
              <a:off x="840506" y="3648292"/>
              <a:ext cx="187220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600" dirty="0"/>
                <a:t>proces EIA</a:t>
              </a:r>
            </a:p>
          </p:txBody>
        </p:sp>
        <p:sp>
          <p:nvSpPr>
            <p:cNvPr id="11" name="Šipka doprava 10"/>
            <p:cNvSpPr/>
            <p:nvPr/>
          </p:nvSpPr>
          <p:spPr>
            <a:xfrm rot="20457941">
              <a:off x="3111253" y="2971096"/>
              <a:ext cx="1553344" cy="997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Šipka doprava 11"/>
            <p:cNvSpPr/>
            <p:nvPr/>
          </p:nvSpPr>
          <p:spPr>
            <a:xfrm rot="1028468">
              <a:off x="3089146" y="4834421"/>
              <a:ext cx="1512168" cy="8638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ál 12"/>
            <p:cNvSpPr/>
            <p:nvPr/>
          </p:nvSpPr>
          <p:spPr>
            <a:xfrm>
              <a:off x="4932040" y="2327906"/>
              <a:ext cx="2736304" cy="15480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b="1" dirty="0"/>
                <a:t>navazující řízení</a:t>
              </a:r>
              <a:r>
                <a:rPr lang="cs-CZ" dirty="0"/>
                <a:t> dle § 3 písm. g) zákona EIA</a:t>
              </a:r>
            </a:p>
          </p:txBody>
        </p:sp>
        <p:sp>
          <p:nvSpPr>
            <p:cNvPr id="14" name="Ovál 13"/>
            <p:cNvSpPr/>
            <p:nvPr/>
          </p:nvSpPr>
          <p:spPr>
            <a:xfrm>
              <a:off x="4657972" y="4455442"/>
              <a:ext cx="3852874" cy="213222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dirty="0">
                  <a:solidFill>
                    <a:schemeClr val="bg1"/>
                  </a:solidFill>
                </a:rPr>
                <a:t>Další řízení (postupy) nezbytné k uskutečnění záměru EIA, které však nejsou navazujícími řízeními =&gt; </a:t>
              </a:r>
              <a:r>
                <a:rPr lang="cs-CZ" b="1" dirty="0">
                  <a:solidFill>
                    <a:schemeClr val="bg1"/>
                  </a:solidFill>
                </a:rPr>
                <a:t>řízení související</a:t>
              </a:r>
            </a:p>
          </p:txBody>
        </p:sp>
        <p:sp>
          <p:nvSpPr>
            <p:cNvPr id="15" name="Obdélník 14"/>
            <p:cNvSpPr/>
            <p:nvPr/>
          </p:nvSpPr>
          <p:spPr>
            <a:xfrm>
              <a:off x="7004257" y="3667088"/>
              <a:ext cx="1040625" cy="94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věcná a časová souvislost</a:t>
              </a:r>
            </a:p>
          </p:txBody>
        </p:sp>
      </p:grpSp>
      <p:sp>
        <p:nvSpPr>
          <p:cNvPr id="9" name="Obdélník 8"/>
          <p:cNvSpPr/>
          <p:nvPr/>
        </p:nvSpPr>
        <p:spPr>
          <a:xfrm>
            <a:off x="251520" y="3179686"/>
            <a:ext cx="4406452" cy="923330"/>
          </a:xfrm>
          <a:prstGeom prst="rect">
            <a:avLst/>
          </a:prstGeom>
        </p:spPr>
        <p:txBody>
          <a:bodyPr wrap="square">
            <a:spAutoFit/>
          </a:bodyPr>
          <a:lstStyle/>
          <a:p>
            <a:r>
              <a:rPr lang="cs-CZ" dirty="0"/>
              <a:t>pozor mj. na judikaturu: </a:t>
            </a:r>
            <a:r>
              <a:rPr lang="cs-CZ" i="1" dirty="0"/>
              <a:t>„není navazující řízení jako navazující řízení“ </a:t>
            </a:r>
            <a:r>
              <a:rPr lang="cs-CZ" dirty="0"/>
              <a:t>=&gt; řízení navazující vs. související</a:t>
            </a:r>
          </a:p>
        </p:txBody>
      </p:sp>
    </p:spTree>
    <p:extLst>
      <p:ext uri="{BB962C8B-B14F-4D97-AF65-F5344CB8AC3E}">
        <p14:creationId xmlns:p14="http://schemas.microsoft.com/office/powerpoint/2010/main" val="22564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35</a:t>
            </a:fld>
            <a:endParaRPr lang="cs-CZ"/>
          </a:p>
        </p:txBody>
      </p:sp>
      <p:sp>
        <p:nvSpPr>
          <p:cNvPr id="10" name="Zástupný symbol pro obsah 2"/>
          <p:cNvSpPr txBox="1">
            <a:spLocks/>
          </p:cNvSpPr>
          <p:nvPr/>
        </p:nvSpPr>
        <p:spPr>
          <a:xfrm>
            <a:off x="457200" y="1044966"/>
            <a:ext cx="8229600" cy="51212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cs-CZ" altLang="cs-CZ" sz="3500" b="1" u="sng" dirty="0">
                <a:latin typeface="+mj-lt"/>
              </a:rPr>
              <a:t>Navazující řízení - </a:t>
            </a:r>
            <a:r>
              <a:rPr lang="cs-CZ" altLang="cs-CZ" sz="3500" b="1" u="sng" dirty="0">
                <a:solidFill>
                  <a:srgbClr val="00B050"/>
                </a:solidFill>
                <a:latin typeface="+mj-lt"/>
              </a:rPr>
              <a:t>§ 3 písm. g) zákona EIA</a:t>
            </a:r>
          </a:p>
          <a:p>
            <a:pPr marL="274320" indent="-274320">
              <a:buFont typeface="Wingdings 2"/>
              <a:buChar char=""/>
              <a:defRPr/>
            </a:pPr>
            <a:r>
              <a:rPr lang="cs-CZ" altLang="cs-CZ" sz="2900" b="1" dirty="0">
                <a:solidFill>
                  <a:srgbClr val="FF3300"/>
                </a:solidFill>
                <a:latin typeface="+mj-lt"/>
              </a:rPr>
              <a:t>1. územní řízení,</a:t>
            </a:r>
          </a:p>
          <a:p>
            <a:pPr marL="274320" indent="-274320">
              <a:buFont typeface="Wingdings 2"/>
              <a:buChar char=""/>
              <a:defRPr/>
            </a:pPr>
            <a:r>
              <a:rPr lang="cs-CZ" altLang="cs-CZ" sz="2900" b="1" dirty="0">
                <a:solidFill>
                  <a:srgbClr val="FF3300"/>
                </a:solidFill>
                <a:latin typeface="+mj-lt"/>
              </a:rPr>
              <a:t>2. stavební řízení,</a:t>
            </a:r>
          </a:p>
          <a:p>
            <a:pPr marL="274320" indent="-274320">
              <a:buFont typeface="Wingdings 2"/>
              <a:buChar char=""/>
              <a:defRPr/>
            </a:pPr>
            <a:r>
              <a:rPr lang="cs-CZ" altLang="cs-CZ" sz="2900" b="1" dirty="0">
                <a:solidFill>
                  <a:srgbClr val="FF3300"/>
                </a:solidFill>
                <a:latin typeface="+mj-lt"/>
              </a:rPr>
              <a:t>3. společné územní a stavební řízení,</a:t>
            </a:r>
          </a:p>
          <a:p>
            <a:pPr marL="274320" indent="-274320">
              <a:buFont typeface="Wingdings 2"/>
              <a:buChar char=""/>
              <a:defRPr/>
            </a:pPr>
            <a:r>
              <a:rPr lang="cs-CZ" altLang="cs-CZ" sz="2900" b="1" dirty="0">
                <a:solidFill>
                  <a:srgbClr val="FF3300"/>
                </a:solidFill>
                <a:latin typeface="+mj-lt"/>
              </a:rPr>
              <a:t>4. opakované stavební řízení,</a:t>
            </a:r>
          </a:p>
          <a:p>
            <a:pPr marL="274320" indent="-274320">
              <a:buFont typeface="Wingdings 2"/>
              <a:buChar char=""/>
              <a:defRPr/>
            </a:pPr>
            <a:r>
              <a:rPr lang="cs-CZ" altLang="cs-CZ" sz="2900" b="1" dirty="0">
                <a:solidFill>
                  <a:srgbClr val="FF3300"/>
                </a:solidFill>
                <a:latin typeface="+mj-lt"/>
              </a:rPr>
              <a:t>5. řízení o dodatečném povolení stavby,</a:t>
            </a:r>
          </a:p>
          <a:p>
            <a:pPr marL="274320" indent="-274320">
              <a:buFont typeface="Wingdings 2"/>
              <a:buChar char=""/>
              <a:defRPr/>
            </a:pPr>
            <a:r>
              <a:rPr lang="cs-CZ" altLang="cs-CZ" sz="2900" b="1" dirty="0">
                <a:solidFill>
                  <a:schemeClr val="accent6">
                    <a:lumMod val="50000"/>
                  </a:schemeClr>
                </a:solidFill>
                <a:latin typeface="+mj-lt"/>
              </a:rPr>
              <a:t>6. řízení o povolení hornické činnosti,</a:t>
            </a:r>
          </a:p>
          <a:p>
            <a:pPr marL="274320" indent="-274320">
              <a:buFont typeface="Wingdings 2"/>
              <a:buChar char=""/>
              <a:defRPr/>
            </a:pPr>
            <a:r>
              <a:rPr lang="cs-CZ" altLang="cs-CZ" sz="2900" b="1" dirty="0">
                <a:solidFill>
                  <a:schemeClr val="accent6">
                    <a:lumMod val="50000"/>
                  </a:schemeClr>
                </a:solidFill>
                <a:latin typeface="+mj-lt"/>
              </a:rPr>
              <a:t>7. řízení o stanovení dobývacího prostoru,</a:t>
            </a:r>
          </a:p>
          <a:p>
            <a:pPr marL="274320" indent="-274320">
              <a:buFont typeface="Wingdings 2"/>
              <a:buChar char=""/>
              <a:defRPr/>
            </a:pPr>
            <a:r>
              <a:rPr lang="cs-CZ" altLang="cs-CZ" sz="2900" b="1" dirty="0">
                <a:solidFill>
                  <a:schemeClr val="accent6">
                    <a:lumMod val="50000"/>
                  </a:schemeClr>
                </a:solidFill>
                <a:latin typeface="+mj-lt"/>
              </a:rPr>
              <a:t>8. řízení o povolení činnosti prováděné hornickým způsobem,</a:t>
            </a:r>
          </a:p>
          <a:p>
            <a:pPr marL="274320" indent="-274320">
              <a:buFont typeface="Wingdings 2"/>
              <a:buChar char=""/>
              <a:defRPr/>
            </a:pPr>
            <a:r>
              <a:rPr lang="cs-CZ" altLang="cs-CZ" sz="2900" b="1" dirty="0">
                <a:solidFill>
                  <a:srgbClr val="0000FF"/>
                </a:solidFill>
                <a:latin typeface="+mj-lt"/>
              </a:rPr>
              <a:t>9. řízení o povolení k nakládání s povrchovými a podzemními vodami,</a:t>
            </a:r>
          </a:p>
          <a:p>
            <a:pPr marL="274320" indent="-274320">
              <a:buFont typeface="Wingdings 2"/>
              <a:buChar char=""/>
              <a:defRPr/>
            </a:pPr>
            <a:r>
              <a:rPr lang="cs-CZ" altLang="cs-CZ" sz="2900" b="1" dirty="0">
                <a:solidFill>
                  <a:schemeClr val="bg1">
                    <a:lumMod val="50000"/>
                  </a:schemeClr>
                </a:solidFill>
                <a:latin typeface="+mj-lt"/>
              </a:rPr>
              <a:t>10. řízení o vydání integrovaného povolení,</a:t>
            </a:r>
          </a:p>
          <a:p>
            <a:pPr marL="274320" indent="-274320">
              <a:buFont typeface="Wingdings 2"/>
              <a:buChar char=""/>
              <a:defRPr/>
            </a:pPr>
            <a:r>
              <a:rPr lang="cs-CZ" altLang="cs-CZ" sz="2900" b="1" dirty="0">
                <a:solidFill>
                  <a:srgbClr val="43AEFF"/>
                </a:solidFill>
                <a:latin typeface="+mj-lt"/>
              </a:rPr>
              <a:t>11. řízení o vydání povolení provozu stacionárního zdroje,</a:t>
            </a:r>
          </a:p>
          <a:p>
            <a:pPr marL="274320" indent="-274320">
              <a:buFont typeface="Wingdings 2"/>
              <a:buChar char=""/>
              <a:defRPr/>
            </a:pPr>
            <a:r>
              <a:rPr lang="cs-CZ" altLang="cs-CZ" sz="2900" b="1" dirty="0">
                <a:solidFill>
                  <a:srgbClr val="CA20EC"/>
                </a:solidFill>
                <a:latin typeface="+mj-lt"/>
              </a:rPr>
              <a:t>12. řízení o vydání souhlasu k provozování zařízení k využívání, odstraňování, sběru nebo výkupu odpadů</a:t>
            </a:r>
            <a:r>
              <a:rPr lang="cs-CZ" altLang="cs-CZ" sz="2900" b="1" dirty="0">
                <a:solidFill>
                  <a:srgbClr val="003A1A"/>
                </a:solidFill>
                <a:latin typeface="+mj-lt"/>
              </a:rPr>
              <a:t>,</a:t>
            </a:r>
          </a:p>
          <a:p>
            <a:pPr marL="274320" indent="-274320">
              <a:buFont typeface="Wingdings 2"/>
              <a:buChar char=""/>
              <a:defRPr/>
            </a:pPr>
            <a:r>
              <a:rPr lang="cs-CZ" altLang="cs-CZ" sz="2900" b="1" dirty="0">
                <a:solidFill>
                  <a:srgbClr val="003A1A"/>
                </a:solidFill>
                <a:latin typeface="+mj-lt"/>
              </a:rPr>
              <a:t>13. řízení, v němž se vydává rozhodnutí </a:t>
            </a:r>
            <a:r>
              <a:rPr lang="cs-CZ" altLang="cs-CZ" sz="2900" b="1" dirty="0">
                <a:solidFill>
                  <a:srgbClr val="FF9933"/>
                </a:solidFill>
                <a:latin typeface="+mj-lt"/>
              </a:rPr>
              <a:t>nezbytné pro uskutečnění záměru, není-li vedeno žádné z řízení podle bodů 1 až 12, </a:t>
            </a:r>
            <a:r>
              <a:rPr lang="cs-CZ" altLang="cs-CZ" sz="2900" b="1" dirty="0">
                <a:solidFill>
                  <a:srgbClr val="003A1A"/>
                </a:solidFill>
                <a:latin typeface="+mj-lt"/>
              </a:rPr>
              <a:t>a</a:t>
            </a:r>
          </a:p>
          <a:p>
            <a:pPr marL="274320" indent="-274320">
              <a:buFont typeface="Wingdings 2"/>
              <a:buChar char=""/>
              <a:defRPr/>
            </a:pPr>
            <a:r>
              <a:rPr lang="cs-CZ" altLang="cs-CZ" sz="2900" b="1" dirty="0">
                <a:solidFill>
                  <a:srgbClr val="003A1A"/>
                </a:solidFill>
                <a:latin typeface="+mj-lt"/>
              </a:rPr>
              <a:t>14. řízení </a:t>
            </a:r>
            <a:r>
              <a:rPr lang="cs-CZ" altLang="cs-CZ" sz="2900" b="1" i="1" dirty="0">
                <a:solidFill>
                  <a:srgbClr val="003A1A"/>
                </a:solidFill>
                <a:latin typeface="+mj-lt"/>
              </a:rPr>
              <a:t>o změně rozhodnutí vydaného v řízeních podle bodů 1 až 13 </a:t>
            </a:r>
            <a:r>
              <a:rPr lang="cs-CZ" altLang="cs-CZ" sz="2900" b="1" dirty="0">
                <a:solidFill>
                  <a:srgbClr val="003A1A"/>
                </a:solidFill>
                <a:latin typeface="+mj-lt"/>
              </a:rPr>
              <a:t>k dosud nepovolenému záměru nebo jeho části či etapě, má-li dojít ke změně podmínek rozhodnutí, které byly převzaty ze stanoviska.</a:t>
            </a: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8872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2" end="12"/>
                                            </p:txEl>
                                          </p:spTgt>
                                        </p:tgtEl>
                                        <p:attrNameLst>
                                          <p:attrName>style.visibility</p:attrName>
                                        </p:attrNameLst>
                                      </p:cBhvr>
                                      <p:to>
                                        <p:strVal val="visible"/>
                                      </p:to>
                                    </p:set>
                                    <p:animEffect transition="in" filter="fade">
                                      <p:cBhvr>
                                        <p:cTn id="40" dur="500"/>
                                        <p:tgtEl>
                                          <p:spTgt spid="10">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Effect transition="in" filter="fade">
                                      <p:cBhvr>
                                        <p:cTn id="43" dur="500"/>
                                        <p:tgtEl>
                                          <p:spTgt spid="10">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4" end="14"/>
                                            </p:txEl>
                                          </p:spTgt>
                                        </p:tgtEl>
                                        <p:attrNameLst>
                                          <p:attrName>style.visibility</p:attrName>
                                        </p:attrNameLst>
                                      </p:cBhvr>
                                      <p:to>
                                        <p:strVal val="visible"/>
                                      </p:to>
                                    </p:set>
                                    <p:animEffect transition="in" filter="fade">
                                      <p:cBhvr>
                                        <p:cTn id="46"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36</a:t>
            </a:fld>
            <a:endParaRPr lang="cs-CZ"/>
          </a:p>
        </p:txBody>
      </p:sp>
      <p:sp>
        <p:nvSpPr>
          <p:cNvPr id="10" name="Zástupný symbol pro obsah 2"/>
          <p:cNvSpPr txBox="1">
            <a:spLocks/>
          </p:cNvSpPr>
          <p:nvPr/>
        </p:nvSpPr>
        <p:spPr>
          <a:xfrm>
            <a:off x="457200" y="1196752"/>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cs-CZ" altLang="cs-CZ" sz="2600" b="1" u="sng" dirty="0"/>
              <a:t>Řízení související</a:t>
            </a:r>
            <a:endParaRPr lang="cs-CZ" altLang="cs-CZ" sz="2600" dirty="0"/>
          </a:p>
          <a:p>
            <a:r>
              <a:rPr lang="cs-CZ" sz="2400" dirty="0"/>
              <a:t>řízení o udělení výjimky (územní a druhová) a řízení o povolení ke kácení dřevin dle zákona o ochraně přírody a krajiny</a:t>
            </a:r>
          </a:p>
          <a:p>
            <a:r>
              <a:rPr lang="cs-CZ" sz="2400" dirty="0"/>
              <a:t>řízení o odnětí pozemků plnění funkcí lesa</a:t>
            </a:r>
          </a:p>
          <a:p>
            <a:r>
              <a:rPr lang="cs-CZ" sz="2400" dirty="0"/>
              <a:t>řízení podle atomového zákona</a:t>
            </a:r>
          </a:p>
          <a:p>
            <a:r>
              <a:rPr lang="cs-CZ" sz="2400" dirty="0"/>
              <a:t>zjednodušené postupy podle stavebního zákona (souhlasy, ohlášení, veřejnoprávní smlouvy)</a:t>
            </a:r>
          </a:p>
          <a:p>
            <a:r>
              <a:rPr lang="cs-CZ" sz="2400" dirty="0"/>
              <a:t>a obecně procesy, které nejsou řízeními a ve kterých se nevydává rozhodnutí, tzn. typicky vydávání stanovisek a závazných stanovisek podle různých právních předpisů </a:t>
            </a:r>
          </a:p>
          <a:p>
            <a:pPr lvl="1"/>
            <a:endParaRPr lang="cs-CZ" sz="2400" dirty="0"/>
          </a:p>
          <a:p>
            <a:pPr lvl="1"/>
            <a:endParaRPr lang="cs-CZ" sz="2400" dirty="0"/>
          </a:p>
          <a:p>
            <a:pPr lvl="1">
              <a:defRPr/>
            </a:pPr>
            <a:endParaRPr lang="cs-CZ" altLang="cs-CZ" sz="2500" dirty="0"/>
          </a:p>
          <a:p>
            <a:pPr marL="0" indent="0" algn="ctr">
              <a:buFont typeface="Arial" pitchFamily="34" charset="0"/>
              <a:buNone/>
              <a:defRPr/>
            </a:pP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2476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37</a:t>
            </a:fld>
            <a:endParaRPr lang="cs-CZ"/>
          </a:p>
        </p:txBody>
      </p:sp>
      <p:sp>
        <p:nvSpPr>
          <p:cNvPr id="10" name="Zástupný symbol pro obsah 2"/>
          <p:cNvSpPr txBox="1">
            <a:spLocks/>
          </p:cNvSpPr>
          <p:nvPr/>
        </p:nvSpPr>
        <p:spPr>
          <a:xfrm>
            <a:off x="457200" y="1156438"/>
            <a:ext cx="8229600" cy="512127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600" b="1" u="sng" dirty="0"/>
              <a:t>Zvláštnosti „navazujících řízení“ (</a:t>
            </a:r>
            <a:r>
              <a:rPr lang="cs-CZ" sz="2600" b="1" u="sng" dirty="0">
                <a:solidFill>
                  <a:srgbClr val="00B050"/>
                </a:solidFill>
              </a:rPr>
              <a:t>§ 9b – 9e</a:t>
            </a:r>
            <a:r>
              <a:rPr lang="cs-CZ" sz="2600" b="1" u="sng" dirty="0"/>
              <a:t>)</a:t>
            </a:r>
          </a:p>
          <a:p>
            <a:pPr marL="0" indent="0" algn="ctr">
              <a:buNone/>
            </a:pPr>
            <a:endParaRPr lang="cs-CZ" sz="900" b="1" u="sng" dirty="0"/>
          </a:p>
          <a:p>
            <a:pPr>
              <a:defRPr/>
            </a:pPr>
            <a:r>
              <a:rPr lang="cs-CZ" sz="2600" dirty="0"/>
              <a:t>nutnost verifikačního závazného stanoviska (tzv. </a:t>
            </a:r>
            <a:r>
              <a:rPr lang="cs-CZ" sz="2600" i="1" dirty="0" err="1"/>
              <a:t>coherence</a:t>
            </a:r>
            <a:r>
              <a:rPr lang="cs-CZ" sz="2600" i="1" dirty="0"/>
              <a:t> </a:t>
            </a:r>
            <a:r>
              <a:rPr lang="cs-CZ" sz="2600" i="1" dirty="0" err="1"/>
              <a:t>stamp</a:t>
            </a:r>
            <a:r>
              <a:rPr lang="cs-CZ" sz="2600" dirty="0"/>
              <a:t>): </a:t>
            </a:r>
            <a:r>
              <a:rPr lang="cs-CZ" sz="2600" dirty="0">
                <a:solidFill>
                  <a:srgbClr val="00B050"/>
                </a:solidFill>
              </a:rPr>
              <a:t>§ 9a odst. 6</a:t>
            </a:r>
          </a:p>
          <a:p>
            <a:pPr lvl="1">
              <a:defRPr/>
            </a:pPr>
            <a:r>
              <a:rPr lang="cs-CZ" sz="2100" dirty="0"/>
              <a:t>Příslušný úřad EIA ověří </a:t>
            </a:r>
            <a:r>
              <a:rPr lang="cs-CZ" sz="2100" i="1" dirty="0"/>
              <a:t>(na základě oznámení o zahájení řízení zaslaného tomuto úřadu správním orgánem příslušným k vedení navazujícího řízení) </a:t>
            </a:r>
            <a:r>
              <a:rPr lang="cs-CZ" sz="2100" dirty="0"/>
              <a:t>každý záměr a vydá </a:t>
            </a:r>
            <a:r>
              <a:rPr lang="cs-CZ" sz="2100" dirty="0">
                <a:solidFill>
                  <a:srgbClr val="FF0000"/>
                </a:solidFill>
              </a:rPr>
              <a:t>nesouhlasné závazné stanovisko</a:t>
            </a:r>
            <a:r>
              <a:rPr lang="cs-CZ" sz="2100" dirty="0"/>
              <a:t>, jestliže došlo ke změnám záměru, které by mohly mít významný negativní vliv na životní prostředí, zejména ke zvýšení jeho kapacity a rozsahu nebo ke změně jeho technologie, řízení provozu nebo způsobu užívání. Tyto změny jsou předmětem posuzování podle </a:t>
            </a:r>
            <a:r>
              <a:rPr lang="cs-CZ" sz="2100" dirty="0">
                <a:solidFill>
                  <a:srgbClr val="00B050"/>
                </a:solidFill>
              </a:rPr>
              <a:t>§ 4 odst. 1 písm. g). </a:t>
            </a:r>
            <a:r>
              <a:rPr lang="cs-CZ" sz="2100" dirty="0"/>
              <a:t>Jestliže nedošlo ke změnám záměru, příslušný úřad </a:t>
            </a:r>
            <a:r>
              <a:rPr lang="cs-CZ" sz="2100" dirty="0">
                <a:solidFill>
                  <a:srgbClr val="FF0000"/>
                </a:solidFill>
              </a:rPr>
              <a:t>vydá souhlasné závazné stanovisko</a:t>
            </a:r>
            <a:r>
              <a:rPr lang="cs-CZ" sz="2100" dirty="0"/>
              <a:t>. </a:t>
            </a:r>
          </a:p>
          <a:p>
            <a:pPr marL="457200" indent="-457200"/>
            <a:r>
              <a:rPr lang="cs-CZ" sz="2600" dirty="0"/>
              <a:t>rozdíly v procesu (např. rozdílné doručování)</a:t>
            </a:r>
          </a:p>
          <a:p>
            <a:pPr marL="457200" indent="-457200"/>
            <a:r>
              <a:rPr lang="cs-CZ" sz="2600" dirty="0"/>
              <a:t>účast veřejnosti (viz dále)</a:t>
            </a:r>
          </a:p>
          <a:p>
            <a:pPr marL="457200" indent="-457200"/>
            <a:r>
              <a:rPr lang="cs-CZ" sz="2600" dirty="0"/>
              <a:t>zvláštní režim i </a:t>
            </a:r>
            <a:r>
              <a:rPr lang="cs-CZ" sz="2600" b="1" dirty="0"/>
              <a:t>pro využití opravných prostředků </a:t>
            </a:r>
            <a:r>
              <a:rPr lang="cs-CZ" sz="2600" dirty="0"/>
              <a:t>proti rozhodnutí vydanému v navazujícím řízení i </a:t>
            </a:r>
            <a:r>
              <a:rPr lang="cs-CZ" sz="2600" b="1" dirty="0"/>
              <a:t>pro řízení před správními soudy.</a:t>
            </a:r>
            <a:endParaRPr lang="cs-CZ" sz="2600" dirty="0"/>
          </a:p>
          <a:p>
            <a:pPr marL="457200" indent="-457200"/>
            <a:endParaRPr lang="cs-CZ" sz="2400" dirty="0"/>
          </a:p>
          <a:p>
            <a:pPr marL="457200" lvl="1" indent="0">
              <a:buNone/>
              <a:defRPr/>
            </a:pPr>
            <a:endParaRPr lang="cs-CZ" dirty="0"/>
          </a:p>
          <a:p>
            <a:pPr>
              <a:defRPr/>
            </a:pPr>
            <a:endParaRPr lang="cs-CZ" altLang="cs-CZ" sz="2900" dirty="0"/>
          </a:p>
          <a:p>
            <a:pPr marL="0" indent="0" algn="ctr">
              <a:buFont typeface="Arial" pitchFamily="34" charset="0"/>
              <a:buNone/>
              <a:defRPr/>
            </a:pP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492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38</a:t>
            </a:fld>
            <a:endParaRPr lang="cs-CZ"/>
          </a:p>
        </p:txBody>
      </p:sp>
      <p:sp>
        <p:nvSpPr>
          <p:cNvPr id="10" name="Zástupný symbol pro obsah 2"/>
          <p:cNvSpPr txBox="1">
            <a:spLocks/>
          </p:cNvSpPr>
          <p:nvPr/>
        </p:nvSpPr>
        <p:spPr>
          <a:xfrm>
            <a:off x="457200" y="1156438"/>
            <a:ext cx="8229600" cy="518212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3500" b="1" u="sng" dirty="0"/>
              <a:t>Vztah ke stavebnímu zákonu </a:t>
            </a:r>
          </a:p>
          <a:p>
            <a:r>
              <a:rPr lang="cs-CZ" u="sng" dirty="0"/>
              <a:t>Stavební právo</a:t>
            </a:r>
            <a:r>
              <a:rPr lang="cs-CZ" i="1" u="sng" dirty="0"/>
              <a:t> </a:t>
            </a:r>
            <a:r>
              <a:rPr lang="cs-CZ" sz="2600" i="1" u="sng" dirty="0"/>
              <a:t>(do 31. 12. 2017)</a:t>
            </a:r>
            <a:r>
              <a:rPr lang="cs-CZ" dirty="0"/>
              <a:t>: vychází zásadně ze zásady, že mezi institutem EIA, územním řízením a stavebním řízením, existuje z hlediska věcného bariéra striktně oddělující tyto instituty (např. rozsudek NSS ze dne 23. 1. 2013, č. j. 1 As 164/2012-54).</a:t>
            </a:r>
          </a:p>
          <a:p>
            <a:pPr marL="0" indent="0">
              <a:buNone/>
            </a:pPr>
            <a:endParaRPr lang="cs-CZ" dirty="0"/>
          </a:p>
          <a:p>
            <a:pPr marL="0" indent="0" algn="ctr">
              <a:buNone/>
            </a:pPr>
            <a:r>
              <a:rPr lang="cs-CZ" sz="3000" b="1" u="sng" dirty="0"/>
              <a:t>Od 1. ledna 2018: silné integrující tendence</a:t>
            </a:r>
          </a:p>
          <a:p>
            <a:pPr marL="0" indent="0">
              <a:buNone/>
            </a:pPr>
            <a:endParaRPr lang="cs-CZ" dirty="0"/>
          </a:p>
          <a:p>
            <a:pPr marL="514350" indent="-514350">
              <a:buFont typeface="+mj-lt"/>
              <a:buAutoNum type="arabicPeriod"/>
            </a:pPr>
            <a:r>
              <a:rPr lang="cs-CZ" dirty="0"/>
              <a:t>EIA =&gt; územní řízení =&gt; stavební řízení (typické řešení do 12/2017)</a:t>
            </a:r>
          </a:p>
          <a:p>
            <a:pPr marL="514350" indent="-514350">
              <a:buFont typeface="+mj-lt"/>
              <a:buAutoNum type="arabicPeriod"/>
            </a:pPr>
            <a:r>
              <a:rPr lang="cs-CZ" dirty="0"/>
              <a:t>EIA integrovaná do územního řízení =&gt; stavební řízení</a:t>
            </a:r>
          </a:p>
          <a:p>
            <a:pPr marL="514350" indent="-514350">
              <a:buFont typeface="+mj-lt"/>
              <a:buAutoNum type="arabicPeriod"/>
            </a:pPr>
            <a:r>
              <a:rPr lang="cs-CZ" dirty="0"/>
              <a:t>EIA =&gt; společné územní a stavební řízení</a:t>
            </a:r>
          </a:p>
          <a:p>
            <a:pPr marL="514350" indent="-514350">
              <a:buFont typeface="+mj-lt"/>
              <a:buAutoNum type="arabicPeriod"/>
            </a:pPr>
            <a:r>
              <a:rPr lang="cs-CZ" dirty="0"/>
              <a:t>EIA integrovaná do společného územního a stavebního řízení</a:t>
            </a:r>
          </a:p>
          <a:p>
            <a:pPr marL="0" indent="0">
              <a:buNone/>
            </a:pPr>
            <a:endParaRPr lang="cs-CZ" sz="2100" dirty="0"/>
          </a:p>
          <a:p>
            <a:r>
              <a:rPr lang="cs-CZ" dirty="0"/>
              <a:t>Dáno na výběr stavebníkovi (investorovi), kterou variantu z těchto čtyř zvolí – </a:t>
            </a:r>
            <a:r>
              <a:rPr lang="cs-CZ" b="1" dirty="0"/>
              <a:t>integrace není povinná!!! </a:t>
            </a:r>
            <a:r>
              <a:rPr lang="cs-CZ" dirty="0"/>
              <a:t>Je však vhodná např. z důvodů ekonomických (vazba na IPPC ve variantě 4 apod.)? </a:t>
            </a:r>
          </a:p>
          <a:p>
            <a:pPr marL="0" indent="0">
              <a:buNone/>
            </a:pPr>
            <a:endParaRPr lang="cs-CZ" dirty="0"/>
          </a:p>
          <a:p>
            <a:r>
              <a:rPr lang="cs-CZ" dirty="0"/>
              <a:t>pozor na </a:t>
            </a:r>
            <a:r>
              <a:rPr lang="cs-CZ" dirty="0">
                <a:solidFill>
                  <a:srgbClr val="00B050"/>
                </a:solidFill>
              </a:rPr>
              <a:t>§ 10 zákona EIA</a:t>
            </a:r>
            <a:r>
              <a:rPr lang="cs-CZ" dirty="0"/>
              <a:t> </a:t>
            </a:r>
          </a:p>
          <a:p>
            <a:pPr marL="457200" lvl="1" indent="0">
              <a:buNone/>
              <a:defRPr/>
            </a:pPr>
            <a:endParaRPr lang="cs-CZ" dirty="0"/>
          </a:p>
          <a:p>
            <a:pPr>
              <a:defRPr/>
            </a:pPr>
            <a:endParaRPr lang="cs-CZ" altLang="cs-CZ" sz="2900" dirty="0"/>
          </a:p>
          <a:p>
            <a:pPr marL="0" indent="0" algn="ctr">
              <a:buFont typeface="Arial" pitchFamily="34" charset="0"/>
              <a:buNone/>
              <a:defRPr/>
            </a:pP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
        <p:nvSpPr>
          <p:cNvPr id="11" name="Bublinový popisek ve tvaru obláčku 10"/>
          <p:cNvSpPr/>
          <p:nvPr/>
        </p:nvSpPr>
        <p:spPr>
          <a:xfrm rot="858377">
            <a:off x="6319364" y="5500031"/>
            <a:ext cx="2705749" cy="901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 podrobnostech příští přednáška</a:t>
            </a:r>
          </a:p>
        </p:txBody>
      </p:sp>
    </p:spTree>
    <p:extLst>
      <p:ext uri="{BB962C8B-B14F-4D97-AF65-F5344CB8AC3E}">
        <p14:creationId xmlns:p14="http://schemas.microsoft.com/office/powerpoint/2010/main" val="26329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animEffect transition="in" filter="fade">
                                      <p:cBhvr>
                                        <p:cTn id="24" dur="500"/>
                                        <p:tgtEl>
                                          <p:spTgt spid="10">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12" end="12"/>
                                            </p:txEl>
                                          </p:spTgt>
                                        </p:tgtEl>
                                        <p:attrNameLst>
                                          <p:attrName>style.visibility</p:attrName>
                                        </p:attrNameLst>
                                      </p:cBhvr>
                                      <p:to>
                                        <p:strVal val="visible"/>
                                      </p:to>
                                    </p:set>
                                    <p:animEffect transition="in" filter="fade">
                                      <p:cBhvr>
                                        <p:cTn id="38"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1</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grpSp>
        <p:nvGrpSpPr>
          <p:cNvPr id="32" name="Skupina 31"/>
          <p:cNvGrpSpPr/>
          <p:nvPr/>
        </p:nvGrpSpPr>
        <p:grpSpPr>
          <a:xfrm>
            <a:off x="754920" y="2356390"/>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6973" y="4834569"/>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3" y="4210138"/>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ástupný symbol pro číslo snímku 3"/>
          <p:cNvSpPr>
            <a:spLocks noGrp="1"/>
          </p:cNvSpPr>
          <p:nvPr>
            <p:ph type="sldNum" sz="quarter" idx="12"/>
          </p:nvPr>
        </p:nvSpPr>
        <p:spPr/>
        <p:txBody>
          <a:bodyPr/>
          <a:lstStyle/>
          <a:p>
            <a:fld id="{386FF7BF-90D5-4328-A7D3-83853A676C7B}" type="slidenum">
              <a:rPr lang="cs-CZ" smtClean="0"/>
              <a:pPr/>
              <a:t>39</a:t>
            </a:fld>
            <a:endParaRPr lang="cs-CZ"/>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39000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r>
              <a:rPr lang="en-GB" altLang="cs-CZ" sz="2800" b="1" u="sng" dirty="0"/>
              <a:t>SEA</a:t>
            </a:r>
            <a:r>
              <a:rPr lang="en-GB" altLang="cs-CZ" sz="2800" dirty="0"/>
              <a:t> </a:t>
            </a:r>
            <a:r>
              <a:rPr lang="cs-CZ" altLang="cs-CZ" sz="2800" dirty="0"/>
              <a:t>(</a:t>
            </a:r>
            <a:r>
              <a:rPr lang="cs-CZ" altLang="cs-CZ" sz="2800" dirty="0" err="1"/>
              <a:t>S</a:t>
            </a:r>
            <a:r>
              <a:rPr lang="cs-CZ" sz="2800" i="1" dirty="0" err="1"/>
              <a:t>trategic</a:t>
            </a:r>
            <a:r>
              <a:rPr lang="cs-CZ" sz="2800" i="1" dirty="0"/>
              <a:t> </a:t>
            </a:r>
            <a:r>
              <a:rPr lang="cs-CZ" sz="2800" i="1" dirty="0" err="1"/>
              <a:t>Environmental</a:t>
            </a:r>
            <a:r>
              <a:rPr lang="cs-CZ" sz="2800" i="1" dirty="0"/>
              <a:t> </a:t>
            </a:r>
            <a:r>
              <a:rPr lang="cs-CZ" sz="2800" i="1" dirty="0" err="1"/>
              <a:t>Assessment</a:t>
            </a:r>
            <a:r>
              <a:rPr lang="cs-CZ" sz="2800" dirty="0"/>
              <a:t>) je proces posuzování </a:t>
            </a:r>
            <a:r>
              <a:rPr lang="cs-CZ" sz="2800" b="1" dirty="0">
                <a:solidFill>
                  <a:srgbClr val="FF0000"/>
                </a:solidFill>
              </a:rPr>
              <a:t>vlivu koncepcí </a:t>
            </a:r>
            <a:r>
              <a:rPr lang="cs-CZ" sz="2800" dirty="0"/>
              <a:t>(střednědobých a dlouhodobých politických, hospodářských a dalších plánů a programů) na životní prostředí.</a:t>
            </a:r>
          </a:p>
          <a:p>
            <a:pPr marL="0" indent="0">
              <a:buNone/>
            </a:pPr>
            <a:endParaRPr lang="cs-CZ" altLang="cs-CZ" sz="2800" i="1" dirty="0"/>
          </a:p>
          <a:p>
            <a:r>
              <a:rPr lang="cs-CZ" altLang="cs-CZ" sz="2800" b="1" u="sng" dirty="0"/>
              <a:t>EIA</a:t>
            </a:r>
            <a:r>
              <a:rPr lang="cs-CZ" altLang="cs-CZ" sz="2800" dirty="0"/>
              <a:t> (</a:t>
            </a:r>
            <a:r>
              <a:rPr lang="cs-CZ" sz="2800" i="1" dirty="0" err="1"/>
              <a:t>Environmental</a:t>
            </a:r>
            <a:r>
              <a:rPr lang="cs-CZ" sz="2800" i="1" dirty="0"/>
              <a:t> </a:t>
            </a:r>
            <a:r>
              <a:rPr lang="cs-CZ" sz="2800" i="1" dirty="0" err="1"/>
              <a:t>Impact</a:t>
            </a:r>
            <a:r>
              <a:rPr lang="cs-CZ" sz="2800" i="1" dirty="0"/>
              <a:t> </a:t>
            </a:r>
            <a:r>
              <a:rPr lang="cs-CZ" sz="2800" i="1" dirty="0" err="1"/>
              <a:t>Assessment</a:t>
            </a:r>
            <a:r>
              <a:rPr lang="cs-CZ" sz="2800" dirty="0"/>
              <a:t>)</a:t>
            </a:r>
            <a:r>
              <a:rPr lang="cs-CZ" sz="2800" i="1" dirty="0"/>
              <a:t> </a:t>
            </a:r>
            <a:r>
              <a:rPr lang="cs-CZ" altLang="cs-CZ" sz="2800" dirty="0"/>
              <a:t>je </a:t>
            </a:r>
            <a:r>
              <a:rPr lang="cs-CZ" sz="2800" dirty="0"/>
              <a:t>proces, jehož cílem je získat představu o výsledném </a:t>
            </a:r>
            <a:r>
              <a:rPr lang="cs-CZ" sz="2800" b="1" dirty="0">
                <a:solidFill>
                  <a:srgbClr val="FF0000"/>
                </a:solidFill>
              </a:rPr>
              <a:t>vlivu záměru </a:t>
            </a:r>
            <a:r>
              <a:rPr lang="cs-CZ" sz="2800" dirty="0"/>
              <a:t>na životní prostředí a vyhodnocení, zda je z tohoto ohledu vhodné jej realizovat, resp. za jakých podmínek je jeho realizace akceptovatelná.</a:t>
            </a:r>
            <a:endParaRPr lang="en-US" altLang="cs-CZ" sz="2800" i="1" dirty="0"/>
          </a:p>
          <a:p>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a:t>
            </a:fld>
            <a:endParaRPr lang="cs-CZ"/>
          </a:p>
        </p:txBody>
      </p:sp>
    </p:spTree>
    <p:extLst>
      <p:ext uri="{BB962C8B-B14F-4D97-AF65-F5344CB8AC3E}">
        <p14:creationId xmlns:p14="http://schemas.microsoft.com/office/powerpoint/2010/main" val="24550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ál 7"/>
          <p:cNvSpPr/>
          <p:nvPr/>
        </p:nvSpPr>
        <p:spPr>
          <a:xfrm>
            <a:off x="2590800" y="1978916"/>
            <a:ext cx="3962400" cy="25345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2</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33" name="Oval 49"/>
          <p:cNvSpPr>
            <a:spLocks noChangeArrowheads="1"/>
          </p:cNvSpPr>
          <p:nvPr/>
        </p:nvSpPr>
        <p:spPr bwMode="auto">
          <a:xfrm>
            <a:off x="2751320" y="2195916"/>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042025" y="543454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2" y="4509120"/>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Šipka doprava 12"/>
          <p:cNvSpPr/>
          <p:nvPr/>
        </p:nvSpPr>
        <p:spPr>
          <a:xfrm rot="20181717">
            <a:off x="2489402" y="3666752"/>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5" name="TextovéPole 14"/>
          <p:cNvSpPr txBox="1"/>
          <p:nvPr/>
        </p:nvSpPr>
        <p:spPr>
          <a:xfrm>
            <a:off x="932822" y="3625512"/>
            <a:ext cx="1709688" cy="1200329"/>
          </a:xfrm>
          <a:prstGeom prst="rect">
            <a:avLst/>
          </a:prstGeom>
          <a:noFill/>
        </p:spPr>
        <p:txBody>
          <a:bodyPr wrap="square" rtlCol="0">
            <a:spAutoFit/>
          </a:bodyPr>
          <a:lstStyle/>
          <a:p>
            <a:r>
              <a:rPr lang="cs-CZ" b="1" dirty="0"/>
              <a:t>územní řízení s posouzením vlivů na životní prostředí</a:t>
            </a:r>
            <a:endParaRPr lang="cs-CZ"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40</a:t>
            </a:fld>
            <a:endParaRPr lang="cs-CZ"/>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3864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46" grpId="0" animBg="1"/>
      <p:bldP spid="48" grpId="0" animBg="1"/>
      <p:bldP spid="13"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3747633" y="3409338"/>
            <a:ext cx="2615339" cy="2256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3</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grpSp>
        <p:nvGrpSpPr>
          <p:cNvPr id="32" name="Skupina 31"/>
          <p:cNvGrpSpPr/>
          <p:nvPr/>
        </p:nvGrpSpPr>
        <p:grpSpPr>
          <a:xfrm>
            <a:off x="755576" y="1714327"/>
            <a:ext cx="3276025" cy="1723552"/>
            <a:chOff x="2397459" y="2117006"/>
            <a:chExt cx="2837697" cy="928459"/>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78143" y="2800392"/>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104738" y="399380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4738" y="4600916"/>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3188182" y="4732375"/>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1698204" y="4699731"/>
            <a:ext cx="1709688" cy="923330"/>
          </a:xfrm>
          <a:prstGeom prst="rect">
            <a:avLst/>
          </a:prstGeom>
          <a:noFill/>
        </p:spPr>
        <p:txBody>
          <a:bodyPr wrap="square" rtlCol="0">
            <a:spAutoFit/>
          </a:bodyPr>
          <a:lstStyle/>
          <a:p>
            <a:pPr algn="ctr"/>
            <a:r>
              <a:rPr lang="cs-CZ" b="1" dirty="0"/>
              <a:t>společné územní a stavební řízení</a:t>
            </a:r>
            <a:endParaRPr lang="cs-CZ"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41</a:t>
            </a:fld>
            <a:endParaRPr lang="cs-CZ"/>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5412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6" grpId="0" animBg="1"/>
      <p:bldP spid="48" grpId="0" animBg="1"/>
      <p:bldP spid="17" grpId="0" animBg="1"/>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2573030" y="1898988"/>
            <a:ext cx="5549064" cy="35675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4</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33" name="Oval 49"/>
          <p:cNvSpPr>
            <a:spLocks noChangeArrowheads="1"/>
          </p:cNvSpPr>
          <p:nvPr/>
        </p:nvSpPr>
        <p:spPr bwMode="auto">
          <a:xfrm>
            <a:off x="2972077" y="2911217"/>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5183392" y="277487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5168607" y="4178615"/>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2371438" y="4489328"/>
            <a:ext cx="1041496"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742473" y="4313126"/>
            <a:ext cx="1709688" cy="1754326"/>
          </a:xfrm>
          <a:prstGeom prst="rect">
            <a:avLst/>
          </a:prstGeom>
          <a:noFill/>
        </p:spPr>
        <p:txBody>
          <a:bodyPr wrap="square" rtlCol="0">
            <a:spAutoFit/>
          </a:bodyPr>
          <a:lstStyle/>
          <a:p>
            <a:pPr algn="ctr"/>
            <a:r>
              <a:rPr lang="cs-CZ" b="1" dirty="0"/>
              <a:t>společné územní a stavební řízení s posouzením vlivů na životní prostředí</a:t>
            </a:r>
            <a:endParaRPr lang="cs-CZ"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42</a:t>
            </a:fld>
            <a:endParaRPr lang="cs-CZ"/>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41499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46" grpId="0" animBg="1"/>
      <p:bldP spid="48" grpId="0" animBg="1"/>
      <p:bldP spid="17"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2 – </a:t>
            </a:r>
            <a:r>
              <a:rPr lang="cs-CZ" b="1" dirty="0"/>
              <a:t>územní řízení s posouzením vlivů na životní prostředí </a:t>
            </a:r>
            <a:r>
              <a:rPr lang="cs-CZ" u="sng" dirty="0"/>
              <a:t>(integrace EIA)</a:t>
            </a:r>
            <a:r>
              <a:rPr lang="cs-CZ" dirty="0"/>
              <a:t>: § 94a-i</a:t>
            </a:r>
          </a:p>
          <a:p>
            <a:pPr lvl="1"/>
            <a:r>
              <a:rPr lang="cs-CZ" dirty="0"/>
              <a:t>celý proces založen na součinnosti mezi stavebním úřadem a příslušným úřadem</a:t>
            </a:r>
          </a:p>
          <a:p>
            <a:pPr lvl="1"/>
            <a:r>
              <a:rPr lang="cs-CZ" dirty="0"/>
              <a:t>je navazujícím řízením ve smyslu zákona EIA</a:t>
            </a:r>
          </a:p>
          <a:p>
            <a:pPr lvl="1"/>
            <a:r>
              <a:rPr lang="cs-CZ" dirty="0"/>
              <a:t>speciálním důvodem pro jeho přerušení je zahájení řízení o uložení kompenzačních opatření (NATURA 2000)</a:t>
            </a:r>
          </a:p>
          <a:p>
            <a:pPr lvl="1"/>
            <a:r>
              <a:rPr lang="cs-CZ" dirty="0"/>
              <a:t>analogické použití každého z těchto dvou institutů</a:t>
            </a:r>
          </a:p>
          <a:p>
            <a:r>
              <a:rPr lang="cs-CZ" dirty="0"/>
              <a:t>varianta 3 – </a:t>
            </a:r>
            <a:r>
              <a:rPr lang="cs-CZ" b="1" dirty="0"/>
              <a:t>společné územní a stavební řízení </a:t>
            </a:r>
            <a:r>
              <a:rPr lang="cs-CZ" u="sng" dirty="0"/>
              <a:t>(bez posouzení EIA)</a:t>
            </a:r>
            <a:r>
              <a:rPr lang="cs-CZ" dirty="0"/>
              <a:t>: § 94j-p</a:t>
            </a:r>
          </a:p>
          <a:p>
            <a:pPr lvl="1"/>
            <a:r>
              <a:rPr lang="cs-CZ" dirty="0"/>
              <a:t>jak pro stavby v působnosti obecného stavebního úřadu, tak i speciálního stavebního úřadu (typicky vodní díla) – u těch bude příslušný speciální stavební úřad (pozor na § 94p odst. 6)</a:t>
            </a:r>
          </a:p>
          <a:p>
            <a:pPr lvl="1"/>
            <a:r>
              <a:rPr lang="cs-CZ" dirty="0"/>
              <a:t>jinak platí obecná zásada, že se integrují náležitosti územního a stavebního řízení, vč. účastníků apod.</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43</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2802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4</a:t>
            </a:r>
            <a:r>
              <a:rPr lang="cs-CZ" b="1" dirty="0"/>
              <a:t> </a:t>
            </a:r>
            <a:r>
              <a:rPr lang="cs-CZ" dirty="0"/>
              <a:t>– </a:t>
            </a:r>
            <a:r>
              <a:rPr lang="cs-CZ" b="1" dirty="0"/>
              <a:t>společné územní a stavební řízení s posouzením vlivů na životní prostředí </a:t>
            </a:r>
            <a:r>
              <a:rPr lang="cs-CZ" u="sng" dirty="0"/>
              <a:t>(integrace EIA</a:t>
            </a:r>
            <a:r>
              <a:rPr lang="cs-CZ" dirty="0"/>
              <a:t>) – částečné tzv. </a:t>
            </a:r>
            <a:r>
              <a:rPr lang="cs-CZ" i="1" dirty="0" err="1"/>
              <a:t>one</a:t>
            </a:r>
            <a:r>
              <a:rPr lang="cs-CZ" i="1" dirty="0"/>
              <a:t>-stop-</a:t>
            </a:r>
            <a:r>
              <a:rPr lang="cs-CZ" i="1" dirty="0" err="1"/>
              <a:t>shop</a:t>
            </a:r>
            <a:r>
              <a:rPr lang="cs-CZ" i="1" dirty="0"/>
              <a:t> posouzení</a:t>
            </a:r>
            <a:r>
              <a:rPr lang="cs-CZ" dirty="0"/>
              <a:t>: § 94q-z</a:t>
            </a:r>
          </a:p>
          <a:p>
            <a:pPr lvl="1"/>
            <a:r>
              <a:rPr lang="cs-CZ" dirty="0"/>
              <a:t>jak pro stavby v působnosti obecného stavebního úřadu, tak i speciálního stavebního úřadu</a:t>
            </a:r>
          </a:p>
          <a:p>
            <a:pPr lvl="1"/>
            <a:r>
              <a:rPr lang="cs-CZ" dirty="0"/>
              <a:t>součinnost mezi stavebním úřadem a příslušným úřadem (ten má postavení dotčeného orgánu) </a:t>
            </a:r>
          </a:p>
          <a:p>
            <a:pPr lvl="1"/>
            <a:r>
              <a:rPr lang="cs-CZ" dirty="0"/>
              <a:t>zásadně se nenařizuje povinné veřejné ústní jednání, jen stanovení lhůty pro uplatnění námitek, připomínek a závazných stanovisek (DOSS) =&gt; koncentrační zásada (stejně s ohledem na plnou jurisdikci správních soudů bez většího významu)</a:t>
            </a:r>
          </a:p>
          <a:p>
            <a:pPr lvl="1"/>
            <a:r>
              <a:rPr lang="cs-CZ" dirty="0"/>
              <a:t>delší lhůty pro vydání společného povolení (90/120 dnů) – vzhledem k náročnosti procesů pochopitelné</a:t>
            </a:r>
          </a:p>
          <a:p>
            <a:pPr lvl="1"/>
            <a:r>
              <a:rPr lang="cs-CZ" dirty="0"/>
              <a:t>opět speciální žalobní legitimace ministerstva v případě rozhodnutí speciálního stavebního úřadu: § 94y odst. 6</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44</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4980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9" y="0"/>
            <a:ext cx="9159469" cy="1289360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datum 2">
            <a:extLst>
              <a:ext uri="{FF2B5EF4-FFF2-40B4-BE49-F238E27FC236}">
                <a16:creationId xmlns:a16="http://schemas.microsoft.com/office/drawing/2014/main" id="{89679D6C-CB01-4F68-AECB-616668DD791A}"/>
              </a:ext>
            </a:extLst>
          </p:cNvPr>
          <p:cNvSpPr>
            <a:spLocks noGrp="1"/>
          </p:cNvSpPr>
          <p:nvPr>
            <p:ph type="dt" sz="half" idx="10"/>
          </p:nvPr>
        </p:nvSpPr>
        <p:spPr/>
        <p:txBody>
          <a:bodyPr/>
          <a:lstStyle/>
          <a:p>
            <a:r>
              <a:rPr lang="cs-CZ"/>
              <a:t>13. prosince 2019</a:t>
            </a:r>
          </a:p>
        </p:txBody>
      </p:sp>
      <p:sp>
        <p:nvSpPr>
          <p:cNvPr id="4" name="Zástupný symbol pro zápatí 3">
            <a:extLst>
              <a:ext uri="{FF2B5EF4-FFF2-40B4-BE49-F238E27FC236}">
                <a16:creationId xmlns:a16="http://schemas.microsoft.com/office/drawing/2014/main" id="{28769C11-7990-4193-B874-768DEDAB66CE}"/>
              </a:ext>
            </a:extLst>
          </p:cNvPr>
          <p:cNvSpPr>
            <a:spLocks noGrp="1"/>
          </p:cNvSpPr>
          <p:nvPr>
            <p:ph type="ftr" sz="quarter" idx="11"/>
          </p:nvPr>
        </p:nvSpPr>
        <p:spPr/>
        <p:txBody>
          <a:bodyPr/>
          <a:lstStyle/>
          <a:p>
            <a:r>
              <a:rPr lang="cs-CZ"/>
              <a:t>Dominik Židek</a:t>
            </a:r>
          </a:p>
        </p:txBody>
      </p:sp>
      <p:sp>
        <p:nvSpPr>
          <p:cNvPr id="5" name="Zástupný symbol pro číslo snímku 4">
            <a:extLst>
              <a:ext uri="{FF2B5EF4-FFF2-40B4-BE49-F238E27FC236}">
                <a16:creationId xmlns:a16="http://schemas.microsoft.com/office/drawing/2014/main" id="{72A2653C-0779-4BA7-896D-DFA2972A3872}"/>
              </a:ext>
            </a:extLst>
          </p:cNvPr>
          <p:cNvSpPr>
            <a:spLocks noGrp="1"/>
          </p:cNvSpPr>
          <p:nvPr>
            <p:ph type="sldNum" sz="quarter" idx="12"/>
          </p:nvPr>
        </p:nvSpPr>
        <p:spPr/>
        <p:txBody>
          <a:bodyPr/>
          <a:lstStyle/>
          <a:p>
            <a:fld id="{386FF7BF-90D5-4328-A7D3-83853A676C7B}" type="slidenum">
              <a:rPr lang="cs-CZ" smtClean="0"/>
              <a:pPr/>
              <a:t>45</a:t>
            </a:fld>
            <a:endParaRPr lang="cs-CZ"/>
          </a:p>
        </p:txBody>
      </p:sp>
    </p:spTree>
    <p:extLst>
      <p:ext uri="{BB962C8B-B14F-4D97-AF65-F5344CB8AC3E}">
        <p14:creationId xmlns:p14="http://schemas.microsoft.com/office/powerpoint/2010/main" val="2359531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4779912"/>
            <a:ext cx="9468544" cy="1289360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datum 2">
            <a:extLst>
              <a:ext uri="{FF2B5EF4-FFF2-40B4-BE49-F238E27FC236}">
                <a16:creationId xmlns:a16="http://schemas.microsoft.com/office/drawing/2014/main" id="{EAEAFA57-25B1-4EFC-9EF2-A89D38363BDE}"/>
              </a:ext>
            </a:extLst>
          </p:cNvPr>
          <p:cNvSpPr>
            <a:spLocks noGrp="1"/>
          </p:cNvSpPr>
          <p:nvPr>
            <p:ph type="dt" sz="half" idx="10"/>
          </p:nvPr>
        </p:nvSpPr>
        <p:spPr/>
        <p:txBody>
          <a:bodyPr/>
          <a:lstStyle/>
          <a:p>
            <a:r>
              <a:rPr lang="cs-CZ"/>
              <a:t>13. prosince 2019</a:t>
            </a:r>
          </a:p>
        </p:txBody>
      </p:sp>
      <p:sp>
        <p:nvSpPr>
          <p:cNvPr id="4" name="Zástupný symbol pro zápatí 3">
            <a:extLst>
              <a:ext uri="{FF2B5EF4-FFF2-40B4-BE49-F238E27FC236}">
                <a16:creationId xmlns:a16="http://schemas.microsoft.com/office/drawing/2014/main" id="{89D1875B-629F-4234-97C5-D010C8F71AD3}"/>
              </a:ext>
            </a:extLst>
          </p:cNvPr>
          <p:cNvSpPr>
            <a:spLocks noGrp="1"/>
          </p:cNvSpPr>
          <p:nvPr>
            <p:ph type="ftr" sz="quarter" idx="11"/>
          </p:nvPr>
        </p:nvSpPr>
        <p:spPr/>
        <p:txBody>
          <a:bodyPr/>
          <a:lstStyle/>
          <a:p>
            <a:r>
              <a:rPr lang="cs-CZ"/>
              <a:t>Dominik Židek</a:t>
            </a:r>
          </a:p>
        </p:txBody>
      </p:sp>
      <p:sp>
        <p:nvSpPr>
          <p:cNvPr id="5" name="Zástupný symbol pro číslo snímku 4">
            <a:extLst>
              <a:ext uri="{FF2B5EF4-FFF2-40B4-BE49-F238E27FC236}">
                <a16:creationId xmlns:a16="http://schemas.microsoft.com/office/drawing/2014/main" id="{9E3FC67E-2C04-438E-ADD1-EAF5F5183486}"/>
              </a:ext>
            </a:extLst>
          </p:cNvPr>
          <p:cNvSpPr>
            <a:spLocks noGrp="1"/>
          </p:cNvSpPr>
          <p:nvPr>
            <p:ph type="sldNum" sz="quarter" idx="12"/>
          </p:nvPr>
        </p:nvSpPr>
        <p:spPr/>
        <p:txBody>
          <a:bodyPr/>
          <a:lstStyle/>
          <a:p>
            <a:fld id="{386FF7BF-90D5-4328-A7D3-83853A676C7B}" type="slidenum">
              <a:rPr lang="cs-CZ" smtClean="0"/>
              <a:pPr/>
              <a:t>46</a:t>
            </a:fld>
            <a:endParaRPr lang="cs-CZ"/>
          </a:p>
        </p:txBody>
      </p:sp>
    </p:spTree>
    <p:extLst>
      <p:ext uri="{BB962C8B-B14F-4D97-AF65-F5344CB8AC3E}">
        <p14:creationId xmlns:p14="http://schemas.microsoft.com/office/powerpoint/2010/main" val="2679360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Účast veřejnosti v procesech SEA / EIA a přístup k soudní ochraně</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47</a:t>
            </a:fld>
            <a:endParaRPr lang="cs-CZ"/>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564904"/>
            <a:ext cx="5138936" cy="3425957"/>
          </a:xfrm>
          <a:prstGeom prst="rect">
            <a:avLst/>
          </a:prstGeom>
        </p:spPr>
      </p:pic>
    </p:spTree>
    <p:extLst>
      <p:ext uri="{BB962C8B-B14F-4D97-AF65-F5344CB8AC3E}">
        <p14:creationId xmlns:p14="http://schemas.microsoft.com/office/powerpoint/2010/main" val="1057630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85000" lnSpcReduction="10000"/>
          </a:bodyPr>
          <a:lstStyle/>
          <a:p>
            <a:r>
              <a:rPr lang="cs-CZ" b="1" dirty="0"/>
              <a:t>veřejnost</a:t>
            </a:r>
            <a:r>
              <a:rPr lang="cs-CZ" dirty="0"/>
              <a:t>: jedna nebo více osob </a:t>
            </a:r>
            <a:r>
              <a:rPr lang="cs-CZ" dirty="0">
                <a:solidFill>
                  <a:srgbClr val="00B050"/>
                </a:solidFill>
              </a:rPr>
              <a:t>[§ 3 písm. h)]</a:t>
            </a:r>
          </a:p>
          <a:p>
            <a:endParaRPr lang="cs-CZ" sz="1200" b="1" dirty="0"/>
          </a:p>
          <a:p>
            <a:r>
              <a:rPr lang="cs-CZ" b="1" dirty="0"/>
              <a:t>dotčená veřejnost </a:t>
            </a:r>
            <a:r>
              <a:rPr lang="cs-CZ" dirty="0">
                <a:solidFill>
                  <a:srgbClr val="00B050"/>
                </a:solidFill>
              </a:rPr>
              <a:t>[§ 3 písm. i)]</a:t>
            </a:r>
            <a:r>
              <a:rPr lang="cs-CZ" b="1" dirty="0"/>
              <a:t>:</a:t>
            </a:r>
          </a:p>
          <a:p>
            <a:pPr lvl="1"/>
            <a:r>
              <a:rPr lang="cs-CZ" dirty="0"/>
              <a:t>osoba, která může být rozhodnutím vydaným v navazujícím řízení dotčena ve svých právech nebo povinnostech</a:t>
            </a:r>
          </a:p>
          <a:p>
            <a:pPr lvl="1"/>
            <a:r>
              <a:rPr lang="cs-CZ" dirty="0"/>
              <a:t>právnická osoba soukromého práva, jejímž předmětem činnosti je podle zakladatelského právního jednání ochrana životního prostředí nebo veřejného zdraví, a jejíž hlavní činností není podnikání nebo jiná výdělečná činnost</a:t>
            </a:r>
          </a:p>
          <a:p>
            <a:pPr lvl="2"/>
            <a:r>
              <a:rPr lang="cs-CZ" dirty="0"/>
              <a:t>která vznikla </a:t>
            </a:r>
            <a:r>
              <a:rPr lang="cs-CZ" b="1" dirty="0"/>
              <a:t>alespoň 3 roky před dnem zveřejnění informací o navazujícím řízení </a:t>
            </a:r>
            <a:r>
              <a:rPr lang="cs-CZ" dirty="0"/>
              <a:t>podle § 9 b odst. 1, případně před dnem vydání rozhodnutí, že záměr nebo jeho změna nebudou posuzovány</a:t>
            </a:r>
          </a:p>
          <a:p>
            <a:pPr lvl="2"/>
            <a:r>
              <a:rPr lang="cs-CZ" b="1" dirty="0"/>
              <a:t>nebo kterou podporuje svými podpisy nejméně 200 osob</a:t>
            </a:r>
            <a:r>
              <a:rPr lang="cs-CZ" dirty="0"/>
              <a:t>.</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48</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11027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b="1" u="sng" dirty="0"/>
              <a:t>Proces SEA</a:t>
            </a:r>
          </a:p>
          <a:p>
            <a:pPr lvl="1"/>
            <a:r>
              <a:rPr lang="cs-CZ" sz="2600" dirty="0"/>
              <a:t>Účast veřejnosti toliko </a:t>
            </a:r>
            <a:r>
              <a:rPr lang="cs-CZ" sz="2600" b="1" dirty="0"/>
              <a:t>konzultativní</a:t>
            </a:r>
            <a:r>
              <a:rPr lang="cs-CZ" sz="2600" dirty="0"/>
              <a:t>.</a:t>
            </a:r>
          </a:p>
          <a:p>
            <a:pPr lvl="1"/>
            <a:r>
              <a:rPr lang="cs-CZ" sz="2600" b="1" dirty="0">
                <a:solidFill>
                  <a:srgbClr val="FF0000"/>
                </a:solidFill>
              </a:rPr>
              <a:t>Každý</a:t>
            </a:r>
            <a:r>
              <a:rPr lang="cs-CZ" sz="2600" b="1" dirty="0"/>
              <a:t>:</a:t>
            </a:r>
          </a:p>
          <a:p>
            <a:pPr lvl="2"/>
            <a:r>
              <a:rPr lang="cs-CZ" sz="2500" b="1" dirty="0"/>
              <a:t>písemné vyjádření k oznámení koncepce </a:t>
            </a:r>
            <a:r>
              <a:rPr lang="cs-CZ" sz="2500" dirty="0"/>
              <a:t>ve lhůtě do 20 dnů ode dne jeho zveřejnění </a:t>
            </a:r>
          </a:p>
          <a:p>
            <a:pPr lvl="2"/>
            <a:r>
              <a:rPr lang="cs-CZ" sz="2500" b="1" dirty="0"/>
              <a:t>písemné vyjádření k návrhu koncepce</a:t>
            </a:r>
            <a:r>
              <a:rPr lang="cs-CZ" sz="2500" dirty="0"/>
              <a:t> nejpozději do 5 dnů ode dne konání veřejného projednání návrhu koncepce</a:t>
            </a:r>
          </a:p>
          <a:p>
            <a:pPr lvl="2"/>
            <a:r>
              <a:rPr lang="cs-CZ" sz="2500" b="1" dirty="0"/>
              <a:t>možnost se ústně vyjádřit i v rámci veřejného projednání</a:t>
            </a:r>
            <a:r>
              <a:rPr lang="cs-CZ" sz="2500" dirty="0"/>
              <a:t>.</a:t>
            </a:r>
          </a:p>
          <a:p>
            <a:endParaRPr lang="cs-CZ" sz="2600" dirty="0"/>
          </a:p>
          <a:p>
            <a:r>
              <a:rPr lang="cs-CZ" b="1" u="sng" dirty="0"/>
              <a:t>Proces EIA</a:t>
            </a:r>
          </a:p>
          <a:p>
            <a:pPr lvl="1"/>
            <a:r>
              <a:rPr lang="cs-CZ" sz="2600" b="1" dirty="0">
                <a:solidFill>
                  <a:srgbClr val="FF0000"/>
                </a:solidFill>
              </a:rPr>
              <a:t>Každý</a:t>
            </a:r>
            <a:r>
              <a:rPr lang="cs-CZ" sz="2600" b="1" dirty="0"/>
              <a:t>:</a:t>
            </a:r>
          </a:p>
          <a:p>
            <a:pPr lvl="2"/>
            <a:r>
              <a:rPr lang="cs-CZ" sz="2500" dirty="0"/>
              <a:t>právo zaslat příslušnému úřadu své </a:t>
            </a:r>
            <a:r>
              <a:rPr lang="cs-CZ" sz="2500" b="1" dirty="0"/>
              <a:t>písemné vyjádření k záměru </a:t>
            </a:r>
            <a:r>
              <a:rPr lang="cs-CZ" sz="2500" dirty="0"/>
              <a:t>(do 30 dní ode dne zveřejnění informace o oznámení záměru),</a:t>
            </a:r>
          </a:p>
          <a:p>
            <a:pPr lvl="2"/>
            <a:r>
              <a:rPr lang="cs-CZ" sz="2500" b="1" dirty="0"/>
              <a:t>vyjádření k dokumentaci </a:t>
            </a:r>
            <a:r>
              <a:rPr lang="cs-CZ" sz="2500" dirty="0"/>
              <a:t>(do 30 dní ode dne zveřejnění informace o dokumentaci). </a:t>
            </a:r>
          </a:p>
          <a:p>
            <a:endParaRPr lang="cs-CZ" u="sng"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49</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55125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en-GB" altLang="cs-CZ" sz="2800" b="1" u="sng" dirty="0"/>
              <a:t>SEA</a:t>
            </a:r>
            <a:r>
              <a:rPr lang="en-GB" altLang="cs-CZ" sz="2800" dirty="0"/>
              <a:t> </a:t>
            </a:r>
            <a:r>
              <a:rPr lang="cs-CZ" altLang="cs-CZ" sz="2800" dirty="0"/>
              <a:t>se vztahuje na </a:t>
            </a:r>
            <a:r>
              <a:rPr lang="cs-CZ" altLang="cs-CZ" sz="2800" dirty="0">
                <a:solidFill>
                  <a:srgbClr val="FF0000"/>
                </a:solidFill>
              </a:rPr>
              <a:t>koncepce</a:t>
            </a:r>
            <a:r>
              <a:rPr lang="cs-CZ" altLang="cs-CZ" sz="2800" dirty="0"/>
              <a:t>, které vytvářejí rámec pro budoucí realizaci záměrů</a:t>
            </a:r>
            <a:r>
              <a:rPr lang="cs-CZ" sz="2800" dirty="0"/>
              <a:t>. </a:t>
            </a:r>
            <a:r>
              <a:rPr lang="cs-CZ" sz="2800" dirty="0">
                <a:solidFill>
                  <a:srgbClr val="00B050"/>
                </a:solidFill>
              </a:rPr>
              <a:t>V ČR cca 500 koncepcí</a:t>
            </a:r>
            <a:r>
              <a:rPr lang="cs-CZ" sz="2800" dirty="0"/>
              <a:t>.</a:t>
            </a:r>
          </a:p>
          <a:p>
            <a:pPr marL="0" indent="0" algn="ctr">
              <a:buNone/>
            </a:pPr>
            <a:r>
              <a:rPr lang="en-GB" altLang="cs-CZ" sz="1500" i="1" dirty="0">
                <a:hlinkClick r:id="rId2"/>
              </a:rPr>
              <a:t>https://portal.cenia.cz/eiasea/view/SEA100_koncepce</a:t>
            </a:r>
            <a:r>
              <a:rPr lang="cs-CZ" altLang="cs-CZ" sz="1500" i="1" dirty="0"/>
              <a:t> </a:t>
            </a:r>
            <a:endParaRPr lang="en-GB" altLang="cs-CZ" sz="1500" i="1" dirty="0"/>
          </a:p>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a:t>
            </a:fld>
            <a:endParaRPr lang="cs-CZ"/>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9106" y="2564904"/>
            <a:ext cx="5869669" cy="4149004"/>
          </a:xfrm>
          <a:prstGeom prst="rect">
            <a:avLst/>
          </a:prstGeom>
        </p:spPr>
      </p:pic>
    </p:spTree>
    <p:extLst>
      <p:ext uri="{BB962C8B-B14F-4D97-AF65-F5344CB8AC3E}">
        <p14:creationId xmlns:p14="http://schemas.microsoft.com/office/powerpoint/2010/main" val="42549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24343"/>
            <a:ext cx="8229600" cy="4851083"/>
          </a:xfrm>
        </p:spPr>
        <p:txBody>
          <a:bodyPr>
            <a:normAutofit fontScale="62500" lnSpcReduction="20000"/>
          </a:bodyPr>
          <a:lstStyle/>
          <a:p>
            <a:pPr marL="0" indent="0" algn="ctr">
              <a:buNone/>
            </a:pPr>
            <a:r>
              <a:rPr lang="cs-CZ" sz="3500" b="1" u="sng" dirty="0"/>
              <a:t>Proces EIA</a:t>
            </a:r>
          </a:p>
          <a:p>
            <a:pPr marL="0" indent="0" algn="ctr">
              <a:buNone/>
            </a:pPr>
            <a:endParaRPr lang="cs-CZ" b="1" u="sng" dirty="0"/>
          </a:p>
          <a:p>
            <a:pPr marL="0" indent="0" algn="ctr">
              <a:buNone/>
            </a:pPr>
            <a:endParaRPr lang="cs-CZ" b="1" u="sng" dirty="0"/>
          </a:p>
          <a:p>
            <a:endParaRPr lang="cs-CZ" dirty="0"/>
          </a:p>
          <a:p>
            <a:endParaRPr lang="cs-CZ" dirty="0"/>
          </a:p>
          <a:p>
            <a:r>
              <a:rPr lang="cs-CZ" dirty="0"/>
              <a:t>Rozhodnutí v zjišťovacím řízení, že záměr nebude posuzován</a:t>
            </a:r>
          </a:p>
          <a:p>
            <a:pPr lvl="1"/>
            <a:r>
              <a:rPr lang="cs-CZ" b="1" dirty="0">
                <a:solidFill>
                  <a:srgbClr val="00B050"/>
                </a:solidFill>
              </a:rPr>
              <a:t>odvolat se může pouze oznamovatel a dotčená veřejnost</a:t>
            </a:r>
            <a:r>
              <a:rPr lang="cs-CZ" dirty="0"/>
              <a:t> uvedená v § 3 písm. i) bodě 2 zákona EIA, tzn. environmentální spolky splňující uvedené podmínky.</a:t>
            </a:r>
          </a:p>
          <a:p>
            <a:pPr lvl="1"/>
            <a:r>
              <a:rPr lang="cs-CZ" dirty="0"/>
              <a:t>Tytéž spolky se mohou </a:t>
            </a:r>
            <a:r>
              <a:rPr lang="cs-CZ" b="1" dirty="0"/>
              <a:t>žalobou domáhat zrušení rozhodnutí vydaného ve zjišťovacím řízení</a:t>
            </a:r>
            <a:r>
              <a:rPr lang="cs-CZ" dirty="0"/>
              <a:t>, že záměr nebo jeho změna nebudou posuzovány.</a:t>
            </a:r>
          </a:p>
          <a:p>
            <a:pPr lvl="1"/>
            <a:r>
              <a:rPr lang="cs-CZ" dirty="0"/>
              <a:t>Široká veřejnost ani jednu z těchto možností nemá.</a:t>
            </a:r>
          </a:p>
          <a:p>
            <a:pPr marL="0" indent="0">
              <a:buNone/>
            </a:pPr>
            <a:endParaRPr lang="cs-CZ" dirty="0"/>
          </a:p>
          <a:p>
            <a:r>
              <a:rPr lang="cs-CZ" dirty="0"/>
              <a:t>Dojde-li k posouzení záměru, je vydáno závazné stanovisko EIA a</a:t>
            </a:r>
          </a:p>
          <a:p>
            <a:pPr lvl="1"/>
            <a:r>
              <a:rPr lang="cs-CZ" b="1" dirty="0">
                <a:solidFill>
                  <a:srgbClr val="00B050"/>
                </a:solidFill>
              </a:rPr>
              <a:t>pouze dotčené veřejnosti a dotčenému </a:t>
            </a:r>
            <a:r>
              <a:rPr lang="cs-CZ" b="1" dirty="0" err="1">
                <a:solidFill>
                  <a:srgbClr val="00B050"/>
                </a:solidFill>
              </a:rPr>
              <a:t>územněsamosprávnému</a:t>
            </a:r>
            <a:r>
              <a:rPr lang="cs-CZ" b="1" dirty="0">
                <a:solidFill>
                  <a:srgbClr val="00B050"/>
                </a:solidFill>
              </a:rPr>
              <a:t> celku </a:t>
            </a:r>
            <a:r>
              <a:rPr lang="cs-CZ" dirty="0"/>
              <a:t>svědčí oprávnění stát se </a:t>
            </a:r>
            <a:r>
              <a:rPr lang="cs-CZ" b="1" dirty="0"/>
              <a:t>plnoprávným účastníkem navazujícího správního řízení </a:t>
            </a:r>
            <a:r>
              <a:rPr lang="cs-CZ" dirty="0"/>
              <a:t>a brojit proti nesprávnosti provedeného posouzení. </a:t>
            </a:r>
          </a:p>
          <a:p>
            <a:pPr lvl="1"/>
            <a:r>
              <a:rPr lang="cs-CZ" dirty="0"/>
              <a:t>Široká veřejnost opět tuto možnost nemá.</a:t>
            </a:r>
          </a:p>
          <a:p>
            <a:pPr lvl="1"/>
            <a:endParaRPr lang="cs-CZ" dirty="0"/>
          </a:p>
          <a:p>
            <a:endParaRPr lang="cs-CZ"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50</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
        <p:nvSpPr>
          <p:cNvPr id="11" name="Ovál 10"/>
          <p:cNvSpPr/>
          <p:nvPr/>
        </p:nvSpPr>
        <p:spPr>
          <a:xfrm>
            <a:off x="633600" y="1624408"/>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527884" y="156705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09002" y="2077808"/>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734472" y="1747072"/>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222332" y="1567052"/>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cxnSp>
        <p:nvCxnSpPr>
          <p:cNvPr id="8" name="Přímá spojnice 7"/>
          <p:cNvCxnSpPr/>
          <p:nvPr/>
        </p:nvCxnSpPr>
        <p:spPr>
          <a:xfrm>
            <a:off x="633600" y="4509120"/>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55000" lnSpcReduction="20000"/>
          </a:bodyPr>
          <a:lstStyle/>
          <a:p>
            <a:pPr marL="0" indent="0" algn="ctr">
              <a:buNone/>
            </a:pPr>
            <a:r>
              <a:rPr lang="cs-CZ" sz="3500" b="1" u="sng" dirty="0"/>
              <a:t>Účast veřejnosti v „navazujícím řízení“</a:t>
            </a:r>
          </a:p>
          <a:p>
            <a:pPr marL="285750" indent="-285750"/>
            <a:r>
              <a:rPr lang="cs-CZ" b="1" dirty="0"/>
              <a:t>Speciální úprava vůči úpravě účastenství v jiných předpisech!!! (§ 70 ZOPK, § 7 IPPC atd.)</a:t>
            </a:r>
          </a:p>
          <a:p>
            <a:pPr marL="285750" indent="-285750"/>
            <a:r>
              <a:rPr lang="cs-CZ" dirty="0"/>
              <a:t>Vždy se jedná o </a:t>
            </a:r>
            <a:r>
              <a:rPr lang="cs-CZ" b="1" dirty="0">
                <a:solidFill>
                  <a:srgbClr val="FF0000"/>
                </a:solidFill>
              </a:rPr>
              <a:t>řízení s velkým počtem účastníků </a:t>
            </a:r>
            <a:r>
              <a:rPr lang="cs-CZ" dirty="0"/>
              <a:t>podle správního řádu, bez ohledu na skutečný počet účastníků.</a:t>
            </a:r>
          </a:p>
          <a:p>
            <a:pPr marL="285750" indent="-285750"/>
            <a:r>
              <a:rPr lang="cs-CZ" b="1" dirty="0">
                <a:solidFill>
                  <a:srgbClr val="00B050"/>
                </a:solidFill>
              </a:rPr>
              <a:t>Veřejnosti</a:t>
            </a:r>
            <a:r>
              <a:rPr lang="cs-CZ" dirty="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p>
          <a:p>
            <a:pPr marL="285750" indent="-285750"/>
            <a:r>
              <a:rPr lang="cs-CZ" b="1" dirty="0">
                <a:solidFill>
                  <a:srgbClr val="00B050"/>
                </a:solidFill>
              </a:rPr>
              <a:t>Dotčená veřejnost </a:t>
            </a:r>
            <a:r>
              <a:rPr lang="cs-CZ" dirty="0"/>
              <a:t>dle § 3 písm. i) bod 2 zákona EIA (opět pouze environmentální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p>
          <a:p>
            <a:pPr marL="285750" indent="-285750"/>
            <a:r>
              <a:rPr lang="cs-CZ" dirty="0"/>
              <a:t>Konzultativní ani plnoprávná účast v navazujícím řízení není podmíněna aktivní účastí v předchozím procesu EIA.</a:t>
            </a:r>
          </a:p>
          <a:p>
            <a:pPr marL="285750" indent="-285750"/>
            <a:r>
              <a:rPr lang="cs-CZ" dirty="0"/>
              <a:t>Proti rozhodnutí vydaném v navazujícím řízení se lze odvolat. Aktivní legitimaci k podání odvolání mají obecně všichni účastníci daného navazujícího řízení. Zákon EIA však umožňuje environmentálním spolkům splňujícím podmínky odvolat se proti rozhodnutí vydanému v navazujícím řízení i v případě, že nebyly účastníky prvostupňového řízení.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51</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360968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pPr marL="285750" indent="-285750"/>
            <a:r>
              <a:rPr lang="cs-CZ" sz="3600" dirty="0">
                <a:solidFill>
                  <a:srgbClr val="FF0000"/>
                </a:solidFill>
              </a:rPr>
              <a:t>Dotčená veřejnost </a:t>
            </a:r>
            <a:r>
              <a:rPr lang="cs-CZ" sz="3600" dirty="0"/>
              <a:t>se může žalobou domáhat zrušení rozhodnutí vydaného v navazujícím řízení a napadat hmotnou nebo procesní zákonnost tohoto rozhodnutí (</a:t>
            </a:r>
            <a:r>
              <a:rPr lang="cs-CZ" sz="3600" dirty="0">
                <a:solidFill>
                  <a:srgbClr val="00B050"/>
                </a:solidFill>
              </a:rPr>
              <a:t>§ 9d zákona EIA</a:t>
            </a:r>
            <a:r>
              <a:rPr lang="cs-CZ" sz="3600" dirty="0"/>
              <a:t>)</a:t>
            </a:r>
          </a:p>
          <a:p>
            <a:pPr marL="285750" indent="-285750"/>
            <a:r>
              <a:rPr lang="cs-CZ" sz="3600" dirty="0"/>
              <a:t>Má se za to, že ekologické spolky mají práva, na kterých mohou být rozhodnutím vydaným v navazujícím řízení zkráceny.</a:t>
            </a:r>
          </a:p>
          <a:p>
            <a:pPr marL="285750" indent="-285750"/>
            <a:endParaRPr lang="cs-CZ" sz="3600" dirty="0"/>
          </a:p>
          <a:p>
            <a:pPr marL="285750" indent="-285750"/>
            <a:r>
              <a:rPr lang="cs-CZ" sz="3600" dirty="0"/>
              <a:t>Přípustnost žaloby po vyčerpání řádného opravného prostředku!</a:t>
            </a:r>
          </a:p>
          <a:p>
            <a:pPr marL="285750" indent="-285750"/>
            <a:r>
              <a:rPr lang="cs-CZ" sz="3600" dirty="0"/>
              <a:t>Soud o žalobě rozhodne do 90 dnů po jejím doručení.</a:t>
            </a:r>
          </a:p>
          <a:p>
            <a:pPr marL="285750" indent="-285750"/>
            <a:r>
              <a:rPr lang="cs-CZ" sz="3600" dirty="0"/>
              <a:t>Soud rozhodne </a:t>
            </a:r>
            <a:r>
              <a:rPr lang="cs-CZ" sz="3600" b="1" dirty="0"/>
              <a:t>i bez návrhu </a:t>
            </a:r>
            <a:r>
              <a:rPr lang="cs-CZ" sz="3600" u="sng" dirty="0"/>
              <a:t>o přiznání odkladného účinku žalobě </a:t>
            </a:r>
            <a:r>
              <a:rPr lang="cs-CZ" sz="3600" dirty="0"/>
              <a:t>nebo o návrhu na vydání předběžného opatření, hrozí-li realizací záměru závažné škody na životním prostředí </a:t>
            </a:r>
            <a:r>
              <a:rPr lang="cs-CZ" sz="2900" dirty="0">
                <a:solidFill>
                  <a:srgbClr val="0070C0"/>
                </a:solidFill>
              </a:rPr>
              <a:t>=&gt; prakticky vždy?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52</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Přístup k soudní ochraně</a:t>
            </a:r>
          </a:p>
        </p:txBody>
      </p:sp>
    </p:spTree>
    <p:extLst>
      <p:ext uri="{BB962C8B-B14F-4D97-AF65-F5344CB8AC3E}">
        <p14:creationId xmlns:p14="http://schemas.microsoft.com/office/powerpoint/2010/main" val="16471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Specifika </a:t>
            </a:r>
            <a:r>
              <a:rPr lang="cs-CZ" dirty="0" err="1"/>
              <a:t>naturového</a:t>
            </a:r>
            <a:r>
              <a:rPr lang="cs-CZ" dirty="0"/>
              <a:t> hodnocení a přeshraničního posuzování vlivů</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53</a:t>
            </a:fld>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2339">
            <a:off x="863299" y="2947469"/>
            <a:ext cx="3277360" cy="2458020"/>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55057">
            <a:off x="5033681" y="3099284"/>
            <a:ext cx="3304831" cy="2478623"/>
          </a:xfrm>
          <a:prstGeom prst="rect">
            <a:avLst/>
          </a:prstGeom>
        </p:spPr>
      </p:pic>
    </p:spTree>
    <p:extLst>
      <p:ext uri="{BB962C8B-B14F-4D97-AF65-F5344CB8AC3E}">
        <p14:creationId xmlns:p14="http://schemas.microsoft.com/office/powerpoint/2010/main" val="885585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7500" lnSpcReduction="20000"/>
          </a:bodyPr>
          <a:lstStyle/>
          <a:p>
            <a:pPr marL="285750" indent="-285750"/>
            <a:r>
              <a:rPr lang="cs-CZ" sz="3600" dirty="0"/>
              <a:t>Směrnice č. 92/43/EHS o ochraně přírodních stanovišť, volně žijících živočichů a planě rostoucích rostlin</a:t>
            </a:r>
          </a:p>
          <a:p>
            <a:pPr marL="685800" lvl="1"/>
            <a:r>
              <a:rPr lang="cs-CZ" sz="3200" b="1" i="1" dirty="0"/>
              <a:t>Čl. 6 odst. 3: </a:t>
            </a:r>
            <a:r>
              <a:rPr lang="cs-CZ" sz="3200" b="1" i="1" dirty="0">
                <a:solidFill>
                  <a:srgbClr val="00B050"/>
                </a:solidFill>
              </a:rPr>
              <a:t>Jakýkoli plán nebo projekt</a:t>
            </a:r>
            <a:r>
              <a:rPr lang="cs-CZ" sz="32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3200"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54</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spTree>
    <p:extLst>
      <p:ext uri="{BB962C8B-B14F-4D97-AF65-F5344CB8AC3E}">
        <p14:creationId xmlns:p14="http://schemas.microsoft.com/office/powerpoint/2010/main" val="14187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r>
              <a:rPr lang="cs-CZ" b="1" dirty="0"/>
              <a:t>Koncepce nebo záměr</a:t>
            </a:r>
            <a:r>
              <a:rPr lang="cs-CZ" dirty="0"/>
              <a:t>, který může samostatně nebo ve spojení s jinými významně ovlivnit příznivý stav předmětu </a:t>
            </a:r>
            <a:r>
              <a:rPr lang="cs-CZ" b="1" dirty="0"/>
              <a:t>ochrany nebo celistvost NATURA 2000</a:t>
            </a:r>
            <a:r>
              <a:rPr lang="cs-CZ" dirty="0"/>
              <a:t> (evropsky významný lokalita nebo ptačí oblast), podléhá hodnocení vlivů na toto území</a:t>
            </a:r>
          </a:p>
          <a:p>
            <a:pPr marL="0" indent="0">
              <a:buNone/>
            </a:pPr>
            <a:endParaRPr lang="cs-CZ" dirty="0"/>
          </a:p>
          <a:p>
            <a:r>
              <a:rPr lang="cs-CZ" dirty="0"/>
              <a:t>orgán ochrany přírody posuzuje, zda může mít daná koncepce nebo záměr významný negativní vliv;</a:t>
            </a:r>
          </a:p>
          <a:p>
            <a:r>
              <a:rPr lang="cs-CZ" dirty="0"/>
              <a:t>nevyloučí-li vliv, musí být daná koncepce nebo záměr předmětem posouzení;</a:t>
            </a:r>
          </a:p>
          <a:p>
            <a:r>
              <a:rPr lang="cs-CZ" dirty="0"/>
              <a:t>nelze-li vyloučit negativní vliv, musí předkladatel zpracovat varianty řešení, jejichž cílem je negativní vliv na území vyloučit nebo v případě, že vyloučení není možné, alespoň zmírnit</a:t>
            </a:r>
          </a:p>
          <a:p>
            <a:endParaRPr lang="cs-CZ" dirty="0"/>
          </a:p>
          <a:p>
            <a:r>
              <a:rPr lang="cs-CZ" dirty="0"/>
              <a:t>Postupuje se podle </a:t>
            </a:r>
            <a:r>
              <a:rPr lang="cs-CZ" b="1" dirty="0">
                <a:solidFill>
                  <a:srgbClr val="00B050"/>
                </a:solidFill>
              </a:rPr>
              <a:t>zákona o EIA.</a:t>
            </a:r>
          </a:p>
          <a:p>
            <a:r>
              <a:rPr lang="cs-CZ" dirty="0"/>
              <a:t>A dále podle </a:t>
            </a:r>
            <a:r>
              <a:rPr lang="cs-CZ" b="1" dirty="0"/>
              <a:t>§ 45h a násl. zákona č. 114/1992 Sb., o ochraně přírody a krajiny</a:t>
            </a:r>
            <a:r>
              <a:rPr lang="cs-CZ" dirty="0"/>
              <a:t>, ve znění pozdějších předpisů.</a:t>
            </a:r>
          </a:p>
          <a:p>
            <a:pPr marL="285750" indent="-285750"/>
            <a:endParaRPr lang="cs-CZ" sz="3200"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55</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spTree>
    <p:extLst>
      <p:ext uri="{BB962C8B-B14F-4D97-AF65-F5344CB8AC3E}">
        <p14:creationId xmlns:p14="http://schemas.microsoft.com/office/powerpoint/2010/main" val="24124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56</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sp>
        <p:nvSpPr>
          <p:cNvPr id="11" name="Obdélník 10"/>
          <p:cNvSpPr/>
          <p:nvPr/>
        </p:nvSpPr>
        <p:spPr>
          <a:xfrm>
            <a:off x="1062724" y="3416530"/>
            <a:ext cx="2736304" cy="1224136"/>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Orgán ochrany přírody vydá odůvodněné stanovisko do 30 dnů ode dne doručení žádosti.</a:t>
            </a:r>
          </a:p>
        </p:txBody>
      </p:sp>
      <p:sp>
        <p:nvSpPr>
          <p:cNvPr id="12" name="Obdélník 11"/>
          <p:cNvSpPr/>
          <p:nvPr/>
        </p:nvSpPr>
        <p:spPr>
          <a:xfrm>
            <a:off x="1062724" y="1880263"/>
            <a:ext cx="2736304" cy="1224136"/>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OCHRANA NATURA 2000</a:t>
            </a:r>
          </a:p>
          <a:p>
            <a:pPr algn="ctr"/>
            <a:r>
              <a:rPr lang="cs-CZ" dirty="0"/>
              <a:t>Povinnost předložit záměr nebo koncepci orgánu ochrany přírody</a:t>
            </a:r>
          </a:p>
        </p:txBody>
      </p:sp>
      <p:sp>
        <p:nvSpPr>
          <p:cNvPr id="13" name="Obdélník 12"/>
          <p:cNvSpPr/>
          <p:nvPr/>
        </p:nvSpPr>
        <p:spPr>
          <a:xfrm>
            <a:off x="702684" y="1268195"/>
            <a:ext cx="3456384" cy="410763"/>
          </a:xfrm>
          <a:prstGeom prst="rect">
            <a:avLst/>
          </a:prstGeom>
          <a:solidFill>
            <a:schemeClr val="accent2"/>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Zákon o ochraně přírody a krajiny</a:t>
            </a:r>
          </a:p>
        </p:txBody>
      </p:sp>
      <p:sp>
        <p:nvSpPr>
          <p:cNvPr id="14" name="Obdélník 13"/>
          <p:cNvSpPr/>
          <p:nvPr/>
        </p:nvSpPr>
        <p:spPr>
          <a:xfrm>
            <a:off x="5194684" y="1268195"/>
            <a:ext cx="3456384" cy="410763"/>
          </a:xfrm>
          <a:prstGeom prst="rect">
            <a:avLst/>
          </a:prstGeom>
          <a:solidFill>
            <a:srgbClr val="00B050"/>
          </a:solidFill>
          <a:ln w="381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Zákon EIA</a:t>
            </a:r>
          </a:p>
        </p:txBody>
      </p:sp>
      <p:cxnSp>
        <p:nvCxnSpPr>
          <p:cNvPr id="15" name="Přímá spojnice 14"/>
          <p:cNvCxnSpPr/>
          <p:nvPr/>
        </p:nvCxnSpPr>
        <p:spPr>
          <a:xfrm flipH="1">
            <a:off x="4650128" y="1067942"/>
            <a:ext cx="12996" cy="5219816"/>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2" idx="2"/>
            <a:endCxn id="11" idx="0"/>
          </p:cNvCxnSpPr>
          <p:nvPr/>
        </p:nvCxnSpPr>
        <p:spPr>
          <a:xfrm>
            <a:off x="2430876" y="3104399"/>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3366980" y="4640666"/>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1638788" y="4640666"/>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Obdélník 18"/>
          <p:cNvSpPr/>
          <p:nvPr/>
        </p:nvSpPr>
        <p:spPr>
          <a:xfrm>
            <a:off x="554323" y="4949686"/>
            <a:ext cx="1329512" cy="306075"/>
          </a:xfrm>
          <a:prstGeom prst="rect">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Vyloučí vliv</a:t>
            </a:r>
          </a:p>
        </p:txBody>
      </p:sp>
      <p:sp>
        <p:nvSpPr>
          <p:cNvPr id="20" name="Obdélník 19"/>
          <p:cNvSpPr/>
          <p:nvPr/>
        </p:nvSpPr>
        <p:spPr>
          <a:xfrm>
            <a:off x="2893374" y="4949686"/>
            <a:ext cx="1466659" cy="306075"/>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solidFill>
                  <a:schemeClr val="bg1"/>
                </a:solidFill>
              </a:rPr>
              <a:t>Nevyloučí vliv</a:t>
            </a:r>
          </a:p>
        </p:txBody>
      </p:sp>
      <p:sp>
        <p:nvSpPr>
          <p:cNvPr id="21" name="Šipka ohnutá nahoru 20"/>
          <p:cNvSpPr/>
          <p:nvPr/>
        </p:nvSpPr>
        <p:spPr>
          <a:xfrm>
            <a:off x="4512242" y="4443591"/>
            <a:ext cx="955240" cy="7851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068628" y="3140547"/>
            <a:ext cx="2736304" cy="1224136"/>
          </a:xfrm>
          <a:prstGeom prst="rect">
            <a:avLst/>
          </a:prstGeom>
          <a:solidFill>
            <a:srgbClr val="00B0F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Posouzení záměru nebo koncepce procesem dle zákona EIA</a:t>
            </a:r>
          </a:p>
        </p:txBody>
      </p:sp>
    </p:spTree>
    <p:extLst>
      <p:ext uri="{BB962C8B-B14F-4D97-AF65-F5344CB8AC3E}">
        <p14:creationId xmlns:p14="http://schemas.microsoft.com/office/powerpoint/2010/main" val="31205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047390"/>
          </a:xfrm>
        </p:spPr>
        <p:txBody>
          <a:bodyPr>
            <a:normAutofit fontScale="62500" lnSpcReduction="20000"/>
          </a:bodyPr>
          <a:lstStyle/>
          <a:p>
            <a:pPr marL="0" indent="0">
              <a:buNone/>
            </a:pPr>
            <a:r>
              <a:rPr lang="cs-CZ" b="1" u="sng" dirty="0"/>
              <a:t>=&gt; možné důsledky:</a:t>
            </a:r>
          </a:p>
          <a:p>
            <a:pPr marL="0" indent="0">
              <a:buNone/>
            </a:pPr>
            <a:r>
              <a:rPr lang="cs-CZ" dirty="0"/>
              <a:t>1. Záměr/koncepci </a:t>
            </a:r>
            <a:r>
              <a:rPr lang="cs-CZ" b="1" dirty="0"/>
              <a:t>je nutné </a:t>
            </a:r>
            <a:r>
              <a:rPr lang="cs-CZ" dirty="0"/>
              <a:t>posoudit podle zákona EIA a </a:t>
            </a:r>
            <a:r>
              <a:rPr lang="cs-CZ" b="1" dirty="0"/>
              <a:t>zároveň je vyloučen </a:t>
            </a:r>
            <a:r>
              <a:rPr lang="cs-CZ" dirty="0"/>
              <a:t>vliv na oblast v soustavě NATURA 2000 =&gt; provede se pouze </a:t>
            </a:r>
            <a:r>
              <a:rPr lang="cs-CZ" b="1" dirty="0">
                <a:solidFill>
                  <a:srgbClr val="00B050"/>
                </a:solidFill>
              </a:rPr>
              <a:t>posouzení vlivů postupem dle zákona EIA.</a:t>
            </a:r>
          </a:p>
          <a:p>
            <a:pPr lvl="2"/>
            <a:endParaRPr lang="cs-CZ" sz="900" dirty="0"/>
          </a:p>
          <a:p>
            <a:pPr marL="0" indent="0">
              <a:buNone/>
            </a:pPr>
            <a:r>
              <a:rPr lang="cs-CZ" dirty="0"/>
              <a:t>2. Záměr/koncepci </a:t>
            </a:r>
            <a:r>
              <a:rPr lang="cs-CZ" b="1" dirty="0"/>
              <a:t>je nutné </a:t>
            </a:r>
            <a:r>
              <a:rPr lang="cs-CZ" dirty="0"/>
              <a:t>posoudit podle zákona EIA a </a:t>
            </a:r>
            <a:r>
              <a:rPr lang="cs-CZ" b="1" dirty="0"/>
              <a:t>zároveň není vyloučen</a:t>
            </a:r>
            <a:r>
              <a:rPr lang="cs-CZ" dirty="0"/>
              <a:t> vliv na oblast v soustavě NATURA 2000 =&gt; provede se </a:t>
            </a:r>
            <a:r>
              <a:rPr lang="cs-CZ" b="1" dirty="0">
                <a:solidFill>
                  <a:srgbClr val="00B050"/>
                </a:solidFill>
              </a:rPr>
              <a:t>posouzení vlivů postupem dle zákona EIA</a:t>
            </a:r>
            <a:r>
              <a:rPr lang="cs-CZ" b="1" dirty="0"/>
              <a:t> </a:t>
            </a:r>
            <a:r>
              <a:rPr lang="cs-CZ" dirty="0"/>
              <a:t>a jeho součástí bude i </a:t>
            </a:r>
            <a:r>
              <a:rPr lang="cs-CZ" b="1" dirty="0" err="1">
                <a:solidFill>
                  <a:schemeClr val="accent2"/>
                </a:solidFill>
              </a:rPr>
              <a:t>naturové</a:t>
            </a:r>
            <a:r>
              <a:rPr lang="cs-CZ" b="1" dirty="0">
                <a:solidFill>
                  <a:schemeClr val="accent2"/>
                </a:solidFill>
              </a:rPr>
              <a:t> hodnocení.</a:t>
            </a:r>
          </a:p>
          <a:p>
            <a:pPr marL="1200150" lvl="2" indent="-285750"/>
            <a:endParaRPr lang="cs-CZ" sz="800" b="1" dirty="0"/>
          </a:p>
          <a:p>
            <a:pPr marL="0" indent="0">
              <a:buNone/>
            </a:pPr>
            <a:r>
              <a:rPr lang="cs-CZ" dirty="0"/>
              <a:t>3. Záměr/koncepci </a:t>
            </a:r>
            <a:r>
              <a:rPr lang="cs-CZ" b="1" dirty="0"/>
              <a:t>není nutné </a:t>
            </a:r>
            <a:r>
              <a:rPr lang="cs-CZ" dirty="0"/>
              <a:t>posoudit podle zákona EIA a zároveň </a:t>
            </a:r>
            <a:r>
              <a:rPr lang="cs-CZ" b="1" dirty="0"/>
              <a:t>není vyloučen </a:t>
            </a:r>
            <a:r>
              <a:rPr lang="cs-CZ" dirty="0"/>
              <a:t>vliv na oblast v soustavě NATURA 2000 =&gt; provede se pouze </a:t>
            </a:r>
            <a:r>
              <a:rPr lang="cs-CZ" b="1" dirty="0" err="1">
                <a:solidFill>
                  <a:schemeClr val="accent2"/>
                </a:solidFill>
              </a:rPr>
              <a:t>naturové</a:t>
            </a:r>
            <a:r>
              <a:rPr lang="cs-CZ" b="1" dirty="0">
                <a:solidFill>
                  <a:schemeClr val="accent2"/>
                </a:solidFill>
              </a:rPr>
              <a:t> hodnocení </a:t>
            </a:r>
            <a:r>
              <a:rPr lang="cs-CZ" dirty="0"/>
              <a:t>postupem dle zákona EIA.</a:t>
            </a:r>
          </a:p>
          <a:p>
            <a:pPr marL="0" indent="0">
              <a:buNone/>
            </a:pPr>
            <a:endParaRPr lang="cs-CZ" sz="800" dirty="0"/>
          </a:p>
          <a:p>
            <a:pPr marL="0" indent="0">
              <a:buNone/>
            </a:pPr>
            <a:r>
              <a:rPr lang="cs-CZ" dirty="0"/>
              <a:t>4. Záměr/koncepci </a:t>
            </a:r>
            <a:r>
              <a:rPr lang="cs-CZ" b="1" dirty="0"/>
              <a:t>není nutné </a:t>
            </a:r>
            <a:r>
              <a:rPr lang="cs-CZ" dirty="0"/>
              <a:t>posoudit podle zákona EIA a zároveň </a:t>
            </a:r>
            <a:r>
              <a:rPr lang="cs-CZ" b="1" dirty="0"/>
              <a:t>je vyloučen </a:t>
            </a:r>
            <a:r>
              <a:rPr lang="cs-CZ" dirty="0"/>
              <a:t>vliv na oblast v soustavě NATURA 2000 =&gt; neprovádí se nic.</a:t>
            </a:r>
          </a:p>
          <a:p>
            <a:pPr marL="0" indent="0">
              <a:buNone/>
            </a:pPr>
            <a:endParaRPr lang="cs-CZ" dirty="0"/>
          </a:p>
          <a:p>
            <a:pPr marL="0" indent="0">
              <a:buNone/>
            </a:pPr>
            <a:endParaRPr lang="cs-CZ" sz="1600" dirty="0"/>
          </a:p>
          <a:p>
            <a:pPr marL="0" indent="0">
              <a:buNone/>
            </a:pPr>
            <a:r>
              <a:rPr lang="cs-CZ" dirty="0"/>
              <a:t>Biologické hodnocení – srov. </a:t>
            </a:r>
            <a:r>
              <a:rPr lang="cs-CZ" dirty="0">
                <a:solidFill>
                  <a:schemeClr val="accent2"/>
                </a:solidFill>
              </a:rPr>
              <a:t>§ 67 ZOPK: </a:t>
            </a:r>
            <a:r>
              <a:rPr lang="cs-CZ" dirty="0"/>
              <a:t>přímá povinnost investora ze zákona provést hodnocení na všechny výrazně ovlivnitelné zájmy podle zákona o ochraně přírody a krajiny (kromě lokalit v soustavě Natura 2000).</a:t>
            </a:r>
            <a:endParaRPr lang="cs-CZ" dirty="0">
              <a:solidFill>
                <a:schemeClr val="accent2"/>
              </a:solidFill>
            </a:endParaRPr>
          </a:p>
          <a:p>
            <a:pPr marL="0" indent="0">
              <a:buNone/>
            </a:pPr>
            <a:endParaRPr lang="cs-CZ" sz="3200" dirty="0"/>
          </a:p>
          <a:p>
            <a:pPr marL="0" indent="0">
              <a:buNone/>
            </a:pPr>
            <a:endParaRPr lang="cs-CZ" sz="32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57</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cxnSp>
        <p:nvCxnSpPr>
          <p:cNvPr id="11" name="Přímá spojnice 10"/>
          <p:cNvCxnSpPr/>
          <p:nvPr/>
        </p:nvCxnSpPr>
        <p:spPr>
          <a:xfrm>
            <a:off x="457200" y="501317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4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6912"/>
            <a:ext cx="8229600" cy="3284527"/>
          </a:xfrm>
        </p:spPr>
        <p:txBody>
          <a:bodyPr>
            <a:normAutofit fontScale="70000" lnSpcReduction="20000"/>
          </a:bodyPr>
          <a:lstStyle/>
          <a:p>
            <a:r>
              <a:rPr lang="cs-CZ" dirty="0"/>
              <a:t>Úprava pro mezistátní </a:t>
            </a:r>
            <a:r>
              <a:rPr lang="cs-CZ" b="1" dirty="0"/>
              <a:t>EIA i SEA </a:t>
            </a:r>
            <a:r>
              <a:rPr lang="cs-CZ" dirty="0"/>
              <a:t>– </a:t>
            </a:r>
            <a:r>
              <a:rPr lang="cs-CZ" dirty="0">
                <a:solidFill>
                  <a:srgbClr val="00B050"/>
                </a:solidFill>
              </a:rPr>
              <a:t>srov. § 11 – 14b zákona EIA</a:t>
            </a:r>
            <a:endParaRPr lang="cs-CZ" b="1" dirty="0">
              <a:solidFill>
                <a:srgbClr val="00B050"/>
              </a:solidFill>
            </a:endParaRPr>
          </a:p>
          <a:p>
            <a:endParaRPr lang="cs-CZ" sz="1300" dirty="0"/>
          </a:p>
          <a:p>
            <a:r>
              <a:rPr lang="cs-CZ" dirty="0"/>
              <a:t>Předmět posuzování vlivů na životní prostředí přesahují hranice ČR</a:t>
            </a:r>
          </a:p>
          <a:p>
            <a:pPr lvl="1"/>
            <a:r>
              <a:rPr lang="cs-CZ" dirty="0"/>
              <a:t>záměr a koncepce, pokud dotčené území může zasahovat i mimo území ČR;</a:t>
            </a:r>
          </a:p>
          <a:p>
            <a:pPr lvl="1"/>
            <a:r>
              <a:rPr lang="cs-CZ" dirty="0"/>
              <a:t>záměr nebo koncepce, pokud o to stát, jehož území může být zasaženo závažnými vlivy, požádá;</a:t>
            </a:r>
          </a:p>
          <a:p>
            <a:pPr lvl="1"/>
            <a:r>
              <a:rPr lang="cs-CZ" dirty="0"/>
              <a:t>záměr a koncepce, které mají být prováděny na území jiného státu a které mohou mít závažný vliv na životní prostředí na území ČR.</a:t>
            </a:r>
          </a:p>
          <a:p>
            <a:endParaRPr lang="cs-CZ" sz="3200"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58</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přeshraničního posuzování vlivů</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8832" y="3765090"/>
            <a:ext cx="3458280" cy="2593710"/>
          </a:xfrm>
          <a:prstGeom prst="rect">
            <a:avLst/>
          </a:prstGeom>
        </p:spPr>
      </p:pic>
    </p:spTree>
    <p:extLst>
      <p:ext uri="{BB962C8B-B14F-4D97-AF65-F5344CB8AC3E}">
        <p14:creationId xmlns:p14="http://schemas.microsoft.com/office/powerpoint/2010/main" val="223433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Několik příkladů z judikatury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59</a:t>
            </a:fld>
            <a:endParaRPr lang="cs-CZ"/>
          </a:p>
        </p:txBody>
      </p:sp>
      <p:pic>
        <p:nvPicPr>
          <p:cNvPr id="1026" name="Picture 2" descr="http://thelectureroom.files.wordpress.com/2010/11/judge.jpg?w=300&amp;h=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011" y="2639061"/>
            <a:ext cx="3323978" cy="274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4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cs-CZ" altLang="cs-CZ" sz="2800" b="1" u="sng" dirty="0"/>
              <a:t>EIA</a:t>
            </a:r>
            <a:r>
              <a:rPr lang="cs-CZ" altLang="cs-CZ" sz="2800" dirty="0"/>
              <a:t> se vztahuje na </a:t>
            </a:r>
            <a:r>
              <a:rPr lang="cs-CZ" altLang="cs-CZ" sz="2800" dirty="0">
                <a:solidFill>
                  <a:srgbClr val="FF0000"/>
                </a:solidFill>
              </a:rPr>
              <a:t>záměry</a:t>
            </a:r>
            <a:r>
              <a:rPr lang="cs-CZ" altLang="cs-CZ" sz="2800" dirty="0"/>
              <a:t>, které mohou mít vliv na životní prostředí (i</a:t>
            </a:r>
            <a:r>
              <a:rPr lang="cs-CZ" sz="2800" dirty="0"/>
              <a:t> příprava záměru, provádění, zkušební provoz, ukončení provozu a případná sanace či rekultivace). </a:t>
            </a:r>
            <a:r>
              <a:rPr lang="cs-CZ" sz="2800" dirty="0">
                <a:solidFill>
                  <a:srgbClr val="00B050"/>
                </a:solidFill>
              </a:rPr>
              <a:t>V ČR cca 18.000 záměrů</a:t>
            </a:r>
            <a:r>
              <a:rPr lang="cs-CZ" sz="2800" dirty="0"/>
              <a:t>.</a:t>
            </a:r>
          </a:p>
          <a:p>
            <a:pPr marL="0" indent="0" algn="ctr">
              <a:buNone/>
            </a:pPr>
            <a:r>
              <a:rPr lang="cs-CZ" altLang="cs-CZ" sz="1500" i="1" dirty="0">
                <a:solidFill>
                  <a:srgbClr val="FF0000"/>
                </a:solidFill>
                <a:hlinkClick r:id="rId2"/>
              </a:rPr>
              <a:t>https://portal.cenia.cz/eiasea/view/eia100_cr</a:t>
            </a:r>
            <a:r>
              <a:rPr lang="cs-CZ" altLang="cs-CZ" sz="1500" i="1" dirty="0">
                <a:solidFill>
                  <a:srgbClr val="FF0000"/>
                </a:solidFill>
              </a:rPr>
              <a:t> </a:t>
            </a:r>
          </a:p>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6</a:t>
            </a:fld>
            <a:endParaRPr lang="cs-CZ"/>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442552"/>
            <a:ext cx="4312196" cy="2872855"/>
          </a:xfrm>
          <a:prstGeom prst="rect">
            <a:avLst/>
          </a:prstGeom>
        </p:spPr>
      </p:pic>
    </p:spTree>
    <p:extLst>
      <p:ext uri="{BB962C8B-B14F-4D97-AF65-F5344CB8AC3E}">
        <p14:creationId xmlns:p14="http://schemas.microsoft.com/office/powerpoint/2010/main" val="425289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6912"/>
            <a:ext cx="8229600" cy="5023019"/>
          </a:xfrm>
        </p:spPr>
        <p:txBody>
          <a:bodyPr>
            <a:normAutofit/>
          </a:bodyPr>
          <a:lstStyle/>
          <a:p>
            <a:r>
              <a:rPr lang="cs-CZ" sz="3200" b="1" u="sng" dirty="0"/>
              <a:t>Soudní dvůr Evropské unie</a:t>
            </a:r>
          </a:p>
          <a:p>
            <a:pPr lvl="1"/>
            <a:r>
              <a:rPr lang="en-GB" dirty="0"/>
              <a:t>It</a:t>
            </a:r>
            <a:r>
              <a:rPr lang="cs-CZ" dirty="0" err="1"/>
              <a:t>álie</a:t>
            </a:r>
            <a:r>
              <a:rPr lang="en-GB" dirty="0"/>
              <a:t> C-87/02</a:t>
            </a:r>
            <a:endParaRPr lang="cs-CZ" dirty="0"/>
          </a:p>
          <a:p>
            <a:pPr lvl="2">
              <a:lnSpc>
                <a:spcPct val="90000"/>
              </a:lnSpc>
            </a:pPr>
            <a:r>
              <a:rPr lang="cs-CZ" sz="2100" dirty="0"/>
              <a:t>Členské státy mají k dispozici uvážení, aby určily, který záměr podléhá posuzování</a:t>
            </a:r>
            <a:r>
              <a:rPr lang="en-GB" sz="2100" dirty="0"/>
              <a:t>.</a:t>
            </a:r>
            <a:r>
              <a:rPr lang="cs-CZ" sz="2100" dirty="0"/>
              <a:t> Zvolená metoda ovšem nesmí podkopávat cíl směrnice</a:t>
            </a:r>
            <a:r>
              <a:rPr lang="en-GB" sz="2100" dirty="0"/>
              <a:t>.</a:t>
            </a:r>
            <a:r>
              <a:rPr lang="cs-CZ" sz="2100" dirty="0"/>
              <a:t> Rozhodnutí, že záměr nepodléhá posuzování, tak musí obsahovat všechny potřebné informace, aby bylo jasné, že prošel zjišťovací fází a s jakým výsledkem</a:t>
            </a:r>
            <a:r>
              <a:rPr lang="en-GB" sz="2100" dirty="0"/>
              <a:t>.</a:t>
            </a:r>
            <a:endParaRPr lang="cs-CZ" sz="2100" dirty="0"/>
          </a:p>
          <a:p>
            <a:pPr lvl="1">
              <a:lnSpc>
                <a:spcPct val="90000"/>
              </a:lnSpc>
            </a:pPr>
            <a:r>
              <a:rPr lang="en-GB" dirty="0" err="1"/>
              <a:t>Ir</a:t>
            </a:r>
            <a:r>
              <a:rPr lang="cs-CZ" dirty="0" err="1"/>
              <a:t>sko</a:t>
            </a:r>
            <a:r>
              <a:rPr lang="en-GB" dirty="0"/>
              <a:t> C-392/96</a:t>
            </a:r>
            <a:endParaRPr lang="cs-CZ" dirty="0"/>
          </a:p>
          <a:p>
            <a:pPr lvl="2">
              <a:lnSpc>
                <a:spcPct val="90000"/>
              </a:lnSpc>
            </a:pPr>
            <a:r>
              <a:rPr lang="cs-CZ" sz="2100" dirty="0"/>
              <a:t>Zvolené limity nemohou vylučovat všechny záměry určitého druhu, pokud ovšem, viděno jako celek, nelze u těchto záměrů spatřovat vliv na životní prostředí. Drobné záměry mohou mít výrazný vliv na životní prostředí. Limity (kritéria) napomáhají zjišťovacímu řízení, neslouží k vyloučení skupin záměrů</a:t>
            </a:r>
            <a:r>
              <a:rPr lang="en-GB" sz="2100" dirty="0"/>
              <a:t>.</a:t>
            </a:r>
            <a:r>
              <a:rPr lang="cs-CZ" sz="2100" dirty="0"/>
              <a:t> </a:t>
            </a:r>
            <a:r>
              <a:rPr lang="cs-CZ" sz="2100" b="1" dirty="0"/>
              <a:t>Kumulativní účinky záměrů musí být vzaty v potaz. </a:t>
            </a:r>
          </a:p>
          <a:p>
            <a:pPr lvl="2">
              <a:lnSpc>
                <a:spcPct val="90000"/>
              </a:lnSpc>
            </a:pPr>
            <a:endParaRPr lang="en-GB" sz="2100" dirty="0"/>
          </a:p>
          <a:p>
            <a:pPr lvl="2"/>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60</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Několik příkladů z judikatury</a:t>
            </a:r>
          </a:p>
        </p:txBody>
      </p:sp>
    </p:spTree>
    <p:extLst>
      <p:ext uri="{BB962C8B-B14F-4D97-AF65-F5344CB8AC3E}">
        <p14:creationId xmlns:p14="http://schemas.microsoft.com/office/powerpoint/2010/main" val="5413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6912"/>
            <a:ext cx="8229600" cy="5023019"/>
          </a:xfrm>
        </p:spPr>
        <p:txBody>
          <a:bodyPr>
            <a:normAutofit lnSpcReduction="10000"/>
          </a:bodyPr>
          <a:lstStyle/>
          <a:p>
            <a:pPr>
              <a:lnSpc>
                <a:spcPct val="90000"/>
              </a:lnSpc>
            </a:pPr>
            <a:r>
              <a:rPr lang="cs-CZ" sz="2900" b="1" u="sng" dirty="0"/>
              <a:t>Nejvyšší správní soud</a:t>
            </a:r>
          </a:p>
          <a:p>
            <a:pPr lvl="1">
              <a:lnSpc>
                <a:spcPct val="90000"/>
              </a:lnSpc>
            </a:pPr>
            <a:r>
              <a:rPr lang="cs-CZ" sz="2400" b="1" dirty="0"/>
              <a:t>problematika synergických a kumulativních vlivů</a:t>
            </a:r>
          </a:p>
          <a:p>
            <a:pPr lvl="2"/>
            <a:r>
              <a:rPr lang="cs-CZ" sz="2100" dirty="0"/>
              <a:t>7 </a:t>
            </a:r>
            <a:r>
              <a:rPr lang="cs-CZ" sz="2100" dirty="0" err="1"/>
              <a:t>Ao</a:t>
            </a:r>
            <a:r>
              <a:rPr lang="cs-CZ" sz="2100" dirty="0"/>
              <a:t> 7/2010-133; 8 </a:t>
            </a:r>
            <a:r>
              <a:rPr lang="cs-CZ" sz="2100" dirty="0" err="1"/>
              <a:t>Ao</a:t>
            </a:r>
            <a:r>
              <a:rPr lang="cs-CZ" sz="2100" dirty="0"/>
              <a:t> 2/2010-644; 9 </a:t>
            </a:r>
            <a:r>
              <a:rPr lang="cs-CZ" sz="2100" dirty="0" err="1"/>
              <a:t>Ao</a:t>
            </a:r>
            <a:r>
              <a:rPr lang="cs-CZ" sz="2100" dirty="0"/>
              <a:t> 2/2008-62; 4 </a:t>
            </a:r>
            <a:r>
              <a:rPr lang="cs-CZ" sz="2100" dirty="0" err="1"/>
              <a:t>Aos</a:t>
            </a:r>
            <a:r>
              <a:rPr lang="cs-CZ" sz="2100" dirty="0"/>
              <a:t> 1/2013-125; 1 </a:t>
            </a:r>
            <a:r>
              <a:rPr lang="cs-CZ" sz="2100" dirty="0" err="1"/>
              <a:t>Ao</a:t>
            </a:r>
            <a:r>
              <a:rPr lang="cs-CZ" sz="2100" dirty="0"/>
              <a:t> 7/2011-526; 4 </a:t>
            </a:r>
            <a:r>
              <a:rPr lang="cs-CZ" sz="2100" dirty="0" err="1"/>
              <a:t>Aos</a:t>
            </a:r>
            <a:r>
              <a:rPr lang="cs-CZ" sz="2100" dirty="0"/>
              <a:t> 1/2013-125 (Krajský soud v Brně: 65 A 3/2017-931)</a:t>
            </a:r>
          </a:p>
          <a:p>
            <a:pPr marL="914400" lvl="2" indent="0">
              <a:lnSpc>
                <a:spcPct val="90000"/>
              </a:lnSpc>
              <a:buNone/>
            </a:pPr>
            <a:r>
              <a:rPr lang="cs-CZ" sz="2000" dirty="0"/>
              <a:t>=&gt; Při posouzení se berou v potaz již existující záměry a obecně zátěž v území, neposuzují se vlivy izolovaně, ale vždy ve vzájemných souvislostech.</a:t>
            </a:r>
          </a:p>
          <a:p>
            <a:pPr lvl="1">
              <a:lnSpc>
                <a:spcPct val="90000"/>
              </a:lnSpc>
            </a:pPr>
            <a:r>
              <a:rPr lang="cs-CZ" sz="2400" b="1" dirty="0"/>
              <a:t>problematika tzv. salámové metody</a:t>
            </a:r>
          </a:p>
          <a:p>
            <a:pPr lvl="2">
              <a:lnSpc>
                <a:spcPct val="90000"/>
              </a:lnSpc>
            </a:pPr>
            <a:r>
              <a:rPr lang="cs-CZ" sz="2100" dirty="0"/>
              <a:t>9 As 88/2008-301; 5 As 59/2013-57</a:t>
            </a:r>
          </a:p>
          <a:p>
            <a:pPr marL="914400" lvl="2" indent="0">
              <a:lnSpc>
                <a:spcPct val="90000"/>
              </a:lnSpc>
              <a:buNone/>
            </a:pPr>
            <a:r>
              <a:rPr lang="cs-CZ" sz="2000" dirty="0"/>
              <a:t>=&gt;</a:t>
            </a:r>
            <a:r>
              <a:rPr lang="cs-CZ" sz="2000" b="1" dirty="0"/>
              <a:t> </a:t>
            </a:r>
            <a:r>
              <a:rPr lang="cs-CZ" sz="2000" dirty="0"/>
              <a:t>Záměry jsou posuzovány jako funkční celky. Je možné povolit např. jen část záměru, ale posouzení se musí zabývat celým záměrem. Salámová metoda dělení záměru na menší kousky, které se vyhnou posouzení, je nežádoucí. Toto pravidlo však nejde do krajnosti, takže některé související části záměru, které nejsou zásadní pro funkčnost celku, je možné posoudit zvlášť (nebo neposoudit). </a:t>
            </a:r>
          </a:p>
          <a:p>
            <a:pPr marL="914400" lvl="2" indent="0">
              <a:lnSpc>
                <a:spcPct val="90000"/>
              </a:lnSpc>
              <a:buNone/>
            </a:pPr>
            <a:endParaRPr lang="cs-CZ" sz="2000" b="1" dirty="0"/>
          </a:p>
          <a:p>
            <a:pPr lvl="2">
              <a:lnSpc>
                <a:spcPct val="90000"/>
              </a:lnSpc>
            </a:pPr>
            <a:endParaRPr lang="cs-CZ" sz="2000" b="1" dirty="0"/>
          </a:p>
          <a:p>
            <a:pPr marL="914400" lvl="2" indent="0">
              <a:lnSpc>
                <a:spcPct val="90000"/>
              </a:lnSpc>
              <a:buNone/>
            </a:pPr>
            <a:endParaRPr lang="cs-CZ" sz="2000" dirty="0"/>
          </a:p>
          <a:p>
            <a:pPr marL="914400" lvl="2" indent="0">
              <a:lnSpc>
                <a:spcPct val="90000"/>
              </a:lnSpc>
              <a:buNone/>
            </a:pPr>
            <a:endParaRPr lang="cs-CZ" sz="2000" dirty="0"/>
          </a:p>
          <a:p>
            <a:pPr lvl="2">
              <a:lnSpc>
                <a:spcPct val="90000"/>
              </a:lnSpc>
            </a:pPr>
            <a:endParaRPr lang="en-GB" sz="2100" b="1" dirty="0"/>
          </a:p>
          <a:p>
            <a:pPr lvl="2">
              <a:lnSpc>
                <a:spcPct val="90000"/>
              </a:lnSpc>
            </a:pPr>
            <a:endParaRPr lang="en-GB" sz="2100" dirty="0"/>
          </a:p>
          <a:p>
            <a:pPr lvl="2"/>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61</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Několik příkladů z judikatury</a:t>
            </a:r>
          </a:p>
        </p:txBody>
      </p:sp>
    </p:spTree>
    <p:extLst>
      <p:ext uri="{BB962C8B-B14F-4D97-AF65-F5344CB8AC3E}">
        <p14:creationId xmlns:p14="http://schemas.microsoft.com/office/powerpoint/2010/main" val="28559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Závěr první části a otázky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62</a:t>
            </a:fld>
            <a:endParaRPr lang="cs-CZ"/>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204864"/>
            <a:ext cx="2800769" cy="2800769"/>
          </a:xfrm>
          <a:prstGeom prst="rect">
            <a:avLst/>
          </a:prstGeom>
        </p:spPr>
      </p:pic>
      <p:sp>
        <p:nvSpPr>
          <p:cNvPr id="7" name="Obdélník 6"/>
          <p:cNvSpPr/>
          <p:nvPr/>
        </p:nvSpPr>
        <p:spPr>
          <a:xfrm>
            <a:off x="3303122" y="5423527"/>
            <a:ext cx="2846484" cy="369332"/>
          </a:xfrm>
          <a:prstGeom prst="rect">
            <a:avLst/>
          </a:prstGeom>
        </p:spPr>
        <p:txBody>
          <a:bodyPr wrap="none">
            <a:spAutoFit/>
          </a:bodyPr>
          <a:lstStyle/>
          <a:p>
            <a:pPr algn="ctr"/>
            <a:r>
              <a:rPr lang="cs-CZ" dirty="0">
                <a:hlinkClick r:id="rId5"/>
              </a:rPr>
              <a:t>dominik.zidek@law.muni.cz</a:t>
            </a:r>
            <a:r>
              <a:rPr lang="cs-CZ" dirty="0"/>
              <a:t> </a:t>
            </a:r>
          </a:p>
        </p:txBody>
      </p:sp>
    </p:spTree>
    <p:extLst>
      <p:ext uri="{BB962C8B-B14F-4D97-AF65-F5344CB8AC3E}">
        <p14:creationId xmlns:p14="http://schemas.microsoft.com/office/powerpoint/2010/main" val="562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855677" y="3393267"/>
            <a:ext cx="5572197" cy="1706705"/>
          </a:xfrm>
        </p:spPr>
        <p:txBody>
          <a:bodyPr>
            <a:normAutofit/>
          </a:bodyPr>
          <a:lstStyle/>
          <a:p>
            <a:r>
              <a:rPr lang="cs-CZ" sz="2800" b="1" dirty="0"/>
              <a:t>Ochrana životního prostředí v procesech podle stavebního zákona</a:t>
            </a:r>
            <a:endParaRPr lang="cs-CZ" sz="2800" dirty="0"/>
          </a:p>
        </p:txBody>
      </p:sp>
      <p:pic>
        <p:nvPicPr>
          <p:cNvPr id="1028" name="Picture 4" descr="F:\vojtech\Pictures\Obrázky\logo katedry\logoE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559641"/>
            <a:ext cx="4597857" cy="2025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vojtech\Pictures\Obrázky\logo katedry\logoCZ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59641"/>
            <a:ext cx="4658544" cy="205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729166"/>
            <a:ext cx="7772400" cy="1470025"/>
          </a:xfrm>
        </p:spPr>
        <p:txBody>
          <a:bodyPr>
            <a:normAutofit/>
          </a:bodyPr>
          <a:lstStyle/>
          <a:p>
            <a:r>
              <a:rPr lang="cs-CZ" sz="3600" b="1" dirty="0"/>
              <a:t>Řešení střetů zájmů v území</a:t>
            </a:r>
          </a:p>
        </p:txBody>
      </p:sp>
      <p:sp>
        <p:nvSpPr>
          <p:cNvPr id="4" name="TextovéPole 3"/>
          <p:cNvSpPr txBox="1"/>
          <p:nvPr/>
        </p:nvSpPr>
        <p:spPr>
          <a:xfrm>
            <a:off x="5373315" y="5938666"/>
            <a:ext cx="3672408" cy="369332"/>
          </a:xfrm>
          <a:prstGeom prst="rect">
            <a:avLst/>
          </a:prstGeom>
          <a:noFill/>
        </p:spPr>
        <p:txBody>
          <a:bodyPr wrap="square" rtlCol="0">
            <a:spAutoFit/>
          </a:bodyPr>
          <a:lstStyle/>
          <a:p>
            <a:r>
              <a:rPr lang="cs-CZ" b="1" dirty="0"/>
              <a:t>JUDr. Dominik Židek, Ph.D.</a:t>
            </a:r>
          </a:p>
        </p:txBody>
      </p:sp>
    </p:spTree>
    <p:extLst>
      <p:ext uri="{BB962C8B-B14F-4D97-AF65-F5344CB8AC3E}">
        <p14:creationId xmlns:p14="http://schemas.microsoft.com/office/powerpoint/2010/main" val="12048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67544" y="1340769"/>
            <a:ext cx="8229600" cy="4652748"/>
          </a:xfrm>
        </p:spPr>
        <p:txBody>
          <a:bodyPr>
            <a:normAutofit fontScale="77500" lnSpcReduction="20000"/>
          </a:bodyPr>
          <a:lstStyle/>
          <a:p>
            <a:r>
              <a:rPr lang="cs-CZ" sz="2700" dirty="0"/>
              <a:t>Co to vlastně je a k čemu je to dobré?</a:t>
            </a:r>
          </a:p>
          <a:p>
            <a:r>
              <a:rPr lang="cs-CZ" sz="2700" dirty="0"/>
              <a:t>Prameny právní úpravy</a:t>
            </a:r>
          </a:p>
          <a:p>
            <a:r>
              <a:rPr lang="cs-CZ" sz="2800" dirty="0"/>
              <a:t>Principy veřejného stavebního práva</a:t>
            </a:r>
          </a:p>
          <a:p>
            <a:r>
              <a:rPr lang="cs-CZ" sz="2800" dirty="0"/>
              <a:t>Subjekty veřejného stavebního práva</a:t>
            </a:r>
          </a:p>
          <a:p>
            <a:r>
              <a:rPr lang="cs-CZ" sz="2800" dirty="0"/>
              <a:t>„Finální“ správní akty v procesech veřejného stavebního práva</a:t>
            </a:r>
          </a:p>
          <a:p>
            <a:r>
              <a:rPr lang="cs-CZ" sz="2800" dirty="0"/>
              <a:t>Vyhodnocení vlivů na udržitelný rozvoj území </a:t>
            </a:r>
          </a:p>
          <a:p>
            <a:r>
              <a:rPr lang="cs-CZ" sz="2800" dirty="0"/>
              <a:t>„Environmentální“ správní akty s vazbou na procesy veřejného stavebního práva</a:t>
            </a:r>
          </a:p>
          <a:p>
            <a:pPr lvl="1"/>
            <a:r>
              <a:rPr lang="cs-CZ" sz="2400" i="1" dirty="0"/>
              <a:t>Vybraná „environmentální“ stanoviska</a:t>
            </a:r>
          </a:p>
          <a:p>
            <a:pPr lvl="1"/>
            <a:r>
              <a:rPr lang="cs-CZ" sz="2400" i="1" dirty="0"/>
              <a:t>Vybraná „environmentální“ závazná stanoviska</a:t>
            </a:r>
          </a:p>
          <a:p>
            <a:pPr lvl="1"/>
            <a:r>
              <a:rPr lang="cs-CZ" sz="2400" i="1" dirty="0"/>
              <a:t>Vybraná „environmentální“ rozhodnutí</a:t>
            </a:r>
          </a:p>
          <a:p>
            <a:pPr lvl="1"/>
            <a:r>
              <a:rPr lang="cs-CZ" sz="2400" i="1" dirty="0"/>
              <a:t>Ke specifikům vyjmutí pozemků ze ZPF a PUPFL</a:t>
            </a:r>
          </a:p>
          <a:p>
            <a:r>
              <a:rPr lang="cs-CZ" sz="2800" dirty="0"/>
              <a:t>Ochrana kulturních památek s vazbou na stavební zákon</a:t>
            </a:r>
          </a:p>
          <a:p>
            <a:r>
              <a:rPr lang="cs-CZ" sz="2800" dirty="0"/>
              <a:t>Závěr</a:t>
            </a:r>
          </a:p>
          <a:p>
            <a:pPr marL="457200" lvl="1" indent="0">
              <a:buNone/>
            </a:pPr>
            <a:endParaRPr lang="cs-CZ" sz="2400" i="1" dirty="0"/>
          </a:p>
          <a:p>
            <a:pPr lvl="1"/>
            <a:endParaRPr lang="cs-CZ" sz="2400" b="1" i="1" dirty="0"/>
          </a:p>
          <a:p>
            <a:pPr lvl="1"/>
            <a:endParaRPr lang="cs-CZ" sz="2400" dirty="0"/>
          </a:p>
          <a:p>
            <a:endParaRPr lang="cs-CZ" sz="2800" dirty="0"/>
          </a:p>
          <a:p>
            <a:endParaRPr lang="cs-CZ" sz="2800" dirty="0"/>
          </a:p>
          <a:p>
            <a:endParaRPr lang="cs-CZ" sz="2800" dirty="0"/>
          </a:p>
          <a:p>
            <a:endParaRPr lang="cs-CZ" sz="2700"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477054"/>
          </a:xfrm>
          <a:prstGeom prst="rect">
            <a:avLst/>
          </a:prstGeom>
          <a:noFill/>
        </p:spPr>
        <p:txBody>
          <a:bodyPr wrap="square" rtlCol="0">
            <a:spAutoFit/>
          </a:bodyPr>
          <a:lstStyle/>
          <a:p>
            <a:r>
              <a:rPr lang="cs-CZ" sz="2500" dirty="0"/>
              <a:t>Obsah</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64</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752642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Co to vlastně je a k čemu je to dobré?</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2241" y="2938215"/>
            <a:ext cx="4511462" cy="1879776"/>
          </a:xfrm>
          <a:prstGeom prst="rect">
            <a:avLst/>
          </a:prstGeom>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65</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9" name="Zástupný symbol pro zápatí 8"/>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280218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6856" y="1217293"/>
            <a:ext cx="8229600" cy="5121275"/>
          </a:xfrm>
        </p:spPr>
        <p:txBody>
          <a:bodyPr>
            <a:normAutofit/>
          </a:bodyPr>
          <a:lstStyle/>
          <a:p>
            <a:pPr marL="0" indent="0" algn="r">
              <a:buNone/>
            </a:pPr>
            <a:r>
              <a:rPr lang="cs-CZ" sz="2500" b="1" u="sng" dirty="0"/>
              <a:t>Výchozí schéma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7" name="TextovéPole 6"/>
          <p:cNvSpPr txBox="1"/>
          <p:nvPr/>
        </p:nvSpPr>
        <p:spPr>
          <a:xfrm>
            <a:off x="1259632" y="1916832"/>
            <a:ext cx="184731" cy="369332"/>
          </a:xfrm>
          <a:prstGeom prst="rect">
            <a:avLst/>
          </a:prstGeom>
          <a:noFill/>
        </p:spPr>
        <p:txBody>
          <a:bodyPr wrap="none" rtlCol="0">
            <a:spAutoFit/>
          </a:bodyPr>
          <a:lstStyle/>
          <a:p>
            <a:endParaRPr lang="cs-CZ" dirty="0"/>
          </a:p>
        </p:txBody>
      </p:sp>
      <p:sp>
        <p:nvSpPr>
          <p:cNvPr id="9" name="Obdélník 8"/>
          <p:cNvSpPr/>
          <p:nvPr/>
        </p:nvSpPr>
        <p:spPr>
          <a:xfrm>
            <a:off x="282823" y="1206169"/>
            <a:ext cx="5596287" cy="5078313"/>
          </a:xfrm>
          <a:prstGeom prst="rect">
            <a:avLst/>
          </a:prstGeom>
        </p:spPr>
        <p:txBody>
          <a:bodyPr wrap="square">
            <a:spAutoFit/>
          </a:bodyPr>
          <a:lstStyle/>
          <a:p>
            <a:pPr algn="ctr"/>
            <a:r>
              <a:rPr lang="cs-CZ" sz="2000" b="1" u="sng" dirty="0"/>
              <a:t>§ 1 stavebního zákona</a:t>
            </a:r>
          </a:p>
          <a:p>
            <a:pPr marL="285750" indent="-285750">
              <a:buFont typeface="Arial" panose="020B0604020202020204" pitchFamily="34" charset="0"/>
              <a:buChar char="•"/>
            </a:pPr>
            <a:r>
              <a:rPr lang="cs-CZ" sz="1600" dirty="0"/>
              <a:t>Cíle a úkoly územního plánování, soustava orgánů územního plánování, nástroje územního plánování, vyhodnocování vlivů na udržitelný rozvoj území, rozhodování v území, možnosti sloučení postupů podle tohoto zákona s postupy posuzování vlivů záměrů na životní prostředí, podmínky pro výstavbu, rozvoj území a pro přípravu veřejné infrastruktury, evidenci územně plánovací činnosti a kvalifikační požadavky pro územně plánovací činnost.</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Povolování staveb a jejich změn, terénních úprav a zařízení, užívaní a odstraňování staveb, dohled a zvláštní pravomoci stavebních úřadů, postavení a oprávnění autorizovaných inspektorů, soustavu stavebních úřadů, povinnosti a odpovědnost osob při přípravě a provádění staveb.</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Podmínky pro projektovou činnost a provádění staveb, obecné požadavky na výstavbu, účely vyvlastnění, vstupy na pozemky a do staveb, ochranu veřejných zájmů a některé další věci související s předmětem této právní úpravy.</a:t>
            </a:r>
          </a:p>
        </p:txBody>
      </p:sp>
      <p:sp>
        <p:nvSpPr>
          <p:cNvPr id="18"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66</a:t>
            </a:fld>
            <a:endParaRPr lang="cs-CZ"/>
          </a:p>
        </p:txBody>
      </p:sp>
      <p:sp>
        <p:nvSpPr>
          <p:cNvPr id="10" name="Zástupný symbol pro datum 9"/>
          <p:cNvSpPr>
            <a:spLocks noGrp="1"/>
          </p:cNvSpPr>
          <p:nvPr>
            <p:ph type="dt" sz="half" idx="10"/>
          </p:nvPr>
        </p:nvSpPr>
        <p:spPr/>
        <p:txBody>
          <a:bodyPr/>
          <a:lstStyle/>
          <a:p>
            <a:r>
              <a:rPr lang="cs-CZ"/>
              <a:t>13. prosince 2019</a:t>
            </a:r>
          </a:p>
        </p:txBody>
      </p:sp>
      <p:sp>
        <p:nvSpPr>
          <p:cNvPr id="11" name="Zástupný symbol pro zápatí 10"/>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7843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Prameny právní úpravy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952" y="2621628"/>
            <a:ext cx="4674096" cy="2952471"/>
          </a:xfrm>
          <a:prstGeom prst="rect">
            <a:avLst/>
          </a:prstGeom>
        </p:spPr>
      </p:pic>
      <p:sp>
        <p:nvSpPr>
          <p:cNvPr id="7" name="Zástupný symbol pro číslo snímku 6"/>
          <p:cNvSpPr>
            <a:spLocks noGrp="1"/>
          </p:cNvSpPr>
          <p:nvPr>
            <p:ph type="sldNum" sz="quarter" idx="12"/>
          </p:nvPr>
        </p:nvSpPr>
        <p:spPr/>
        <p:txBody>
          <a:bodyPr/>
          <a:lstStyle/>
          <a:p>
            <a:fld id="{386FF7BF-90D5-4328-A7D3-83853A676C7B}" type="slidenum">
              <a:rPr lang="cs-CZ" smtClean="0"/>
              <a:pPr/>
              <a:t>67</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825249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8"/>
            <a:ext cx="8229600" cy="4600036"/>
          </a:xfrm>
        </p:spPr>
        <p:txBody>
          <a:bodyPr>
            <a:normAutofit fontScale="85000" lnSpcReduction="20000"/>
          </a:bodyPr>
          <a:lstStyle/>
          <a:p>
            <a:r>
              <a:rPr lang="cs-CZ" altLang="cs-CZ" sz="2800" dirty="0"/>
              <a:t>Zákon  č. 183/2006 Sb., o územním plánování a stavebním řádu (stavební zákon), ve znění pozdějších předpisů </a:t>
            </a:r>
          </a:p>
          <a:p>
            <a:pPr lvl="1"/>
            <a:r>
              <a:rPr lang="cs-CZ" altLang="cs-CZ" sz="2400" dirty="0"/>
              <a:t>prováděcí předpisy ke stavebnímu zákonu</a:t>
            </a:r>
          </a:p>
          <a:p>
            <a:r>
              <a:rPr lang="cs-CZ" altLang="cs-CZ" sz="2800" dirty="0"/>
              <a:t>Environmentální právní předpisy</a:t>
            </a:r>
          </a:p>
          <a:p>
            <a:pPr lvl="1"/>
            <a:r>
              <a:rPr lang="cs-CZ" altLang="cs-CZ" sz="2400" dirty="0"/>
              <a:t>Složkové</a:t>
            </a:r>
          </a:p>
          <a:p>
            <a:pPr lvl="2"/>
            <a:r>
              <a:rPr lang="cs-CZ" altLang="cs-CZ" sz="2000" dirty="0"/>
              <a:t>zákon o ochraně ovzduší, zákon o ochraně přírody a krajiny, zákon o vodách, zákon o ochraně ZPF, zákon o lesích, zákon o odpadech atd.</a:t>
            </a:r>
          </a:p>
          <a:p>
            <a:pPr lvl="1"/>
            <a:r>
              <a:rPr lang="cs-CZ" altLang="cs-CZ" sz="2400" dirty="0"/>
              <a:t>Průřezové</a:t>
            </a:r>
          </a:p>
          <a:p>
            <a:pPr lvl="2"/>
            <a:r>
              <a:rPr lang="cs-CZ" altLang="cs-CZ" sz="2000" dirty="0"/>
              <a:t>zákon o posuzování vlivů na životní prostředí, zákon o integrované prevenci</a:t>
            </a:r>
          </a:p>
          <a:p>
            <a:r>
              <a:rPr lang="cs-CZ" altLang="cs-CZ" sz="2800" dirty="0"/>
              <a:t>Procesní předpisy</a:t>
            </a:r>
          </a:p>
          <a:p>
            <a:pPr lvl="1"/>
            <a:r>
              <a:rPr lang="cs-CZ" altLang="cs-CZ" sz="2400" dirty="0"/>
              <a:t>správní řád, soudní řád správní</a:t>
            </a:r>
          </a:p>
          <a:p>
            <a:r>
              <a:rPr lang="cs-CZ" altLang="cs-CZ" sz="2800" dirty="0"/>
              <a:t>Ostatní související právní předpisy</a:t>
            </a:r>
          </a:p>
          <a:p>
            <a:pPr lvl="1"/>
            <a:r>
              <a:rPr lang="pl-PL" altLang="cs-CZ" sz="2400" dirty="0"/>
              <a:t>zákon o odpovědnosti za přestupky a řízení o nich, zákon o některých přestupcích, trestní zákoník, občanský zákoník atd.</a:t>
            </a:r>
            <a:endParaRPr lang="cs-CZ" altLang="cs-CZ" sz="2400"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Prameny právní úpravy</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68</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8998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Principy veřejného stavebního práva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964" y="2473232"/>
            <a:ext cx="5212071" cy="2931790"/>
          </a:xfrm>
          <a:prstGeom prst="rect">
            <a:avLst/>
          </a:prstGeom>
        </p:spPr>
      </p:pic>
      <p:sp>
        <p:nvSpPr>
          <p:cNvPr id="7" name="Zástupný symbol pro číslo snímku 6"/>
          <p:cNvSpPr>
            <a:spLocks noGrp="1"/>
          </p:cNvSpPr>
          <p:nvPr>
            <p:ph type="sldNum" sz="quarter" idx="12"/>
          </p:nvPr>
        </p:nvSpPr>
        <p:spPr/>
        <p:txBody>
          <a:bodyPr/>
          <a:lstStyle/>
          <a:p>
            <a:fld id="{386FF7BF-90D5-4328-A7D3-83853A676C7B}" type="slidenum">
              <a:rPr lang="cs-CZ" smtClean="0"/>
              <a:pPr/>
              <a:t>69</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50120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a:t>Jak</a:t>
            </a:r>
            <a:endParaRPr lang="en-US" altLang="cs-CZ" dirty="0"/>
          </a:p>
          <a:p>
            <a:r>
              <a:rPr lang="en-US" altLang="cs-CZ" dirty="0"/>
              <a:t>				</a:t>
            </a:r>
            <a:r>
              <a:rPr lang="cs-CZ" altLang="cs-CZ" dirty="0"/>
              <a:t>Kde</a:t>
            </a:r>
            <a:endParaRPr lang="en-US" altLang="cs-CZ" dirty="0"/>
          </a:p>
          <a:p>
            <a:r>
              <a:rPr lang="en-US" altLang="cs-CZ" dirty="0"/>
              <a:t>		</a:t>
            </a:r>
            <a:r>
              <a:rPr lang="cs-CZ" altLang="cs-CZ" dirty="0"/>
              <a:t>Zda</a:t>
            </a:r>
            <a:endParaRPr lang="en-US" altLang="cs-CZ" dirty="0"/>
          </a:p>
          <a:p>
            <a:r>
              <a:rPr lang="cs-CZ" altLang="cs-CZ" dirty="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 name="TextovéPole 21"/>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3" name="Zástupný symbol pro datum 2"/>
          <p:cNvSpPr>
            <a:spLocks noGrp="1"/>
          </p:cNvSpPr>
          <p:nvPr>
            <p:ph type="dt" sz="half" idx="10"/>
          </p:nvPr>
        </p:nvSpPr>
        <p:spPr/>
        <p:txBody>
          <a:bodyPr/>
          <a:lstStyle/>
          <a:p>
            <a:r>
              <a:rPr lang="cs-CZ"/>
              <a:t>13. prosince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7</a:t>
            </a:fld>
            <a:endParaRPr lang="cs-CZ"/>
          </a:p>
        </p:txBody>
      </p:sp>
    </p:spTree>
    <p:extLst>
      <p:ext uri="{BB962C8B-B14F-4D97-AF65-F5344CB8AC3E}">
        <p14:creationId xmlns:p14="http://schemas.microsoft.com/office/powerpoint/2010/main" val="36605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6" grpId="0"/>
      <p:bldP spid="17" grpId="0"/>
      <p:bldP spid="18" grpId="0"/>
      <p:bldP spid="20" grpId="0" animBg="1"/>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cs-CZ" sz="2500" b="1" dirty="0"/>
              <a:t>princip nejvyšší hodnoty</a:t>
            </a:r>
            <a:endParaRPr lang="cs-CZ" sz="2500" dirty="0"/>
          </a:p>
          <a:p>
            <a:r>
              <a:rPr lang="cs-CZ" sz="2500" b="1" dirty="0"/>
              <a:t>princip (trvale) udržitelného rozvoje území</a:t>
            </a:r>
          </a:p>
          <a:p>
            <a:r>
              <a:rPr lang="cs-CZ" sz="2500" b="1" dirty="0"/>
              <a:t>princip prevence</a:t>
            </a:r>
          </a:p>
          <a:p>
            <a:r>
              <a:rPr lang="cs-CZ" sz="2500" b="1" dirty="0"/>
              <a:t>princip předběžné opatrnosti</a:t>
            </a:r>
          </a:p>
          <a:p>
            <a:r>
              <a:rPr lang="cs-CZ" sz="2500" b="1" dirty="0"/>
              <a:t>princip integrace</a:t>
            </a:r>
          </a:p>
          <a:p>
            <a:r>
              <a:rPr lang="cs-CZ" sz="2500" b="1" dirty="0"/>
              <a:t>princip informovanosti</a:t>
            </a:r>
          </a:p>
          <a:p>
            <a:r>
              <a:rPr lang="cs-CZ" sz="2500" b="1" dirty="0"/>
              <a:t>princip účasti veřejnosti</a:t>
            </a:r>
          </a:p>
          <a:p>
            <a:endParaRPr lang="cs-CZ" altLang="cs-CZ" sz="2500" b="1" i="1" dirty="0"/>
          </a:p>
          <a:p>
            <a:pPr marL="0" indent="0" algn="ctr">
              <a:buNone/>
            </a:pPr>
            <a:r>
              <a:rPr lang="cs-CZ" altLang="cs-CZ" sz="2500" b="1" i="1" dirty="0"/>
              <a:t>vs. zásady činnosti správních orgánů</a:t>
            </a:r>
          </a:p>
          <a:p>
            <a:pPr algn="just"/>
            <a:r>
              <a:rPr lang="cs-CZ" altLang="cs-CZ" sz="2500" dirty="0"/>
              <a:t>srov. § 2 – 8 správního řádu</a:t>
            </a:r>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19672" y="430289"/>
            <a:ext cx="5455341" cy="523220"/>
          </a:xfrm>
          <a:prstGeom prst="rect">
            <a:avLst/>
          </a:prstGeom>
        </p:spPr>
        <p:txBody>
          <a:bodyPr wrap="none">
            <a:spAutoFit/>
          </a:bodyPr>
          <a:lstStyle/>
          <a:p>
            <a:pPr algn="ctr"/>
            <a:r>
              <a:rPr lang="cs-CZ" sz="2800" dirty="0"/>
              <a:t>Principy veřejného stavebního práva</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70</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96007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Subjekty veřejného stavebního práva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8028" y="2487076"/>
            <a:ext cx="4067944" cy="2963525"/>
          </a:xfrm>
          <a:prstGeom prst="rect">
            <a:avLst/>
          </a:prstGeom>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71</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243509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228842"/>
            <a:ext cx="8229600" cy="5298522"/>
          </a:xfrm>
        </p:spPr>
        <p:txBody>
          <a:bodyPr>
            <a:normAutofit fontScale="47500" lnSpcReduction="20000"/>
          </a:bodyPr>
          <a:lstStyle/>
          <a:p>
            <a:pPr marL="0" indent="0" algn="ctr">
              <a:buNone/>
            </a:pPr>
            <a:r>
              <a:rPr lang="cs-CZ" sz="4200" b="1" u="sng" dirty="0"/>
              <a:t>Nositelé pravomocí</a:t>
            </a:r>
          </a:p>
          <a:p>
            <a:r>
              <a:rPr lang="cs-CZ" dirty="0"/>
              <a:t>subjekty mající pravomoc přijímat normativní správní akty a opatření obecné povahy </a:t>
            </a:r>
          </a:p>
          <a:p>
            <a:pPr lvl="1"/>
            <a:r>
              <a:rPr lang="cs-CZ" dirty="0"/>
              <a:t>vláda</a:t>
            </a:r>
          </a:p>
          <a:p>
            <a:pPr lvl="1"/>
            <a:r>
              <a:rPr lang="cs-CZ" dirty="0"/>
              <a:t>ministerstvo pro místní rozvoj a ministerstvo obrany</a:t>
            </a:r>
          </a:p>
          <a:p>
            <a:pPr lvl="1"/>
            <a:r>
              <a:rPr lang="cs-CZ" dirty="0"/>
              <a:t>kraje a obce v samostatné působnosti</a:t>
            </a:r>
          </a:p>
          <a:p>
            <a:r>
              <a:rPr lang="cs-CZ" dirty="0"/>
              <a:t>orgány územního plánování</a:t>
            </a:r>
          </a:p>
          <a:p>
            <a:pPr lvl="1"/>
            <a:r>
              <a:rPr lang="cs-CZ" dirty="0"/>
              <a:t>ministerstvo pro místní rozvoj a ministerstvo obrany (újezdní úřady)</a:t>
            </a:r>
          </a:p>
          <a:p>
            <a:pPr lvl="1"/>
            <a:r>
              <a:rPr lang="cs-CZ" dirty="0"/>
              <a:t>krajský úřad</a:t>
            </a:r>
          </a:p>
          <a:p>
            <a:pPr lvl="1"/>
            <a:r>
              <a:rPr lang="cs-CZ" dirty="0"/>
              <a:t>obecní úřad obce s rozšířenou působností (zvláštní působnost na území hl. města Prahy ) </a:t>
            </a:r>
          </a:p>
          <a:p>
            <a:r>
              <a:rPr lang="cs-CZ" dirty="0"/>
              <a:t>stavební úřady</a:t>
            </a:r>
          </a:p>
          <a:p>
            <a:pPr lvl="1"/>
            <a:r>
              <a:rPr lang="cs-CZ" dirty="0"/>
              <a:t>obecné stavební úřady</a:t>
            </a:r>
          </a:p>
          <a:p>
            <a:pPr lvl="2"/>
            <a:r>
              <a:rPr lang="cs-CZ" dirty="0"/>
              <a:t>ministerstvo pro místní rozvoj</a:t>
            </a:r>
          </a:p>
          <a:p>
            <a:pPr lvl="2"/>
            <a:r>
              <a:rPr lang="cs-CZ" dirty="0"/>
              <a:t>krajský úřad</a:t>
            </a:r>
          </a:p>
          <a:p>
            <a:pPr lvl="2"/>
            <a:r>
              <a:rPr lang="cs-CZ" dirty="0"/>
              <a:t>obecní úřad obce s rozšířenou působností</a:t>
            </a:r>
          </a:p>
          <a:p>
            <a:pPr lvl="2"/>
            <a:r>
              <a:rPr lang="cs-CZ" dirty="0"/>
              <a:t>pověřený obecní úřad (městský a obecní úřad, který tuto působnost vykonával ke dni 31. 12. 2012)</a:t>
            </a:r>
          </a:p>
          <a:p>
            <a:pPr lvl="1"/>
            <a:r>
              <a:rPr lang="cs-CZ" dirty="0"/>
              <a:t>speciální stavební úřady</a:t>
            </a:r>
          </a:p>
          <a:p>
            <a:pPr lvl="1"/>
            <a:r>
              <a:rPr lang="cs-CZ" dirty="0"/>
              <a:t>vojenské a jiné stavební úřady</a:t>
            </a:r>
          </a:p>
          <a:p>
            <a:r>
              <a:rPr lang="cs-CZ" dirty="0"/>
              <a:t>orgány ochrany životního prostředí v procesech veřejného stavebního práva</a:t>
            </a:r>
          </a:p>
          <a:p>
            <a:pPr lvl="1"/>
            <a:r>
              <a:rPr lang="cs-CZ" dirty="0"/>
              <a:t>dotčené orgány</a:t>
            </a:r>
          </a:p>
          <a:p>
            <a:pPr lvl="1"/>
            <a:r>
              <a:rPr lang="cs-CZ" dirty="0"/>
              <a:t>další orgány vydávající podkladové environmentální akty </a:t>
            </a:r>
          </a:p>
          <a:p>
            <a:r>
              <a:rPr lang="cs-CZ" dirty="0"/>
              <a:t>ostatní orgány, jejichž činnost ovlivňuje procesy veřejného stavebního práva</a:t>
            </a:r>
          </a:p>
          <a:p>
            <a:pPr lvl="1"/>
            <a:r>
              <a:rPr lang="cs-CZ" dirty="0"/>
              <a:t>autorizované osoby soukromého práva</a:t>
            </a:r>
          </a:p>
          <a:p>
            <a:pPr lvl="1"/>
            <a:r>
              <a:rPr lang="cs-CZ" dirty="0"/>
              <a:t>veřejný ochránce práv</a:t>
            </a:r>
          </a:p>
          <a:p>
            <a:pPr lvl="1"/>
            <a:r>
              <a:rPr lang="cs-CZ" dirty="0"/>
              <a:t>(fyzické osoby v pozici veřejných stráží) </a:t>
            </a:r>
          </a:p>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76393" y="430289"/>
            <a:ext cx="5541902" cy="523220"/>
          </a:xfrm>
          <a:prstGeom prst="rect">
            <a:avLst/>
          </a:prstGeom>
        </p:spPr>
        <p:txBody>
          <a:bodyPr wrap="none">
            <a:spAutoFit/>
          </a:bodyPr>
          <a:lstStyle/>
          <a:p>
            <a:pPr algn="ctr"/>
            <a:r>
              <a:rPr lang="cs-CZ" sz="2800" dirty="0"/>
              <a:t>Subjekty veřejného stavebního práva</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72</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156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500"/>
                                        <p:tgtEl>
                                          <p:spTgt spid="3">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Effect transition="in" filter="fade">
                                      <p:cBhvr>
                                        <p:cTn id="56" dur="500"/>
                                        <p:tgtEl>
                                          <p:spTgt spid="3">
                                            <p:txEl>
                                              <p:pRg st="16" end="1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Effect transition="in" filter="fade">
                                      <p:cBhvr>
                                        <p:cTn id="61" dur="500"/>
                                        <p:tgtEl>
                                          <p:spTgt spid="3">
                                            <p:txEl>
                                              <p:pRg st="17" end="1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8" end="18"/>
                                            </p:txEl>
                                          </p:spTgt>
                                        </p:tgtEl>
                                        <p:attrNameLst>
                                          <p:attrName>style.visibility</p:attrName>
                                        </p:attrNameLst>
                                      </p:cBhvr>
                                      <p:to>
                                        <p:strVal val="visible"/>
                                      </p:to>
                                    </p:set>
                                    <p:animEffect transition="in" filter="fade">
                                      <p:cBhvr>
                                        <p:cTn id="64" dur="500"/>
                                        <p:tgtEl>
                                          <p:spTgt spid="3">
                                            <p:txEl>
                                              <p:pRg st="18" end="18"/>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Effect transition="in" filter="fade">
                                      <p:cBhvr>
                                        <p:cTn id="67" dur="500"/>
                                        <p:tgtEl>
                                          <p:spTgt spid="3">
                                            <p:txEl>
                                              <p:pRg st="19" end="1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20" end="20"/>
                                            </p:txEl>
                                          </p:spTgt>
                                        </p:tgtEl>
                                        <p:attrNameLst>
                                          <p:attrName>style.visibility</p:attrName>
                                        </p:attrNameLst>
                                      </p:cBhvr>
                                      <p:to>
                                        <p:strVal val="visible"/>
                                      </p:to>
                                    </p:set>
                                    <p:animEffect transition="in" filter="fade">
                                      <p:cBhvr>
                                        <p:cTn id="72" dur="500"/>
                                        <p:tgtEl>
                                          <p:spTgt spid="3">
                                            <p:txEl>
                                              <p:pRg st="20" end="20"/>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21" end="21"/>
                                            </p:txEl>
                                          </p:spTgt>
                                        </p:tgtEl>
                                        <p:attrNameLst>
                                          <p:attrName>style.visibility</p:attrName>
                                        </p:attrNameLst>
                                      </p:cBhvr>
                                      <p:to>
                                        <p:strVal val="visible"/>
                                      </p:to>
                                    </p:set>
                                    <p:animEffect transition="in" filter="fade">
                                      <p:cBhvr>
                                        <p:cTn id="75" dur="500"/>
                                        <p:tgtEl>
                                          <p:spTgt spid="3">
                                            <p:txEl>
                                              <p:pRg st="21" end="21"/>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22" end="22"/>
                                            </p:txEl>
                                          </p:spTgt>
                                        </p:tgtEl>
                                        <p:attrNameLst>
                                          <p:attrName>style.visibility</p:attrName>
                                        </p:attrNameLst>
                                      </p:cBhvr>
                                      <p:to>
                                        <p:strVal val="visible"/>
                                      </p:to>
                                    </p:set>
                                    <p:animEffect transition="in" filter="fade">
                                      <p:cBhvr>
                                        <p:cTn id="78" dur="500"/>
                                        <p:tgtEl>
                                          <p:spTgt spid="3">
                                            <p:txEl>
                                              <p:pRg st="22" end="22"/>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3" end="23"/>
                                            </p:txEl>
                                          </p:spTgt>
                                        </p:tgtEl>
                                        <p:attrNameLst>
                                          <p:attrName>style.visibility</p:attrName>
                                        </p:attrNameLst>
                                      </p:cBhvr>
                                      <p:to>
                                        <p:strVal val="visible"/>
                                      </p:to>
                                    </p:set>
                                    <p:animEffect transition="in" filter="fade">
                                      <p:cBhvr>
                                        <p:cTn id="81" dur="500"/>
                                        <p:tgtEl>
                                          <p:spTgt spid="3">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lnSpcReduction="10000"/>
          </a:bodyPr>
          <a:lstStyle/>
          <a:p>
            <a:pPr marL="0" indent="0" algn="ctr">
              <a:buNone/>
            </a:pPr>
            <a:r>
              <a:rPr lang="cs-CZ" b="1" u="sng" dirty="0"/>
              <a:t>Adresáti veřejnoprávního působení</a:t>
            </a:r>
          </a:p>
          <a:p>
            <a:pPr algn="just"/>
            <a:r>
              <a:rPr lang="cs-CZ" dirty="0"/>
              <a:t>fyzické osoby </a:t>
            </a:r>
            <a:r>
              <a:rPr lang="cs-CZ" sz="2000" dirty="0"/>
              <a:t>(nepodnikající vs. podnikající)</a:t>
            </a:r>
          </a:p>
          <a:p>
            <a:pPr lvl="1" algn="just"/>
            <a:r>
              <a:rPr lang="cs-CZ" dirty="0"/>
              <a:t>účastníci řízení</a:t>
            </a:r>
          </a:p>
          <a:p>
            <a:pPr lvl="1" algn="just"/>
            <a:r>
              <a:rPr lang="cs-CZ" dirty="0"/>
              <a:t>další fyzické osoby</a:t>
            </a:r>
          </a:p>
          <a:p>
            <a:pPr algn="just"/>
            <a:r>
              <a:rPr lang="cs-CZ" dirty="0"/>
              <a:t>právnické osoby</a:t>
            </a:r>
          </a:p>
          <a:p>
            <a:pPr lvl="1" algn="just"/>
            <a:r>
              <a:rPr lang="cs-CZ" dirty="0"/>
              <a:t>účastníci řízení</a:t>
            </a:r>
          </a:p>
          <a:p>
            <a:pPr lvl="1" algn="just"/>
            <a:r>
              <a:rPr lang="cs-CZ" dirty="0"/>
              <a:t>další právnické osoby</a:t>
            </a:r>
          </a:p>
          <a:p>
            <a:pPr lvl="1" algn="just"/>
            <a:r>
              <a:rPr lang="cs-CZ" u="sng" dirty="0"/>
              <a:t>environmentální spolky</a:t>
            </a:r>
          </a:p>
          <a:p>
            <a:pPr lvl="1" algn="just"/>
            <a:r>
              <a:rPr lang="cs-CZ" dirty="0"/>
              <a:t>veřejnoprávní korporace</a:t>
            </a:r>
          </a:p>
          <a:p>
            <a:pPr algn="just"/>
            <a:r>
              <a:rPr lang="cs-CZ" u="sng" dirty="0"/>
              <a:t>zástupce veřejnosti</a:t>
            </a:r>
            <a:r>
              <a:rPr lang="cs-CZ" dirty="0"/>
              <a:t> (§ 23)</a:t>
            </a:r>
            <a:r>
              <a:rPr lang="cs-CZ" u="sng" dirty="0"/>
              <a:t> </a:t>
            </a:r>
          </a:p>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76393" y="430289"/>
            <a:ext cx="5541902" cy="523220"/>
          </a:xfrm>
          <a:prstGeom prst="rect">
            <a:avLst/>
          </a:prstGeom>
        </p:spPr>
        <p:txBody>
          <a:bodyPr wrap="none">
            <a:spAutoFit/>
          </a:bodyPr>
          <a:lstStyle/>
          <a:p>
            <a:pPr algn="ctr"/>
            <a:r>
              <a:rPr lang="cs-CZ" sz="2800" dirty="0"/>
              <a:t>Subjekty veřejného stavebního práva</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73</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089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„Finální“ správní akty v procesech veřejného stavebního práva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4112" y="2920623"/>
            <a:ext cx="2635688" cy="3406254"/>
          </a:xfrm>
          <a:prstGeom prst="rect">
            <a:avLst/>
          </a:prstGeom>
        </p:spPr>
      </p:pic>
      <p:sp>
        <p:nvSpPr>
          <p:cNvPr id="7" name="Zástupný symbol pro číslo snímku 6"/>
          <p:cNvSpPr>
            <a:spLocks noGrp="1"/>
          </p:cNvSpPr>
          <p:nvPr>
            <p:ph type="sldNum" sz="quarter" idx="12"/>
          </p:nvPr>
        </p:nvSpPr>
        <p:spPr/>
        <p:txBody>
          <a:bodyPr/>
          <a:lstStyle/>
          <a:p>
            <a:fld id="{386FF7BF-90D5-4328-A7D3-83853A676C7B}" type="slidenum">
              <a:rPr lang="cs-CZ" smtClean="0"/>
              <a:pPr/>
              <a:t>74</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216554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0"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40152" y="1628800"/>
            <a:ext cx="295232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3482151" y="1834566"/>
            <a:ext cx="1619200"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politika územního rozvoje            (§ 31 – 35)</a:t>
            </a:r>
          </a:p>
        </p:txBody>
      </p:sp>
      <p:sp>
        <p:nvSpPr>
          <p:cNvPr id="15" name="Obdélník 14"/>
          <p:cNvSpPr/>
          <p:nvPr/>
        </p:nvSpPr>
        <p:spPr>
          <a:xfrm>
            <a:off x="3484571" y="3335850"/>
            <a:ext cx="1619200" cy="1237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cs-CZ" dirty="0"/>
              <a:t>zásady územního rozvoje            (§ 36 – 42)</a:t>
            </a:r>
          </a:p>
        </p:txBody>
      </p:sp>
      <p:sp>
        <p:nvSpPr>
          <p:cNvPr id="16" name="Obdélník 15"/>
          <p:cNvSpPr/>
          <p:nvPr/>
        </p:nvSpPr>
        <p:spPr>
          <a:xfrm>
            <a:off x="3500759" y="4893903"/>
            <a:ext cx="1619200" cy="10696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územní plán   (§ 43 – 57)</a:t>
            </a:r>
          </a:p>
        </p:txBody>
      </p:sp>
      <p:cxnSp>
        <p:nvCxnSpPr>
          <p:cNvPr id="27" name="Přímá spojnice 26"/>
          <p:cNvCxnSpPr/>
          <p:nvPr/>
        </p:nvCxnSpPr>
        <p:spPr>
          <a:xfrm flipH="1">
            <a:off x="2967751" y="1106696"/>
            <a:ext cx="12996" cy="5219816"/>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469641" y="1444358"/>
            <a:ext cx="2259833" cy="9961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samostatné vymezení zastavěného území    (§ 58 – 60) </a:t>
            </a:r>
          </a:p>
        </p:txBody>
      </p:sp>
      <p:sp>
        <p:nvSpPr>
          <p:cNvPr id="26" name="Obdélník 25"/>
          <p:cNvSpPr/>
          <p:nvPr/>
        </p:nvSpPr>
        <p:spPr>
          <a:xfrm>
            <a:off x="543172" y="2981809"/>
            <a:ext cx="2047628" cy="10232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regulační plán        (§ 61 – 71)</a:t>
            </a:r>
          </a:p>
        </p:txBody>
      </p:sp>
      <p:sp>
        <p:nvSpPr>
          <p:cNvPr id="28" name="Obdélník 27"/>
          <p:cNvSpPr/>
          <p:nvPr/>
        </p:nvSpPr>
        <p:spPr>
          <a:xfrm>
            <a:off x="562100" y="4469479"/>
            <a:ext cx="2028700" cy="1564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územní opatření o stavební uzávěře a územní opatření o asanaci území        (§ 97 – 100)</a:t>
            </a:r>
          </a:p>
        </p:txBody>
      </p:sp>
      <p:sp>
        <p:nvSpPr>
          <p:cNvPr id="29" name="Bublinový popisek ve tvaru obláčku 28"/>
          <p:cNvSpPr/>
          <p:nvPr/>
        </p:nvSpPr>
        <p:spPr>
          <a:xfrm>
            <a:off x="4565998" y="5846645"/>
            <a:ext cx="3888432" cy="703264"/>
          </a:xfrm>
          <a:prstGeom prst="cloudCallout">
            <a:avLst>
              <a:gd name="adj1" fmla="val -30107"/>
              <a:gd name="adj2" fmla="val -11147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500" b="1" dirty="0"/>
              <a:t>triáda koncepčních nástrojů veřejného stavebního práva</a:t>
            </a:r>
          </a:p>
        </p:txBody>
      </p:sp>
      <p:sp>
        <p:nvSpPr>
          <p:cNvPr id="17" name="Zaoblený obdélník 16"/>
          <p:cNvSpPr/>
          <p:nvPr/>
        </p:nvSpPr>
        <p:spPr>
          <a:xfrm>
            <a:off x="4237882" y="4494033"/>
            <a:ext cx="1558254" cy="53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zkrácený postup při aktualizaci (změně)</a:t>
            </a:r>
          </a:p>
        </p:txBody>
      </p:sp>
      <p:sp>
        <p:nvSpPr>
          <p:cNvPr id="30" name="Zaoblený obdélník 29"/>
          <p:cNvSpPr/>
          <p:nvPr/>
        </p:nvSpPr>
        <p:spPr>
          <a:xfrm>
            <a:off x="658329" y="3868582"/>
            <a:ext cx="2071145" cy="265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zkrácený postup při změně</a:t>
            </a:r>
          </a:p>
        </p:txBody>
      </p:sp>
      <p:sp>
        <p:nvSpPr>
          <p:cNvPr id="31" name="Obdélník 30"/>
          <p:cNvSpPr/>
          <p:nvPr/>
        </p:nvSpPr>
        <p:spPr>
          <a:xfrm>
            <a:off x="3100633" y="1093322"/>
            <a:ext cx="2542343" cy="6395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a:t>územně plánovací podklady (§ 25 – 30)</a:t>
            </a:r>
          </a:p>
        </p:txBody>
      </p:sp>
      <p:sp>
        <p:nvSpPr>
          <p:cNvPr id="18" name="Zástupný symbol pro číslo snímku 17"/>
          <p:cNvSpPr>
            <a:spLocks noGrp="1"/>
          </p:cNvSpPr>
          <p:nvPr>
            <p:ph type="sldNum" sz="quarter" idx="12"/>
          </p:nvPr>
        </p:nvSpPr>
        <p:spPr/>
        <p:txBody>
          <a:bodyPr/>
          <a:lstStyle/>
          <a:p>
            <a:fld id="{386FF7BF-90D5-4328-A7D3-83853A676C7B}" type="slidenum">
              <a:rPr lang="cs-CZ" smtClean="0"/>
              <a:pPr/>
              <a:t>75</a:t>
            </a:fld>
            <a:endParaRPr lang="cs-CZ"/>
          </a:p>
        </p:txBody>
      </p:sp>
      <p:sp>
        <p:nvSpPr>
          <p:cNvPr id="19" name="Zástupný symbol pro datum 18"/>
          <p:cNvSpPr>
            <a:spLocks noGrp="1"/>
          </p:cNvSpPr>
          <p:nvPr>
            <p:ph type="dt" sz="half" idx="10"/>
          </p:nvPr>
        </p:nvSpPr>
        <p:spPr/>
        <p:txBody>
          <a:bodyPr/>
          <a:lstStyle/>
          <a:p>
            <a:r>
              <a:rPr lang="cs-CZ"/>
              <a:t>13. prosince 2019</a:t>
            </a:r>
          </a:p>
        </p:txBody>
      </p:sp>
      <p:sp>
        <p:nvSpPr>
          <p:cNvPr id="20" name="Zástupný symbol pro zápatí 1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8617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 grpId="0" animBg="1"/>
      <p:bldP spid="7" grpId="0" animBg="1"/>
      <p:bldP spid="15" grpId="0" animBg="1"/>
      <p:bldP spid="16" grpId="0" animBg="1"/>
      <p:bldP spid="25" grpId="0" animBg="1"/>
      <p:bldP spid="26" grpId="0" animBg="1"/>
      <p:bldP spid="28" grpId="0" animBg="1"/>
      <p:bldP spid="29" grpId="0" animBg="1"/>
      <p:bldP spid="17" grpId="0" animBg="1"/>
      <p:bldP spid="30" grpId="0" animBg="1"/>
      <p:bldP spid="3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0567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62446" y="3337460"/>
            <a:ext cx="295232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619672" y="1334236"/>
            <a:ext cx="3312368"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dirty="0"/>
              <a:t>územní rozhodnutí (§ 76 a násl.)</a:t>
            </a:r>
          </a:p>
        </p:txBody>
      </p:sp>
      <p:sp>
        <p:nvSpPr>
          <p:cNvPr id="18" name="Obdélník 17"/>
          <p:cNvSpPr/>
          <p:nvPr/>
        </p:nvSpPr>
        <p:spPr>
          <a:xfrm>
            <a:off x="510208" y="2233926"/>
            <a:ext cx="2080592" cy="1029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rozhodnutí o umístění stavby nebo zařízení (§ 79)</a:t>
            </a:r>
          </a:p>
        </p:txBody>
      </p:sp>
      <p:sp>
        <p:nvSpPr>
          <p:cNvPr id="19" name="Obdélník 18"/>
          <p:cNvSpPr/>
          <p:nvPr/>
        </p:nvSpPr>
        <p:spPr>
          <a:xfrm>
            <a:off x="3696998" y="2248054"/>
            <a:ext cx="2178869"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rozhodnutí o změně využití území (§ 80) </a:t>
            </a:r>
          </a:p>
        </p:txBody>
      </p:sp>
      <p:sp>
        <p:nvSpPr>
          <p:cNvPr id="20" name="Obdélník 19"/>
          <p:cNvSpPr/>
          <p:nvPr/>
        </p:nvSpPr>
        <p:spPr>
          <a:xfrm>
            <a:off x="1229780" y="3484463"/>
            <a:ext cx="1728192" cy="12167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rozhodnutí o změně vlivu užívání stavby na území (§ 81)</a:t>
            </a:r>
          </a:p>
        </p:txBody>
      </p:sp>
      <p:sp>
        <p:nvSpPr>
          <p:cNvPr id="21" name="Obdélník 20"/>
          <p:cNvSpPr/>
          <p:nvPr/>
        </p:nvSpPr>
        <p:spPr>
          <a:xfrm>
            <a:off x="3245251" y="3494855"/>
            <a:ext cx="1839839" cy="12063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rozhodnutí o dělení nebo scelování pozemků (§ 82)</a:t>
            </a:r>
          </a:p>
        </p:txBody>
      </p:sp>
      <p:sp>
        <p:nvSpPr>
          <p:cNvPr id="23" name="Obdélník 22"/>
          <p:cNvSpPr/>
          <p:nvPr/>
        </p:nvSpPr>
        <p:spPr>
          <a:xfrm>
            <a:off x="2255081" y="4930407"/>
            <a:ext cx="1728192" cy="12709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rozhodnutí o ochranném pásmu (§ 83)</a:t>
            </a:r>
          </a:p>
        </p:txBody>
      </p:sp>
      <p:cxnSp>
        <p:nvCxnSpPr>
          <p:cNvPr id="31" name="Přímá spojnice se šipkou 30"/>
          <p:cNvCxnSpPr/>
          <p:nvPr/>
        </p:nvCxnSpPr>
        <p:spPr>
          <a:xfrm flipH="1">
            <a:off x="2093876" y="2024517"/>
            <a:ext cx="82188" cy="20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2757074" y="2064404"/>
            <a:ext cx="151649" cy="13282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4073411" y="2018836"/>
            <a:ext cx="29081" cy="204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3273650" y="2073679"/>
            <a:ext cx="188058" cy="12923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a:off x="3104199" y="2053215"/>
            <a:ext cx="5530" cy="27671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5" name="Obdélník 2054"/>
          <p:cNvSpPr/>
          <p:nvPr/>
        </p:nvSpPr>
        <p:spPr>
          <a:xfrm>
            <a:off x="4683757" y="5019780"/>
            <a:ext cx="1520113" cy="1735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územní řízení s posouzením vlivů na životní prostředí       (§ 94a – 94i) </a:t>
            </a:r>
          </a:p>
        </p:txBody>
      </p:sp>
      <p:sp>
        <p:nvSpPr>
          <p:cNvPr id="6" name="Bublinový popisek ve tvaru obláčku 5"/>
          <p:cNvSpPr/>
          <p:nvPr/>
        </p:nvSpPr>
        <p:spPr>
          <a:xfrm rot="880521">
            <a:off x="6494042" y="5932282"/>
            <a:ext cx="2361574" cy="774258"/>
          </a:xfrm>
          <a:prstGeom prst="cloudCallout">
            <a:avLst>
              <a:gd name="adj1" fmla="val -54645"/>
              <a:gd name="adj2" fmla="val 72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minulá přednáška</a:t>
            </a:r>
          </a:p>
        </p:txBody>
      </p:sp>
      <p:sp>
        <p:nvSpPr>
          <p:cNvPr id="28"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0" name="Zástupný symbol pro číslo snímku 9"/>
          <p:cNvSpPr>
            <a:spLocks noGrp="1"/>
          </p:cNvSpPr>
          <p:nvPr>
            <p:ph type="sldNum" sz="quarter" idx="12"/>
          </p:nvPr>
        </p:nvSpPr>
        <p:spPr/>
        <p:txBody>
          <a:bodyPr/>
          <a:lstStyle/>
          <a:p>
            <a:fld id="{386FF7BF-90D5-4328-A7D3-83853A676C7B}" type="slidenum">
              <a:rPr lang="cs-CZ" smtClean="0"/>
              <a:pPr/>
              <a:t>76</a:t>
            </a:fld>
            <a:endParaRPr lang="cs-CZ"/>
          </a:p>
        </p:txBody>
      </p:sp>
      <p:sp>
        <p:nvSpPr>
          <p:cNvPr id="15" name="Zástupný symbol pro datum 14"/>
          <p:cNvSpPr>
            <a:spLocks noGrp="1"/>
          </p:cNvSpPr>
          <p:nvPr>
            <p:ph type="dt" sz="half" idx="10"/>
          </p:nvPr>
        </p:nvSpPr>
        <p:spPr/>
        <p:txBody>
          <a:bodyPr/>
          <a:lstStyle/>
          <a:p>
            <a:r>
              <a:rPr lang="cs-CZ"/>
              <a:t>13. prosince 2019</a:t>
            </a:r>
          </a:p>
        </p:txBody>
      </p:sp>
      <p:sp>
        <p:nvSpPr>
          <p:cNvPr id="5" name="Zástupný symbol pro zápatí 4">
            <a:extLst>
              <a:ext uri="{FF2B5EF4-FFF2-40B4-BE49-F238E27FC236}">
                <a16:creationId xmlns:a16="http://schemas.microsoft.com/office/drawing/2014/main" id="{437BF7EC-4B69-4C5F-B3EB-DDF662CB9137}"/>
              </a:ext>
            </a:extLst>
          </p:cNvPr>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0599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55"/>
                                        </p:tgtEl>
                                        <p:attrNameLst>
                                          <p:attrName>style.visibility</p:attrName>
                                        </p:attrNameLst>
                                      </p:cBhvr>
                                      <p:to>
                                        <p:strVal val="visible"/>
                                      </p:to>
                                    </p:set>
                                    <p:animEffect transition="in" filter="fade">
                                      <p:cBhvr>
                                        <p:cTn id="64" dur="500"/>
                                        <p:tgtEl>
                                          <p:spTgt spid="20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7" grpId="0" animBg="1"/>
      <p:bldP spid="18" grpId="0" animBg="1"/>
      <p:bldP spid="19" grpId="0" animBg="1"/>
      <p:bldP spid="20" grpId="0" animBg="1"/>
      <p:bldP spid="21" grpId="0" animBg="1"/>
      <p:bldP spid="23" grpId="0" animBg="1"/>
      <p:bldP spid="2055" grpId="0" animBg="1"/>
      <p:bldP spid="6" grpId="0" animBg="1"/>
      <p:bldP spid="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62446" y="3337460"/>
            <a:ext cx="2952328" cy="165618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619672" y="1117306"/>
            <a:ext cx="3312368" cy="8894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u="sng" dirty="0"/>
              <a:t>Zjednodušující postupy </a:t>
            </a:r>
            <a:r>
              <a:rPr lang="cs-CZ" b="1" dirty="0"/>
              <a:t>nahrazující klasické územní řízení</a:t>
            </a:r>
          </a:p>
        </p:txBody>
      </p:sp>
      <p:sp>
        <p:nvSpPr>
          <p:cNvPr id="18" name="Obdélník 17"/>
          <p:cNvSpPr/>
          <p:nvPr/>
        </p:nvSpPr>
        <p:spPr>
          <a:xfrm>
            <a:off x="510208" y="2233926"/>
            <a:ext cx="2080592" cy="1029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zjednodušené územní řízení (§ 95)</a:t>
            </a:r>
          </a:p>
        </p:txBody>
      </p:sp>
      <p:sp>
        <p:nvSpPr>
          <p:cNvPr id="19" name="Obdélník 18"/>
          <p:cNvSpPr/>
          <p:nvPr/>
        </p:nvSpPr>
        <p:spPr>
          <a:xfrm>
            <a:off x="3746034" y="2248054"/>
            <a:ext cx="2167105"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územní souhlas         (§ 96) </a:t>
            </a:r>
          </a:p>
        </p:txBody>
      </p:sp>
      <p:sp>
        <p:nvSpPr>
          <p:cNvPr id="20" name="Obdélník 19"/>
          <p:cNvSpPr/>
          <p:nvPr/>
        </p:nvSpPr>
        <p:spPr>
          <a:xfrm>
            <a:off x="1093936" y="3501350"/>
            <a:ext cx="3990292" cy="5119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veřejnoprávní smlouvy (§ 78a)</a:t>
            </a:r>
          </a:p>
        </p:txBody>
      </p:sp>
      <p:sp>
        <p:nvSpPr>
          <p:cNvPr id="21" name="Obdélník 20"/>
          <p:cNvSpPr/>
          <p:nvPr/>
        </p:nvSpPr>
        <p:spPr>
          <a:xfrm>
            <a:off x="2055960" y="4787594"/>
            <a:ext cx="1749748" cy="12415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veřejnoprávní smlouva o změně využití území </a:t>
            </a:r>
          </a:p>
        </p:txBody>
      </p:sp>
      <p:sp>
        <p:nvSpPr>
          <p:cNvPr id="23" name="Obdélník 22"/>
          <p:cNvSpPr/>
          <p:nvPr/>
        </p:nvSpPr>
        <p:spPr>
          <a:xfrm>
            <a:off x="248429" y="4776288"/>
            <a:ext cx="1605856" cy="1224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veřejnoprávní smlouva o umístění stavby</a:t>
            </a:r>
          </a:p>
        </p:txBody>
      </p:sp>
      <p:cxnSp>
        <p:nvCxnSpPr>
          <p:cNvPr id="31" name="Přímá spojnice se šipkou 30"/>
          <p:cNvCxnSpPr/>
          <p:nvPr/>
        </p:nvCxnSpPr>
        <p:spPr>
          <a:xfrm flipH="1">
            <a:off x="2093876" y="2024517"/>
            <a:ext cx="82188" cy="20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4073411" y="2018836"/>
            <a:ext cx="29081" cy="204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flipH="1">
            <a:off x="3089082" y="2053215"/>
            <a:ext cx="15117" cy="14250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3993512" y="4815329"/>
            <a:ext cx="1872734" cy="1230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veřejnoprávní smlouva o změně vlivu užívání stavby na území</a:t>
            </a:r>
          </a:p>
        </p:txBody>
      </p:sp>
      <p:cxnSp>
        <p:nvCxnSpPr>
          <p:cNvPr id="29" name="Přímá spojnice se šipkou 28"/>
          <p:cNvCxnSpPr/>
          <p:nvPr/>
        </p:nvCxnSpPr>
        <p:spPr>
          <a:xfrm flipH="1">
            <a:off x="1441319" y="4134656"/>
            <a:ext cx="825932" cy="4732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H="1">
            <a:off x="3081524" y="4116171"/>
            <a:ext cx="7558" cy="552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330277" y="4113992"/>
            <a:ext cx="553800" cy="514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77</a:t>
            </a:fld>
            <a:endParaRPr lang="cs-CZ"/>
          </a:p>
        </p:txBody>
      </p:sp>
      <p:sp>
        <p:nvSpPr>
          <p:cNvPr id="10" name="Zástupný symbol pro datum 9"/>
          <p:cNvSpPr>
            <a:spLocks noGrp="1"/>
          </p:cNvSpPr>
          <p:nvPr>
            <p:ph type="dt" sz="half" idx="10"/>
          </p:nvPr>
        </p:nvSpPr>
        <p:spPr/>
        <p:txBody>
          <a:bodyPr/>
          <a:lstStyle/>
          <a:p>
            <a:r>
              <a:rPr lang="cs-CZ"/>
              <a:t>13. prosince 2019</a:t>
            </a:r>
          </a:p>
        </p:txBody>
      </p:sp>
      <p:sp>
        <p:nvSpPr>
          <p:cNvPr id="15" name="Zástupný symbol pro zápatí 14"/>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2154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7" grpId="0" animBg="1"/>
      <p:bldP spid="18" grpId="0" animBg="1"/>
      <p:bldP spid="19" grpId="0" animBg="1"/>
      <p:bldP spid="20" grpId="0" animBg="1"/>
      <p:bldP spid="21" grpId="0" animBg="1"/>
      <p:bldP spid="23" grpId="0" animBg="1"/>
      <p:bldP spid="28" grpId="0" animBg="1"/>
      <p:bldP spid="3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62446" y="3337460"/>
            <a:ext cx="2952328" cy="301889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785837" y="1671837"/>
            <a:ext cx="1868588" cy="15036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společné územní a stavební řízení (§ 94j – § 94 p) </a:t>
            </a:r>
          </a:p>
        </p:txBody>
      </p:sp>
      <p:sp>
        <p:nvSpPr>
          <p:cNvPr id="19" name="Obdélník 18"/>
          <p:cNvSpPr/>
          <p:nvPr/>
        </p:nvSpPr>
        <p:spPr>
          <a:xfrm>
            <a:off x="3211860" y="1671837"/>
            <a:ext cx="2610917" cy="1508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společný územní souhlas a souhlas s provedením ohlášeného stavebního záměru (§ 96a)</a:t>
            </a:r>
          </a:p>
        </p:txBody>
      </p:sp>
      <p:sp>
        <p:nvSpPr>
          <p:cNvPr id="30" name="Obdélník 29"/>
          <p:cNvSpPr/>
          <p:nvPr/>
        </p:nvSpPr>
        <p:spPr>
          <a:xfrm>
            <a:off x="1008922" y="3417588"/>
            <a:ext cx="3990292" cy="1223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společné územní a stavební řízení s posouzením vlivů na životní prostředí    (§ 94q – 94z)</a:t>
            </a:r>
          </a:p>
        </p:txBody>
      </p:sp>
      <p:sp>
        <p:nvSpPr>
          <p:cNvPr id="20" name="Bublinový popisek ve tvaru obláčku 19"/>
          <p:cNvSpPr/>
          <p:nvPr/>
        </p:nvSpPr>
        <p:spPr>
          <a:xfrm rot="20828012">
            <a:off x="1316191" y="5192580"/>
            <a:ext cx="2361574" cy="774258"/>
          </a:xfrm>
          <a:prstGeom prst="cloudCallout">
            <a:avLst>
              <a:gd name="adj1" fmla="val 18193"/>
              <a:gd name="adj2" fmla="val -92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minulá přednáška</a:t>
            </a:r>
          </a:p>
        </p:txBody>
      </p:sp>
      <p:sp>
        <p:nvSpPr>
          <p:cNvPr id="21"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78</a:t>
            </a:fld>
            <a:endParaRPr lang="cs-CZ"/>
          </a:p>
        </p:txBody>
      </p:sp>
      <p:sp>
        <p:nvSpPr>
          <p:cNvPr id="10" name="Zástupný symbol pro datum 9"/>
          <p:cNvSpPr>
            <a:spLocks noGrp="1"/>
          </p:cNvSpPr>
          <p:nvPr>
            <p:ph type="dt" sz="half" idx="10"/>
          </p:nvPr>
        </p:nvSpPr>
        <p:spPr/>
        <p:txBody>
          <a:bodyPr/>
          <a:lstStyle/>
          <a:p>
            <a:r>
              <a:rPr lang="cs-CZ"/>
              <a:t>13. prosince 2019</a:t>
            </a:r>
          </a:p>
        </p:txBody>
      </p:sp>
      <p:sp>
        <p:nvSpPr>
          <p:cNvPr id="15" name="Zástupný symbol pro zápatí 14"/>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4414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8" grpId="0" animBg="1"/>
      <p:bldP spid="19" grpId="0" animBg="1"/>
      <p:bldP spid="30" grpId="0" animBg="1"/>
      <p:bldP spid="20" grpId="0" animBg="1"/>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95109" y="4621529"/>
            <a:ext cx="295232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619672" y="1334236"/>
            <a:ext cx="3312368"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dirty="0"/>
              <a:t>Správní akty povolující stavby (jejich realizaci)</a:t>
            </a:r>
          </a:p>
        </p:txBody>
      </p:sp>
      <p:sp>
        <p:nvSpPr>
          <p:cNvPr id="18" name="Obdélník 17"/>
          <p:cNvSpPr/>
          <p:nvPr/>
        </p:nvSpPr>
        <p:spPr>
          <a:xfrm>
            <a:off x="510208" y="2233926"/>
            <a:ext cx="2080592" cy="1132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bez nutnosti ohlášení a stavebního povolení (§ 103)</a:t>
            </a:r>
          </a:p>
        </p:txBody>
      </p:sp>
      <p:sp>
        <p:nvSpPr>
          <p:cNvPr id="19" name="Obdélník 18"/>
          <p:cNvSpPr/>
          <p:nvPr/>
        </p:nvSpPr>
        <p:spPr>
          <a:xfrm>
            <a:off x="3696998" y="2248054"/>
            <a:ext cx="2178869"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ohlášení stavebnímu úřadu (§ 104)</a:t>
            </a:r>
          </a:p>
        </p:txBody>
      </p:sp>
      <p:sp>
        <p:nvSpPr>
          <p:cNvPr id="20" name="Obdélník 19"/>
          <p:cNvSpPr/>
          <p:nvPr/>
        </p:nvSpPr>
        <p:spPr>
          <a:xfrm>
            <a:off x="1201342" y="3484462"/>
            <a:ext cx="1728192" cy="1308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u="sng" dirty="0"/>
              <a:t>stavební povolení           </a:t>
            </a:r>
            <a:r>
              <a:rPr lang="cs-CZ" b="1" dirty="0"/>
              <a:t>(§ 108 a násl.)</a:t>
            </a:r>
          </a:p>
        </p:txBody>
      </p:sp>
      <p:sp>
        <p:nvSpPr>
          <p:cNvPr id="21" name="Obdélník 20"/>
          <p:cNvSpPr/>
          <p:nvPr/>
        </p:nvSpPr>
        <p:spPr>
          <a:xfrm>
            <a:off x="3305205" y="3416919"/>
            <a:ext cx="1974821" cy="14195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veřejnoprávní smlouva nahrazující stavební povolení (§ 116)</a:t>
            </a:r>
          </a:p>
        </p:txBody>
      </p:sp>
      <p:sp>
        <p:nvSpPr>
          <p:cNvPr id="23" name="Obdélník 22"/>
          <p:cNvSpPr/>
          <p:nvPr/>
        </p:nvSpPr>
        <p:spPr>
          <a:xfrm>
            <a:off x="1511810" y="5280855"/>
            <a:ext cx="3248965" cy="979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oznámení stavebního záměru s certifikátem autorizovaného inspektora (§ 117)</a:t>
            </a:r>
          </a:p>
        </p:txBody>
      </p:sp>
      <p:cxnSp>
        <p:nvCxnSpPr>
          <p:cNvPr id="31" name="Přímá spojnice se šipkou 30"/>
          <p:cNvCxnSpPr/>
          <p:nvPr/>
        </p:nvCxnSpPr>
        <p:spPr>
          <a:xfrm flipH="1">
            <a:off x="2093876" y="2024517"/>
            <a:ext cx="82188" cy="20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2757074" y="2064404"/>
            <a:ext cx="151649" cy="13282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4073411" y="2018836"/>
            <a:ext cx="29081" cy="204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3273650" y="2073679"/>
            <a:ext cx="188058" cy="12923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a:off x="3141817" y="2029560"/>
            <a:ext cx="10749" cy="31679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79</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0620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7" grpId="0" animBg="1"/>
      <p:bldP spid="18" grpId="0" animBg="1"/>
      <p:bldP spid="19" grpId="0" animBg="1"/>
      <p:bldP spid="20" grpId="0" animBg="1"/>
      <p:bldP spid="21" grpId="0" animBg="1"/>
      <p:bldP spid="23"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6856" y="1217293"/>
            <a:ext cx="8229600" cy="5121275"/>
          </a:xfrm>
        </p:spPr>
        <p:txBody>
          <a:bodyPr>
            <a:normAutofit/>
          </a:bodyPr>
          <a:lstStyle/>
          <a:p>
            <a:pPr marL="0" indent="0" algn="r">
              <a:buNone/>
            </a:pPr>
            <a:r>
              <a:rPr lang="cs-CZ" sz="2800" b="1" u="sng" dirty="0"/>
              <a:t>Výchozí schéma </a:t>
            </a:r>
            <a:r>
              <a:rPr lang="cs-CZ" sz="1500" b="1" u="sng" dirty="0"/>
              <a:t>(ve vazbě na stavební zákon)</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grpSp>
        <p:nvGrpSpPr>
          <p:cNvPr id="26" name="Skupina 25"/>
          <p:cNvGrpSpPr/>
          <p:nvPr/>
        </p:nvGrpSpPr>
        <p:grpSpPr>
          <a:xfrm>
            <a:off x="434999" y="1044973"/>
            <a:ext cx="3056881" cy="1582516"/>
            <a:chOff x="2718651" y="445015"/>
            <a:chExt cx="2526601" cy="804292"/>
          </a:xfrm>
        </p:grpSpPr>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sp>
          <p:nvSpPr>
            <p:cNvPr id="29" name="AutoShape 31"/>
            <p:cNvSpPr>
              <a:spLocks noChangeShapeType="1"/>
            </p:cNvSpPr>
            <p:nvPr/>
          </p:nvSpPr>
          <p:spPr bwMode="auto">
            <a:xfrm>
              <a:off x="4800697" y="1036616"/>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4" name="Rectangle 33"/>
          <p:cNvSpPr>
            <a:spLocks noChangeArrowheads="1"/>
          </p:cNvSpPr>
          <p:nvPr/>
        </p:nvSpPr>
        <p:spPr bwMode="auto">
          <a:xfrm>
            <a:off x="3592834" y="2392010"/>
            <a:ext cx="2132821"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územně-plánovací dokumentace</a:t>
            </a:r>
            <a:endParaRPr lang="cs-CZ" altLang="cs-CZ" sz="2000" b="1" dirty="0"/>
          </a:p>
        </p:txBody>
      </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ástupný symbol pro číslo snímku 7"/>
          <p:cNvSpPr>
            <a:spLocks noGrp="1"/>
          </p:cNvSpPr>
          <p:nvPr>
            <p:ph type="sldNum" sz="quarter" idx="12"/>
          </p:nvPr>
        </p:nvSpPr>
        <p:spPr/>
        <p:txBody>
          <a:bodyPr/>
          <a:lstStyle/>
          <a:p>
            <a:fld id="{386FF7BF-90D5-4328-A7D3-83853A676C7B}" type="slidenum">
              <a:rPr lang="cs-CZ" smtClean="0"/>
              <a:pPr/>
              <a:t>8</a:t>
            </a:fld>
            <a:endParaRPr lang="cs-CZ"/>
          </a:p>
        </p:txBody>
      </p:sp>
      <p:sp>
        <p:nvSpPr>
          <p:cNvPr id="21" name="TextovéPole 20"/>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Tree>
    <p:extLst>
      <p:ext uri="{BB962C8B-B14F-4D97-AF65-F5344CB8AC3E}">
        <p14:creationId xmlns:p14="http://schemas.microsoft.com/office/powerpoint/2010/main" val="8459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95109" y="4621529"/>
            <a:ext cx="2952328" cy="165618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1177253" y="2227193"/>
            <a:ext cx="2080592" cy="1132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zkušební provoz </a:t>
            </a:r>
          </a:p>
        </p:txBody>
      </p:sp>
      <p:sp>
        <p:nvSpPr>
          <p:cNvPr id="19" name="Obdélník 18"/>
          <p:cNvSpPr/>
          <p:nvPr/>
        </p:nvSpPr>
        <p:spPr>
          <a:xfrm>
            <a:off x="3777596" y="2793233"/>
            <a:ext cx="2178869"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změna stavby před jejím dokončením    (§ 118)</a:t>
            </a:r>
          </a:p>
        </p:txBody>
      </p:sp>
      <p:sp>
        <p:nvSpPr>
          <p:cNvPr id="26" name="Obdélník 25"/>
          <p:cNvSpPr/>
          <p:nvPr/>
        </p:nvSpPr>
        <p:spPr>
          <a:xfrm>
            <a:off x="2324358" y="4301097"/>
            <a:ext cx="1749748" cy="8967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samostatně       (§ 124)</a:t>
            </a:r>
          </a:p>
        </p:txBody>
      </p:sp>
      <p:sp>
        <p:nvSpPr>
          <p:cNvPr id="27" name="Obdélník 26"/>
          <p:cNvSpPr/>
          <p:nvPr/>
        </p:nvSpPr>
        <p:spPr>
          <a:xfrm>
            <a:off x="542658" y="4322795"/>
            <a:ext cx="1605856" cy="1355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jako součást stavebního povolení         (§ 115 odst. 2)</a:t>
            </a:r>
          </a:p>
        </p:txBody>
      </p:sp>
      <p:cxnSp>
        <p:nvCxnSpPr>
          <p:cNvPr id="28" name="Přímá spojnice se šipkou 27"/>
          <p:cNvCxnSpPr/>
          <p:nvPr/>
        </p:nvCxnSpPr>
        <p:spPr>
          <a:xfrm flipH="1">
            <a:off x="1681309" y="3474684"/>
            <a:ext cx="203416" cy="7694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2499148" y="3474684"/>
            <a:ext cx="278361" cy="7477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80</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4485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8" grpId="0" animBg="1"/>
      <p:bldP spid="19" grpId="0" animBg="1"/>
      <p:bldP spid="26" grpId="0" animBg="1"/>
      <p:bldP spid="27"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95109" y="4621529"/>
            <a:ext cx="2952328" cy="165618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619672" y="1334236"/>
            <a:ext cx="3312368"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dirty="0"/>
              <a:t>Správní akty povolující užívání staveb</a:t>
            </a:r>
          </a:p>
        </p:txBody>
      </p:sp>
      <p:sp>
        <p:nvSpPr>
          <p:cNvPr id="18" name="Obdélník 17"/>
          <p:cNvSpPr/>
          <p:nvPr/>
        </p:nvSpPr>
        <p:spPr>
          <a:xfrm>
            <a:off x="510208" y="2233926"/>
            <a:ext cx="2080592" cy="1132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předčasné užívání stavby před jejím dokončením (§ 123)</a:t>
            </a:r>
          </a:p>
        </p:txBody>
      </p:sp>
      <p:sp>
        <p:nvSpPr>
          <p:cNvPr id="19" name="Obdélník 18"/>
          <p:cNvSpPr/>
          <p:nvPr/>
        </p:nvSpPr>
        <p:spPr>
          <a:xfrm>
            <a:off x="3696998" y="2248054"/>
            <a:ext cx="2178869"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žádná ingerence stavebního úřadu =&gt; </a:t>
            </a:r>
            <a:r>
              <a:rPr lang="cs-CZ" u="sng" dirty="0"/>
              <a:t>započetí s užíváním</a:t>
            </a:r>
          </a:p>
        </p:txBody>
      </p:sp>
      <p:sp>
        <p:nvSpPr>
          <p:cNvPr id="20" name="Obdélník 19"/>
          <p:cNvSpPr/>
          <p:nvPr/>
        </p:nvSpPr>
        <p:spPr>
          <a:xfrm>
            <a:off x="1201342" y="3484462"/>
            <a:ext cx="1728192" cy="1308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kolaudační souhlas (§ 122)</a:t>
            </a:r>
          </a:p>
        </p:txBody>
      </p:sp>
      <p:sp>
        <p:nvSpPr>
          <p:cNvPr id="21" name="Obdélník 20"/>
          <p:cNvSpPr/>
          <p:nvPr/>
        </p:nvSpPr>
        <p:spPr>
          <a:xfrm>
            <a:off x="3305205" y="3416919"/>
            <a:ext cx="1974821" cy="14195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kolaudační rozhodnutí            (§ 122a)</a:t>
            </a:r>
          </a:p>
        </p:txBody>
      </p:sp>
      <p:sp>
        <p:nvSpPr>
          <p:cNvPr id="23" name="Obdélník 22"/>
          <p:cNvSpPr/>
          <p:nvPr/>
        </p:nvSpPr>
        <p:spPr>
          <a:xfrm rot="2076019">
            <a:off x="4625780" y="4879592"/>
            <a:ext cx="1880507" cy="5035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kolaudační řízení</a:t>
            </a:r>
          </a:p>
        </p:txBody>
      </p:sp>
      <p:cxnSp>
        <p:nvCxnSpPr>
          <p:cNvPr id="31" name="Přímá spojnice se šipkou 30"/>
          <p:cNvCxnSpPr/>
          <p:nvPr/>
        </p:nvCxnSpPr>
        <p:spPr>
          <a:xfrm flipH="1">
            <a:off x="2093876" y="2024517"/>
            <a:ext cx="82188" cy="20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2757074" y="2064404"/>
            <a:ext cx="151649" cy="13282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4073411" y="2018836"/>
            <a:ext cx="29081" cy="204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3273650" y="2073679"/>
            <a:ext cx="188058" cy="12923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flipH="1" flipV="1">
            <a:off x="5156066" y="4406458"/>
            <a:ext cx="1229222" cy="787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bdélník 29"/>
          <p:cNvSpPr/>
          <p:nvPr/>
        </p:nvSpPr>
        <p:spPr>
          <a:xfrm>
            <a:off x="342727" y="5196690"/>
            <a:ext cx="2362545" cy="852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změna v užívání stavby (§ 126 a 127)</a:t>
            </a:r>
          </a:p>
        </p:txBody>
      </p:sp>
      <p:sp>
        <p:nvSpPr>
          <p:cNvPr id="28"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81</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7602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7" grpId="0" animBg="1"/>
      <p:bldP spid="18" grpId="0" animBg="1"/>
      <p:bldP spid="19" grpId="0" animBg="1"/>
      <p:bldP spid="20" grpId="0" animBg="1"/>
      <p:bldP spid="21" grpId="0" animBg="1"/>
      <p:bldP spid="23" grpId="0" animBg="1"/>
      <p:bldP spid="30" grpId="0" animBg="1"/>
      <p:bldP spid="2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95109" y="4621529"/>
            <a:ext cx="2952328" cy="165618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619672" y="1334236"/>
            <a:ext cx="3312368"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dirty="0"/>
              <a:t>Správní akty povolující a nařizující odstraňování staveb</a:t>
            </a:r>
          </a:p>
        </p:txBody>
      </p:sp>
      <p:sp>
        <p:nvSpPr>
          <p:cNvPr id="18" name="Obdélník 17"/>
          <p:cNvSpPr/>
          <p:nvPr/>
        </p:nvSpPr>
        <p:spPr>
          <a:xfrm>
            <a:off x="510208" y="2233926"/>
            <a:ext cx="2080592" cy="1132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Odstranění stavby na žádost jejího vlastníka (§ 128)</a:t>
            </a:r>
          </a:p>
        </p:txBody>
      </p:sp>
      <p:sp>
        <p:nvSpPr>
          <p:cNvPr id="19" name="Obdélník 18"/>
          <p:cNvSpPr/>
          <p:nvPr/>
        </p:nvSpPr>
        <p:spPr>
          <a:xfrm>
            <a:off x="3598623" y="2513129"/>
            <a:ext cx="2216142" cy="1304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Odstranění stavby na základě nařízení stavebního úřadu      (§ 129)</a:t>
            </a:r>
          </a:p>
        </p:txBody>
      </p:sp>
      <p:sp>
        <p:nvSpPr>
          <p:cNvPr id="20" name="Obdélník 19"/>
          <p:cNvSpPr/>
          <p:nvPr/>
        </p:nvSpPr>
        <p:spPr>
          <a:xfrm>
            <a:off x="289374" y="4736996"/>
            <a:ext cx="1728192" cy="1308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žádost o </a:t>
            </a:r>
            <a:r>
              <a:rPr lang="cs-CZ" b="1" u="sng" dirty="0"/>
              <a:t>dodatečné povolení stavby</a:t>
            </a:r>
            <a:endParaRPr lang="cs-CZ" b="1" dirty="0"/>
          </a:p>
        </p:txBody>
      </p:sp>
      <p:cxnSp>
        <p:nvCxnSpPr>
          <p:cNvPr id="31" name="Přímá spojnice se šipkou 30"/>
          <p:cNvCxnSpPr/>
          <p:nvPr/>
        </p:nvCxnSpPr>
        <p:spPr>
          <a:xfrm flipH="1">
            <a:off x="2093876" y="2024517"/>
            <a:ext cx="82188" cy="20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1259632" y="3660493"/>
            <a:ext cx="2198805" cy="10565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4108233" y="2040904"/>
            <a:ext cx="66541" cy="3961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Bublinový popisek ve tvaru obláčku 21"/>
          <p:cNvSpPr/>
          <p:nvPr/>
        </p:nvSpPr>
        <p:spPr>
          <a:xfrm>
            <a:off x="2646287" y="3974978"/>
            <a:ext cx="3056974" cy="2406350"/>
          </a:xfrm>
          <a:prstGeom prst="cloudCallout">
            <a:avLst>
              <a:gd name="adj1" fmla="val -67604"/>
              <a:gd name="adj2" fmla="val 1212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700" dirty="0"/>
              <a:t>zásada, že žadatel je povinen získat </a:t>
            </a:r>
            <a:r>
              <a:rPr lang="cs-CZ" sz="1700" u="sng" dirty="0"/>
              <a:t>veškeré „chybějící“ povolovací akty </a:t>
            </a:r>
            <a:r>
              <a:rPr lang="cs-CZ" sz="1700" dirty="0"/>
              <a:t>s doložením veškerých podkladů</a:t>
            </a:r>
          </a:p>
        </p:txBody>
      </p:sp>
      <p:sp>
        <p:nvSpPr>
          <p:cNvPr id="24" name="Rectangle 33"/>
          <p:cNvSpPr>
            <a:spLocks noChangeArrowheads="1"/>
          </p:cNvSpPr>
          <p:nvPr/>
        </p:nvSpPr>
        <p:spPr bwMode="auto">
          <a:xfrm>
            <a:off x="6248951" y="1988840"/>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82</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1380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7" grpId="0" animBg="1"/>
      <p:bldP spid="18" grpId="0" animBg="1"/>
      <p:bldP spid="19" grpId="0" animBg="1"/>
      <p:bldP spid="20" grpId="0" animBg="1"/>
      <p:bldP spid="22"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674850" y="1140349"/>
            <a:ext cx="2080592" cy="1132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mimořádné postupy (§ 177)</a:t>
            </a:r>
          </a:p>
        </p:txBody>
      </p:sp>
      <p:sp>
        <p:nvSpPr>
          <p:cNvPr id="19" name="Obdélník 18"/>
          <p:cNvSpPr/>
          <p:nvPr/>
        </p:nvSpPr>
        <p:spPr>
          <a:xfrm>
            <a:off x="3027648" y="1133478"/>
            <a:ext cx="2120894" cy="1122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nález kulturně cenných nálezů         (§ 176)</a:t>
            </a:r>
          </a:p>
        </p:txBody>
      </p:sp>
      <p:sp>
        <p:nvSpPr>
          <p:cNvPr id="26" name="Obdélník 25"/>
          <p:cNvSpPr/>
          <p:nvPr/>
        </p:nvSpPr>
        <p:spPr>
          <a:xfrm>
            <a:off x="2174985" y="2557237"/>
            <a:ext cx="3898991" cy="5036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kontrolní prohlídka stavby (§ 133 a 134)</a:t>
            </a:r>
          </a:p>
        </p:txBody>
      </p:sp>
      <p:sp>
        <p:nvSpPr>
          <p:cNvPr id="27" name="Obdélník 26"/>
          <p:cNvSpPr/>
          <p:nvPr/>
        </p:nvSpPr>
        <p:spPr>
          <a:xfrm>
            <a:off x="414019" y="2597165"/>
            <a:ext cx="1605856" cy="3800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stavební dozor (§ 132 a násl.)</a:t>
            </a:r>
          </a:p>
        </p:txBody>
      </p:sp>
      <p:sp>
        <p:nvSpPr>
          <p:cNvPr id="22" name="Obdélník 21"/>
          <p:cNvSpPr/>
          <p:nvPr/>
        </p:nvSpPr>
        <p:spPr>
          <a:xfrm>
            <a:off x="2162988" y="3129908"/>
            <a:ext cx="3898990" cy="5378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neodkladné odstranění stavby (§ 135)</a:t>
            </a:r>
          </a:p>
        </p:txBody>
      </p:sp>
      <p:sp>
        <p:nvSpPr>
          <p:cNvPr id="23" name="Obdélník 22"/>
          <p:cNvSpPr/>
          <p:nvPr/>
        </p:nvSpPr>
        <p:spPr>
          <a:xfrm>
            <a:off x="2168987" y="3770527"/>
            <a:ext cx="3655360" cy="4558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nutné zabezpečovací práce (§ 135)</a:t>
            </a:r>
          </a:p>
        </p:txBody>
      </p:sp>
      <p:sp>
        <p:nvSpPr>
          <p:cNvPr id="24" name="Obdélník 23"/>
          <p:cNvSpPr/>
          <p:nvPr/>
        </p:nvSpPr>
        <p:spPr>
          <a:xfrm>
            <a:off x="2197205" y="4318620"/>
            <a:ext cx="3664202" cy="4771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nezbytné úpravy (§ 137)</a:t>
            </a:r>
          </a:p>
        </p:txBody>
      </p:sp>
      <p:sp>
        <p:nvSpPr>
          <p:cNvPr id="25" name="Obdélník 24"/>
          <p:cNvSpPr/>
          <p:nvPr/>
        </p:nvSpPr>
        <p:spPr>
          <a:xfrm>
            <a:off x="2197205" y="4895490"/>
            <a:ext cx="3643362" cy="4609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provedení udržovacích prací (§ 139)</a:t>
            </a:r>
          </a:p>
        </p:txBody>
      </p:sp>
      <p:sp>
        <p:nvSpPr>
          <p:cNvPr id="30" name="Obdélník 29"/>
          <p:cNvSpPr/>
          <p:nvPr/>
        </p:nvSpPr>
        <p:spPr>
          <a:xfrm>
            <a:off x="2207625" y="5465856"/>
            <a:ext cx="3643362" cy="4693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vyklizení stavby (§ 140)</a:t>
            </a:r>
          </a:p>
        </p:txBody>
      </p:sp>
      <p:sp>
        <p:nvSpPr>
          <p:cNvPr id="31" name="Obdélník 30"/>
          <p:cNvSpPr/>
          <p:nvPr/>
        </p:nvSpPr>
        <p:spPr>
          <a:xfrm>
            <a:off x="2197204" y="6013832"/>
            <a:ext cx="5111099" cy="4693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opatření na sousedním pozemku nebo stavbě (§ 141)</a:t>
            </a:r>
          </a:p>
        </p:txBody>
      </p:sp>
      <p:cxnSp>
        <p:nvCxnSpPr>
          <p:cNvPr id="33" name="Přímá spojnice se šipkou 32"/>
          <p:cNvCxnSpPr/>
          <p:nvPr/>
        </p:nvCxnSpPr>
        <p:spPr>
          <a:xfrm>
            <a:off x="2032339" y="3381723"/>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a:off x="2051031" y="3995943"/>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2034635" y="4551109"/>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049289" y="5124926"/>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2051031" y="5712791"/>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a:off x="2044804" y="6204814"/>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a:off x="2044804" y="2839230"/>
            <a:ext cx="152400" cy="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83</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4" name="Zástupný symbol pro zápatí 3"/>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6523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19" grpId="0" animBg="1"/>
      <p:bldP spid="26" grpId="0" animBg="1"/>
      <p:bldP spid="27" grpId="0" animBg="1"/>
      <p:bldP spid="22" grpId="0" animBg="1"/>
      <p:bldP spid="23" grpId="0" animBg="1"/>
      <p:bldP spid="24" grpId="0" animBg="1"/>
      <p:bldP spid="25" grpId="0" animBg="1"/>
      <p:bldP spid="30" grpId="0" animBg="1"/>
      <p:bldP spid="31" grpId="0" animBg="1"/>
      <p:bldP spid="3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766760"/>
            <a:ext cx="8229600" cy="5121275"/>
          </a:xfrm>
        </p:spPr>
        <p:txBody>
          <a:bodyPr>
            <a:normAutofit/>
          </a:bodyPr>
          <a:lstStyle/>
          <a:p>
            <a:pPr marL="0" indent="0" algn="ctr">
              <a:buNone/>
            </a:pPr>
            <a:r>
              <a:rPr lang="cs-CZ" dirty="0"/>
              <a:t>Vyhodnocení vlivů na udržitelný rozvoj území     (a posuzování vlivů záměrů na životní prostředí)  </a:t>
            </a:r>
            <a:endParaRPr lang="cs-CZ" b="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693" y="2947383"/>
            <a:ext cx="5076614" cy="3382294"/>
          </a:xfrm>
          <a:prstGeom prst="rect">
            <a:avLst/>
          </a:prstGeom>
        </p:spPr>
      </p:pic>
      <p:sp>
        <p:nvSpPr>
          <p:cNvPr id="10" name="Bublinový popisek ve tvaru obláčku 9"/>
          <p:cNvSpPr/>
          <p:nvPr/>
        </p:nvSpPr>
        <p:spPr>
          <a:xfrm rot="1227716">
            <a:off x="5259123" y="205885"/>
            <a:ext cx="2588153" cy="1280506"/>
          </a:xfrm>
          <a:prstGeom prst="cloudCallout">
            <a:avLst>
              <a:gd name="adj1" fmla="val -1981"/>
              <a:gd name="adj2" fmla="val 69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zčásti minulá přednáška</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84</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1" name="Zástupný symbol pro zápatí 10"/>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11571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785413" y="1538125"/>
            <a:ext cx="3263630" cy="759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vyhodnocení vlivů na udržitelný rozvoj území </a:t>
            </a:r>
            <a:endParaRPr lang="cs-CZ" b="1" dirty="0"/>
          </a:p>
        </p:txBody>
      </p:sp>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05896" y="1216333"/>
            <a:ext cx="2909232" cy="1582516"/>
            <a:chOff x="2718651" y="445015"/>
            <a:chExt cx="2404565" cy="804292"/>
          </a:xfrm>
        </p:grpSpPr>
        <p:sp>
          <p:nvSpPr>
            <p:cNvPr id="29" name="AutoShape 31"/>
            <p:cNvSpPr>
              <a:spLocks noChangeShapeType="1"/>
            </p:cNvSpPr>
            <p:nvPr/>
          </p:nvSpPr>
          <p:spPr bwMode="auto">
            <a:xfrm>
              <a:off x="4678661" y="1129427"/>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p:nvSpPr>
        <p:spPr bwMode="auto">
          <a:xfrm>
            <a:off x="3508962" y="2472732"/>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23" name="Bublinový popisek ve tvaru obláčku 22"/>
          <p:cNvSpPr/>
          <p:nvPr/>
        </p:nvSpPr>
        <p:spPr>
          <a:xfrm rot="1227716">
            <a:off x="6299864" y="3237850"/>
            <a:ext cx="2588153" cy="1280506"/>
          </a:xfrm>
          <a:prstGeom prst="cloudCallout">
            <a:avLst>
              <a:gd name="adj1" fmla="val -156540"/>
              <a:gd name="adj2" fmla="val 126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minulá přednáška</a:t>
            </a:r>
          </a:p>
        </p:txBody>
      </p:sp>
      <p:sp>
        <p:nvSpPr>
          <p:cNvPr id="24" name="Obdélník 23"/>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85</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9" name="Zástupný symbol pro zápatí 8"/>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7145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P spid="48" grpId="0" animBg="1"/>
      <p:bldP spid="22" grpId="0" animBg="1"/>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318315"/>
            <a:ext cx="8229600" cy="4716965"/>
          </a:xfrm>
        </p:spPr>
        <p:txBody>
          <a:bodyPr>
            <a:normAutofit fontScale="77500" lnSpcReduction="20000"/>
          </a:bodyPr>
          <a:lstStyle/>
          <a:p>
            <a:pPr marL="0" indent="0" algn="ctr">
              <a:buNone/>
            </a:pPr>
            <a:r>
              <a:rPr lang="cs-CZ" sz="3500" b="1" u="sng" dirty="0"/>
              <a:t>Politika územního rozvoje</a:t>
            </a:r>
          </a:p>
          <a:p>
            <a:r>
              <a:rPr lang="cs-CZ" dirty="0"/>
              <a:t>Nedílnou součástí politiky územního rozvoje je i </a:t>
            </a:r>
            <a:r>
              <a:rPr lang="cs-CZ" b="1" dirty="0"/>
              <a:t>vyhodnocení vlivů na udržitelný rozvoj území (SEA) – </a:t>
            </a:r>
            <a:r>
              <a:rPr lang="cs-CZ" dirty="0"/>
              <a:t>srov. § 32 odst. 2.</a:t>
            </a:r>
          </a:p>
          <a:p>
            <a:r>
              <a:rPr lang="cs-CZ" dirty="0"/>
              <a:t>Proces přijímání politiky územního rozvoje i s vymezením postupu posuzování vlivů je pak upraven v § 33 – 35. </a:t>
            </a:r>
          </a:p>
          <a:p>
            <a:r>
              <a:rPr lang="cs-CZ" dirty="0"/>
              <a:t>Rámcový obsah vyhodnocení vlivů je vymezen v příloze ke stavebnímu zákonu. </a:t>
            </a:r>
          </a:p>
          <a:p>
            <a:r>
              <a:rPr lang="cs-CZ" dirty="0"/>
              <a:t>Přísnější režim je třeba uplatnit k eventuálnímu vlivu politiky územního rozvoje na oblasti NATURA 2000.</a:t>
            </a:r>
          </a:p>
          <a:p>
            <a:pPr lvl="1"/>
            <a:r>
              <a:rPr lang="cs-CZ" dirty="0"/>
              <a:t>Pokud z posouzení vlivu na oblasti NATURA 2000 vyplyne, že politika územního rozvoje má významný negativní vliv na oblast NATURA 2000, je třeba provést tzv. </a:t>
            </a:r>
            <a:r>
              <a:rPr lang="cs-CZ" dirty="0" err="1"/>
              <a:t>naturové</a:t>
            </a:r>
            <a:r>
              <a:rPr lang="cs-CZ" dirty="0"/>
              <a:t> posouzení podle     § 45i ZOPK.</a:t>
            </a:r>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86</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3670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3" name="Zástupný symbol pro obsah 2"/>
          <p:cNvSpPr>
            <a:spLocks noGrp="1"/>
          </p:cNvSpPr>
          <p:nvPr>
            <p:ph idx="1"/>
          </p:nvPr>
        </p:nvSpPr>
        <p:spPr>
          <a:xfrm>
            <a:off x="543172" y="1148441"/>
            <a:ext cx="8229600" cy="5129272"/>
          </a:xfrm>
        </p:spPr>
        <p:txBody>
          <a:bodyPr>
            <a:normAutofit fontScale="55000" lnSpcReduction="20000"/>
          </a:bodyPr>
          <a:lstStyle/>
          <a:p>
            <a:pPr marL="0" indent="0" algn="ctr">
              <a:buNone/>
            </a:pPr>
            <a:r>
              <a:rPr lang="cs-CZ" sz="4000" b="1" u="sng" dirty="0"/>
              <a:t>Zásady územního rozvoje</a:t>
            </a:r>
          </a:p>
          <a:p>
            <a:r>
              <a:rPr lang="cs-CZ" dirty="0"/>
              <a:t>Nedílnou součástí zásad územního rozvoje je také </a:t>
            </a:r>
            <a:r>
              <a:rPr lang="cs-CZ" b="1" dirty="0"/>
              <a:t>vyhodnocení vlivů na udržitelný rozvoj území (SEA) – </a:t>
            </a:r>
            <a:r>
              <a:rPr lang="cs-CZ" dirty="0"/>
              <a:t>srov. § 36 odst. 1.</a:t>
            </a:r>
          </a:p>
          <a:p>
            <a:r>
              <a:rPr lang="cs-CZ" dirty="0"/>
              <a:t>Proces přijímání zásad územního rozvoje i s vymezením postupu posuzování vlivů je pak upraven v § 37 – 42. </a:t>
            </a:r>
          </a:p>
          <a:p>
            <a:r>
              <a:rPr lang="cs-CZ" dirty="0"/>
              <a:t>Rámcový obsah vyhodnocení vlivů je vymezen v příloze ke stavebnímu zákonu. </a:t>
            </a:r>
          </a:p>
          <a:p>
            <a:r>
              <a:rPr lang="cs-CZ" dirty="0"/>
              <a:t>Obsahem posouzení SEA je pak také hodnocení CEA </a:t>
            </a:r>
            <a:r>
              <a:rPr lang="cs-CZ" i="1" dirty="0"/>
              <a:t>(</a:t>
            </a:r>
            <a:r>
              <a:rPr lang="cs-CZ" i="1" dirty="0" err="1"/>
              <a:t>Cumulative</a:t>
            </a:r>
            <a:r>
              <a:rPr lang="cs-CZ" i="1" dirty="0"/>
              <a:t> </a:t>
            </a:r>
            <a:r>
              <a:rPr lang="cs-CZ" i="1" dirty="0" err="1"/>
              <a:t>Environmental</a:t>
            </a:r>
            <a:r>
              <a:rPr lang="cs-CZ" i="1" dirty="0"/>
              <a:t> </a:t>
            </a:r>
            <a:r>
              <a:rPr lang="cs-CZ" i="1" dirty="0" err="1"/>
              <a:t>Assessment</a:t>
            </a:r>
            <a:r>
              <a:rPr lang="cs-CZ" i="1" dirty="0"/>
              <a:t>), </a:t>
            </a:r>
            <a:r>
              <a:rPr lang="cs-CZ" dirty="0"/>
              <a:t>tedy posuzování kumulativních a synergických vlivů na životní prostředí.</a:t>
            </a:r>
          </a:p>
          <a:p>
            <a:r>
              <a:rPr lang="cs-CZ" dirty="0"/>
              <a:t>Přísnější režim je třeba uplatnit k eventuálnímu vlivu zásad územního rozvoje na oblasti NATURA 2000 - tzv. </a:t>
            </a:r>
            <a:r>
              <a:rPr lang="cs-CZ" dirty="0" err="1"/>
              <a:t>naturové</a:t>
            </a:r>
            <a:r>
              <a:rPr lang="cs-CZ" dirty="0"/>
              <a:t> posouzení podle § 45i ZOPK</a:t>
            </a:r>
          </a:p>
          <a:p>
            <a:pPr lvl="1"/>
            <a:r>
              <a:rPr lang="cs-CZ" dirty="0"/>
              <a:t>Výsledem </a:t>
            </a:r>
            <a:r>
              <a:rPr lang="cs-CZ" dirty="0" err="1"/>
              <a:t>naturového</a:t>
            </a:r>
            <a:r>
              <a:rPr lang="cs-CZ" dirty="0"/>
              <a:t> hodnocení by mělo být určení, zda jednotlivé záměry obsažené v zásadách územního rozvoje budou mít (významný) negativní vliv na tato chráněná území a zároveň, zda je případný negativní vliv v každém z případů vůbec určitelný. Pokud přitom nelze vyloučit negativní vliv zásad územního rozvoje na evropsky významnou lokalitu, musí předkladatel zpracovat varianty řešení.</a:t>
            </a:r>
          </a:p>
          <a:p>
            <a:pPr lvl="1"/>
            <a:r>
              <a:rPr lang="cs-CZ" dirty="0"/>
              <a:t>Stanoví-li stanovisko MŽP negativní vliv návrhu zásad územního rozvoje na oblast NATURA 2000 a zároveň neexistuje alternativní řešení s menším negativním vlivem nebo bez něj, pak je přijetí zásad územního rozvoje podmíněno přijetím kompenzačních opatření k zajištění ochrany a celistvosti chráněných území.</a:t>
            </a:r>
          </a:p>
          <a:p>
            <a:pPr lvl="1"/>
            <a:r>
              <a:rPr lang="cs-CZ" sz="2700" dirty="0"/>
              <a:t>V některých případech (u </a:t>
            </a:r>
            <a:r>
              <a:rPr lang="cs-CZ" dirty="0"/>
              <a:t>lokalit s prioritními stanovišti nebo s prioritními druhy) nutné i stanovisko Evropské komise. </a:t>
            </a:r>
            <a:endParaRPr lang="cs-CZ" sz="2700"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87</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7447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375568"/>
            <a:ext cx="8229600" cy="4716965"/>
          </a:xfrm>
        </p:spPr>
        <p:txBody>
          <a:bodyPr>
            <a:normAutofit fontScale="62500" lnSpcReduction="20000"/>
          </a:bodyPr>
          <a:lstStyle/>
          <a:p>
            <a:pPr marL="0" indent="0" algn="ctr">
              <a:buNone/>
            </a:pPr>
            <a:r>
              <a:rPr lang="cs-CZ" sz="3500" b="1" u="sng" dirty="0"/>
              <a:t>Územní plán</a:t>
            </a:r>
          </a:p>
          <a:p>
            <a:r>
              <a:rPr lang="cs-CZ" dirty="0"/>
              <a:t>Ve fázi návrhu zadání územního plánu (srov. § 47) krajský úřad ve svém stanovisku (k tomuto zadání) uvede, zda má být tento návrh posuzován z hlediska vlivů na životní prostředí (SEA) ve smyslu § 10i zákona EIA či nikoliv =&gt; poté by bylo zpracováno </a:t>
            </a:r>
            <a:r>
              <a:rPr lang="cs-CZ" b="1" dirty="0"/>
              <a:t>vyhodnocení vlivů na udržitelný rozvoj území</a:t>
            </a:r>
            <a:r>
              <a:rPr lang="cs-CZ" dirty="0"/>
              <a:t>.</a:t>
            </a:r>
          </a:p>
          <a:p>
            <a:r>
              <a:rPr lang="cs-CZ" dirty="0"/>
              <a:t>Na posouzení SEA nelze rezignovat toliko s odůvodněním, že ke každému dalšímu záměru bude provedeno posouzení EIA.</a:t>
            </a:r>
          </a:p>
          <a:p>
            <a:r>
              <a:rPr lang="cs-CZ" dirty="0"/>
              <a:t>Přísnější režim je třeba uplatnit k eventuálnímu vlivu územního plánu na oblasti NATURA 2000 - tzv. </a:t>
            </a:r>
            <a:r>
              <a:rPr lang="cs-CZ" dirty="0" err="1"/>
              <a:t>naturové</a:t>
            </a:r>
            <a:r>
              <a:rPr lang="cs-CZ" dirty="0"/>
              <a:t> posouzení podle § 45i ZOPK</a:t>
            </a:r>
          </a:p>
          <a:p>
            <a:pPr lvl="1"/>
            <a:r>
              <a:rPr lang="cs-CZ" dirty="0"/>
              <a:t>Pokud krajský úřad ve svém stanovisku k vyhodnocení vlivů územního plánu na životní prostředí (srov. § 50 odst. 5) stanoví, že územní plán má negativní vliv na oblast NATURA 2000 (který nebyl posuzován při pořízení zásad územního rozvoje), tak v takovém případě se postupuje obdobně jako při posouzení zásad územního rozvoje.</a:t>
            </a:r>
          </a:p>
          <a:p>
            <a:pPr lvl="1"/>
            <a:r>
              <a:rPr lang="cs-CZ" dirty="0"/>
              <a:t>V případě nutnosti i zde musí být kompenzační opatření do územního plánu zahrnuty (srov. § 45i odst. 11 ZOPK).</a:t>
            </a:r>
          </a:p>
          <a:p>
            <a:endParaRPr lang="cs-CZ" dirty="0"/>
          </a:p>
          <a:p>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88</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79885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a:t>„Environmentální“ správní akty s vazbou na procesy veřejného stavebního práva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022" y="2996952"/>
            <a:ext cx="4175956" cy="2783971"/>
          </a:xfrm>
          <a:prstGeom prst="rect">
            <a:avLst/>
          </a:prstGeom>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89</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56571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cs-CZ" altLang="cs-CZ" sz="2800" b="1" dirty="0"/>
              <a:t>Cíl: </a:t>
            </a:r>
            <a:r>
              <a:rPr lang="cs-CZ" altLang="cs-CZ" sz="2800" dirty="0"/>
              <a:t>Vč</a:t>
            </a:r>
            <a:r>
              <a:rPr lang="cs-CZ" sz="2800" dirty="0"/>
              <a:t>lenit 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p>
          <a:p>
            <a:pPr marL="0" indent="0" algn="just">
              <a:buNone/>
            </a:pPr>
            <a:endParaRPr lang="cs-CZ" sz="2800" dirty="0"/>
          </a:p>
          <a:p>
            <a:r>
              <a:rPr lang="cs-CZ" sz="2800" b="1" dirty="0"/>
              <a:t>Účel: </a:t>
            </a:r>
            <a:r>
              <a:rPr lang="cs-CZ" sz="2800" dirty="0"/>
              <a:t>Získat objektivní odborný podklad pro vydání rozhodnutí podle zvláštních předpisů (stavební zákon, vodní zákon, horní zákon apod.), přispět k trvale udržitelnému rozvoji.</a:t>
            </a:r>
            <a:endParaRPr lang="en-US" altLang="cs-CZ" sz="2800" i="1" dirty="0"/>
          </a:p>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13. prosince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9</a:t>
            </a:fld>
            <a:endParaRPr lang="cs-CZ"/>
          </a:p>
        </p:txBody>
      </p:sp>
    </p:spTree>
    <p:extLst>
      <p:ext uri="{BB962C8B-B14F-4D97-AF65-F5344CB8AC3E}">
        <p14:creationId xmlns:p14="http://schemas.microsoft.com/office/powerpoint/2010/main" val="18732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1499320" y="1155208"/>
            <a:ext cx="612068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dirty="0"/>
              <a:t>Klasifikace „environmentálních“ správních aktů</a:t>
            </a:r>
          </a:p>
        </p:txBody>
      </p:sp>
      <p:sp>
        <p:nvSpPr>
          <p:cNvPr id="11" name="Obdélník 10"/>
          <p:cNvSpPr/>
          <p:nvPr/>
        </p:nvSpPr>
        <p:spPr>
          <a:xfrm>
            <a:off x="899592" y="2049387"/>
            <a:ext cx="2080592" cy="1132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normativní správní akty</a:t>
            </a:r>
          </a:p>
        </p:txBody>
      </p:sp>
      <p:sp>
        <p:nvSpPr>
          <p:cNvPr id="12" name="Obdélník 11"/>
          <p:cNvSpPr/>
          <p:nvPr/>
        </p:nvSpPr>
        <p:spPr>
          <a:xfrm>
            <a:off x="6019800" y="2048755"/>
            <a:ext cx="2178869"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individuální správní akty</a:t>
            </a:r>
          </a:p>
        </p:txBody>
      </p:sp>
      <p:sp>
        <p:nvSpPr>
          <p:cNvPr id="13" name="Obdélník 12"/>
          <p:cNvSpPr/>
          <p:nvPr/>
        </p:nvSpPr>
        <p:spPr>
          <a:xfrm>
            <a:off x="3695564" y="2010606"/>
            <a:ext cx="1728192" cy="1308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správní akty smíšené povahy</a:t>
            </a:r>
            <a:endParaRPr lang="cs-CZ" b="1" dirty="0"/>
          </a:p>
        </p:txBody>
      </p:sp>
      <p:sp>
        <p:nvSpPr>
          <p:cNvPr id="14" name="Obdélník 13"/>
          <p:cNvSpPr/>
          <p:nvPr/>
        </p:nvSpPr>
        <p:spPr>
          <a:xfrm>
            <a:off x="2219400" y="3467245"/>
            <a:ext cx="4680520" cy="7966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veřejnoprávní smlouvy</a:t>
            </a:r>
          </a:p>
        </p:txBody>
      </p:sp>
      <p:sp>
        <p:nvSpPr>
          <p:cNvPr id="15" name="Obdélník 14"/>
          <p:cNvSpPr/>
          <p:nvPr/>
        </p:nvSpPr>
        <p:spPr>
          <a:xfrm>
            <a:off x="755576" y="4654579"/>
            <a:ext cx="3248965" cy="979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faktické úkony s přímými právními důsledky </a:t>
            </a:r>
          </a:p>
        </p:txBody>
      </p:sp>
      <p:sp>
        <p:nvSpPr>
          <p:cNvPr id="18" name="Obdélník 17"/>
          <p:cNvSpPr/>
          <p:nvPr/>
        </p:nvSpPr>
        <p:spPr>
          <a:xfrm>
            <a:off x="4932040" y="4634052"/>
            <a:ext cx="3439694" cy="99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neprávní, resp. organizační formy realizace veřejné správy</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90</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16" name="Zástupný symbol pro zápatí 15"/>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63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i="1" dirty="0"/>
              <a:t>Vybraná „environmentální“ stanoviska</a:t>
            </a:r>
            <a:endParaRPr lang="cs-CZ"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033" y="2602571"/>
            <a:ext cx="4485878" cy="2990585"/>
          </a:xfrm>
          <a:prstGeom prst="rect">
            <a:avLst/>
          </a:prstGeom>
        </p:spPr>
      </p:pic>
      <p:sp>
        <p:nvSpPr>
          <p:cNvPr id="7" name="Zástupný symbol pro číslo snímku 6"/>
          <p:cNvSpPr>
            <a:spLocks noGrp="1"/>
          </p:cNvSpPr>
          <p:nvPr>
            <p:ph type="sldNum" sz="quarter" idx="12"/>
          </p:nvPr>
        </p:nvSpPr>
        <p:spPr/>
        <p:txBody>
          <a:bodyPr/>
          <a:lstStyle/>
          <a:p>
            <a:fld id="{386FF7BF-90D5-4328-A7D3-83853A676C7B}" type="slidenum">
              <a:rPr lang="cs-CZ" smtClean="0"/>
              <a:pPr/>
              <a:t>91</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4287817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stanoviska</a:t>
            </a:r>
            <a:endParaRPr lang="cs-CZ" sz="2100" b="1" dirty="0"/>
          </a:p>
        </p:txBody>
      </p:sp>
      <p:sp>
        <p:nvSpPr>
          <p:cNvPr id="11" name="Obdélník 10"/>
          <p:cNvSpPr/>
          <p:nvPr/>
        </p:nvSpPr>
        <p:spPr>
          <a:xfrm>
            <a:off x="126079" y="2015036"/>
            <a:ext cx="4949977" cy="61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000" dirty="0"/>
              <a:t>Zákon o ochraně přírody a krajiny</a:t>
            </a:r>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140359" y="2899447"/>
            <a:ext cx="1763216" cy="1260482"/>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MŽP</a:t>
            </a:r>
            <a:r>
              <a:rPr lang="cs-CZ" dirty="0">
                <a:solidFill>
                  <a:schemeClr val="tx1"/>
                </a:solidFill>
              </a:rPr>
              <a:t> k PÚR a ZÚR (jednotlivých krajů)</a:t>
            </a:r>
          </a:p>
        </p:txBody>
      </p:sp>
      <p:sp>
        <p:nvSpPr>
          <p:cNvPr id="24" name="Obdélník 23"/>
          <p:cNvSpPr/>
          <p:nvPr/>
        </p:nvSpPr>
        <p:spPr>
          <a:xfrm>
            <a:off x="2158285" y="2860599"/>
            <a:ext cx="1763216" cy="1260482"/>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KÚ</a:t>
            </a:r>
            <a:r>
              <a:rPr lang="cs-CZ" dirty="0">
                <a:solidFill>
                  <a:schemeClr val="tx1"/>
                </a:solidFill>
              </a:rPr>
              <a:t> k ZÚR, ÚP a zbytková působnost</a:t>
            </a:r>
          </a:p>
        </p:txBody>
      </p:sp>
      <p:sp>
        <p:nvSpPr>
          <p:cNvPr id="25" name="Obdélník 24"/>
          <p:cNvSpPr/>
          <p:nvPr/>
        </p:nvSpPr>
        <p:spPr>
          <a:xfrm>
            <a:off x="4079921" y="2845901"/>
            <a:ext cx="1763216" cy="1289878"/>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OÚ (3. obec)</a:t>
            </a:r>
            <a:r>
              <a:rPr lang="cs-CZ" dirty="0">
                <a:solidFill>
                  <a:schemeClr val="tx1"/>
                </a:solidFill>
              </a:rPr>
              <a:t> k ÚP a RP</a:t>
            </a:r>
          </a:p>
        </p:txBody>
      </p:sp>
      <p:sp>
        <p:nvSpPr>
          <p:cNvPr id="26" name="Obdélník 25"/>
          <p:cNvSpPr/>
          <p:nvPr/>
        </p:nvSpPr>
        <p:spPr>
          <a:xfrm>
            <a:off x="925166" y="4350181"/>
            <a:ext cx="1965857" cy="1117839"/>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AOPK (Správy NP)</a:t>
            </a:r>
            <a:r>
              <a:rPr lang="cs-CZ" dirty="0">
                <a:solidFill>
                  <a:schemeClr val="tx1"/>
                </a:solidFill>
              </a:rPr>
              <a:t>, když chráněné území</a:t>
            </a:r>
          </a:p>
        </p:txBody>
      </p:sp>
      <p:sp>
        <p:nvSpPr>
          <p:cNvPr id="27" name="Obdélník 26"/>
          <p:cNvSpPr/>
          <p:nvPr/>
        </p:nvSpPr>
        <p:spPr>
          <a:xfrm>
            <a:off x="3333946" y="4350181"/>
            <a:ext cx="2159758" cy="1095043"/>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Ministerstvo obrany</a:t>
            </a:r>
            <a:r>
              <a:rPr lang="cs-CZ" dirty="0">
                <a:solidFill>
                  <a:schemeClr val="tx1"/>
                </a:solidFill>
              </a:rPr>
              <a:t> pro území vojenských újezdů</a:t>
            </a:r>
          </a:p>
        </p:txBody>
      </p:sp>
      <p:cxnSp>
        <p:nvCxnSpPr>
          <p:cNvPr id="30" name="Přímá spojnice se šipkou 29"/>
          <p:cNvCxnSpPr/>
          <p:nvPr/>
        </p:nvCxnSpPr>
        <p:spPr>
          <a:xfrm>
            <a:off x="5292080" y="2348880"/>
            <a:ext cx="93610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92</a:t>
            </a:fld>
            <a:endParaRPr lang="cs-CZ"/>
          </a:p>
        </p:txBody>
      </p:sp>
      <p:sp>
        <p:nvSpPr>
          <p:cNvPr id="12" name="Zástupný symbol pro datum 11"/>
          <p:cNvSpPr>
            <a:spLocks noGrp="1"/>
          </p:cNvSpPr>
          <p:nvPr>
            <p:ph type="dt" sz="half" idx="10"/>
          </p:nvPr>
        </p:nvSpPr>
        <p:spPr/>
        <p:txBody>
          <a:bodyPr/>
          <a:lstStyle/>
          <a:p>
            <a:r>
              <a:rPr lang="cs-CZ"/>
              <a:t>13. prosince 2019</a:t>
            </a:r>
          </a:p>
        </p:txBody>
      </p:sp>
      <p:sp>
        <p:nvSpPr>
          <p:cNvPr id="13" name="Zástupný symbol pro zápatí 12"/>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2450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7" grpId="0" animBg="1"/>
      <p:bldP spid="24" grpId="0" animBg="1"/>
      <p:bldP spid="25" grpId="0" animBg="1"/>
      <p:bldP spid="26" grpId="0" animBg="1"/>
      <p:bldP spid="27" grpId="0" animBg="1"/>
      <p:bldP spid="2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140359" y="2899447"/>
            <a:ext cx="1763216" cy="1260482"/>
          </a:xfrm>
          <a:prstGeom prst="rect">
            <a:avLst/>
          </a:prstGeom>
          <a:gradFill>
            <a:gsLst>
              <a:gs pos="0">
                <a:srgbClr val="00B0F0"/>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MŽP</a:t>
            </a:r>
            <a:r>
              <a:rPr lang="cs-CZ" dirty="0">
                <a:solidFill>
                  <a:schemeClr val="tx1"/>
                </a:solidFill>
              </a:rPr>
              <a:t> a </a:t>
            </a:r>
            <a:r>
              <a:rPr lang="cs-CZ" u="sng" dirty="0">
                <a:solidFill>
                  <a:schemeClr val="tx1"/>
                </a:solidFill>
              </a:rPr>
              <a:t>MZ </a:t>
            </a:r>
            <a:r>
              <a:rPr lang="cs-CZ" dirty="0">
                <a:solidFill>
                  <a:schemeClr val="tx1"/>
                </a:solidFill>
              </a:rPr>
              <a:t>k PÚR a ZÚR (jednotlivých krajů)</a:t>
            </a:r>
          </a:p>
        </p:txBody>
      </p:sp>
      <p:sp>
        <p:nvSpPr>
          <p:cNvPr id="24" name="Obdélník 23"/>
          <p:cNvSpPr/>
          <p:nvPr/>
        </p:nvSpPr>
        <p:spPr>
          <a:xfrm>
            <a:off x="2158285" y="2860599"/>
            <a:ext cx="1763216" cy="1260482"/>
          </a:xfrm>
          <a:prstGeom prst="rect">
            <a:avLst/>
          </a:prstGeom>
          <a:gradFill>
            <a:gsLst>
              <a:gs pos="0">
                <a:srgbClr val="00B0F0"/>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KÚ</a:t>
            </a:r>
            <a:r>
              <a:rPr lang="cs-CZ" dirty="0">
                <a:solidFill>
                  <a:schemeClr val="tx1"/>
                </a:solidFill>
              </a:rPr>
              <a:t> k ZÚR, ÚP</a:t>
            </a:r>
          </a:p>
        </p:txBody>
      </p:sp>
      <p:sp>
        <p:nvSpPr>
          <p:cNvPr id="25" name="Obdélník 24"/>
          <p:cNvSpPr/>
          <p:nvPr/>
        </p:nvSpPr>
        <p:spPr>
          <a:xfrm>
            <a:off x="4079921" y="2845901"/>
            <a:ext cx="1763216" cy="1289878"/>
          </a:xfrm>
          <a:prstGeom prst="rect">
            <a:avLst/>
          </a:prstGeom>
          <a:gradFill>
            <a:gsLst>
              <a:gs pos="0">
                <a:srgbClr val="00B0F0"/>
              </a:gs>
              <a:gs pos="100000">
                <a:srgbClr val="B8CCE4"/>
              </a:gs>
            </a:gsLst>
            <a:lin ang="5400000" scaled="1"/>
          </a:gra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OÚ (3. obec)</a:t>
            </a:r>
            <a:r>
              <a:rPr lang="cs-CZ" dirty="0">
                <a:solidFill>
                  <a:schemeClr val="tx1"/>
                </a:solidFill>
              </a:rPr>
              <a:t> k ÚP a RP</a:t>
            </a:r>
          </a:p>
        </p:txBody>
      </p:sp>
      <p:sp>
        <p:nvSpPr>
          <p:cNvPr id="27" name="Obdélník 26"/>
          <p:cNvSpPr/>
          <p:nvPr/>
        </p:nvSpPr>
        <p:spPr>
          <a:xfrm>
            <a:off x="1524000" y="4725144"/>
            <a:ext cx="2949887" cy="1366611"/>
          </a:xfrm>
          <a:prstGeom prst="rect">
            <a:avLst/>
          </a:prstGeom>
          <a:gradFill>
            <a:gsLst>
              <a:gs pos="0">
                <a:srgbClr val="00B0F0"/>
              </a:gs>
              <a:gs pos="100000">
                <a:srgbClr val="B8CCE4"/>
              </a:gs>
            </a:gsLst>
            <a:lin ang="5400000" scaled="1"/>
          </a:gra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Stanovisko správce povodí    (§ 54 odst. 4) </a:t>
            </a:r>
            <a:r>
              <a:rPr lang="cs-CZ" dirty="0">
                <a:solidFill>
                  <a:schemeClr val="bg1"/>
                </a:solidFill>
              </a:rPr>
              <a:t>– pozor, není ke koncepčním nástrojům, ale k realizačním (viz výčet)</a:t>
            </a:r>
          </a:p>
        </p:txBody>
      </p:sp>
      <p:sp>
        <p:nvSpPr>
          <p:cNvPr id="23" name="Obdélník 22"/>
          <p:cNvSpPr/>
          <p:nvPr/>
        </p:nvSpPr>
        <p:spPr>
          <a:xfrm>
            <a:off x="241803" y="2061830"/>
            <a:ext cx="5298440" cy="514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Vodní zákon</a:t>
            </a:r>
          </a:p>
        </p:txBody>
      </p:sp>
      <p:cxnSp>
        <p:nvCxnSpPr>
          <p:cNvPr id="28" name="Přímá spojnice se šipkou 27"/>
          <p:cNvCxnSpPr/>
          <p:nvPr/>
        </p:nvCxnSpPr>
        <p:spPr>
          <a:xfrm>
            <a:off x="5767772" y="2348880"/>
            <a:ext cx="5040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93</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4891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5" grpId="0" animBg="1"/>
      <p:bldP spid="27" grpId="0" animBg="1"/>
      <p:bldP spid="23" grpId="0" animBg="1"/>
      <p:bldP spid="2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892684" y="2892688"/>
            <a:ext cx="1763216" cy="1260482"/>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MŽP</a:t>
            </a:r>
            <a:r>
              <a:rPr lang="cs-CZ" dirty="0">
                <a:solidFill>
                  <a:schemeClr val="tx1"/>
                </a:solidFill>
              </a:rPr>
              <a:t> k PÚR a ZÚR (jednotlivých krajů)</a:t>
            </a:r>
          </a:p>
        </p:txBody>
      </p:sp>
      <p:sp>
        <p:nvSpPr>
          <p:cNvPr id="24" name="Obdélník 23"/>
          <p:cNvSpPr/>
          <p:nvPr/>
        </p:nvSpPr>
        <p:spPr>
          <a:xfrm>
            <a:off x="3091384" y="2892688"/>
            <a:ext cx="1763216" cy="1260482"/>
          </a:xfrm>
          <a:prstGeom prst="rect">
            <a:avLst/>
          </a:prstGeom>
          <a:gradFill>
            <a:gsLst>
              <a:gs pos="0">
                <a:srgbClr val="7030A0"/>
              </a:gs>
              <a:gs pos="100000">
                <a:srgbClr val="B8CCE4"/>
              </a:gs>
            </a:gsLst>
            <a:lin ang="5400000" scaled="1"/>
          </a:gra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KÚ</a:t>
            </a:r>
            <a:r>
              <a:rPr lang="cs-CZ" dirty="0">
                <a:solidFill>
                  <a:schemeClr val="tx1"/>
                </a:solidFill>
              </a:rPr>
              <a:t> k ÚP a RP</a:t>
            </a:r>
          </a:p>
        </p:txBody>
      </p:sp>
      <p:cxnSp>
        <p:nvCxnSpPr>
          <p:cNvPr id="30" name="Přímá spojnice se šipkou 29"/>
          <p:cNvCxnSpPr/>
          <p:nvPr/>
        </p:nvCxnSpPr>
        <p:spPr>
          <a:xfrm>
            <a:off x="5292080" y="2348880"/>
            <a:ext cx="93610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Obdélník 22"/>
          <p:cNvSpPr/>
          <p:nvPr/>
        </p:nvSpPr>
        <p:spPr>
          <a:xfrm>
            <a:off x="770883" y="1989150"/>
            <a:ext cx="4248472" cy="6536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Zákon o ochraně ovzduší</a:t>
            </a:r>
            <a:endParaRPr lang="cs-CZ" b="1" dirty="0"/>
          </a:p>
        </p:txBody>
      </p:sp>
      <p:sp>
        <p:nvSpPr>
          <p:cNvPr id="28" name="Obdélník 27"/>
          <p:cNvSpPr/>
          <p:nvPr/>
        </p:nvSpPr>
        <p:spPr>
          <a:xfrm>
            <a:off x="756502" y="4366520"/>
            <a:ext cx="4277233" cy="7966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Zákon o odpadech</a:t>
            </a:r>
          </a:p>
        </p:txBody>
      </p:sp>
      <p:sp>
        <p:nvSpPr>
          <p:cNvPr id="29" name="Obdélník 28"/>
          <p:cNvSpPr/>
          <p:nvPr/>
        </p:nvSpPr>
        <p:spPr>
          <a:xfrm>
            <a:off x="127648" y="5327392"/>
            <a:ext cx="1763216" cy="809871"/>
          </a:xfrm>
          <a:prstGeom prst="rect">
            <a:avLst/>
          </a:prstGeom>
          <a:gradFill>
            <a:gsLst>
              <a:gs pos="0">
                <a:schemeClr val="accent5">
                  <a:lumMod val="75000"/>
                </a:schemeClr>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MŽP</a:t>
            </a:r>
            <a:r>
              <a:rPr lang="cs-CZ" dirty="0">
                <a:solidFill>
                  <a:schemeClr val="tx1"/>
                </a:solidFill>
              </a:rPr>
              <a:t> k PÚR</a:t>
            </a:r>
          </a:p>
        </p:txBody>
      </p:sp>
      <p:sp>
        <p:nvSpPr>
          <p:cNvPr id="31" name="Obdélník 30"/>
          <p:cNvSpPr/>
          <p:nvPr/>
        </p:nvSpPr>
        <p:spPr>
          <a:xfrm>
            <a:off x="2070761" y="5337670"/>
            <a:ext cx="1763216" cy="697348"/>
          </a:xfrm>
          <a:prstGeom prst="rect">
            <a:avLst/>
          </a:prstGeom>
          <a:gradFill>
            <a:gsLst>
              <a:gs pos="0">
                <a:schemeClr val="accent5">
                  <a:lumMod val="75000"/>
                </a:schemeClr>
              </a:gs>
              <a:gs pos="100000">
                <a:srgbClr val="B8CCE4"/>
              </a:gs>
            </a:gsLst>
            <a:lin ang="5400000" scaled="1"/>
          </a:gra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KÚ</a:t>
            </a:r>
            <a:r>
              <a:rPr lang="cs-CZ" dirty="0">
                <a:solidFill>
                  <a:schemeClr val="tx1"/>
                </a:solidFill>
              </a:rPr>
              <a:t> k ZÚR</a:t>
            </a:r>
          </a:p>
        </p:txBody>
      </p:sp>
      <p:sp>
        <p:nvSpPr>
          <p:cNvPr id="32" name="Obdélník 31"/>
          <p:cNvSpPr/>
          <p:nvPr/>
        </p:nvSpPr>
        <p:spPr>
          <a:xfrm>
            <a:off x="3996916" y="5327392"/>
            <a:ext cx="1763216" cy="747184"/>
          </a:xfrm>
          <a:prstGeom prst="rect">
            <a:avLst/>
          </a:prstGeom>
          <a:gradFill>
            <a:gsLst>
              <a:gs pos="0">
                <a:schemeClr val="accent5">
                  <a:lumMod val="75000"/>
                </a:schemeClr>
              </a:gs>
              <a:gs pos="100000">
                <a:srgbClr val="B8CCE4"/>
              </a:gs>
            </a:gsLst>
            <a:lin ang="5400000" scaled="1"/>
          </a:gra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OÚ (3. obec)</a:t>
            </a:r>
            <a:r>
              <a:rPr lang="cs-CZ" dirty="0">
                <a:solidFill>
                  <a:schemeClr val="tx1"/>
                </a:solidFill>
              </a:rPr>
              <a:t> k ÚP a RP</a:t>
            </a:r>
          </a:p>
        </p:txBody>
      </p:sp>
      <p:cxnSp>
        <p:nvCxnSpPr>
          <p:cNvPr id="33" name="Přímá spojnice se šipkou 32"/>
          <p:cNvCxnSpPr/>
          <p:nvPr/>
        </p:nvCxnSpPr>
        <p:spPr>
          <a:xfrm flipV="1">
            <a:off x="5261012" y="2892688"/>
            <a:ext cx="967172" cy="17604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94</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418264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3" grpId="0" animBg="1"/>
      <p:bldP spid="28" grpId="0" animBg="1"/>
      <p:bldP spid="29" grpId="0" animBg="1"/>
      <p:bldP spid="31" grpId="0" animBg="1"/>
      <p:bldP spid="32" grpId="0" animBg="1"/>
      <p:bldP spid="2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140359" y="2899447"/>
            <a:ext cx="1763216" cy="1260482"/>
          </a:xfrm>
          <a:prstGeom prst="rect">
            <a:avLst/>
          </a:prstGeom>
          <a:gradFill>
            <a:gsLst>
              <a:gs pos="0">
                <a:srgbClr val="FFC000"/>
              </a:gs>
              <a:gs pos="100000">
                <a:srgbClr val="B8CCE4"/>
              </a:gs>
            </a:gsLst>
            <a:lin ang="5400000" scaled="1"/>
          </a:gra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MZ </a:t>
            </a:r>
            <a:r>
              <a:rPr lang="cs-CZ" dirty="0">
                <a:solidFill>
                  <a:schemeClr val="tx1"/>
                </a:solidFill>
              </a:rPr>
              <a:t>k PÚR a ZÚR (jednotlivých krajů)</a:t>
            </a:r>
          </a:p>
        </p:txBody>
      </p:sp>
      <p:sp>
        <p:nvSpPr>
          <p:cNvPr id="24" name="Obdélník 23"/>
          <p:cNvSpPr/>
          <p:nvPr/>
        </p:nvSpPr>
        <p:spPr>
          <a:xfrm>
            <a:off x="2158285" y="2860599"/>
            <a:ext cx="1763216" cy="1260482"/>
          </a:xfrm>
          <a:prstGeom prst="rect">
            <a:avLst/>
          </a:prstGeom>
          <a:gradFill>
            <a:gsLst>
              <a:gs pos="0">
                <a:srgbClr val="FFC000"/>
              </a:gs>
              <a:gs pos="100000">
                <a:srgbClr val="B8CCE4"/>
              </a:gs>
            </a:gsLst>
            <a:lin ang="5400000" scaled="1"/>
          </a:gra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KÚ</a:t>
            </a:r>
            <a:r>
              <a:rPr lang="cs-CZ" dirty="0">
                <a:solidFill>
                  <a:schemeClr val="tx1"/>
                </a:solidFill>
              </a:rPr>
              <a:t> k ZÚR, ÚP</a:t>
            </a:r>
          </a:p>
        </p:txBody>
      </p:sp>
      <p:sp>
        <p:nvSpPr>
          <p:cNvPr id="25" name="Obdélník 24"/>
          <p:cNvSpPr/>
          <p:nvPr/>
        </p:nvSpPr>
        <p:spPr>
          <a:xfrm>
            <a:off x="4079921" y="2845901"/>
            <a:ext cx="1763216" cy="1289878"/>
          </a:xfrm>
          <a:prstGeom prst="rect">
            <a:avLst/>
          </a:prstGeom>
          <a:gradFill>
            <a:gsLst>
              <a:gs pos="0">
                <a:srgbClr val="FFC000"/>
              </a:gs>
              <a:gs pos="100000">
                <a:srgbClr val="B8CCE4"/>
              </a:gs>
            </a:gsLst>
            <a:lin ang="5400000" scaled="1"/>
          </a:gra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OÚ (3. obec)</a:t>
            </a:r>
            <a:r>
              <a:rPr lang="cs-CZ" dirty="0">
                <a:solidFill>
                  <a:schemeClr val="tx1"/>
                </a:solidFill>
              </a:rPr>
              <a:t>, pokud není příslušný MZ nebo KÚ</a:t>
            </a:r>
          </a:p>
        </p:txBody>
      </p:sp>
      <p:sp>
        <p:nvSpPr>
          <p:cNvPr id="27" name="Obdélník 26"/>
          <p:cNvSpPr/>
          <p:nvPr/>
        </p:nvSpPr>
        <p:spPr>
          <a:xfrm>
            <a:off x="1552990" y="4401748"/>
            <a:ext cx="3192016" cy="1836358"/>
          </a:xfrm>
          <a:prstGeom prst="rect">
            <a:avLst/>
          </a:prstGeom>
          <a:gradFill>
            <a:gsLst>
              <a:gs pos="0">
                <a:srgbClr val="FFC000"/>
              </a:gs>
              <a:gs pos="100000">
                <a:srgbClr val="B8CCE4"/>
              </a:gs>
            </a:gsLst>
            <a:lin ang="5400000" scaled="1"/>
          </a:gra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Stanovisko orgánu státní správy lesů (§ 33 odst. 3) </a:t>
            </a:r>
            <a:r>
              <a:rPr lang="cs-CZ" dirty="0">
                <a:solidFill>
                  <a:schemeClr val="bg1"/>
                </a:solidFill>
              </a:rPr>
              <a:t>– pozor, není ke koncepčním nástrojům, ale </a:t>
            </a:r>
            <a:r>
              <a:rPr lang="cs-CZ" dirty="0"/>
              <a:t>týká se situací, když má těžba překročit 3 m</a:t>
            </a:r>
            <a:r>
              <a:rPr lang="cs-CZ" baseline="30000" dirty="0"/>
              <a:t>3</a:t>
            </a:r>
            <a:r>
              <a:rPr lang="cs-CZ" dirty="0"/>
              <a:t> na 1 ha lesa za kalendářní rok</a:t>
            </a:r>
            <a:endParaRPr lang="cs-CZ" dirty="0">
              <a:solidFill>
                <a:schemeClr val="bg1"/>
              </a:solidFill>
            </a:endParaRPr>
          </a:p>
        </p:txBody>
      </p:sp>
      <p:cxnSp>
        <p:nvCxnSpPr>
          <p:cNvPr id="28" name="Přímá spojnice se šipkou 27"/>
          <p:cNvCxnSpPr/>
          <p:nvPr/>
        </p:nvCxnSpPr>
        <p:spPr>
          <a:xfrm>
            <a:off x="5767772" y="2348880"/>
            <a:ext cx="5040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bdélník 25"/>
          <p:cNvSpPr/>
          <p:nvPr/>
        </p:nvSpPr>
        <p:spPr>
          <a:xfrm>
            <a:off x="489112" y="2046801"/>
            <a:ext cx="5019661" cy="5283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Lesní zákon</a:t>
            </a:r>
          </a:p>
        </p:txBody>
      </p:sp>
      <p:sp>
        <p:nvSpPr>
          <p:cNvPr id="23"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95</a:t>
            </a:fld>
            <a:endParaRPr lang="cs-CZ"/>
          </a:p>
        </p:txBody>
      </p:sp>
      <p:sp>
        <p:nvSpPr>
          <p:cNvPr id="11" name="Zástupný symbol pro datum 10"/>
          <p:cNvSpPr>
            <a:spLocks noGrp="1"/>
          </p:cNvSpPr>
          <p:nvPr>
            <p:ph type="dt" sz="half" idx="10"/>
          </p:nvPr>
        </p:nvSpPr>
        <p:spPr/>
        <p:txBody>
          <a:bodyPr/>
          <a:lstStyle/>
          <a:p>
            <a:r>
              <a:rPr lang="cs-CZ"/>
              <a:t>13. prosince 2019</a:t>
            </a:r>
          </a:p>
        </p:txBody>
      </p:sp>
      <p:sp>
        <p:nvSpPr>
          <p:cNvPr id="12" name="Zástupný symbol pro zápatí 11"/>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0753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5" grpId="0" animBg="1"/>
      <p:bldP spid="27" grpId="0" animBg="1"/>
      <p:bldP spid="26" grpId="0" animBg="1"/>
      <p:bldP spid="2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80520"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stanoviska</a:t>
            </a:r>
            <a:endParaRPr lang="cs-CZ" sz="2100" b="1" dirty="0"/>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140359" y="2899447"/>
            <a:ext cx="1763216" cy="1260482"/>
          </a:xfrm>
          <a:prstGeom prst="rect">
            <a:avLst/>
          </a:prstGeom>
          <a:gradFill>
            <a:gsLst>
              <a:gs pos="0">
                <a:srgbClr val="92D050"/>
              </a:gs>
              <a:gs pos="100000">
                <a:srgbClr val="B8CCE4"/>
              </a:gs>
            </a:gsLst>
            <a:lin ang="5400000" scaled="1"/>
          </a:gra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MŽP </a:t>
            </a:r>
            <a:r>
              <a:rPr lang="cs-CZ" dirty="0">
                <a:solidFill>
                  <a:schemeClr val="tx1"/>
                </a:solidFill>
              </a:rPr>
              <a:t>k PÚR, ZÚR (jednotlivých krajů) a ÚP, kde je sídlo kraje</a:t>
            </a:r>
          </a:p>
        </p:txBody>
      </p:sp>
      <p:sp>
        <p:nvSpPr>
          <p:cNvPr id="24" name="Obdélník 23"/>
          <p:cNvSpPr/>
          <p:nvPr/>
        </p:nvSpPr>
        <p:spPr>
          <a:xfrm>
            <a:off x="2158285" y="2860599"/>
            <a:ext cx="1763216" cy="1260482"/>
          </a:xfrm>
          <a:prstGeom prst="rect">
            <a:avLst/>
          </a:prstGeom>
          <a:gradFill>
            <a:gsLst>
              <a:gs pos="0">
                <a:srgbClr val="92D050"/>
              </a:gs>
              <a:gs pos="100000">
                <a:srgbClr val="B8CCE4"/>
              </a:gs>
            </a:gsLst>
            <a:lin ang="5400000" scaled="1"/>
          </a:gra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KÚ</a:t>
            </a:r>
            <a:r>
              <a:rPr lang="cs-CZ" dirty="0">
                <a:solidFill>
                  <a:schemeClr val="tx1"/>
                </a:solidFill>
              </a:rPr>
              <a:t> – ÚP a zbytková působnost</a:t>
            </a:r>
          </a:p>
        </p:txBody>
      </p:sp>
      <p:sp>
        <p:nvSpPr>
          <p:cNvPr id="25" name="Obdélník 24"/>
          <p:cNvSpPr/>
          <p:nvPr/>
        </p:nvSpPr>
        <p:spPr>
          <a:xfrm>
            <a:off x="4079921" y="2845901"/>
            <a:ext cx="1763216" cy="1289878"/>
          </a:xfrm>
          <a:prstGeom prst="rect">
            <a:avLst/>
          </a:prstGeom>
          <a:gradFill>
            <a:gsLst>
              <a:gs pos="0">
                <a:srgbClr val="92D050"/>
              </a:gs>
              <a:gs pos="100000">
                <a:srgbClr val="B8CCE4"/>
              </a:gs>
            </a:gsLst>
            <a:lin ang="5400000" scaled="1"/>
          </a:gra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u="sng" dirty="0">
                <a:solidFill>
                  <a:schemeClr val="tx1"/>
                </a:solidFill>
              </a:rPr>
              <a:t>OÚ (3. obec)</a:t>
            </a:r>
            <a:r>
              <a:rPr lang="cs-CZ" dirty="0">
                <a:solidFill>
                  <a:schemeClr val="tx1"/>
                </a:solidFill>
              </a:rPr>
              <a:t> – RP</a:t>
            </a:r>
          </a:p>
        </p:txBody>
      </p:sp>
      <p:cxnSp>
        <p:nvCxnSpPr>
          <p:cNvPr id="28" name="Přímá spojnice se šipkou 27"/>
          <p:cNvCxnSpPr/>
          <p:nvPr/>
        </p:nvCxnSpPr>
        <p:spPr>
          <a:xfrm>
            <a:off x="5591109" y="2348880"/>
            <a:ext cx="5040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Obdélník 22"/>
          <p:cNvSpPr/>
          <p:nvPr/>
        </p:nvSpPr>
        <p:spPr>
          <a:xfrm>
            <a:off x="528862" y="2054676"/>
            <a:ext cx="4979241" cy="486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Zákon o ochraně ZPF</a:t>
            </a:r>
          </a:p>
        </p:txBody>
      </p:sp>
      <p:sp>
        <p:nvSpPr>
          <p:cNvPr id="4" name="Obdélník 3"/>
          <p:cNvSpPr/>
          <p:nvPr/>
        </p:nvSpPr>
        <p:spPr>
          <a:xfrm>
            <a:off x="1259478" y="4504044"/>
            <a:ext cx="3888432" cy="16398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dirty="0"/>
              <a:t>Obdobně i další složkové předpisy, např. horní zákon (působnost MŽP, MPO a báňských úřadů) či atomový zákon (Úřad pro jadernou bezpečnost) atd.</a:t>
            </a:r>
          </a:p>
        </p:txBody>
      </p:sp>
      <p:sp>
        <p:nvSpPr>
          <p:cNvPr id="26"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1" name="Zástupný symbol pro číslo snímku 10"/>
          <p:cNvSpPr>
            <a:spLocks noGrp="1"/>
          </p:cNvSpPr>
          <p:nvPr>
            <p:ph type="sldNum" sz="quarter" idx="12"/>
          </p:nvPr>
        </p:nvSpPr>
        <p:spPr/>
        <p:txBody>
          <a:bodyPr/>
          <a:lstStyle/>
          <a:p>
            <a:fld id="{386FF7BF-90D5-4328-A7D3-83853A676C7B}" type="slidenum">
              <a:rPr lang="cs-CZ" smtClean="0"/>
              <a:pPr/>
              <a:t>96</a:t>
            </a:fld>
            <a:endParaRPr lang="cs-CZ"/>
          </a:p>
        </p:txBody>
      </p:sp>
      <p:sp>
        <p:nvSpPr>
          <p:cNvPr id="12" name="Zástupný symbol pro datum 11"/>
          <p:cNvSpPr>
            <a:spLocks noGrp="1"/>
          </p:cNvSpPr>
          <p:nvPr>
            <p:ph type="dt" sz="half" idx="10"/>
          </p:nvPr>
        </p:nvSpPr>
        <p:spPr/>
        <p:txBody>
          <a:bodyPr/>
          <a:lstStyle/>
          <a:p>
            <a:r>
              <a:rPr lang="cs-CZ"/>
              <a:t>13. prosince 2019</a:t>
            </a:r>
          </a:p>
        </p:txBody>
      </p:sp>
      <p:sp>
        <p:nvSpPr>
          <p:cNvPr id="13" name="Zástupný symbol pro zápatí 12"/>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1468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7" grpId="0" animBg="1"/>
      <p:bldP spid="24" grpId="0" animBg="1"/>
      <p:bldP spid="25" grpId="0" animBg="1"/>
      <p:bldP spid="23" grpId="0" animBg="1"/>
      <p:bldP spid="4"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i="1" dirty="0"/>
              <a:t>Vybraná „environmentální“ závazná stanoviska</a:t>
            </a:r>
            <a:endParaRPr lang="cs-CZ"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025" y="2554566"/>
            <a:ext cx="4629894" cy="3086596"/>
          </a:xfrm>
          <a:prstGeom prst="rect">
            <a:avLst/>
          </a:prstGeom>
        </p:spPr>
      </p:pic>
      <p:sp>
        <p:nvSpPr>
          <p:cNvPr id="4" name="Zástupný symbol pro číslo snímku 3"/>
          <p:cNvSpPr>
            <a:spLocks noGrp="1"/>
          </p:cNvSpPr>
          <p:nvPr>
            <p:ph type="sldNum" sz="quarter" idx="12"/>
          </p:nvPr>
        </p:nvSpPr>
        <p:spPr/>
        <p:txBody>
          <a:bodyPr/>
          <a:lstStyle/>
          <a:p>
            <a:fld id="{386FF7BF-90D5-4328-A7D3-83853A676C7B}" type="slidenum">
              <a:rPr lang="cs-CZ" smtClean="0"/>
              <a:pPr/>
              <a:t>97</a:t>
            </a:fld>
            <a:endParaRPr lang="cs-CZ"/>
          </a:p>
        </p:txBody>
      </p:sp>
      <p:sp>
        <p:nvSpPr>
          <p:cNvPr id="9" name="Zástupný symbol pro datum 8"/>
          <p:cNvSpPr>
            <a:spLocks noGrp="1"/>
          </p:cNvSpPr>
          <p:nvPr>
            <p:ph type="dt" sz="half" idx="10"/>
          </p:nvPr>
        </p:nvSpPr>
        <p:spPr/>
        <p:txBody>
          <a:bodyPr/>
          <a:lstStyle/>
          <a:p>
            <a:r>
              <a:rPr lang="cs-CZ"/>
              <a:t>13. prosince 2019</a:t>
            </a:r>
          </a:p>
        </p:txBody>
      </p:sp>
      <p:sp>
        <p:nvSpPr>
          <p:cNvPr id="10" name="Zástupný symbol pro zápatí 9"/>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975340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2285" y="1269229"/>
            <a:ext cx="5393185" cy="5184576"/>
          </a:xfrm>
        </p:spPr>
        <p:txBody>
          <a:bodyPr>
            <a:normAutofit fontScale="62500" lnSpcReduction="20000"/>
          </a:bodyPr>
          <a:lstStyle/>
          <a:p>
            <a:pPr marL="0" indent="0" algn="ctr">
              <a:buNone/>
            </a:pPr>
            <a:r>
              <a:rPr lang="cs-CZ" b="1" u="sng" dirty="0"/>
              <a:t>Závazné stanovisko orgánu územního plánování </a:t>
            </a:r>
            <a:r>
              <a:rPr lang="cs-CZ" dirty="0"/>
              <a:t>- § 96b</a:t>
            </a:r>
          </a:p>
          <a:p>
            <a:r>
              <a:rPr lang="cs-CZ" sz="3000" dirty="0"/>
              <a:t>není typickým „environmentálním“ správním aktem, ale pro ochranu životního prostředí taktéž důležité </a:t>
            </a:r>
          </a:p>
          <a:p>
            <a:r>
              <a:rPr lang="cs-CZ" sz="3000" dirty="0"/>
              <a:t>procesně před územním rozhodnutím (i s EIA) a dále pro procesy podle ustanovení § 126, § 127 a § 129 StavZ nebo pro procesy podle zvláštního zákona, když půjde o posouzení změny v území</a:t>
            </a:r>
          </a:p>
          <a:p>
            <a:r>
              <a:rPr lang="cs-CZ" sz="3000" dirty="0"/>
              <a:t>nikoliv </a:t>
            </a:r>
            <a:r>
              <a:rPr lang="cs-CZ" sz="3000" u="sng" dirty="0"/>
              <a:t>ve vyjmenovaných případech dle odst. 1</a:t>
            </a:r>
          </a:p>
          <a:p>
            <a:r>
              <a:rPr lang="cs-CZ" sz="3000" dirty="0"/>
              <a:t>posouzení, zda soulad s PÚR, ZÚR a ÚP =&gt; podmínky pro uskutečnění záměru</a:t>
            </a:r>
          </a:p>
          <a:p>
            <a:r>
              <a:rPr lang="cs-CZ" sz="3000" dirty="0"/>
              <a:t>pro každý záměr samostatné stanovisko v území (nejsou sobě na překážku)</a:t>
            </a:r>
          </a:p>
          <a:p>
            <a:r>
              <a:rPr lang="cs-CZ" sz="3000" dirty="0"/>
              <a:t>platí 2 roky ode dne vydání, nestanoví-li orgán územního plánování v odůvodněných případech lhůtu delší, nejdéle však 3 roky; </a:t>
            </a:r>
            <a:r>
              <a:rPr lang="cs-CZ" sz="3000"/>
              <a:t>platnost nelze </a:t>
            </a:r>
            <a:r>
              <a:rPr lang="cs-CZ" sz="3000" dirty="0"/>
              <a:t>prodloužit, pokud se změnily podmínky v území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2" name="AutoShape 50"/>
          <p:cNvSpPr>
            <a:spLocks noChangeShapeType="1"/>
          </p:cNvSpPr>
          <p:nvPr/>
        </p:nvSpPr>
        <p:spPr bwMode="auto">
          <a:xfrm>
            <a:off x="6493938" y="2533299"/>
            <a:ext cx="72009" cy="195950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3" name="Rectangle 46"/>
          <p:cNvSpPr>
            <a:spLocks noChangeArrowheads="1"/>
          </p:cNvSpPr>
          <p:nvPr/>
        </p:nvSpPr>
        <p:spPr bwMode="auto">
          <a:xfrm>
            <a:off x="6372200" y="471106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5" name="Zaoblený obdélník 14"/>
          <p:cNvSpPr/>
          <p:nvPr/>
        </p:nvSpPr>
        <p:spPr>
          <a:xfrm>
            <a:off x="6804248" y="2745160"/>
            <a:ext cx="2099138" cy="9316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500" dirty="0"/>
              <a:t>závazné stanovisko orgánu územního plánování - § 96b</a:t>
            </a:r>
          </a:p>
        </p:txBody>
      </p:sp>
      <p:sp>
        <p:nvSpPr>
          <p:cNvPr id="16" name="AutoShape 50"/>
          <p:cNvSpPr>
            <a:spLocks noChangeShapeType="1"/>
          </p:cNvSpPr>
          <p:nvPr/>
        </p:nvSpPr>
        <p:spPr bwMode="auto">
          <a:xfrm flipV="1">
            <a:off x="7286210" y="3832266"/>
            <a:ext cx="143833" cy="66054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7" name="Rectangle 33"/>
          <p:cNvSpPr>
            <a:spLocks noChangeArrowheads="1"/>
          </p:cNvSpPr>
          <p:nvPr/>
        </p:nvSpPr>
        <p:spPr bwMode="auto">
          <a:xfrm>
            <a:off x="6193643" y="1635892"/>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98</a:t>
            </a:fld>
            <a:endParaRPr lang="cs-CZ"/>
          </a:p>
        </p:txBody>
      </p:sp>
      <p:sp>
        <p:nvSpPr>
          <p:cNvPr id="7" name="Zástupný symbol pro datum 6"/>
          <p:cNvSpPr>
            <a:spLocks noGrp="1"/>
          </p:cNvSpPr>
          <p:nvPr>
            <p:ph type="dt" sz="half" idx="10"/>
          </p:nvPr>
        </p:nvSpPr>
        <p:spPr/>
        <p:txBody>
          <a:bodyPr/>
          <a:lstStyle/>
          <a:p>
            <a:r>
              <a:rPr lang="cs-CZ"/>
              <a:t>13. prosince 2019</a:t>
            </a:r>
          </a:p>
        </p:txBody>
      </p:sp>
      <p:sp>
        <p:nvSpPr>
          <p:cNvPr id="9" name="Zástupný symbol pro zápatí 8"/>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344674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000" y="528788"/>
            <a:ext cx="7276094" cy="353943"/>
          </a:xfrm>
          <a:prstGeom prst="rect">
            <a:avLst/>
          </a:prstGeom>
        </p:spPr>
        <p:txBody>
          <a:bodyPr wrap="none">
            <a:spAutoFit/>
          </a:bodyPr>
          <a:lstStyle/>
          <a:p>
            <a:pPr algn="ctr"/>
            <a:r>
              <a:rPr lang="cs-CZ" sz="1700" dirty="0"/>
              <a:t>„Environmentální“ správní akty s vazbou na procesy veřejného stavebního práva </a:t>
            </a:r>
          </a:p>
        </p:txBody>
      </p:sp>
      <p:sp>
        <p:nvSpPr>
          <p:cNvPr id="10" name="Obdélník 9"/>
          <p:cNvSpPr/>
          <p:nvPr/>
        </p:nvSpPr>
        <p:spPr>
          <a:xfrm>
            <a:off x="683568" y="1184171"/>
            <a:ext cx="4697324"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100" dirty="0"/>
              <a:t>Vybraná „environmentální“ závazná stanoviska</a:t>
            </a:r>
            <a:endParaRPr lang="cs-CZ" sz="2100" b="1" dirty="0"/>
          </a:p>
        </p:txBody>
      </p:sp>
      <p:sp>
        <p:nvSpPr>
          <p:cNvPr id="11" name="Obdélník 10"/>
          <p:cNvSpPr/>
          <p:nvPr/>
        </p:nvSpPr>
        <p:spPr>
          <a:xfrm>
            <a:off x="126079" y="2015036"/>
            <a:ext cx="4949977" cy="61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000" dirty="0"/>
              <a:t>Zákon o ochraně přírody a krajiny</a:t>
            </a:r>
          </a:p>
        </p:txBody>
      </p:sp>
      <p:sp>
        <p:nvSpPr>
          <p:cNvPr id="19"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0"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21"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22" name="Přímá spojnice se šipkou 21"/>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03815" y="2831621"/>
            <a:ext cx="2372855" cy="1474774"/>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k zásahům, které by mohly vést k poškození či zničení významného krajinného prvku (§ 4 odst. 2)</a:t>
            </a:r>
          </a:p>
        </p:txBody>
      </p:sp>
      <p:sp>
        <p:nvSpPr>
          <p:cNvPr id="24" name="Obdélník 23"/>
          <p:cNvSpPr/>
          <p:nvPr/>
        </p:nvSpPr>
        <p:spPr>
          <a:xfrm>
            <a:off x="2984676" y="2818604"/>
            <a:ext cx="1861366" cy="1511237"/>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k činnostem na území národního parku nebo chráněné krajinné oblasti (§ 44)</a:t>
            </a:r>
          </a:p>
        </p:txBody>
      </p:sp>
      <p:sp>
        <p:nvSpPr>
          <p:cNvPr id="25" name="Obdélník 24"/>
          <p:cNvSpPr/>
          <p:nvPr/>
        </p:nvSpPr>
        <p:spPr>
          <a:xfrm>
            <a:off x="525807" y="4552584"/>
            <a:ext cx="1763216" cy="1289878"/>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ke kácení dřevin pro účely stavebního záměru (§ 8)</a:t>
            </a:r>
          </a:p>
        </p:txBody>
      </p:sp>
      <p:sp>
        <p:nvSpPr>
          <p:cNvPr id="26" name="Obdélník 25"/>
          <p:cNvSpPr/>
          <p:nvPr/>
        </p:nvSpPr>
        <p:spPr>
          <a:xfrm>
            <a:off x="2732818" y="4561411"/>
            <a:ext cx="1965857" cy="1367334"/>
          </a:xfrm>
          <a:prstGeom prst="rect">
            <a:avLst/>
          </a:prstGeom>
          <a:gradFill>
            <a:gsLst>
              <a:gs pos="0">
                <a:schemeClr val="accent2"/>
              </a:gs>
              <a:gs pos="100000">
                <a:srgbClr val="B8CCE4"/>
              </a:gs>
            </a:gsLst>
            <a:lin ang="54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solidFill>
                  <a:schemeClr val="tx1"/>
                </a:solidFill>
              </a:rPr>
              <a:t>k činnostem, které by mohly snížit nebo změnit krajinný ráz (§ 12)</a:t>
            </a:r>
          </a:p>
        </p:txBody>
      </p:sp>
      <p:cxnSp>
        <p:nvCxnSpPr>
          <p:cNvPr id="30" name="Přímá spojnice se šipkou 29"/>
          <p:cNvCxnSpPr/>
          <p:nvPr/>
        </p:nvCxnSpPr>
        <p:spPr>
          <a:xfrm>
            <a:off x="5292080" y="2348880"/>
            <a:ext cx="1207354" cy="15121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Přímá spojnice se šipkou 27"/>
          <p:cNvCxnSpPr/>
          <p:nvPr/>
        </p:nvCxnSpPr>
        <p:spPr>
          <a:xfrm>
            <a:off x="5154048" y="2606995"/>
            <a:ext cx="1218152" cy="26151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99</a:t>
            </a:fld>
            <a:endParaRPr lang="cs-CZ"/>
          </a:p>
        </p:txBody>
      </p:sp>
      <p:sp>
        <p:nvSpPr>
          <p:cNvPr id="12" name="Zástupný symbol pro datum 11"/>
          <p:cNvSpPr>
            <a:spLocks noGrp="1"/>
          </p:cNvSpPr>
          <p:nvPr>
            <p:ph type="dt" sz="half" idx="10"/>
          </p:nvPr>
        </p:nvSpPr>
        <p:spPr/>
        <p:txBody>
          <a:bodyPr/>
          <a:lstStyle/>
          <a:p>
            <a:r>
              <a:rPr lang="cs-CZ"/>
              <a:t>13. prosince 2019</a:t>
            </a:r>
          </a:p>
        </p:txBody>
      </p:sp>
      <p:sp>
        <p:nvSpPr>
          <p:cNvPr id="13" name="Zástupný symbol pro zápatí 12"/>
          <p:cNvSpPr>
            <a:spLocks noGrp="1"/>
          </p:cNvSpPr>
          <p:nvPr>
            <p:ph type="ftr" sz="quarter" idx="11"/>
          </p:nvPr>
        </p:nvSpPr>
        <p:spPr/>
        <p:txBody>
          <a:bodyPr/>
          <a:lstStyle/>
          <a:p>
            <a:r>
              <a:rPr lang="cs-CZ"/>
              <a:t>Dominik Židek</a:t>
            </a:r>
          </a:p>
        </p:txBody>
      </p:sp>
    </p:spTree>
    <p:extLst>
      <p:ext uri="{BB962C8B-B14F-4D97-AF65-F5344CB8AC3E}">
        <p14:creationId xmlns:p14="http://schemas.microsoft.com/office/powerpoint/2010/main" val="261062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P spid="7" grpId="0" animBg="1"/>
      <p:bldP spid="24" grpId="0" animBg="1"/>
      <p:bldP spid="25" grpId="0" animBg="1"/>
      <p:bldP spid="26" grpId="0" animBg="1"/>
      <p:bldP spid="23"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6841</TotalTime>
  <Words>10658</Words>
  <Application>Microsoft Office PowerPoint</Application>
  <PresentationFormat>Předvádění na obrazovce (4:3)</PresentationFormat>
  <Paragraphs>1488</Paragraphs>
  <Slides>124</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124</vt:i4>
      </vt:variant>
    </vt:vector>
  </HeadingPairs>
  <TitlesOfParts>
    <vt:vector size="129" baseType="lpstr">
      <vt:lpstr>Arial</vt:lpstr>
      <vt:lpstr>Calibri</vt:lpstr>
      <vt:lpstr>Verdana</vt:lpstr>
      <vt:lpstr>Wingdings 2</vt:lpstr>
      <vt:lpstr>Motiv systému Office</vt:lpstr>
      <vt:lpstr>Řešení střetů zájmů v území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Řešení střetů zájmů v území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dc:title>
  <dc:creator>Dominik Židek</dc:creator>
  <cp:lastModifiedBy>Dominik Židek</cp:lastModifiedBy>
  <cp:revision>193</cp:revision>
  <cp:lastPrinted>2017-02-08T01:08:34Z</cp:lastPrinted>
  <dcterms:created xsi:type="dcterms:W3CDTF">2014-09-07T21:44:03Z</dcterms:created>
  <dcterms:modified xsi:type="dcterms:W3CDTF">2019-12-12T21:30:27Z</dcterms:modified>
</cp:coreProperties>
</file>