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5" r:id="rId1"/>
  </p:sldMasterIdLst>
  <p:notesMasterIdLst>
    <p:notesMasterId r:id="rId26"/>
  </p:notesMasterIdLst>
  <p:sldIdLst>
    <p:sldId id="256" r:id="rId2"/>
    <p:sldId id="264" r:id="rId3"/>
    <p:sldId id="257" r:id="rId4"/>
    <p:sldId id="263" r:id="rId5"/>
    <p:sldId id="267" r:id="rId6"/>
    <p:sldId id="269" r:id="rId7"/>
    <p:sldId id="265" r:id="rId8"/>
    <p:sldId id="270" r:id="rId9"/>
    <p:sldId id="273" r:id="rId10"/>
    <p:sldId id="275" r:id="rId11"/>
    <p:sldId id="271" r:id="rId12"/>
    <p:sldId id="276" r:id="rId13"/>
    <p:sldId id="281" r:id="rId14"/>
    <p:sldId id="260" r:id="rId15"/>
    <p:sldId id="268" r:id="rId16"/>
    <p:sldId id="274" r:id="rId17"/>
    <p:sldId id="277" r:id="rId18"/>
    <p:sldId id="278" r:id="rId19"/>
    <p:sldId id="279" r:id="rId20"/>
    <p:sldId id="280" r:id="rId21"/>
    <p:sldId id="282" r:id="rId22"/>
    <p:sldId id="262" r:id="rId23"/>
    <p:sldId id="283" r:id="rId24"/>
    <p:sldId id="258"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8" d="100"/>
          <a:sy n="108"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FF1B02-24F6-4D3F-AB1D-10AC7B99158F}" type="datetimeFigureOut">
              <a:rPr lang="cs-CZ" smtClean="0"/>
              <a:t>27.11.2019</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7C657A-921D-4D3E-8D6E-E8B5C114ADEC}" type="slidenum">
              <a:rPr lang="cs-CZ" smtClean="0"/>
              <a:t>‹#›</a:t>
            </a:fld>
            <a:endParaRPr lang="cs-CZ"/>
          </a:p>
        </p:txBody>
      </p:sp>
    </p:spTree>
    <p:extLst>
      <p:ext uri="{BB962C8B-B14F-4D97-AF65-F5344CB8AC3E}">
        <p14:creationId xmlns:p14="http://schemas.microsoft.com/office/powerpoint/2010/main" val="36415442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buNone/>
            </a:pPr>
            <a:r>
              <a:rPr lang="cs-CZ" sz="1200" dirty="0"/>
              <a:t>Uveďte nejméně jeden příklad (a odkaz na ustanovení právního předpis):</a:t>
            </a:r>
          </a:p>
          <a:p>
            <a:r>
              <a:rPr lang="cs-CZ" sz="1200" dirty="0"/>
              <a:t>Přiznání – Daňové přiznání k DPPO § 38m ZDP</a:t>
            </a:r>
          </a:p>
          <a:p>
            <a:r>
              <a:rPr lang="cs-CZ" sz="1200" dirty="0"/>
              <a:t>Hlášení – Kontrolní hlášení dle § 101c a násl. ZDPH</a:t>
            </a:r>
          </a:p>
          <a:p>
            <a:r>
              <a:rPr lang="cs-CZ" sz="1200" dirty="0"/>
              <a:t>Vyúčtování – Vyúčtování srážkové daně dle § 38/9 ZDP</a:t>
            </a:r>
          </a:p>
          <a:p>
            <a:r>
              <a:rPr lang="cs-CZ" sz="1200" dirty="0"/>
              <a:t>Oznamovací povinnosti, která není daňovým tvrzením – Oznámení dle § 38da ZDP</a:t>
            </a:r>
            <a:endParaRPr lang="cs-CZ" dirty="0"/>
          </a:p>
        </p:txBody>
      </p:sp>
      <p:sp>
        <p:nvSpPr>
          <p:cNvPr id="4" name="Zástupný symbol pro číslo snímku 3"/>
          <p:cNvSpPr>
            <a:spLocks noGrp="1"/>
          </p:cNvSpPr>
          <p:nvPr>
            <p:ph type="sldNum" sz="quarter" idx="5"/>
          </p:nvPr>
        </p:nvSpPr>
        <p:spPr/>
        <p:txBody>
          <a:bodyPr/>
          <a:lstStyle/>
          <a:p>
            <a:fld id="{967C657A-921D-4D3E-8D6E-E8B5C114ADEC}" type="slidenum">
              <a:rPr lang="cs-CZ" smtClean="0"/>
              <a:t>3</a:t>
            </a:fld>
            <a:endParaRPr lang="cs-CZ"/>
          </a:p>
        </p:txBody>
      </p:sp>
    </p:spTree>
    <p:extLst>
      <p:ext uri="{BB962C8B-B14F-4D97-AF65-F5344CB8AC3E}">
        <p14:creationId xmlns:p14="http://schemas.microsoft.com/office/powerpoint/2010/main" val="3877195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2 </a:t>
            </a:r>
            <a:r>
              <a:rPr lang="cs-CZ" dirty="0" err="1"/>
              <a:t>Afs</a:t>
            </a:r>
            <a:r>
              <a:rPr lang="cs-CZ" dirty="0"/>
              <a:t> 25/2015 - „Nejde tu o to, zda orgán dostane od jednotlivce podání na formuláři, anebo nikoli. O povinnost podání na formuláři učinit strany spor nevedou. Vedou spor o to, zda podání ve formátu ‚*.</a:t>
            </a:r>
            <a:r>
              <a:rPr lang="cs-CZ" dirty="0" err="1"/>
              <a:t>pdf</a:t>
            </a:r>
            <a:r>
              <a:rPr lang="cs-CZ" dirty="0"/>
              <a:t>‘, tedy v určité technické podobě formuláře, s níž zákon výslovně nepočítá, ale která je schopna splnit svoji funkci po obsahové stránce úplně stejně jako jiná technická podoba formuláře, se kterou naopak zákon výslovně počítá (formulář v papírové, tedy listinné podobě), je třeba považovat za takové podání, které, slovy zákona, nemohlo mít předpokládané účinky pro správu daní. A to zjevně naplněno není. Účinky pro správu daní, tedy poskytnutí správci daní takového souboru informací v předem určené struktuře, že s ním správce daně může dostatečně jednoduše pracovat a může se spolehnout aspoň v základní rovině na jeho přesnost a spolehlivost, je i u podání ve formátu ‚*.</a:t>
            </a:r>
            <a:r>
              <a:rPr lang="cs-CZ" dirty="0" err="1"/>
              <a:t>pdf</a:t>
            </a:r>
            <a:r>
              <a:rPr lang="cs-CZ" dirty="0"/>
              <a:t>‘ bez jakýchkoli pochyb zajištěno. Opět zjednodušeně řečeno - správce daně dostane potřebná data v takové struktuře, která mu umožní bez neúnosných těžkostí stanovit daň.“</a:t>
            </a:r>
          </a:p>
          <a:p>
            <a:r>
              <a:rPr lang="cs-CZ" dirty="0" err="1"/>
              <a:t>Punktum</a:t>
            </a:r>
            <a:r>
              <a:rPr lang="cs-CZ" dirty="0"/>
              <a:t> (I a II), </a:t>
            </a:r>
            <a:r>
              <a:rPr lang="cs-CZ" dirty="0" err="1"/>
              <a:t>Ganesa</a:t>
            </a:r>
            <a:r>
              <a:rPr lang="cs-CZ" dirty="0"/>
              <a:t> – před novelou DPH, nešlo shledat </a:t>
            </a:r>
            <a:r>
              <a:rPr lang="cs-CZ" dirty="0" err="1"/>
              <a:t>pdfka</a:t>
            </a:r>
            <a:r>
              <a:rPr lang="cs-CZ" dirty="0"/>
              <a:t> neúčinnými – odst. 4 je novinka.</a:t>
            </a:r>
          </a:p>
        </p:txBody>
      </p:sp>
      <p:sp>
        <p:nvSpPr>
          <p:cNvPr id="4" name="Zástupný symbol pro číslo snímku 3"/>
          <p:cNvSpPr>
            <a:spLocks noGrp="1"/>
          </p:cNvSpPr>
          <p:nvPr>
            <p:ph type="sldNum" sz="quarter" idx="5"/>
          </p:nvPr>
        </p:nvSpPr>
        <p:spPr/>
        <p:txBody>
          <a:bodyPr/>
          <a:lstStyle/>
          <a:p>
            <a:fld id="{967C657A-921D-4D3E-8D6E-E8B5C114ADEC}" type="slidenum">
              <a:rPr lang="cs-CZ" smtClean="0"/>
              <a:t>10</a:t>
            </a:fld>
            <a:endParaRPr lang="cs-CZ"/>
          </a:p>
        </p:txBody>
      </p:sp>
    </p:spTree>
    <p:extLst>
      <p:ext uri="{BB962C8B-B14F-4D97-AF65-F5344CB8AC3E}">
        <p14:creationId xmlns:p14="http://schemas.microsoft.com/office/powerpoint/2010/main" val="1104391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11/27/2019</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680203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2689196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737507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0934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none"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11/27/2019</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748737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559038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40867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447761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63479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11/27/2019</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18942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11/27/2019</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210914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11/27/2019</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513163603"/>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27" r:id="rId5"/>
    <p:sldLayoutId id="2147483733" r:id="rId6"/>
    <p:sldLayoutId id="2147483734" r:id="rId7"/>
    <p:sldLayoutId id="2147483724" r:id="rId8"/>
    <p:sldLayoutId id="2147483725" r:id="rId9"/>
    <p:sldLayoutId id="2147483726" r:id="rId10"/>
    <p:sldLayoutId id="2147483728" r:id="rId11"/>
  </p:sldLayoutIdLst>
  <p:hf sldNum="0" hdr="0" ftr="0" dt="0"/>
  <p:txStyles>
    <p:titleStyle>
      <a:lvl1pPr algn="l" defTabSz="914400" rtl="0" eaLnBrk="1" latinLnBrk="0" hangingPunct="1">
        <a:lnSpc>
          <a:spcPct val="90000"/>
        </a:lnSpc>
        <a:spcBef>
          <a:spcPct val="0"/>
        </a:spcBef>
        <a:buNone/>
        <a:defRPr lang="en-US" sz="36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20000"/>
        </a:lnSpc>
        <a:spcBef>
          <a:spcPts val="900"/>
        </a:spcBef>
        <a:spcAft>
          <a:spcPts val="0"/>
        </a:spcAft>
        <a:buClr>
          <a:schemeClr val="tx1">
            <a:lumMod val="85000"/>
            <a:lumOff val="15000"/>
          </a:schemeClr>
        </a:buClr>
        <a:buFont typeface="Garamond" pitchFamily="18" charset="0"/>
        <a:buChar char="◦"/>
        <a:defRPr sz="14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Obsah obrázku tráva, exteriér, pole, travnaté&#10;&#10;Popis byl vytvořen automaticky">
            <a:extLst>
              <a:ext uri="{FF2B5EF4-FFF2-40B4-BE49-F238E27FC236}">
                <a16:creationId xmlns:a16="http://schemas.microsoft.com/office/drawing/2014/main" id="{98DEE460-C095-42C8-B097-00DD343EEECC}"/>
              </a:ext>
            </a:extLst>
          </p:cNvPr>
          <p:cNvPicPr>
            <a:picLocks noChangeAspect="1"/>
          </p:cNvPicPr>
          <p:nvPr/>
        </p:nvPicPr>
        <p:blipFill rotWithShape="1">
          <a:blip r:embed="rId2"/>
          <a:srcRect t="20393" b="23685"/>
          <a:stretch/>
        </p:blipFill>
        <p:spPr>
          <a:xfrm>
            <a:off x="-1" y="10"/>
            <a:ext cx="12192000" cy="4551026"/>
          </a:xfrm>
          <a:prstGeom prst="rect">
            <a:avLst/>
          </a:prstGeom>
        </p:spPr>
      </p:pic>
      <p:sp>
        <p:nvSpPr>
          <p:cNvPr id="9"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30074"/>
            <a:ext cx="12192000" cy="2327925"/>
          </a:xfrm>
          <a:prstGeom prst="rect">
            <a:avLst/>
          </a:prstGeom>
          <a:solidFill>
            <a:schemeClr val="bg1">
              <a:lumMod val="75000"/>
              <a:lumOff val="25000"/>
            </a:schemeClr>
          </a:solidFill>
          <a:ln w="6350" cap="sq" cmpd="sng" algn="ctr">
            <a:noFill/>
            <a:prstDash val="solid"/>
            <a:miter lim="800000"/>
          </a:ln>
          <a:effectLst/>
        </p:spPr>
      </p:sp>
      <p:sp>
        <p:nvSpPr>
          <p:cNvPr id="11"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116" y="4692768"/>
            <a:ext cx="11859768" cy="2002536"/>
          </a:xfrm>
          <a:prstGeom prst="rect">
            <a:avLst/>
          </a:prstGeom>
          <a:noFill/>
          <a:ln w="6350" cap="sq" cmpd="sng" algn="ctr">
            <a:solidFill>
              <a:schemeClr val="tx1"/>
            </a:solidFill>
            <a:prstDash val="solid"/>
            <a:miter lim="800000"/>
          </a:ln>
          <a:effectLst>
            <a:softEdge rad="0"/>
          </a:effectLst>
        </p:spPr>
      </p:sp>
      <p:sp>
        <p:nvSpPr>
          <p:cNvPr id="2" name="Nadpis 1">
            <a:extLst>
              <a:ext uri="{FF2B5EF4-FFF2-40B4-BE49-F238E27FC236}">
                <a16:creationId xmlns:a16="http://schemas.microsoft.com/office/drawing/2014/main" id="{FDC6BC9F-630D-4671-8CD9-9DDE9741796A}"/>
              </a:ext>
            </a:extLst>
          </p:cNvPr>
          <p:cNvSpPr>
            <a:spLocks noGrp="1"/>
          </p:cNvSpPr>
          <p:nvPr>
            <p:ph type="ctrTitle"/>
          </p:nvPr>
        </p:nvSpPr>
        <p:spPr>
          <a:xfrm>
            <a:off x="372723" y="4956811"/>
            <a:ext cx="11439414" cy="897439"/>
          </a:xfrm>
        </p:spPr>
        <p:txBody>
          <a:bodyPr>
            <a:normAutofit/>
          </a:bodyPr>
          <a:lstStyle/>
          <a:p>
            <a:r>
              <a:rPr lang="cs-CZ" sz="4400" dirty="0">
                <a:solidFill>
                  <a:schemeClr val="tx1"/>
                </a:solidFill>
                <a:latin typeface="Arial" panose="020B0604020202020204" pitchFamily="34" charset="0"/>
                <a:cs typeface="Arial" panose="020B0604020202020204" pitchFamily="34" charset="0"/>
              </a:rPr>
              <a:t>Vybrané problémy daňových tvrzení</a:t>
            </a:r>
          </a:p>
        </p:txBody>
      </p:sp>
      <p:sp>
        <p:nvSpPr>
          <p:cNvPr id="3" name="Podnadpis 2">
            <a:extLst>
              <a:ext uri="{FF2B5EF4-FFF2-40B4-BE49-F238E27FC236}">
                <a16:creationId xmlns:a16="http://schemas.microsoft.com/office/drawing/2014/main" id="{652D4516-8329-4F79-98C7-01FF793A69AA}"/>
              </a:ext>
            </a:extLst>
          </p:cNvPr>
          <p:cNvSpPr>
            <a:spLocks noGrp="1"/>
          </p:cNvSpPr>
          <p:nvPr>
            <p:ph type="subTitle" idx="1"/>
          </p:nvPr>
        </p:nvSpPr>
        <p:spPr>
          <a:xfrm>
            <a:off x="764275" y="5783001"/>
            <a:ext cx="10656310" cy="425961"/>
          </a:xfrm>
        </p:spPr>
        <p:txBody>
          <a:bodyPr>
            <a:normAutofit/>
          </a:bodyPr>
          <a:lstStyle/>
          <a:p>
            <a:r>
              <a:rPr lang="cs-CZ" dirty="0">
                <a:solidFill>
                  <a:schemeClr val="tx1"/>
                </a:solidFill>
                <a:latin typeface="Arial" panose="020B0604020202020204" pitchFamily="34" charset="0"/>
                <a:cs typeface="Arial" panose="020B0604020202020204" pitchFamily="34" charset="0"/>
              </a:rPr>
              <a:t>Jiří Kappel</a:t>
            </a:r>
          </a:p>
        </p:txBody>
      </p:sp>
    </p:spTree>
    <p:extLst>
      <p:ext uri="{BB962C8B-B14F-4D97-AF65-F5344CB8AC3E}">
        <p14:creationId xmlns:p14="http://schemas.microsoft.com/office/powerpoint/2010/main" val="1157933450"/>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2358E-300D-4B08-B417-8DEE7C93A84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Formát a řešení vad</a:t>
            </a:r>
            <a:endParaRPr lang="cs-CZ" dirty="0"/>
          </a:p>
        </p:txBody>
      </p:sp>
      <p:sp>
        <p:nvSpPr>
          <p:cNvPr id="3" name="Zástupný obsah 2">
            <a:extLst>
              <a:ext uri="{FF2B5EF4-FFF2-40B4-BE49-F238E27FC236}">
                <a16:creationId xmlns:a16="http://schemas.microsoft.com/office/drawing/2014/main" id="{FD6F94A5-128C-4D3D-A4C2-B5696F7181BA}"/>
              </a:ext>
            </a:extLst>
          </p:cNvPr>
          <p:cNvSpPr>
            <a:spLocks noGrp="1"/>
          </p:cNvSpPr>
          <p:nvPr>
            <p:ph idx="1"/>
          </p:nvPr>
        </p:nvSpPr>
        <p:spPr/>
        <p:txBody>
          <a:bodyPr>
            <a:normAutofit/>
          </a:bodyPr>
          <a:lstStyle/>
          <a:p>
            <a:pPr marL="0" indent="0">
              <a:buNone/>
            </a:pPr>
            <a:r>
              <a:rPr lang="cs-CZ" b="1" dirty="0"/>
              <a:t>ÚKOL</a:t>
            </a:r>
          </a:p>
          <a:p>
            <a:r>
              <a:rPr lang="cs-CZ" dirty="0"/>
              <a:t>Poplatník je alternativního smýšlení a rozhodl se podat DP k DPPO na lopuchovém listu, je to správně?</a:t>
            </a:r>
          </a:p>
          <a:p>
            <a:r>
              <a:rPr lang="cs-CZ" dirty="0"/>
              <a:t>Vaše „tech </a:t>
            </a:r>
            <a:r>
              <a:rPr lang="cs-CZ" dirty="0" err="1"/>
              <a:t>savvy</a:t>
            </a:r>
            <a:r>
              <a:rPr lang="cs-CZ" dirty="0"/>
              <a:t>“ prarodiče podali přiznání k DPFO datovou zprávou ve formátu .</a:t>
            </a:r>
            <a:r>
              <a:rPr lang="cs-CZ" dirty="0" err="1"/>
              <a:t>pdf</a:t>
            </a:r>
            <a:r>
              <a:rPr lang="cs-CZ" dirty="0"/>
              <a:t>, je to správně?</a:t>
            </a:r>
          </a:p>
          <a:p>
            <a:r>
              <a:rPr lang="cs-CZ" dirty="0"/>
              <a:t>Fungovalo by to dnes i u přiznání k DPH?</a:t>
            </a:r>
          </a:p>
          <a:p>
            <a:r>
              <a:rPr lang="cs-CZ" dirty="0"/>
              <a:t>Zaslali jste na finanční úřad sdělení, že jste z důvodu účinné lítosti a reputačního rizika uhradili rozporovanou daň za všechna období (i ta které nejsou v kontrole). Co může správce udělat?</a:t>
            </a:r>
          </a:p>
          <a:p>
            <a:endParaRPr lang="cs-CZ" dirty="0"/>
          </a:p>
        </p:txBody>
      </p:sp>
    </p:spTree>
    <p:extLst>
      <p:ext uri="{BB962C8B-B14F-4D97-AF65-F5344CB8AC3E}">
        <p14:creationId xmlns:p14="http://schemas.microsoft.com/office/powerpoint/2010/main" val="3737422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2358E-300D-4B08-B417-8DEE7C93A84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Příslušnost</a:t>
            </a:r>
            <a:endParaRPr lang="cs-CZ" dirty="0"/>
          </a:p>
        </p:txBody>
      </p:sp>
      <p:sp>
        <p:nvSpPr>
          <p:cNvPr id="3" name="Zástupný obsah 2">
            <a:extLst>
              <a:ext uri="{FF2B5EF4-FFF2-40B4-BE49-F238E27FC236}">
                <a16:creationId xmlns:a16="http://schemas.microsoft.com/office/drawing/2014/main" id="{FD6F94A5-128C-4D3D-A4C2-B5696F7181BA}"/>
              </a:ext>
            </a:extLst>
          </p:cNvPr>
          <p:cNvSpPr>
            <a:spLocks noGrp="1"/>
          </p:cNvSpPr>
          <p:nvPr>
            <p:ph idx="1"/>
          </p:nvPr>
        </p:nvSpPr>
        <p:spPr/>
        <p:txBody>
          <a:bodyPr>
            <a:normAutofit/>
          </a:bodyPr>
          <a:lstStyle/>
          <a:p>
            <a:pPr marL="0" indent="0">
              <a:buNone/>
            </a:pPr>
            <a:r>
              <a:rPr lang="cs-CZ" dirty="0"/>
              <a:t>§ 73</a:t>
            </a:r>
          </a:p>
          <a:p>
            <a:pPr marL="0" indent="0">
              <a:buNone/>
            </a:pPr>
            <a:r>
              <a:rPr lang="cs-CZ" dirty="0"/>
              <a:t>(1) Podání se činí u příslušného správce daně.</a:t>
            </a:r>
          </a:p>
          <a:p>
            <a:pPr marL="0" indent="0">
              <a:buNone/>
            </a:pPr>
            <a:r>
              <a:rPr lang="cs-CZ" dirty="0"/>
              <a:t>(2) Podání, které je učiněno prostřednictvím datové zprávy s využitím dálkového přístupu, se přijímá na technickém zařízení správce daně nebo prostřednictvím datové schránky správce daně.</a:t>
            </a:r>
          </a:p>
          <a:p>
            <a:pPr marL="0" indent="0">
              <a:buNone/>
            </a:pPr>
            <a:r>
              <a:rPr lang="cs-CZ" dirty="0"/>
              <a:t>(3) Správce daně na požádání potvrdí podání učiněné písemně nebo datovou zprávou. Jde-li o datovou zprávu zasílanou na technické zařízení správce daně, je přijetí podání potvrzeno tímto zařízením s uvedením časového údaje o přijetí této datové zprávy.</a:t>
            </a:r>
          </a:p>
          <a:p>
            <a:pPr marL="0" indent="0">
              <a:buNone/>
            </a:pPr>
            <a:r>
              <a:rPr lang="cs-CZ" dirty="0"/>
              <a:t>(4) Podání, kterým je zahájeno řízení, může ten, kdo jej učinil, změnit nebo vzít zpět do doby, než je správcem daně vydáno rozhodnutí ve věci. Zpětvzetí podání je však nepřípustné u podání, k němuž je osoba zúčastněná na správě daní povinna buď přímo ze zákona, nebo na výzvu správce daně.</a:t>
            </a:r>
          </a:p>
        </p:txBody>
      </p:sp>
    </p:spTree>
    <p:extLst>
      <p:ext uri="{BB962C8B-B14F-4D97-AF65-F5344CB8AC3E}">
        <p14:creationId xmlns:p14="http://schemas.microsoft.com/office/powerpoint/2010/main" val="14488934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2358E-300D-4B08-B417-8DEE7C93A84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Příslušnost</a:t>
            </a:r>
            <a:endParaRPr lang="cs-CZ" dirty="0"/>
          </a:p>
        </p:txBody>
      </p:sp>
      <p:sp>
        <p:nvSpPr>
          <p:cNvPr id="3" name="Zástupný obsah 2">
            <a:extLst>
              <a:ext uri="{FF2B5EF4-FFF2-40B4-BE49-F238E27FC236}">
                <a16:creationId xmlns:a16="http://schemas.microsoft.com/office/drawing/2014/main" id="{FD6F94A5-128C-4D3D-A4C2-B5696F7181BA}"/>
              </a:ext>
            </a:extLst>
          </p:cNvPr>
          <p:cNvSpPr>
            <a:spLocks noGrp="1"/>
          </p:cNvSpPr>
          <p:nvPr>
            <p:ph idx="1"/>
          </p:nvPr>
        </p:nvSpPr>
        <p:spPr/>
        <p:txBody>
          <a:bodyPr>
            <a:normAutofit/>
          </a:bodyPr>
          <a:lstStyle/>
          <a:p>
            <a:pPr marL="0" indent="0">
              <a:buNone/>
            </a:pPr>
            <a:r>
              <a:rPr lang="cs-CZ" b="1" dirty="0"/>
              <a:t>§ 13 Místní příslušnost</a:t>
            </a:r>
          </a:p>
          <a:p>
            <a:r>
              <a:rPr lang="cs-CZ" dirty="0"/>
              <a:t>(1) Místní příslušnost správce daně, není-li dále stanoveno jinak, se řídí</a:t>
            </a:r>
          </a:p>
          <a:p>
            <a:r>
              <a:rPr lang="cs-CZ" dirty="0"/>
              <a:t>a) u fyzické osoby jejím místem pobytu; pro účely správy daní se místem pobytu fyzické osoby rozumí adresa místa trvalého pobytu občana České republiky, nebo adresa hlášeného místa pobytu cizince, a nelze-li takto místo pobytu fyzické osoby určit, rozumí se jím místo na území České republiky, kde se fyzická osoba převážně zdržuje,</a:t>
            </a:r>
          </a:p>
          <a:p>
            <a:r>
              <a:rPr lang="cs-CZ" dirty="0"/>
              <a:t>b) u právnické osoby jejím sídlem; pro účely správy daní se sídlem právnické osoby rozumí adresa, pod kterou je právnická osoba zapsaná v obchodním rejstříku nebo obdobném veřejném rejstříku, nebo adresa, kde právnická osoba sídlí skutečně, pokud se tato osoba do těchto rejstříků nezapisuje.</a:t>
            </a:r>
          </a:p>
          <a:p>
            <a:r>
              <a:rPr lang="cs-CZ" dirty="0"/>
              <a:t>(2) Je-li předmětem daně nemovitá věc, je ke správě daní místně příslušný správce daně, v jehož obvodu územní působnosti se nemovitá věc nachází.</a:t>
            </a:r>
          </a:p>
          <a:p>
            <a:r>
              <a:rPr lang="cs-CZ" dirty="0"/>
              <a:t>(3) U poplatků, jejichž předmětem je zpoplatnění úkonu, je místně příslušným správcem daně orgán veřejné moci, který je příslušný k provedení tohoto úkonu.</a:t>
            </a:r>
          </a:p>
          <a:p>
            <a:endParaRPr lang="cs-CZ" dirty="0"/>
          </a:p>
        </p:txBody>
      </p:sp>
    </p:spTree>
    <p:extLst>
      <p:ext uri="{BB962C8B-B14F-4D97-AF65-F5344CB8AC3E}">
        <p14:creationId xmlns:p14="http://schemas.microsoft.com/office/powerpoint/2010/main" val="5804689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2358E-300D-4B08-B417-8DEE7C93A84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Příslušnost</a:t>
            </a:r>
            <a:endParaRPr lang="cs-CZ" dirty="0"/>
          </a:p>
        </p:txBody>
      </p:sp>
      <p:sp>
        <p:nvSpPr>
          <p:cNvPr id="3" name="Zástupný obsah 2">
            <a:extLst>
              <a:ext uri="{FF2B5EF4-FFF2-40B4-BE49-F238E27FC236}">
                <a16:creationId xmlns:a16="http://schemas.microsoft.com/office/drawing/2014/main" id="{FD6F94A5-128C-4D3D-A4C2-B5696F7181BA}"/>
              </a:ext>
            </a:extLst>
          </p:cNvPr>
          <p:cNvSpPr>
            <a:spLocks noGrp="1"/>
          </p:cNvSpPr>
          <p:nvPr>
            <p:ph idx="1"/>
          </p:nvPr>
        </p:nvSpPr>
        <p:spPr/>
        <p:txBody>
          <a:bodyPr>
            <a:normAutofit/>
          </a:bodyPr>
          <a:lstStyle/>
          <a:p>
            <a:pPr marL="0" indent="0">
              <a:buNone/>
            </a:pPr>
            <a:r>
              <a:rPr lang="cs-CZ" b="1" dirty="0"/>
              <a:t>ÚKOL</a:t>
            </a:r>
          </a:p>
          <a:p>
            <a:r>
              <a:rPr lang="cs-CZ" dirty="0"/>
              <a:t>Určete, která tvrzení mají být podána a který  správce daně je příslušný ke správě daní pana Novotného, trvalý pobyt v Tišnově:</a:t>
            </a:r>
          </a:p>
          <a:p>
            <a:pPr lvl="1"/>
            <a:r>
              <a:rPr lang="cs-CZ" dirty="0"/>
              <a:t>Pan Novotný je zaměstnán ve spol. ABC v Brně a má roční mzdu 2,5 mil. Kč.</a:t>
            </a:r>
          </a:p>
          <a:p>
            <a:pPr lvl="1"/>
            <a:r>
              <a:rPr lang="cs-CZ" dirty="0"/>
              <a:t>Pan Novotný vlastní byt v Praze, kde nikdo není trvale hlášen</a:t>
            </a:r>
          </a:p>
          <a:p>
            <a:pPr lvl="1"/>
            <a:r>
              <a:rPr lang="cs-CZ" dirty="0"/>
              <a:t>Pan Novotný užil svůj osobní vůz k pracovní cestě,  zaměstnavatel mu nevyplatil pracovní náhrady</a:t>
            </a:r>
          </a:p>
          <a:p>
            <a:pPr lvl="1"/>
            <a:endParaRPr lang="cs-CZ" dirty="0"/>
          </a:p>
          <a:p>
            <a:pPr marL="274320" lvl="1" indent="0">
              <a:buNone/>
            </a:pPr>
            <a:r>
              <a:rPr lang="cs-CZ" dirty="0"/>
              <a:t>Jak je možno daňová tvrzení podat, a jak případně zjistíte kam?</a:t>
            </a:r>
          </a:p>
          <a:p>
            <a:pPr marL="274320" lvl="1" indent="0">
              <a:buNone/>
            </a:pPr>
            <a:endParaRPr lang="cs-CZ" dirty="0"/>
          </a:p>
          <a:p>
            <a:pPr marL="274320" lvl="1" indent="0">
              <a:buNone/>
            </a:pPr>
            <a:r>
              <a:rPr lang="cs-CZ" dirty="0"/>
              <a:t> </a:t>
            </a:r>
          </a:p>
          <a:p>
            <a:pPr lvl="1"/>
            <a:endParaRPr lang="cs-CZ" dirty="0"/>
          </a:p>
          <a:p>
            <a:pPr lvl="1"/>
            <a:endParaRPr lang="cs-CZ" dirty="0"/>
          </a:p>
          <a:p>
            <a:pPr lvl="1"/>
            <a:endParaRPr lang="cs-CZ" dirty="0"/>
          </a:p>
          <a:p>
            <a:endParaRPr lang="cs-CZ" dirty="0"/>
          </a:p>
        </p:txBody>
      </p:sp>
    </p:spTree>
    <p:extLst>
      <p:ext uri="{BB962C8B-B14F-4D97-AF65-F5344CB8AC3E}">
        <p14:creationId xmlns:p14="http://schemas.microsoft.com/office/powerpoint/2010/main" val="3388461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0A832-B515-4348-8359-DDD6862A266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Lhůty pro podávání</a:t>
            </a:r>
          </a:p>
        </p:txBody>
      </p:sp>
      <p:sp>
        <p:nvSpPr>
          <p:cNvPr id="3" name="Zástupný obsah 2">
            <a:extLst>
              <a:ext uri="{FF2B5EF4-FFF2-40B4-BE49-F238E27FC236}">
                <a16:creationId xmlns:a16="http://schemas.microsoft.com/office/drawing/2014/main" id="{BF8B6A73-21E9-4D31-9BE0-792FBB0DC1D1}"/>
              </a:ext>
            </a:extLst>
          </p:cNvPr>
          <p:cNvSpPr>
            <a:spLocks noGrp="1"/>
          </p:cNvSpPr>
          <p:nvPr>
            <p:ph idx="1"/>
          </p:nvPr>
        </p:nvSpPr>
        <p:spPr/>
        <p:txBody>
          <a:bodyPr>
            <a:normAutofit/>
          </a:bodyPr>
          <a:lstStyle/>
          <a:p>
            <a:pPr marL="0" indent="0">
              <a:buNone/>
            </a:pPr>
            <a:r>
              <a:rPr lang="cs-CZ" dirty="0"/>
              <a:t>§ 136</a:t>
            </a:r>
          </a:p>
          <a:p>
            <a:r>
              <a:rPr lang="cs-CZ" dirty="0"/>
              <a:t>(1) Daňové přiznání u daní vyměřovaných </a:t>
            </a:r>
            <a:r>
              <a:rPr lang="cs-CZ" b="1" dirty="0"/>
              <a:t>za zdaňovací období</a:t>
            </a:r>
            <a:r>
              <a:rPr lang="cs-CZ" dirty="0"/>
              <a:t>, které činí nejméně </a:t>
            </a:r>
            <a:r>
              <a:rPr lang="cs-CZ" b="1" dirty="0"/>
              <a:t>12 měsíců</a:t>
            </a:r>
            <a:r>
              <a:rPr lang="cs-CZ" dirty="0"/>
              <a:t>, se podává nejpozději do </a:t>
            </a:r>
            <a:r>
              <a:rPr lang="cs-CZ" b="1" dirty="0"/>
              <a:t>3 měsíců po uplynutí </a:t>
            </a:r>
            <a:r>
              <a:rPr lang="cs-CZ" dirty="0"/>
              <a:t>zdaňovacího období.</a:t>
            </a:r>
          </a:p>
          <a:p>
            <a:r>
              <a:rPr lang="cs-CZ" dirty="0"/>
              <a:t>(2) Jde-li o daňový subjekt, který má zákonem uloženou povinnost mít účetní závěrku ověřenou </a:t>
            </a:r>
            <a:r>
              <a:rPr lang="cs-CZ" b="1" dirty="0"/>
              <a:t>auditorem</a:t>
            </a:r>
            <a:r>
              <a:rPr lang="cs-CZ" dirty="0"/>
              <a:t>, nebo jehož daňové přiznání zpracovává a podává </a:t>
            </a:r>
            <a:r>
              <a:rPr lang="cs-CZ" b="1" dirty="0"/>
              <a:t>poradce</a:t>
            </a:r>
            <a:r>
              <a:rPr lang="cs-CZ" dirty="0"/>
              <a:t>, podává se daňové přiznání podle odstavce 1 nejpozději do </a:t>
            </a:r>
            <a:r>
              <a:rPr lang="cs-CZ" b="1" dirty="0"/>
              <a:t>6 měsíců </a:t>
            </a:r>
            <a:r>
              <a:rPr lang="cs-CZ" dirty="0"/>
              <a:t>po uplynutí zdaňovacího období. To platí jen, je-li příslušná plná moc udělená tomuto poradci uplatněna u správce daně před uplynutím tříměsíční lhůty podle odstavce 1. Pokud v šestiměsíční lhůtě podle věty první tento poradce zemře nebo zanikne, zůstává tato lhůta zachována.</a:t>
            </a:r>
          </a:p>
          <a:p>
            <a:r>
              <a:rPr lang="cs-CZ" dirty="0"/>
              <a:t>(3) Daňové přiznání u daní vyměřovaných </a:t>
            </a:r>
            <a:r>
              <a:rPr lang="cs-CZ" b="1" dirty="0"/>
              <a:t>na</a:t>
            </a:r>
            <a:r>
              <a:rPr lang="cs-CZ" dirty="0"/>
              <a:t> zdaňovací období, které činí 12 měsíců, se podává nejpozději </a:t>
            </a:r>
            <a:r>
              <a:rPr lang="cs-CZ" b="1" dirty="0"/>
              <a:t>do konce prvního měsíce</a:t>
            </a:r>
            <a:r>
              <a:rPr lang="cs-CZ" dirty="0"/>
              <a:t>, jímž začíná běh zdaňovacího období.</a:t>
            </a:r>
          </a:p>
          <a:p>
            <a:r>
              <a:rPr lang="cs-CZ" dirty="0"/>
              <a:t>(4) Je-li zdaňovací období </a:t>
            </a:r>
            <a:r>
              <a:rPr lang="cs-CZ" b="1" dirty="0"/>
              <a:t>kratší než 1 rok, podává se daňové přiznání do 25 dnů po uplynutí zdaňovacího období</a:t>
            </a:r>
            <a:r>
              <a:rPr lang="cs-CZ" dirty="0"/>
              <a:t>. Tuto lhůtu </a:t>
            </a:r>
            <a:r>
              <a:rPr lang="cs-CZ" b="1" dirty="0"/>
              <a:t>nelze prodloužit</a:t>
            </a:r>
            <a:r>
              <a:rPr lang="cs-CZ" dirty="0"/>
              <a:t>.</a:t>
            </a:r>
          </a:p>
        </p:txBody>
      </p:sp>
    </p:spTree>
    <p:extLst>
      <p:ext uri="{BB962C8B-B14F-4D97-AF65-F5344CB8AC3E}">
        <p14:creationId xmlns:p14="http://schemas.microsoft.com/office/powerpoint/2010/main" val="2086095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0A832-B515-4348-8359-DDD6862A266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Lhůty pro podávání</a:t>
            </a:r>
          </a:p>
        </p:txBody>
      </p:sp>
      <p:sp>
        <p:nvSpPr>
          <p:cNvPr id="5" name="Zástupný obsah 4">
            <a:extLst>
              <a:ext uri="{FF2B5EF4-FFF2-40B4-BE49-F238E27FC236}">
                <a16:creationId xmlns:a16="http://schemas.microsoft.com/office/drawing/2014/main" id="{20ABE59E-3B41-4D72-91DE-41BF6F4826DD}"/>
              </a:ext>
            </a:extLst>
          </p:cNvPr>
          <p:cNvSpPr>
            <a:spLocks noGrp="1"/>
          </p:cNvSpPr>
          <p:nvPr>
            <p:ph idx="1"/>
          </p:nvPr>
        </p:nvSpPr>
        <p:spPr/>
        <p:txBody>
          <a:bodyPr>
            <a:normAutofit fontScale="92500"/>
          </a:bodyPr>
          <a:lstStyle/>
          <a:p>
            <a:pPr marL="0" indent="0">
              <a:buNone/>
            </a:pPr>
            <a:r>
              <a:rPr lang="cs-CZ" b="1" dirty="0"/>
              <a:t>§ 137</a:t>
            </a:r>
          </a:p>
          <a:p>
            <a:r>
              <a:rPr lang="cs-CZ" dirty="0"/>
              <a:t>(2) </a:t>
            </a:r>
            <a:r>
              <a:rPr lang="cs-CZ" b="1" dirty="0"/>
              <a:t>Vyúčtování se podává do 3 měsíců po uplynutí kalendářního roku</a:t>
            </a:r>
            <a:r>
              <a:rPr lang="cs-CZ" dirty="0"/>
              <a:t>. Pokud je s vyúčtováním spojena i povinnost odvést daň, je daň splatná v poslední den lhůty stanovené pro podání vyúčtování.</a:t>
            </a:r>
          </a:p>
          <a:p>
            <a:r>
              <a:rPr lang="cs-CZ" dirty="0"/>
              <a:t>(3) Lhůtu pro podání hlášení nebo vyúčtování </a:t>
            </a:r>
            <a:r>
              <a:rPr lang="cs-CZ" b="1" dirty="0"/>
              <a:t>nelze prodloužit</a:t>
            </a:r>
            <a:r>
              <a:rPr lang="cs-CZ" dirty="0"/>
              <a:t>.</a:t>
            </a:r>
          </a:p>
          <a:p>
            <a:pPr marL="0" indent="0">
              <a:buNone/>
            </a:pPr>
            <a:r>
              <a:rPr lang="cs-CZ" b="1" dirty="0"/>
              <a:t>§ 101e ZDPH Lhůty pro podání kontrolního hlášení</a:t>
            </a:r>
          </a:p>
          <a:p>
            <a:pPr marL="0" indent="0">
              <a:buNone/>
            </a:pPr>
            <a:r>
              <a:rPr lang="cs-CZ" dirty="0"/>
              <a:t>(1) Plátce, který je právnickou osobou, podává kontrolní hlášení </a:t>
            </a:r>
            <a:r>
              <a:rPr lang="cs-CZ" b="1" dirty="0"/>
              <a:t>za kalendářní měsíc, a to do 25 dnů po skončení</a:t>
            </a:r>
            <a:r>
              <a:rPr lang="cs-CZ" dirty="0"/>
              <a:t> kalendářního měsíce.</a:t>
            </a:r>
          </a:p>
          <a:p>
            <a:pPr marL="0" indent="0">
              <a:buNone/>
            </a:pPr>
            <a:r>
              <a:rPr lang="cs-CZ" dirty="0"/>
              <a:t>(2) Plátce, který je fyzickou osobou, podává kontrolní hlášení ve lhůtě pro podání daňového přiznání.</a:t>
            </a:r>
          </a:p>
          <a:p>
            <a:pPr marL="0" indent="0">
              <a:buNone/>
            </a:pPr>
            <a:r>
              <a:rPr lang="cs-CZ" dirty="0"/>
              <a:t>(3) Lhůty podle odstavců 1 a 2 </a:t>
            </a:r>
            <a:r>
              <a:rPr lang="cs-CZ" b="1" dirty="0"/>
              <a:t>nelze prodloužit</a:t>
            </a:r>
            <a:r>
              <a:rPr lang="cs-CZ" dirty="0"/>
              <a:t>.</a:t>
            </a:r>
          </a:p>
          <a:p>
            <a:pPr marL="0" indent="0">
              <a:buNone/>
            </a:pPr>
            <a:r>
              <a:rPr lang="cs-CZ" b="1" dirty="0"/>
              <a:t>§ 102 ZDPH</a:t>
            </a:r>
          </a:p>
          <a:p>
            <a:pPr marL="0" indent="0">
              <a:buNone/>
            </a:pPr>
            <a:r>
              <a:rPr lang="cs-CZ" dirty="0"/>
              <a:t>(4) Souhrnné hlášení podává plátce za každý kalendářní měsíc </a:t>
            </a:r>
            <a:r>
              <a:rPr lang="cs-CZ" b="1" dirty="0"/>
              <a:t>do 25 dnů po skončení kalendářního měsíce</a:t>
            </a:r>
            <a:r>
              <a:rPr lang="cs-CZ" dirty="0"/>
              <a:t>. Souhrnné hlášení podává identifikovaná osoba do 25 dnů po skončení kalendářního měsíce, ve kterém bylo plnění uskutečněno.</a:t>
            </a:r>
          </a:p>
        </p:txBody>
      </p:sp>
    </p:spTree>
    <p:extLst>
      <p:ext uri="{BB962C8B-B14F-4D97-AF65-F5344CB8AC3E}">
        <p14:creationId xmlns:p14="http://schemas.microsoft.com/office/powerpoint/2010/main" val="844467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0A832-B515-4348-8359-DDD6862A266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Lhůty pro podávání</a:t>
            </a:r>
          </a:p>
        </p:txBody>
      </p:sp>
      <p:sp>
        <p:nvSpPr>
          <p:cNvPr id="5" name="Zástupný obsah 4">
            <a:extLst>
              <a:ext uri="{FF2B5EF4-FFF2-40B4-BE49-F238E27FC236}">
                <a16:creationId xmlns:a16="http://schemas.microsoft.com/office/drawing/2014/main" id="{20ABE59E-3B41-4D72-91DE-41BF6F4826DD}"/>
              </a:ext>
            </a:extLst>
          </p:cNvPr>
          <p:cNvSpPr>
            <a:spLocks noGrp="1"/>
          </p:cNvSpPr>
          <p:nvPr>
            <p:ph idx="1"/>
          </p:nvPr>
        </p:nvSpPr>
        <p:spPr/>
        <p:txBody>
          <a:bodyPr/>
          <a:lstStyle/>
          <a:p>
            <a:pPr marL="0" indent="0">
              <a:buNone/>
            </a:pPr>
            <a:r>
              <a:rPr lang="cs-CZ" b="1" dirty="0"/>
              <a:t>§ 141 Dodatečné daňové přiznání a dodatečné vyúčtování</a:t>
            </a:r>
          </a:p>
          <a:p>
            <a:pPr marL="0" indent="0">
              <a:buNone/>
            </a:pPr>
            <a:r>
              <a:rPr lang="cs-CZ" dirty="0"/>
              <a:t>(1) Zjistí-li daňový subjekt, že daň má být vyšší než poslední známá daň, je povinen</a:t>
            </a:r>
            <a:r>
              <a:rPr lang="cs-CZ" b="1" dirty="0"/>
              <a:t> podat do konce měsíce následujícího po měsíci, ve kterém to zjistil</a:t>
            </a:r>
            <a:r>
              <a:rPr lang="cs-CZ" dirty="0"/>
              <a:t>, dodatečné daňové přiznání nebo dodatečné vyúčtování </a:t>
            </a:r>
          </a:p>
          <a:p>
            <a:pPr marL="0" indent="0">
              <a:buNone/>
            </a:pPr>
            <a:r>
              <a:rPr lang="cs-CZ" b="1" dirty="0"/>
              <a:t>§ 101f ZDPH</a:t>
            </a:r>
          </a:p>
          <a:p>
            <a:pPr marL="0" indent="0">
              <a:buNone/>
            </a:pPr>
            <a:r>
              <a:rPr lang="cs-CZ" dirty="0"/>
              <a:t>(2) Zjistí-li plátce po uplynutí lhůty k podání kontrolního hlášení, že v tomto kontrolním hlášení uvedl nesprávné nebo neúplné údaje, je povinen </a:t>
            </a:r>
            <a:r>
              <a:rPr lang="cs-CZ" b="1" dirty="0"/>
              <a:t>do 5 pracovních dnů </a:t>
            </a:r>
            <a:r>
              <a:rPr lang="cs-CZ" dirty="0"/>
              <a:t>ode dne zjištění nesprávných nebo neúplných údajů podat následné kontrolní hlášení, ve kterém tyto nedostatky napraví.</a:t>
            </a:r>
          </a:p>
          <a:p>
            <a:endParaRPr lang="cs-CZ" dirty="0"/>
          </a:p>
        </p:txBody>
      </p:sp>
    </p:spTree>
    <p:extLst>
      <p:ext uri="{BB962C8B-B14F-4D97-AF65-F5344CB8AC3E}">
        <p14:creationId xmlns:p14="http://schemas.microsoft.com/office/powerpoint/2010/main" val="1892027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0A832-B515-4348-8359-DDD6862A266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Lhůty pro podávání</a:t>
            </a:r>
          </a:p>
        </p:txBody>
      </p:sp>
      <p:sp>
        <p:nvSpPr>
          <p:cNvPr id="5" name="Zástupný obsah 4">
            <a:extLst>
              <a:ext uri="{FF2B5EF4-FFF2-40B4-BE49-F238E27FC236}">
                <a16:creationId xmlns:a16="http://schemas.microsoft.com/office/drawing/2014/main" id="{20ABE59E-3B41-4D72-91DE-41BF6F4826DD}"/>
              </a:ext>
            </a:extLst>
          </p:cNvPr>
          <p:cNvSpPr>
            <a:spLocks noGrp="1"/>
          </p:cNvSpPr>
          <p:nvPr>
            <p:ph idx="1"/>
          </p:nvPr>
        </p:nvSpPr>
        <p:spPr/>
        <p:txBody>
          <a:bodyPr>
            <a:normAutofit fontScale="92500" lnSpcReduction="10000"/>
          </a:bodyPr>
          <a:lstStyle/>
          <a:p>
            <a:pPr marL="0" indent="0">
              <a:buNone/>
            </a:pPr>
            <a:r>
              <a:rPr lang="cs-CZ" b="1" dirty="0"/>
              <a:t>§ 35 Zachování lhůty</a:t>
            </a:r>
          </a:p>
          <a:p>
            <a:pPr marL="0" indent="0">
              <a:buNone/>
            </a:pPr>
            <a:r>
              <a:rPr lang="cs-CZ" dirty="0"/>
              <a:t>(1) Lhůta je zachována, je-li nejpozději v poslední den lhůty</a:t>
            </a:r>
          </a:p>
          <a:p>
            <a:pPr marL="0" indent="0">
              <a:buNone/>
            </a:pPr>
            <a:r>
              <a:rPr lang="cs-CZ" dirty="0"/>
              <a:t>a) učiněn úkon u věcně a místně příslušného správce daně,</a:t>
            </a:r>
          </a:p>
          <a:p>
            <a:pPr marL="0" indent="0">
              <a:buNone/>
            </a:pPr>
            <a:r>
              <a:rPr lang="cs-CZ" dirty="0"/>
              <a:t>b) podána u provozovatele poštovních služeb poštovní zásilka obsahující podání adresovaná věcně a místně příslušnému správci daně,</a:t>
            </a:r>
          </a:p>
          <a:p>
            <a:pPr marL="0" indent="0">
              <a:buNone/>
            </a:pPr>
            <a:r>
              <a:rPr lang="cs-CZ" dirty="0"/>
              <a:t>c) podána datová zpráva adresovaná věcně a místně příslušnému správci daně na technické zařízení správce daně nebo na technické zařízení společné pro několik správců daně (dále jen „technické zařízení správce daně“),</a:t>
            </a:r>
          </a:p>
          <a:p>
            <a:pPr marL="0" indent="0">
              <a:buNone/>
            </a:pPr>
            <a:r>
              <a:rPr lang="cs-CZ" dirty="0"/>
              <a:t>d) podána datová zpráva do datové schránky5) věcně a místně příslušného správce daně.</a:t>
            </a:r>
          </a:p>
          <a:p>
            <a:pPr marL="0" indent="0">
              <a:buNone/>
            </a:pPr>
            <a:r>
              <a:rPr lang="cs-CZ" dirty="0"/>
              <a:t>Jde-li o lhůtu určenou v kratších časových jednotkách, než jsou dny, je tato lhůta zachována, je-li požadovaný úkon učiněn před jejím uplynutím.</a:t>
            </a:r>
          </a:p>
          <a:p>
            <a:pPr marL="0" indent="0">
              <a:buNone/>
            </a:pPr>
            <a:r>
              <a:rPr lang="cs-CZ" dirty="0"/>
              <a:t>(2) Nebyl-li úkon učiněn u věcně a místně příslušného správce daně, je lhůta zachována, je-li nejpozději v poslední den lhůty učiněn tento úkon </a:t>
            </a:r>
            <a:r>
              <a:rPr lang="cs-CZ" b="1" dirty="0"/>
              <a:t>u nadřízeného správce daně nebo u jiného věcně příslušného správce daně.</a:t>
            </a:r>
          </a:p>
          <a:p>
            <a:pPr marL="0" indent="0">
              <a:buNone/>
            </a:pPr>
            <a:r>
              <a:rPr lang="cs-CZ" dirty="0"/>
              <a:t>(3) V pochybnostech se považuje lhůta za zachovanou, pokud se neprokáže opak.</a:t>
            </a:r>
          </a:p>
        </p:txBody>
      </p:sp>
    </p:spTree>
    <p:extLst>
      <p:ext uri="{BB962C8B-B14F-4D97-AF65-F5344CB8AC3E}">
        <p14:creationId xmlns:p14="http://schemas.microsoft.com/office/powerpoint/2010/main" val="3113191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0A832-B515-4348-8359-DDD6862A266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Lhůty pro podávání</a:t>
            </a:r>
          </a:p>
        </p:txBody>
      </p:sp>
      <p:sp>
        <p:nvSpPr>
          <p:cNvPr id="5" name="Zástupný obsah 4">
            <a:extLst>
              <a:ext uri="{FF2B5EF4-FFF2-40B4-BE49-F238E27FC236}">
                <a16:creationId xmlns:a16="http://schemas.microsoft.com/office/drawing/2014/main" id="{20ABE59E-3B41-4D72-91DE-41BF6F4826DD}"/>
              </a:ext>
            </a:extLst>
          </p:cNvPr>
          <p:cNvSpPr>
            <a:spLocks noGrp="1"/>
          </p:cNvSpPr>
          <p:nvPr>
            <p:ph idx="1"/>
          </p:nvPr>
        </p:nvSpPr>
        <p:spPr/>
        <p:txBody>
          <a:bodyPr>
            <a:normAutofit fontScale="92500" lnSpcReduction="10000"/>
          </a:bodyPr>
          <a:lstStyle/>
          <a:p>
            <a:pPr marL="0" indent="0">
              <a:buNone/>
            </a:pPr>
            <a:r>
              <a:rPr lang="cs-CZ" b="1" dirty="0"/>
              <a:t>§ 239b Správce pozůstalosti</a:t>
            </a:r>
          </a:p>
          <a:p>
            <a:pPr marL="0" indent="0">
              <a:buNone/>
            </a:pPr>
            <a:r>
              <a:rPr lang="cs-CZ" dirty="0"/>
              <a:t>(4) Osoba spravující pozůstalost je povinna podat řádné daňové tvrzení do 3 měsíců ode dne smrti zůstavitele, a to za část zdaňovacího období, která uplynula přede dnem jeho smrti; tuto lhůtu nelze prodloužit.</a:t>
            </a:r>
          </a:p>
          <a:p>
            <a:pPr marL="0" indent="0">
              <a:buNone/>
            </a:pPr>
            <a:r>
              <a:rPr lang="cs-CZ" dirty="0"/>
              <a:t>(5) Osoba spravující pozůstalost je povinna podat řádné daňové tvrzení do 30 dnů ode dne skončení řízení o pozůstalosti, a to za část zdaňovacího období, která uplynula do dne předcházejícího dni skončení řízení o pozůstalosti.</a:t>
            </a:r>
          </a:p>
          <a:p>
            <a:pPr marL="0" indent="0">
              <a:buNone/>
            </a:pPr>
            <a:r>
              <a:rPr lang="cs-CZ" b="1" dirty="0"/>
              <a:t>§ 239c Plnění daňové povinnosti likvidačním správcem</a:t>
            </a:r>
          </a:p>
          <a:p>
            <a:pPr marL="0" indent="0">
              <a:buNone/>
            </a:pPr>
            <a:r>
              <a:rPr lang="cs-CZ" dirty="0"/>
              <a:t>Je-li soudem nařízena likvidace pozůstalosti, je likvidační správce povinen podat řádné daňové tvrzení do 15 dnů ode dne předložení řádné zprávy o zpeněžování majetku likvidační podstaty nebo jeho části soudu, a to za část zdaňovacího období, která uplynula přede dnem předložení této zprávy, a přiznanou daň zahrnout do této zprávy.</a:t>
            </a:r>
          </a:p>
          <a:p>
            <a:pPr marL="0" indent="0">
              <a:buNone/>
            </a:pPr>
            <a:r>
              <a:rPr lang="cs-CZ" b="1" dirty="0"/>
              <a:t>§ 240a Přechod daňové povinnosti při zrušení právnické osoby bez likvidace</a:t>
            </a:r>
          </a:p>
          <a:p>
            <a:pPr marL="0" indent="0">
              <a:buNone/>
            </a:pPr>
            <a:r>
              <a:rPr lang="cs-CZ" dirty="0"/>
              <a:t>Dojde-li ke zrušení právnické osoby bez likvidace, je právní nástupce této právnické osoby povinen podat řádné daňové tvrzení týkající se její daňové povinnosti do 30 dnů ode dne jejího zániku, a to za část zdaňovacího období, která uplynula přede dnem jejího zániku.</a:t>
            </a:r>
          </a:p>
          <a:p>
            <a:pPr marL="0" indent="0">
              <a:buNone/>
            </a:pPr>
            <a:endParaRPr lang="cs-CZ" dirty="0"/>
          </a:p>
        </p:txBody>
      </p:sp>
    </p:spTree>
    <p:extLst>
      <p:ext uri="{BB962C8B-B14F-4D97-AF65-F5344CB8AC3E}">
        <p14:creationId xmlns:p14="http://schemas.microsoft.com/office/powerpoint/2010/main" val="10250436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0A832-B515-4348-8359-DDD6862A266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Lhůty pro podávání</a:t>
            </a:r>
          </a:p>
        </p:txBody>
      </p:sp>
      <p:sp>
        <p:nvSpPr>
          <p:cNvPr id="5" name="Zástupný obsah 4">
            <a:extLst>
              <a:ext uri="{FF2B5EF4-FFF2-40B4-BE49-F238E27FC236}">
                <a16:creationId xmlns:a16="http://schemas.microsoft.com/office/drawing/2014/main" id="{20ABE59E-3B41-4D72-91DE-41BF6F4826DD}"/>
              </a:ext>
            </a:extLst>
          </p:cNvPr>
          <p:cNvSpPr>
            <a:spLocks noGrp="1"/>
          </p:cNvSpPr>
          <p:nvPr>
            <p:ph idx="1"/>
          </p:nvPr>
        </p:nvSpPr>
        <p:spPr/>
        <p:txBody>
          <a:bodyPr>
            <a:normAutofit/>
          </a:bodyPr>
          <a:lstStyle/>
          <a:p>
            <a:pPr marL="0" indent="0">
              <a:buNone/>
            </a:pPr>
            <a:r>
              <a:rPr lang="cs-CZ" b="1" dirty="0"/>
              <a:t>§ 240c Přechod daňové povinnosti při zrušení právnické osoby s likvidací</a:t>
            </a:r>
          </a:p>
          <a:p>
            <a:pPr marL="0" indent="0">
              <a:buNone/>
            </a:pPr>
            <a:r>
              <a:rPr lang="cs-CZ" dirty="0"/>
              <a:t>(1) Dojde-li ke zrušení právnické osoby s likvidací, trvá povinnost podávat řádné daňové tvrzení nebo dodatečné daňové tvrzení až do dne zániku právnické osoby.</a:t>
            </a:r>
          </a:p>
          <a:p>
            <a:pPr marL="0" indent="0">
              <a:buNone/>
            </a:pPr>
            <a:r>
              <a:rPr lang="cs-CZ" dirty="0"/>
              <a:t>(2) Právnická osoba je povinna podat řádné daňové tvrzení do 30 dnů ode dne jejího vstupu do likvidace, a to za část zdaňovacího období, která uplynula přede dnem jejího vstupu do likvidace.</a:t>
            </a:r>
          </a:p>
          <a:p>
            <a:pPr marL="0" indent="0">
              <a:buNone/>
            </a:pPr>
            <a:r>
              <a:rPr lang="cs-CZ" dirty="0"/>
              <a:t>(3) Právnická osoba je povinna podat řádné daňové tvrzení do 15 dnů ode dne zpracování návrhu na použití likvidačního zůstatku, a to za část zdaňovacího období, která uplynula přede dnem zpracování tohoto návrhu; tuto lhůtu nelze prodloužit.</a:t>
            </a:r>
          </a:p>
          <a:p>
            <a:pPr marL="0" indent="0">
              <a:buNone/>
            </a:pPr>
            <a:r>
              <a:rPr lang="cs-CZ" dirty="0"/>
              <a:t>(4) Vznikne-li po dni zpracování návrhu na použití likvidačního zůstatku právnické osobě daňová povinnost, považuje se tato povinnost za daňovou povinnost vzniklou do dne zpracování návrhu na použití likvidačního zůstatku a právnická osoba je povinna podat dodatečné daňové tvrzení.</a:t>
            </a:r>
          </a:p>
          <a:p>
            <a:pPr marL="0" indent="0">
              <a:buNone/>
            </a:pPr>
            <a:endParaRPr lang="cs-CZ" dirty="0"/>
          </a:p>
        </p:txBody>
      </p:sp>
    </p:spTree>
    <p:extLst>
      <p:ext uri="{BB962C8B-B14F-4D97-AF65-F5344CB8AC3E}">
        <p14:creationId xmlns:p14="http://schemas.microsoft.com/office/powerpoint/2010/main" val="1271837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C3EAE1-1E27-4524-A911-F967B1682A89}"/>
              </a:ext>
            </a:extLst>
          </p:cNvPr>
          <p:cNvSpPr>
            <a:spLocks noGrp="1"/>
          </p:cNvSpPr>
          <p:nvPr>
            <p:ph type="title"/>
          </p:nvPr>
        </p:nvSpPr>
        <p:spPr/>
        <p:txBody>
          <a:bodyPr/>
          <a:lstStyle/>
          <a:p>
            <a:r>
              <a:rPr lang="cs-CZ" sz="4400" dirty="0">
                <a:latin typeface="Arial" panose="020B0604020202020204" pitchFamily="34" charset="0"/>
                <a:cs typeface="Arial" panose="020B0604020202020204" pitchFamily="34" charset="0"/>
              </a:rPr>
              <a:t>Obsah</a:t>
            </a:r>
            <a:endParaRPr lang="cs-CZ" dirty="0">
              <a:latin typeface="Arial" panose="020B0604020202020204" pitchFamily="34" charset="0"/>
              <a:cs typeface="Arial" panose="020B0604020202020204" pitchFamily="34" charset="0"/>
            </a:endParaRPr>
          </a:p>
        </p:txBody>
      </p:sp>
      <p:sp>
        <p:nvSpPr>
          <p:cNvPr id="3" name="Zástupný obsah 2">
            <a:extLst>
              <a:ext uri="{FF2B5EF4-FFF2-40B4-BE49-F238E27FC236}">
                <a16:creationId xmlns:a16="http://schemas.microsoft.com/office/drawing/2014/main" id="{CDEF978D-53E5-4FB8-884A-977114D67DD0}"/>
              </a:ext>
            </a:extLst>
          </p:cNvPr>
          <p:cNvSpPr>
            <a:spLocks noGrp="1"/>
          </p:cNvSpPr>
          <p:nvPr>
            <p:ph idx="1"/>
          </p:nvPr>
        </p:nvSpPr>
        <p:spPr/>
        <p:txBody>
          <a:bodyPr>
            <a:normAutofit/>
          </a:bodyPr>
          <a:lstStyle/>
          <a:p>
            <a:r>
              <a:rPr lang="cs-CZ" sz="2000" dirty="0">
                <a:cs typeface="Arial" panose="020B0604020202020204" pitchFamily="34" charset="0"/>
              </a:rPr>
              <a:t>Daňová tvrzení a příklady</a:t>
            </a:r>
          </a:p>
          <a:p>
            <a:r>
              <a:rPr lang="cs-CZ" sz="2000" dirty="0">
                <a:cs typeface="Arial" panose="020B0604020202020204" pitchFamily="34" charset="0"/>
              </a:rPr>
              <a:t>Řádná, opravná, dodatečná a následná tvrzení</a:t>
            </a:r>
          </a:p>
          <a:p>
            <a:r>
              <a:rPr lang="cs-CZ" sz="2000" dirty="0">
                <a:cs typeface="Arial" panose="020B0604020202020204" pitchFamily="34" charset="0"/>
              </a:rPr>
              <a:t>Formát a řešení vad</a:t>
            </a:r>
          </a:p>
          <a:p>
            <a:r>
              <a:rPr lang="cs-CZ" sz="2000" dirty="0">
                <a:cs typeface="Arial" panose="020B0604020202020204" pitchFamily="34" charset="0"/>
              </a:rPr>
              <a:t>Příslušnost</a:t>
            </a:r>
          </a:p>
          <a:p>
            <a:r>
              <a:rPr lang="cs-CZ" sz="2000" dirty="0">
                <a:cs typeface="Arial" panose="020B0604020202020204" pitchFamily="34" charset="0"/>
              </a:rPr>
              <a:t>Lhůty pro podávání</a:t>
            </a:r>
          </a:p>
          <a:p>
            <a:r>
              <a:rPr lang="cs-CZ" sz="2000" dirty="0">
                <a:cs typeface="Arial" panose="020B0604020202020204" pitchFamily="34" charset="0"/>
              </a:rPr>
              <a:t>Prodlužování</a:t>
            </a:r>
          </a:p>
          <a:p>
            <a:r>
              <a:rPr lang="cs-CZ" sz="2000" dirty="0">
                <a:cs typeface="Arial" panose="020B0604020202020204" pitchFamily="34" charset="0"/>
              </a:rPr>
              <a:t>Diskuze</a:t>
            </a:r>
          </a:p>
          <a:p>
            <a:endParaRPr lang="cs-CZ" sz="2000" dirty="0">
              <a:cs typeface="Arial" panose="020B0604020202020204" pitchFamily="34" charset="0"/>
            </a:endParaRPr>
          </a:p>
        </p:txBody>
      </p:sp>
    </p:spTree>
    <p:extLst>
      <p:ext uri="{BB962C8B-B14F-4D97-AF65-F5344CB8AC3E}">
        <p14:creationId xmlns:p14="http://schemas.microsoft.com/office/powerpoint/2010/main" val="2475977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10A832-B515-4348-8359-DDD6862A266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Lhůty pro podávání</a:t>
            </a:r>
          </a:p>
        </p:txBody>
      </p:sp>
      <p:sp>
        <p:nvSpPr>
          <p:cNvPr id="5" name="Zástupný obsah 4">
            <a:extLst>
              <a:ext uri="{FF2B5EF4-FFF2-40B4-BE49-F238E27FC236}">
                <a16:creationId xmlns:a16="http://schemas.microsoft.com/office/drawing/2014/main" id="{20ABE59E-3B41-4D72-91DE-41BF6F4826DD}"/>
              </a:ext>
            </a:extLst>
          </p:cNvPr>
          <p:cNvSpPr>
            <a:spLocks noGrp="1"/>
          </p:cNvSpPr>
          <p:nvPr>
            <p:ph idx="1"/>
          </p:nvPr>
        </p:nvSpPr>
        <p:spPr/>
        <p:txBody>
          <a:bodyPr>
            <a:normAutofit fontScale="70000" lnSpcReduction="20000"/>
          </a:bodyPr>
          <a:lstStyle/>
          <a:p>
            <a:pPr marL="0" indent="0">
              <a:buNone/>
            </a:pPr>
            <a:r>
              <a:rPr lang="cs-CZ" b="1" dirty="0"/>
              <a:t>§ 244  Daňové tvrzení při insolvenčním řízení</a:t>
            </a:r>
          </a:p>
          <a:p>
            <a:pPr marL="0" indent="0">
              <a:buNone/>
            </a:pPr>
            <a:r>
              <a:rPr lang="cs-CZ" dirty="0"/>
              <a:t>(1) Při insolvenčním řízení je daňový subjekt povinen podat nejpozději do 30 dnů ode dne účinnosti rozhodnutí o úpadku řádné daňové tvrzení za část zdaňovacího období, která uplynula do dne předcházejícího účinnosti tohoto rozhodnutí a za kterou dosud nebylo podáno; tuto lhůtu nelze prodloužit. Zjistí-li insolvenční správce, který prohlášením konkursu získal oprávnění nakládat s majetkovou podstatou, nedostatečnost podkladů, pro kterou nelze zajistit splnění této povinnosti a povinnosti dle § 245, povinnost zaniká; insolvenční správce tuto skutečnost sdělí správci daně ve stejné lhůtě a poskytne mu nezbytnou součinnost ke stanovení daně podle pomůcek.</a:t>
            </a:r>
          </a:p>
          <a:p>
            <a:pPr marL="0" indent="0">
              <a:buNone/>
            </a:pPr>
            <a:r>
              <a:rPr lang="cs-CZ" dirty="0"/>
              <a:t>(2) Lhůty, ve kterých je daňový subjekt povinen podat řádné daňové tvrzení nebo dodatečné daňové tvrzení v průběhu insolvenčního řízení, zůstávají zachovány.</a:t>
            </a:r>
          </a:p>
          <a:p>
            <a:pPr marL="0" indent="0">
              <a:buNone/>
            </a:pPr>
            <a:r>
              <a:rPr lang="cs-CZ" dirty="0"/>
              <a:t>(3) Ke dni předložení konečné zprávy je daňový subjekt povinen zpracovat řádné daňové tvrzení za uplynulou část zdaňovacího období, za kterou nebylo dosud podáno, a tvrzenou daň zahrnout do příslušného dokumentu.</a:t>
            </a:r>
          </a:p>
          <a:p>
            <a:pPr marL="0" indent="0">
              <a:buNone/>
            </a:pPr>
            <a:r>
              <a:rPr lang="cs-CZ" dirty="0"/>
              <a:t>(4) Řádné daňové tvrzení zpracované podle odstavce 3 je daňový subjekt povinen podat do 15 dnů ode dne, ke kterému mělo dojít k jeho zpracování.</a:t>
            </a:r>
          </a:p>
          <a:p>
            <a:pPr marL="0" indent="0">
              <a:buNone/>
            </a:pPr>
            <a:r>
              <a:rPr lang="cs-CZ" dirty="0"/>
              <a:t>(5) Nebylo-li podáno řádné daňové tvrzení ve lhůtě podle odstavce 1, správce daně může daň stanovit podle pomůcek, bez nutnosti vydávat nejprve výzvu podle § 145 odst. 1.</a:t>
            </a:r>
          </a:p>
          <a:p>
            <a:pPr marL="0" indent="0">
              <a:buNone/>
            </a:pPr>
            <a:r>
              <a:rPr lang="cs-CZ" b="1" dirty="0"/>
              <a:t>§ 245 Sjednocení lhůt</a:t>
            </a:r>
          </a:p>
          <a:p>
            <a:pPr marL="0" indent="0">
              <a:buNone/>
            </a:pPr>
            <a:r>
              <a:rPr lang="cs-CZ" dirty="0"/>
              <a:t>Ve stejných lhůtách, které jsou stanoveny v § 239b odst. 4 a 5, § 239c, § 240a, § 240c odst. 2 a 3, § 240d a § 244 odst. 1 a 4, (pozůstalost, likvidace, bez likvidace, insolvence)  vzniká povinnost podat řádné daňové tvrzení nebo dodatečné daňové tvrzení, které nebylo dosud podáno za předcházející zdaňovací období, v případě, kdy původní lhůta pro jeho podání dosud neuplynula. Obdobně se postupuje v případě řádného daňového tvrzení nebo dodatečného daňového tvrzení u daní vyměřovaných na zdaňovací období, jakož i u daní jednorázových, pokud nebylo dosud podáno.</a:t>
            </a:r>
          </a:p>
        </p:txBody>
      </p:sp>
    </p:spTree>
    <p:extLst>
      <p:ext uri="{BB962C8B-B14F-4D97-AF65-F5344CB8AC3E}">
        <p14:creationId xmlns:p14="http://schemas.microsoft.com/office/powerpoint/2010/main" val="141352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2358E-300D-4B08-B417-8DEE7C93A84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Lhůty pro podávání</a:t>
            </a:r>
            <a:endParaRPr lang="cs-CZ" dirty="0"/>
          </a:p>
        </p:txBody>
      </p:sp>
      <p:sp>
        <p:nvSpPr>
          <p:cNvPr id="3" name="Zástupný obsah 2">
            <a:extLst>
              <a:ext uri="{FF2B5EF4-FFF2-40B4-BE49-F238E27FC236}">
                <a16:creationId xmlns:a16="http://schemas.microsoft.com/office/drawing/2014/main" id="{FD6F94A5-128C-4D3D-A4C2-B5696F7181BA}"/>
              </a:ext>
            </a:extLst>
          </p:cNvPr>
          <p:cNvSpPr>
            <a:spLocks noGrp="1"/>
          </p:cNvSpPr>
          <p:nvPr>
            <p:ph idx="1"/>
          </p:nvPr>
        </p:nvSpPr>
        <p:spPr/>
        <p:txBody>
          <a:bodyPr>
            <a:normAutofit/>
          </a:bodyPr>
          <a:lstStyle/>
          <a:p>
            <a:pPr marL="0" indent="0">
              <a:buNone/>
            </a:pPr>
            <a:r>
              <a:rPr lang="cs-CZ" b="1" dirty="0"/>
              <a:t>ÚKOL</a:t>
            </a:r>
          </a:p>
          <a:p>
            <a:r>
              <a:rPr lang="cs-CZ" dirty="0"/>
              <a:t>Určete, kdy mají být tvrzení týkající se zdaňovacího období 2019 pana Novotného podána :</a:t>
            </a:r>
          </a:p>
          <a:p>
            <a:pPr lvl="1"/>
            <a:r>
              <a:rPr lang="cs-CZ" dirty="0"/>
              <a:t>Pan Novotný je zaměstnán ve spol. ABC v Brně a má roční mzdu 2,5 mil. Kč.</a:t>
            </a:r>
          </a:p>
          <a:p>
            <a:pPr lvl="1"/>
            <a:r>
              <a:rPr lang="cs-CZ" dirty="0"/>
              <a:t>Pan Novotný vlastní  od roku 2016 byt v Praze</a:t>
            </a:r>
          </a:p>
          <a:p>
            <a:pPr lvl="1"/>
            <a:r>
              <a:rPr lang="cs-CZ" dirty="0"/>
              <a:t>Pan Novotný užil svůj osobní vůz k pracovní cestě,  zaměstnavatel mu vyplatil cestovní náhrady</a:t>
            </a:r>
          </a:p>
          <a:p>
            <a:pPr lvl="1"/>
            <a:endParaRPr lang="cs-CZ" dirty="0"/>
          </a:p>
          <a:p>
            <a:pPr marL="274320" lvl="1" indent="0">
              <a:buNone/>
            </a:pPr>
            <a:r>
              <a:rPr lang="cs-CZ" dirty="0"/>
              <a:t>Jak je možno daňová tvrzení podat, a jak případně zjistíte kam?</a:t>
            </a:r>
          </a:p>
          <a:p>
            <a:pPr marL="274320" lvl="1" indent="0">
              <a:buNone/>
            </a:pPr>
            <a:endParaRPr lang="cs-CZ" dirty="0"/>
          </a:p>
          <a:p>
            <a:pPr marL="274320" lvl="1" indent="0">
              <a:buNone/>
            </a:pPr>
            <a:r>
              <a:rPr lang="cs-CZ" dirty="0"/>
              <a:t> </a:t>
            </a:r>
          </a:p>
          <a:p>
            <a:pPr lvl="1"/>
            <a:endParaRPr lang="cs-CZ" dirty="0"/>
          </a:p>
          <a:p>
            <a:pPr lvl="1"/>
            <a:endParaRPr lang="cs-CZ" dirty="0"/>
          </a:p>
          <a:p>
            <a:pPr lvl="1"/>
            <a:endParaRPr lang="cs-CZ" dirty="0"/>
          </a:p>
          <a:p>
            <a:endParaRPr lang="cs-CZ" dirty="0"/>
          </a:p>
        </p:txBody>
      </p:sp>
    </p:spTree>
    <p:extLst>
      <p:ext uri="{BB962C8B-B14F-4D97-AF65-F5344CB8AC3E}">
        <p14:creationId xmlns:p14="http://schemas.microsoft.com/office/powerpoint/2010/main" val="2692955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98DA10-3438-4BA3-BE88-98E5C7502C0F}"/>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Prodloužení lhůty</a:t>
            </a:r>
          </a:p>
        </p:txBody>
      </p:sp>
      <p:sp>
        <p:nvSpPr>
          <p:cNvPr id="3" name="Zástupný obsah 2">
            <a:extLst>
              <a:ext uri="{FF2B5EF4-FFF2-40B4-BE49-F238E27FC236}">
                <a16:creationId xmlns:a16="http://schemas.microsoft.com/office/drawing/2014/main" id="{BEF1A7F0-532E-43D0-99EE-72C4C6880A99}"/>
              </a:ext>
            </a:extLst>
          </p:cNvPr>
          <p:cNvSpPr>
            <a:spLocks noGrp="1"/>
          </p:cNvSpPr>
          <p:nvPr>
            <p:ph idx="1"/>
          </p:nvPr>
        </p:nvSpPr>
        <p:spPr/>
        <p:txBody>
          <a:bodyPr>
            <a:normAutofit fontScale="85000" lnSpcReduction="20000"/>
          </a:bodyPr>
          <a:lstStyle/>
          <a:p>
            <a:r>
              <a:rPr lang="cs-CZ" b="1" dirty="0"/>
              <a:t>§ 36 Prodloužení lhůty</a:t>
            </a:r>
          </a:p>
          <a:p>
            <a:r>
              <a:rPr lang="cs-CZ" dirty="0"/>
              <a:t>(1) Správce daně povolí ze závažného důvodu na žádost osoby zúčastněné na správě daní prodloužení lhůty stanovené správcem daně, pokud byla žádost o prodloužení lhůty podána před jejím uplynutím; za stejných podmínek lze prodloužit i lhůtu zákonnou, pokud tak stanoví zákon.</a:t>
            </a:r>
          </a:p>
          <a:p>
            <a:r>
              <a:rPr lang="cs-CZ" dirty="0"/>
              <a:t>(2) Správce daně vyhoví první žádosti o prodloužení lhůty, nejde-li o lhůtu stanovenou zákonem, a lhůtu prodlouží alespoň o dobu, která v den podání žádosti ještě zbývá ze lhůty, o jejíž prodloužení je žádáno, ledaže by bylo žádáno o lhůtu kratší.</a:t>
            </a:r>
          </a:p>
          <a:p>
            <a:r>
              <a:rPr lang="cs-CZ" dirty="0"/>
              <a:t>(3) Nevydá-li správce daně rozhodnutí do doby, o niž má být lhůta podle žádosti prodloužena, nebo nevydá-li rozhodnutí do 30 dnů ode dne, kdy žádost obdržel, platí, že žádosti bylo vyhověno. Je-li rozhodnutí, kterým nebylo žádosti plně vyhověno, oznámeno po uplynutí stanovené lhůty, o jejíž prodloužení je žádáno, končí běh této lhůty uplynutím tolika dnů po oznámení tohoto rozhodnutí, kolik dnů zbývalo v době podání žádosti do uplynutí stanovené lhůty.</a:t>
            </a:r>
          </a:p>
          <a:p>
            <a:r>
              <a:rPr lang="cs-CZ" dirty="0"/>
              <a:t>(4) Správce daně může na žádost daňového subjektu nebo z vlastního podnětu prodloužit až o 3 měsíce lhůtu pro podání řádného daňového tvrzení. Pokud předmět daně tvoří i příjmy, které jsou předmětem daně v zahraničí, může správce daně na žádost daňového subjektu v odůvodněných případech prodloužit lhůtu pro podání daňového přiznání až na 10 měsíců po uplynutí zdaňovacího období.</a:t>
            </a:r>
          </a:p>
          <a:p>
            <a:r>
              <a:rPr lang="cs-CZ" dirty="0"/>
              <a:t>(5) Lhůtu nelze prodloužit, jde-li o lhůtu, se kterou zákon spojuje zánik práva.</a:t>
            </a:r>
          </a:p>
          <a:p>
            <a:r>
              <a:rPr lang="cs-CZ" dirty="0"/>
              <a:t>(6) Proti rozhodnutí o žádosti o prodloužení lhůty nelze uplatnit opravné prostředky.</a:t>
            </a:r>
          </a:p>
          <a:p>
            <a:r>
              <a:rPr lang="cs-CZ" dirty="0"/>
              <a:t>§ 37 – Nelze navrátit</a:t>
            </a:r>
          </a:p>
          <a:p>
            <a:endParaRPr lang="cs-CZ" dirty="0"/>
          </a:p>
        </p:txBody>
      </p:sp>
    </p:spTree>
    <p:extLst>
      <p:ext uri="{BB962C8B-B14F-4D97-AF65-F5344CB8AC3E}">
        <p14:creationId xmlns:p14="http://schemas.microsoft.com/office/powerpoint/2010/main" val="16242964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198DA10-3438-4BA3-BE88-98E5C7502C0F}"/>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Prodloužení lhůty</a:t>
            </a:r>
          </a:p>
        </p:txBody>
      </p:sp>
      <p:sp>
        <p:nvSpPr>
          <p:cNvPr id="3" name="Zástupný obsah 2">
            <a:extLst>
              <a:ext uri="{FF2B5EF4-FFF2-40B4-BE49-F238E27FC236}">
                <a16:creationId xmlns:a16="http://schemas.microsoft.com/office/drawing/2014/main" id="{BEF1A7F0-532E-43D0-99EE-72C4C6880A99}"/>
              </a:ext>
            </a:extLst>
          </p:cNvPr>
          <p:cNvSpPr>
            <a:spLocks noGrp="1"/>
          </p:cNvSpPr>
          <p:nvPr>
            <p:ph idx="1"/>
          </p:nvPr>
        </p:nvSpPr>
        <p:spPr/>
        <p:txBody>
          <a:bodyPr>
            <a:normAutofit/>
          </a:bodyPr>
          <a:lstStyle/>
          <a:p>
            <a:pPr marL="0" indent="0">
              <a:buNone/>
            </a:pPr>
            <a:r>
              <a:rPr lang="cs-CZ" b="1" dirty="0"/>
              <a:t>ÚKOL</a:t>
            </a:r>
          </a:p>
          <a:p>
            <a:r>
              <a:rPr lang="cs-CZ" dirty="0"/>
              <a:t>Klient Vám nedodá podklady včas, není možné ve lhůtě pro podání DPPO zpracovat a podat správné DPPO, navrhněte řešení.</a:t>
            </a:r>
          </a:p>
          <a:p>
            <a:endParaRPr lang="cs-CZ" dirty="0"/>
          </a:p>
          <a:p>
            <a:endParaRPr lang="cs-CZ" dirty="0"/>
          </a:p>
        </p:txBody>
      </p:sp>
    </p:spTree>
    <p:extLst>
      <p:ext uri="{BB962C8B-B14F-4D97-AF65-F5344CB8AC3E}">
        <p14:creationId xmlns:p14="http://schemas.microsoft.com/office/powerpoint/2010/main" val="1452980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79341B0-D990-4BC5-B79D-5D4930CA5CAC}"/>
              </a:ext>
            </a:extLst>
          </p:cNvPr>
          <p:cNvSpPr>
            <a:spLocks noGrp="1"/>
          </p:cNvSpPr>
          <p:nvPr>
            <p:ph type="title"/>
          </p:nvPr>
        </p:nvSpPr>
        <p:spPr/>
        <p:txBody>
          <a:bodyPr/>
          <a:lstStyle/>
          <a:p>
            <a:r>
              <a:rPr lang="cs-CZ" dirty="0"/>
              <a:t>DISKUZE</a:t>
            </a:r>
          </a:p>
        </p:txBody>
      </p:sp>
      <p:sp>
        <p:nvSpPr>
          <p:cNvPr id="3" name="Zástupný obsah 2">
            <a:extLst>
              <a:ext uri="{FF2B5EF4-FFF2-40B4-BE49-F238E27FC236}">
                <a16:creationId xmlns:a16="http://schemas.microsoft.com/office/drawing/2014/main" id="{32BA1082-96E9-46A2-8CFC-AAE3FD3AB59F}"/>
              </a:ext>
            </a:extLst>
          </p:cNvPr>
          <p:cNvSpPr>
            <a:spLocks noGrp="1"/>
          </p:cNvSpPr>
          <p:nvPr>
            <p:ph idx="1"/>
          </p:nvPr>
        </p:nvSpPr>
        <p:spPr/>
        <p:txBody>
          <a:bodyPr/>
          <a:lstStyle/>
          <a:p>
            <a:endParaRPr lang="cs-CZ" dirty="0"/>
          </a:p>
        </p:txBody>
      </p:sp>
    </p:spTree>
    <p:extLst>
      <p:ext uri="{BB962C8B-B14F-4D97-AF65-F5344CB8AC3E}">
        <p14:creationId xmlns:p14="http://schemas.microsoft.com/office/powerpoint/2010/main" val="1150898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8EBB00-5D10-47AA-95BF-C10E32CEA789}"/>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Daňová tvrzení a jejich příklady</a:t>
            </a:r>
          </a:p>
        </p:txBody>
      </p:sp>
      <p:sp>
        <p:nvSpPr>
          <p:cNvPr id="3" name="Zástupný obsah 2">
            <a:extLst>
              <a:ext uri="{FF2B5EF4-FFF2-40B4-BE49-F238E27FC236}">
                <a16:creationId xmlns:a16="http://schemas.microsoft.com/office/drawing/2014/main" id="{25A24112-2120-4A6F-964A-195C0B81C016}"/>
              </a:ext>
            </a:extLst>
          </p:cNvPr>
          <p:cNvSpPr>
            <a:spLocks noGrp="1"/>
          </p:cNvSpPr>
          <p:nvPr>
            <p:ph idx="1"/>
          </p:nvPr>
        </p:nvSpPr>
        <p:spPr/>
        <p:txBody>
          <a:bodyPr>
            <a:normAutofit/>
          </a:bodyPr>
          <a:lstStyle/>
          <a:p>
            <a:pPr marL="0" indent="0">
              <a:buNone/>
            </a:pPr>
            <a:r>
              <a:rPr lang="cs-CZ" sz="1600" b="1" dirty="0">
                <a:cs typeface="Arial" panose="020B0604020202020204" pitchFamily="34" charset="0"/>
              </a:rPr>
              <a:t>§ 1 Daňového řádu</a:t>
            </a:r>
          </a:p>
          <a:p>
            <a:r>
              <a:rPr lang="cs-CZ" sz="1600" dirty="0">
                <a:cs typeface="Arial" panose="020B0604020202020204" pitchFamily="34" charset="0"/>
              </a:rPr>
              <a:t>(3) Základem pro správné zjištění a stanovení daně je daňové přiznání, hlášení nebo vyúčtování (dále jen „řádné daňové tvrzení“) a dodatečné daňové přiznání, následné hlášení nebo dodatečné vyúčtování (dále jen „dodatečné daňové tvrzení“) podané daňovým subjektem.</a:t>
            </a:r>
          </a:p>
          <a:p>
            <a:pPr marL="0" indent="0">
              <a:buNone/>
            </a:pPr>
            <a:r>
              <a:rPr lang="cs-CZ" sz="1600" b="1" dirty="0">
                <a:cs typeface="Arial" panose="020B0604020202020204" pitchFamily="34" charset="0"/>
              </a:rPr>
              <a:t>ÚKOL</a:t>
            </a:r>
          </a:p>
          <a:p>
            <a:pPr marL="0" indent="0">
              <a:buNone/>
            </a:pPr>
            <a:r>
              <a:rPr lang="cs-CZ" sz="1600" dirty="0">
                <a:cs typeface="Arial" panose="020B0604020202020204" pitchFamily="34" charset="0"/>
              </a:rPr>
              <a:t>Uveďte nejméně jeden příklad (a odkaz na ustanovení právního předpis):</a:t>
            </a:r>
          </a:p>
          <a:p>
            <a:r>
              <a:rPr lang="cs-CZ" sz="1600" dirty="0">
                <a:cs typeface="Arial" panose="020B0604020202020204" pitchFamily="34" charset="0"/>
              </a:rPr>
              <a:t>Přiznání</a:t>
            </a:r>
          </a:p>
          <a:p>
            <a:r>
              <a:rPr lang="cs-CZ" sz="1600" dirty="0">
                <a:cs typeface="Arial" panose="020B0604020202020204" pitchFamily="34" charset="0"/>
              </a:rPr>
              <a:t>Hlášení</a:t>
            </a:r>
          </a:p>
          <a:p>
            <a:r>
              <a:rPr lang="cs-CZ" sz="1600" dirty="0">
                <a:cs typeface="Arial" panose="020B0604020202020204" pitchFamily="34" charset="0"/>
              </a:rPr>
              <a:t>Vyúčtování</a:t>
            </a:r>
          </a:p>
          <a:p>
            <a:r>
              <a:rPr lang="cs-CZ" sz="1600" dirty="0">
                <a:cs typeface="Arial" panose="020B0604020202020204" pitchFamily="34" charset="0"/>
              </a:rPr>
              <a:t>Oznamovací povinnosti, která není daňovým tvrzením</a:t>
            </a:r>
          </a:p>
        </p:txBody>
      </p:sp>
    </p:spTree>
    <p:extLst>
      <p:ext uri="{BB962C8B-B14F-4D97-AF65-F5344CB8AC3E}">
        <p14:creationId xmlns:p14="http://schemas.microsoft.com/office/powerpoint/2010/main" val="3536457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1E737E-3CB8-4475-B714-67993963DF68}"/>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Řádná, opravná, dodatečná a následná tvrzení</a:t>
            </a:r>
            <a:endParaRPr lang="cs-CZ" dirty="0"/>
          </a:p>
        </p:txBody>
      </p:sp>
      <p:sp>
        <p:nvSpPr>
          <p:cNvPr id="3" name="Zástupný obsah 2">
            <a:extLst>
              <a:ext uri="{FF2B5EF4-FFF2-40B4-BE49-F238E27FC236}">
                <a16:creationId xmlns:a16="http://schemas.microsoft.com/office/drawing/2014/main" id="{85619027-88BD-428E-BC94-703454453D5E}"/>
              </a:ext>
            </a:extLst>
          </p:cNvPr>
          <p:cNvSpPr>
            <a:spLocks noGrp="1"/>
          </p:cNvSpPr>
          <p:nvPr>
            <p:ph idx="1"/>
          </p:nvPr>
        </p:nvSpPr>
        <p:spPr/>
        <p:txBody>
          <a:bodyPr>
            <a:normAutofit/>
          </a:bodyPr>
          <a:lstStyle/>
          <a:p>
            <a:pPr marL="0" indent="0">
              <a:buNone/>
            </a:pPr>
            <a:r>
              <a:rPr lang="cs-CZ" b="1" dirty="0"/>
              <a:t>§ 135 Řádné daňové tvrzení</a:t>
            </a:r>
          </a:p>
          <a:p>
            <a:r>
              <a:rPr lang="cs-CZ" dirty="0"/>
              <a:t>(1) Řádné daňové tvrzení je povinen podat každý daňový subjekt, kterému to zákon ukládá, nebo daňový subjekt, který je k tomu správcem daně vyzván.</a:t>
            </a:r>
          </a:p>
          <a:p>
            <a:r>
              <a:rPr lang="cs-CZ" dirty="0"/>
              <a:t>(2) Daňový subjekt je povinen v řádném daňovém tvrzení sám vyčíslit daň a uvést předepsané údaje, jakož i další okolnosti rozhodné pro vyměření daně.</a:t>
            </a:r>
          </a:p>
          <a:p>
            <a:r>
              <a:rPr lang="cs-CZ" dirty="0"/>
              <a:t>(3) Daň je splatná v poslední den lhůty stanovené pro podání řádného daňového tvrzení.</a:t>
            </a:r>
          </a:p>
          <a:p>
            <a:pPr marL="0" indent="0">
              <a:buNone/>
            </a:pPr>
            <a:r>
              <a:rPr lang="cs-CZ" b="1" dirty="0"/>
              <a:t>§ 138 Opravné daňové přiznání a opravné vyúčtování</a:t>
            </a:r>
          </a:p>
          <a:p>
            <a:r>
              <a:rPr lang="cs-CZ" dirty="0"/>
              <a:t>(1) Před uplynutím lhůty k podání daňového přiznání nebo vyúčtování může daňový subjekt nahradit daňové přiznání nebo vyúčtování, které již podal, opravným daňovým přiznáním nebo opravným vyúčtováním.</a:t>
            </a:r>
          </a:p>
          <a:p>
            <a:r>
              <a:rPr lang="cs-CZ" dirty="0"/>
              <a:t>(2) V řízení se dále postupuje podle tohoto opravného daňového přiznání nebo opravného vyúčtování a k předchozímu daňovému přiznání nebo vyúčtování se nepřihlíží. Takto lze nahradit i dodatečná daňová přiznání nebo dodatečná vyúčtování nebo již podaná opravná přiznání nebo opravná vyúčtování.</a:t>
            </a:r>
          </a:p>
          <a:p>
            <a:endParaRPr lang="cs-CZ" dirty="0"/>
          </a:p>
        </p:txBody>
      </p:sp>
    </p:spTree>
    <p:extLst>
      <p:ext uri="{BB962C8B-B14F-4D97-AF65-F5344CB8AC3E}">
        <p14:creationId xmlns:p14="http://schemas.microsoft.com/office/powerpoint/2010/main" val="2713712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DD84B2-E150-43FF-AD46-1EA9DBAA821D}"/>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Řádná, opravná, dodatečná a následná tvrzení</a:t>
            </a:r>
            <a:endParaRPr lang="cs-CZ" dirty="0"/>
          </a:p>
        </p:txBody>
      </p:sp>
      <p:sp>
        <p:nvSpPr>
          <p:cNvPr id="3" name="Zástupný obsah 2">
            <a:extLst>
              <a:ext uri="{FF2B5EF4-FFF2-40B4-BE49-F238E27FC236}">
                <a16:creationId xmlns:a16="http://schemas.microsoft.com/office/drawing/2014/main" id="{53002123-62C8-4225-92BA-46598F9567D9}"/>
              </a:ext>
            </a:extLst>
          </p:cNvPr>
          <p:cNvSpPr>
            <a:spLocks noGrp="1"/>
          </p:cNvSpPr>
          <p:nvPr>
            <p:ph idx="1"/>
          </p:nvPr>
        </p:nvSpPr>
        <p:spPr/>
        <p:txBody>
          <a:bodyPr>
            <a:normAutofit lnSpcReduction="10000"/>
          </a:bodyPr>
          <a:lstStyle/>
          <a:p>
            <a:pPr marL="0" indent="0">
              <a:buNone/>
            </a:pPr>
            <a:r>
              <a:rPr lang="cs-CZ" b="1" dirty="0">
                <a:latin typeface="Arial" panose="020B0604020202020204" pitchFamily="34" charset="0"/>
                <a:cs typeface="Arial" panose="020B0604020202020204" pitchFamily="34" charset="0"/>
              </a:rPr>
              <a:t>§ 141 Dodatečné daňové přiznání a dodatečné vyúčtování</a:t>
            </a:r>
          </a:p>
          <a:p>
            <a:r>
              <a:rPr lang="cs-CZ" b="1" dirty="0">
                <a:latin typeface="Arial" panose="020B0604020202020204" pitchFamily="34" charset="0"/>
                <a:cs typeface="Arial" panose="020B0604020202020204" pitchFamily="34" charset="0"/>
              </a:rPr>
              <a:t>(1)</a:t>
            </a:r>
            <a:r>
              <a:rPr lang="cs-CZ" dirty="0">
                <a:latin typeface="Arial" panose="020B0604020202020204" pitchFamily="34" charset="0"/>
                <a:cs typeface="Arial" panose="020B0604020202020204" pitchFamily="34" charset="0"/>
              </a:rPr>
              <a:t> Zjistí-li daňový subjekt, že daň má být </a:t>
            </a:r>
            <a:r>
              <a:rPr lang="cs-CZ" b="1" dirty="0">
                <a:latin typeface="Arial" panose="020B0604020202020204" pitchFamily="34" charset="0"/>
                <a:cs typeface="Arial" panose="020B0604020202020204" pitchFamily="34" charset="0"/>
              </a:rPr>
              <a:t>vyšší</a:t>
            </a:r>
            <a:r>
              <a:rPr lang="cs-CZ" dirty="0">
                <a:latin typeface="Arial" panose="020B0604020202020204" pitchFamily="34" charset="0"/>
                <a:cs typeface="Arial" panose="020B0604020202020204" pitchFamily="34" charset="0"/>
              </a:rPr>
              <a:t> než poslední známá daň, je </a:t>
            </a:r>
            <a:r>
              <a:rPr lang="cs-CZ" b="1" dirty="0">
                <a:latin typeface="Arial" panose="020B0604020202020204" pitchFamily="34" charset="0"/>
                <a:cs typeface="Arial" panose="020B0604020202020204" pitchFamily="34" charset="0"/>
              </a:rPr>
              <a:t>povinen</a:t>
            </a:r>
            <a:r>
              <a:rPr lang="cs-CZ" dirty="0">
                <a:latin typeface="Arial" panose="020B0604020202020204" pitchFamily="34" charset="0"/>
                <a:cs typeface="Arial" panose="020B0604020202020204" pitchFamily="34" charset="0"/>
              </a:rPr>
              <a:t> podat do konce měsíce následujícího po měsíci, ve kterém to zjistil, dodatečné daňové přiznání nebo dodatečné vyúčtování a ve stejné lhůtě rozdílnou částku uhradit. Tato povinnost trvá, pokud běží lhůta pro stanovení daně...</a:t>
            </a:r>
          </a:p>
          <a:p>
            <a:r>
              <a:rPr lang="cs-CZ" b="1" dirty="0">
                <a:latin typeface="Arial" panose="020B0604020202020204" pitchFamily="34" charset="0"/>
                <a:cs typeface="Arial" panose="020B0604020202020204" pitchFamily="34" charset="0"/>
              </a:rPr>
              <a:t>(2)</a:t>
            </a:r>
            <a:r>
              <a:rPr lang="cs-CZ" dirty="0">
                <a:latin typeface="Arial" panose="020B0604020202020204" pitchFamily="34" charset="0"/>
                <a:cs typeface="Arial" panose="020B0604020202020204" pitchFamily="34" charset="0"/>
              </a:rPr>
              <a:t> Daňový subjekt je </a:t>
            </a:r>
            <a:r>
              <a:rPr lang="cs-CZ" b="1" dirty="0">
                <a:latin typeface="Arial" panose="020B0604020202020204" pitchFamily="34" charset="0"/>
                <a:cs typeface="Arial" panose="020B0604020202020204" pitchFamily="34" charset="0"/>
              </a:rPr>
              <a:t>oprávněn</a:t>
            </a:r>
            <a:r>
              <a:rPr lang="cs-CZ" dirty="0">
                <a:latin typeface="Arial" panose="020B0604020202020204" pitchFamily="34" charset="0"/>
                <a:cs typeface="Arial" panose="020B0604020202020204" pitchFamily="34" charset="0"/>
              </a:rPr>
              <a:t> ve lhůtě podle odstavce 1 podat dodatečné daňové přiznání nebo dodatečné vyúčtování na daň </a:t>
            </a:r>
            <a:r>
              <a:rPr lang="cs-CZ" b="1" dirty="0">
                <a:latin typeface="Arial" panose="020B0604020202020204" pitchFamily="34" charset="0"/>
                <a:cs typeface="Arial" panose="020B0604020202020204" pitchFamily="34" charset="0"/>
              </a:rPr>
              <a:t>nižší</a:t>
            </a:r>
            <a:r>
              <a:rPr lang="cs-CZ" dirty="0">
                <a:latin typeface="Arial" panose="020B0604020202020204" pitchFamily="34" charset="0"/>
                <a:cs typeface="Arial" panose="020B0604020202020204" pitchFamily="34" charset="0"/>
              </a:rPr>
              <a:t>, než je poslední známá daň, jestliže daň byla stanovena v nesprávné výši; v tomto dodatečném daňovém přiznání nebo dodatečném vyúčtování nelze namítat vady postupu správce daně.</a:t>
            </a:r>
          </a:p>
          <a:p>
            <a:r>
              <a:rPr lang="cs-CZ" b="1" dirty="0">
                <a:latin typeface="Arial" panose="020B0604020202020204" pitchFamily="34" charset="0"/>
                <a:cs typeface="Arial" panose="020B0604020202020204" pitchFamily="34" charset="0"/>
              </a:rPr>
              <a:t>(7)</a:t>
            </a:r>
            <a:r>
              <a:rPr lang="cs-CZ" dirty="0">
                <a:latin typeface="Arial" panose="020B0604020202020204" pitchFamily="34" charset="0"/>
                <a:cs typeface="Arial" panose="020B0604020202020204" pitchFamily="34" charset="0"/>
              </a:rPr>
              <a:t> Podá-li daňový subjekt dodatečné daňové přiznání nebo dodatečné vyúčtování ještě před vyměřením daně, popřípadě před jejím doměřením, řízení zahájené tímto podáním se zastaví. Údaje uvedené v takto podaném dodatečném daňovém přiznání nebo dodatečném vyúčtování se využijí při vyměření nebo doměření této daně.</a:t>
            </a:r>
          </a:p>
          <a:p>
            <a:r>
              <a:rPr lang="cs-CZ" dirty="0">
                <a:latin typeface="Arial" panose="020B0604020202020204" pitchFamily="34" charset="0"/>
                <a:cs typeface="Arial" panose="020B0604020202020204" pitchFamily="34" charset="0"/>
              </a:rPr>
              <a:t>Nelze pokud bylo vyměřeno dle pomůcek (odst. 3), u kontroly, případně po výzvě k zahájení, mimořádné prostředky, žaloba (odst. 6)</a:t>
            </a:r>
          </a:p>
          <a:p>
            <a:r>
              <a:rPr lang="cs-CZ" dirty="0">
                <a:latin typeface="Arial" panose="020B0604020202020204" pitchFamily="34" charset="0"/>
                <a:cs typeface="Arial" panose="020B0604020202020204" pitchFamily="34" charset="0"/>
              </a:rPr>
              <a:t>Uvádí se rozdíl od poslední daně a důvody podání</a:t>
            </a:r>
          </a:p>
        </p:txBody>
      </p:sp>
    </p:spTree>
    <p:extLst>
      <p:ext uri="{BB962C8B-B14F-4D97-AF65-F5344CB8AC3E}">
        <p14:creationId xmlns:p14="http://schemas.microsoft.com/office/powerpoint/2010/main" val="3029056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DD84B2-E150-43FF-AD46-1EA9DBAA821D}"/>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Řádná, opravná, dodatečná a následná tvrzení</a:t>
            </a:r>
            <a:endParaRPr lang="cs-CZ" dirty="0"/>
          </a:p>
        </p:txBody>
      </p:sp>
      <p:sp>
        <p:nvSpPr>
          <p:cNvPr id="3" name="Zástupný obsah 2">
            <a:extLst>
              <a:ext uri="{FF2B5EF4-FFF2-40B4-BE49-F238E27FC236}">
                <a16:creationId xmlns:a16="http://schemas.microsoft.com/office/drawing/2014/main" id="{53002123-62C8-4225-92BA-46598F9567D9}"/>
              </a:ext>
            </a:extLst>
          </p:cNvPr>
          <p:cNvSpPr>
            <a:spLocks noGrp="1"/>
          </p:cNvSpPr>
          <p:nvPr>
            <p:ph idx="1"/>
          </p:nvPr>
        </p:nvSpPr>
        <p:spPr/>
        <p:txBody>
          <a:bodyPr>
            <a:normAutofit/>
          </a:bodyPr>
          <a:lstStyle/>
          <a:p>
            <a:pPr marL="0" indent="0">
              <a:buNone/>
            </a:pPr>
            <a:r>
              <a:rPr lang="cs-CZ" b="1" dirty="0">
                <a:latin typeface="Arial" panose="020B0604020202020204" pitchFamily="34" charset="0"/>
                <a:cs typeface="Arial" panose="020B0604020202020204" pitchFamily="34" charset="0"/>
              </a:rPr>
              <a:t>ÚKOL</a:t>
            </a:r>
          </a:p>
          <a:p>
            <a:pPr marL="0" indent="0">
              <a:buNone/>
            </a:pPr>
            <a:r>
              <a:rPr lang="cs-CZ" dirty="0">
                <a:latin typeface="Arial" panose="020B0604020202020204" pitchFamily="34" charset="0"/>
                <a:cs typeface="Arial" panose="020B0604020202020204" pitchFamily="34" charset="0"/>
              </a:rPr>
              <a:t>Klient zjistí, že měl chybu v řádném DP k DPPO: </a:t>
            </a:r>
          </a:p>
          <a:p>
            <a:r>
              <a:rPr lang="cs-CZ" dirty="0">
                <a:latin typeface="Arial" panose="020B0604020202020204" pitchFamily="34" charset="0"/>
                <a:cs typeface="Arial" panose="020B0604020202020204" pitchFamily="34" charset="0"/>
              </a:rPr>
              <a:t>Pokud lhůta pro podání DP ještě neuplynula, jaké podání by měl podat?</a:t>
            </a:r>
          </a:p>
          <a:p>
            <a:r>
              <a:rPr lang="cs-CZ" dirty="0">
                <a:latin typeface="Arial" panose="020B0604020202020204" pitchFamily="34" charset="0"/>
                <a:cs typeface="Arial" panose="020B0604020202020204" pitchFamily="34" charset="0"/>
              </a:rPr>
              <a:t>Lhůta pro podání DP již uplynula, ale nebylo ještě vyměřeno. Finanční úřad žádá aby bylo podáno opravné DP, co s tím?</a:t>
            </a:r>
          </a:p>
          <a:p>
            <a:r>
              <a:rPr lang="cs-CZ" dirty="0">
                <a:latin typeface="Arial" panose="020B0604020202020204" pitchFamily="34" charset="0"/>
                <a:cs typeface="Arial" panose="020B0604020202020204" pitchFamily="34" charset="0"/>
              </a:rPr>
              <a:t>Klient v září 2019 zjistí, že chyba byla v DP k DPPO za 2018. Co měl dělat a jaký nyní je správný postup?</a:t>
            </a:r>
          </a:p>
          <a:p>
            <a:endParaRPr lang="cs-CZ" dirty="0">
              <a:latin typeface="Arial" panose="020B0604020202020204" pitchFamily="34" charset="0"/>
              <a:cs typeface="Arial" panose="020B0604020202020204" pitchFamily="34" charset="0"/>
            </a:endParaRPr>
          </a:p>
          <a:p>
            <a:pPr marL="342900" indent="-342900">
              <a:buAutoNum type="arabicPeriod"/>
            </a:pP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5456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2358E-300D-4B08-B417-8DEE7C93A84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Formát a řešení vad</a:t>
            </a:r>
            <a:endParaRPr lang="cs-CZ" dirty="0"/>
          </a:p>
        </p:txBody>
      </p:sp>
      <p:sp>
        <p:nvSpPr>
          <p:cNvPr id="3" name="Zástupný obsah 2">
            <a:extLst>
              <a:ext uri="{FF2B5EF4-FFF2-40B4-BE49-F238E27FC236}">
                <a16:creationId xmlns:a16="http://schemas.microsoft.com/office/drawing/2014/main" id="{FD6F94A5-128C-4D3D-A4C2-B5696F7181BA}"/>
              </a:ext>
            </a:extLst>
          </p:cNvPr>
          <p:cNvSpPr>
            <a:spLocks noGrp="1"/>
          </p:cNvSpPr>
          <p:nvPr>
            <p:ph idx="1"/>
          </p:nvPr>
        </p:nvSpPr>
        <p:spPr/>
        <p:txBody>
          <a:bodyPr>
            <a:normAutofit fontScale="70000" lnSpcReduction="20000"/>
          </a:bodyPr>
          <a:lstStyle/>
          <a:p>
            <a:pPr marL="0" indent="0">
              <a:buNone/>
            </a:pPr>
            <a:r>
              <a:rPr lang="cs-CZ" b="1" dirty="0"/>
              <a:t>§ 72</a:t>
            </a:r>
          </a:p>
          <a:p>
            <a:r>
              <a:rPr lang="cs-CZ" dirty="0"/>
              <a:t>(1) Přihlášku k registraci, oznámení o změně registračních údajů, </a:t>
            </a:r>
            <a:r>
              <a:rPr lang="cs-CZ" b="1" dirty="0"/>
              <a:t>řádné daňové tvrzení nebo dodatečné daňové tvrzení lze podat jen na tiskopise vydaném Ministerstvem financí nebo na tiskovém výstupu z počítačové tiskárny, který má údaje, obsah i uspořádání údajů shodné s tímto tiskopisem.</a:t>
            </a:r>
          </a:p>
          <a:p>
            <a:r>
              <a:rPr lang="cs-CZ" dirty="0"/>
              <a:t>(2) V tiskopisech a v nich vyznačených přílohách, které jsou součástí podání, lze požadovat pouze údaje nezbytné pro správu daní.</a:t>
            </a:r>
          </a:p>
          <a:p>
            <a:r>
              <a:rPr lang="cs-CZ" dirty="0"/>
              <a:t>(3) Podání podle odstavce 1 lze učinit i datovou zprávou s využitím dálkového přístupu ve formátu a struktuře zveřejněné správcem daně odeslanou způsobem uvedeným v § 71 odst. 1 nebo 3.</a:t>
            </a:r>
          </a:p>
          <a:p>
            <a:r>
              <a:rPr lang="cs-CZ" dirty="0"/>
              <a:t>(4) Má-li daňový subjekt nebo jeho zástupce zpřístupněnu datovou schránku nebo zákonem uloženou povinnost mít účetní závěrku ověřenou auditorem, je povinen podání podle odstavce 1 učinit pouze datovou zprávou s využitím dálkového přístupu ve formátu a struktuře zveřejněné správcem daně odeslanou způsobem uvedeným v § 71 odst. 1.</a:t>
            </a:r>
          </a:p>
          <a:p>
            <a:pPr marL="0" indent="0">
              <a:buNone/>
            </a:pPr>
            <a:r>
              <a:rPr lang="cs-CZ" b="1" dirty="0"/>
              <a:t>§ 71 </a:t>
            </a:r>
          </a:p>
          <a:p>
            <a:pPr marL="0" indent="0">
              <a:buNone/>
            </a:pPr>
            <a:r>
              <a:rPr lang="cs-CZ" b="1" dirty="0"/>
              <a:t>(1)</a:t>
            </a:r>
            <a:r>
              <a:rPr lang="cs-CZ" dirty="0"/>
              <a:t> Podání lze učinit písemně, ústně do protokolu nebo datovou zprávou</a:t>
            </a:r>
          </a:p>
          <a:p>
            <a:r>
              <a:rPr lang="cs-CZ" b="1" dirty="0"/>
              <a:t>a)</a:t>
            </a:r>
            <a:r>
              <a:rPr lang="cs-CZ" dirty="0"/>
              <a:t> podepsanou způsobem, se kterým jiný právní předpis spojuje účinky vlastnoručního podpisu, nebo</a:t>
            </a:r>
          </a:p>
          <a:p>
            <a:r>
              <a:rPr lang="cs-CZ" b="1" dirty="0"/>
              <a:t>b)</a:t>
            </a:r>
            <a:r>
              <a:rPr lang="cs-CZ" dirty="0"/>
              <a:t> s ověřenou identitou podatele způsobem, kterým se lze přihlásit do jeho datové schránky.</a:t>
            </a:r>
          </a:p>
          <a:p>
            <a:r>
              <a:rPr lang="cs-CZ" b="1" dirty="0"/>
              <a:t>(3)</a:t>
            </a:r>
            <a:r>
              <a:rPr lang="cs-CZ" dirty="0"/>
              <a:t> Účinky podání má rovněž úkon učiněný vůči správci daně za použití datové zprávy, která není podepsána způsobem, se kterým jiný právní předpis spojuje účinky vlastnoručního podpisu, pokud je toto podání do 5 dnů ode dne, kdy došlo správci daně, potvrzeno způsobem uvedeným v odstavci 1; tuto lhůtu nelze prodloužit ani navrátit v předešlý stav.</a:t>
            </a:r>
          </a:p>
        </p:txBody>
      </p:sp>
    </p:spTree>
    <p:extLst>
      <p:ext uri="{BB962C8B-B14F-4D97-AF65-F5344CB8AC3E}">
        <p14:creationId xmlns:p14="http://schemas.microsoft.com/office/powerpoint/2010/main" val="2059508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2358E-300D-4B08-B417-8DEE7C93A84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Formát a řešení vad</a:t>
            </a:r>
            <a:endParaRPr lang="cs-CZ" dirty="0"/>
          </a:p>
        </p:txBody>
      </p:sp>
      <p:sp>
        <p:nvSpPr>
          <p:cNvPr id="3" name="Zástupný obsah 2">
            <a:extLst>
              <a:ext uri="{FF2B5EF4-FFF2-40B4-BE49-F238E27FC236}">
                <a16:creationId xmlns:a16="http://schemas.microsoft.com/office/drawing/2014/main" id="{FD6F94A5-128C-4D3D-A4C2-B5696F7181BA}"/>
              </a:ext>
            </a:extLst>
          </p:cNvPr>
          <p:cNvSpPr>
            <a:spLocks noGrp="1"/>
          </p:cNvSpPr>
          <p:nvPr>
            <p:ph idx="1"/>
          </p:nvPr>
        </p:nvSpPr>
        <p:spPr/>
        <p:txBody>
          <a:bodyPr>
            <a:normAutofit/>
          </a:bodyPr>
          <a:lstStyle/>
          <a:p>
            <a:pPr marL="0" indent="0">
              <a:buNone/>
            </a:pPr>
            <a:r>
              <a:rPr lang="cs-CZ" b="1" dirty="0"/>
              <a:t>§ 74 Vady podání</a:t>
            </a:r>
          </a:p>
          <a:p>
            <a:pPr marL="0" indent="0">
              <a:buNone/>
            </a:pPr>
            <a:r>
              <a:rPr lang="cs-CZ" dirty="0"/>
              <a:t>(1) Má-li podání vady, pro které není způsobilé k projednání, nebo vady, pro které nemůže mít předpokládané účinky pro správu daní, </a:t>
            </a:r>
            <a:r>
              <a:rPr lang="cs-CZ" b="1" dirty="0"/>
              <a:t>vyzve správce </a:t>
            </a:r>
            <a:r>
              <a:rPr lang="cs-CZ" dirty="0"/>
              <a:t>daně toho, kdo podání učinil, aby označené vady </a:t>
            </a:r>
            <a:r>
              <a:rPr lang="cs-CZ" b="1" dirty="0"/>
              <a:t>odstranil</a:t>
            </a:r>
            <a:r>
              <a:rPr lang="cs-CZ" dirty="0"/>
              <a:t> podle jeho pokynu a ve lhůtě, kterou stanoví.</a:t>
            </a:r>
          </a:p>
          <a:p>
            <a:pPr marL="0" indent="0">
              <a:buNone/>
            </a:pPr>
            <a:r>
              <a:rPr lang="cs-CZ" dirty="0"/>
              <a:t>(2) Výzva obsahuje </a:t>
            </a:r>
            <a:r>
              <a:rPr lang="cs-CZ" b="1" dirty="0"/>
              <a:t>poučení</a:t>
            </a:r>
            <a:r>
              <a:rPr lang="cs-CZ" dirty="0"/>
              <a:t> o následcích spojených s neodstraněním označených vad.</a:t>
            </a:r>
          </a:p>
          <a:p>
            <a:pPr marL="0" indent="0">
              <a:buNone/>
            </a:pPr>
            <a:r>
              <a:rPr lang="cs-CZ" dirty="0"/>
              <a:t>(3) Budou-li vady podání </a:t>
            </a:r>
            <a:r>
              <a:rPr lang="cs-CZ" b="1" dirty="0"/>
              <a:t>odstraněny ve stanovené lhůtě, hledí se na podání, jako by bylo učiněno řádně a včas. </a:t>
            </a:r>
            <a:r>
              <a:rPr lang="cs-CZ" dirty="0"/>
              <a:t>Nebudou-li vady podání odstraněny, stává se podání uplynutím stanovené lhůty </a:t>
            </a:r>
            <a:r>
              <a:rPr lang="cs-CZ" b="1" dirty="0"/>
              <a:t>neúčinným</a:t>
            </a:r>
            <a:r>
              <a:rPr lang="cs-CZ" dirty="0"/>
              <a:t>, o čemž pořídí správce daně úřední záznam a vyrozumí podatele; vyrozumění není třeba v případě, že podatel na výzvu k odstranění vad neučinil vůči správci daně žádný úkon.</a:t>
            </a:r>
          </a:p>
          <a:p>
            <a:pPr marL="0" indent="0">
              <a:buNone/>
            </a:pPr>
            <a:r>
              <a:rPr lang="cs-CZ" dirty="0"/>
              <a:t>(4) Pokud vada podání spočívá pouze v tom, že podání bylo učiněno jinak než elektronicky, ačkoliv mělo být učiněno elektronicky, hledí se na něj jako na podání bez vady; to platí pouze pro podání, u nichž tuto skutečnost správce daně předem zveřejní způsobem umožňujícím dálkový přístup.</a:t>
            </a:r>
          </a:p>
        </p:txBody>
      </p:sp>
    </p:spTree>
    <p:extLst>
      <p:ext uri="{BB962C8B-B14F-4D97-AF65-F5344CB8AC3E}">
        <p14:creationId xmlns:p14="http://schemas.microsoft.com/office/powerpoint/2010/main" val="40380140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82358E-300D-4B08-B417-8DEE7C93A845}"/>
              </a:ext>
            </a:extLst>
          </p:cNvPr>
          <p:cNvSpPr>
            <a:spLocks noGrp="1"/>
          </p:cNvSpPr>
          <p:nvPr>
            <p:ph type="title"/>
          </p:nvPr>
        </p:nvSpPr>
        <p:spPr/>
        <p:txBody>
          <a:bodyPr/>
          <a:lstStyle/>
          <a:p>
            <a:r>
              <a:rPr lang="cs-CZ" dirty="0">
                <a:latin typeface="Arial" panose="020B0604020202020204" pitchFamily="34" charset="0"/>
                <a:cs typeface="Arial" panose="020B0604020202020204" pitchFamily="34" charset="0"/>
              </a:rPr>
              <a:t>Formát a řešení vad</a:t>
            </a:r>
            <a:endParaRPr lang="cs-CZ" dirty="0"/>
          </a:p>
        </p:txBody>
      </p:sp>
      <p:sp>
        <p:nvSpPr>
          <p:cNvPr id="3" name="Zástupný obsah 2">
            <a:extLst>
              <a:ext uri="{FF2B5EF4-FFF2-40B4-BE49-F238E27FC236}">
                <a16:creationId xmlns:a16="http://schemas.microsoft.com/office/drawing/2014/main" id="{FD6F94A5-128C-4D3D-A4C2-B5696F7181BA}"/>
              </a:ext>
            </a:extLst>
          </p:cNvPr>
          <p:cNvSpPr>
            <a:spLocks noGrp="1"/>
          </p:cNvSpPr>
          <p:nvPr>
            <p:ph idx="1"/>
          </p:nvPr>
        </p:nvSpPr>
        <p:spPr/>
        <p:txBody>
          <a:bodyPr>
            <a:normAutofit fontScale="70000" lnSpcReduction="20000"/>
          </a:bodyPr>
          <a:lstStyle/>
          <a:p>
            <a:pPr marL="0" indent="0">
              <a:buNone/>
            </a:pPr>
            <a:r>
              <a:rPr lang="cs-CZ" b="1" dirty="0"/>
              <a:t>§ 101a ZDPH Elektronická forma podání</a:t>
            </a:r>
          </a:p>
          <a:p>
            <a:pPr marL="0" indent="0">
              <a:buNone/>
            </a:pPr>
            <a:r>
              <a:rPr lang="cs-CZ" dirty="0"/>
              <a:t>(1) Plátce je povinen podat elektronicky</a:t>
            </a:r>
          </a:p>
          <a:p>
            <a:pPr marL="0" indent="0">
              <a:buNone/>
            </a:pPr>
            <a:r>
              <a:rPr lang="cs-CZ" dirty="0"/>
              <a:t>a) daňové přiznání nebo dodatečné daňové přiznání,</a:t>
            </a:r>
          </a:p>
          <a:p>
            <a:pPr marL="0" indent="0">
              <a:buNone/>
            </a:pPr>
            <a:r>
              <a:rPr lang="cs-CZ" dirty="0"/>
              <a:t>b) kontrolní hlášení nebo jiné hlášení, s výjimkou hlášení podle § 19,</a:t>
            </a:r>
          </a:p>
          <a:p>
            <a:pPr marL="0" indent="0">
              <a:buNone/>
            </a:pPr>
            <a:r>
              <a:rPr lang="cs-CZ" dirty="0"/>
              <a:t>c) přílohy k daňovému přiznání, dodatečnému daňovému přiznání nebo hlášení.</a:t>
            </a:r>
          </a:p>
          <a:p>
            <a:pPr marL="0" indent="0">
              <a:buNone/>
            </a:pPr>
            <a:r>
              <a:rPr lang="cs-CZ" dirty="0"/>
              <a:t>(2) Pouze elektronicky lze podat</a:t>
            </a:r>
          </a:p>
          <a:p>
            <a:pPr marL="0" indent="0">
              <a:buNone/>
            </a:pPr>
            <a:r>
              <a:rPr lang="cs-CZ" dirty="0"/>
              <a:t>a) souhrnné hlášení nebo následné souhrnné hlášení,</a:t>
            </a:r>
          </a:p>
          <a:p>
            <a:pPr marL="0" indent="0">
              <a:buNone/>
            </a:pPr>
            <a:r>
              <a:rPr lang="cs-CZ" dirty="0"/>
              <a:t>b) přihlášku k registraci nebo oznámení o změně registračních údajů; to neplatí pro identifikované osoby.</a:t>
            </a:r>
          </a:p>
          <a:p>
            <a:pPr marL="0" indent="0">
              <a:buNone/>
            </a:pPr>
            <a:r>
              <a:rPr lang="cs-CZ" dirty="0"/>
              <a:t>(3) Podání uvedená v odstavcích 1 a 2 lze učinit elektronicky pouze datovou zprávou s využitím dálkového přístupu </a:t>
            </a:r>
            <a:r>
              <a:rPr lang="cs-CZ" b="1" dirty="0"/>
              <a:t>ve formátu a struktuře zveřejněné správcem daně</a:t>
            </a:r>
          </a:p>
          <a:p>
            <a:pPr marL="0" indent="0">
              <a:buNone/>
            </a:pPr>
            <a:r>
              <a:rPr lang="cs-CZ" dirty="0"/>
              <a:t>a) podepsanou způsobem, se kterým jiný právní předpis spojuje účinky vlastnoručního podpisu,</a:t>
            </a:r>
          </a:p>
          <a:p>
            <a:pPr marL="0" indent="0">
              <a:buNone/>
            </a:pPr>
            <a:r>
              <a:rPr lang="cs-CZ" dirty="0"/>
              <a:t>b) s ověřenou identitou podatele způsobem, kterým se lze přihlásit do jeho datové schránky, nebo</a:t>
            </a:r>
          </a:p>
          <a:p>
            <a:pPr marL="0" indent="0">
              <a:buNone/>
            </a:pPr>
            <a:r>
              <a:rPr lang="cs-CZ" dirty="0"/>
              <a:t>c) dodatečně potvrzenou za podmínek uvedených v daňovém řádu.</a:t>
            </a:r>
          </a:p>
          <a:p>
            <a:pPr marL="0" indent="0">
              <a:buNone/>
            </a:pPr>
            <a:r>
              <a:rPr lang="cs-CZ" dirty="0"/>
              <a:t>(4) Podání uvedené v odstavci 1 nebo 2, u kterého je povinnost učinit jej elektronicky </a:t>
            </a:r>
            <a:r>
              <a:rPr lang="cs-CZ" b="1" dirty="0"/>
              <a:t>a které není učiněno datovou zprávou s využitím dálkového přístupu ve formátu nebo struktuře zveřejněné správcem daně, je neúčinné.</a:t>
            </a:r>
          </a:p>
        </p:txBody>
      </p:sp>
    </p:spTree>
    <p:extLst>
      <p:ext uri="{BB962C8B-B14F-4D97-AF65-F5344CB8AC3E}">
        <p14:creationId xmlns:p14="http://schemas.microsoft.com/office/powerpoint/2010/main" val="9643191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LeftStep">
      <a:dk1>
        <a:srgbClr val="000000"/>
      </a:dk1>
      <a:lt1>
        <a:srgbClr val="FFFFFF"/>
      </a:lt1>
      <a:dk2>
        <a:srgbClr val="3B3921"/>
      </a:dk2>
      <a:lt2>
        <a:srgbClr val="E8E5E2"/>
      </a:lt2>
      <a:accent1>
        <a:srgbClr val="85A4C6"/>
      </a:accent1>
      <a:accent2>
        <a:srgbClr val="71ACB3"/>
      </a:accent2>
      <a:accent3>
        <a:srgbClr val="7BAC9C"/>
      </a:accent3>
      <a:accent4>
        <a:srgbClr val="70B281"/>
      </a:accent4>
      <a:accent5>
        <a:srgbClr val="83AD7B"/>
      </a:accent5>
      <a:accent6>
        <a:srgbClr val="8FAB6B"/>
      </a:accent6>
      <a:hlink>
        <a:srgbClr val="9B7E5E"/>
      </a:hlink>
      <a:folHlink>
        <a:srgbClr val="828282"/>
      </a:folHlink>
    </a:clrScheme>
    <a:fontScheme name="Savon">
      <a:majorFont>
        <a:latin typeface="Sagona Extra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agona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3319</Words>
  <Application>Microsoft Office PowerPoint</Application>
  <PresentationFormat>Widescreen</PresentationFormat>
  <Paragraphs>190</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Garamond</vt:lpstr>
      <vt:lpstr>Sagona Book</vt:lpstr>
      <vt:lpstr>Sagona ExtraLight</vt:lpstr>
      <vt:lpstr>SavonVTI</vt:lpstr>
      <vt:lpstr>Vybrané problémy daňových tvrzení</vt:lpstr>
      <vt:lpstr>Obsah</vt:lpstr>
      <vt:lpstr>Daňová tvrzení a jejich příklady</vt:lpstr>
      <vt:lpstr>Řádná, opravná, dodatečná a následná tvrzení</vt:lpstr>
      <vt:lpstr>Řádná, opravná, dodatečná a následná tvrzení</vt:lpstr>
      <vt:lpstr>Řádná, opravná, dodatečná a následná tvrzení</vt:lpstr>
      <vt:lpstr>Formát a řešení vad</vt:lpstr>
      <vt:lpstr>Formát a řešení vad</vt:lpstr>
      <vt:lpstr>Formát a řešení vad</vt:lpstr>
      <vt:lpstr>Formát a řešení vad</vt:lpstr>
      <vt:lpstr>Příslušnost</vt:lpstr>
      <vt:lpstr>Příslušnost</vt:lpstr>
      <vt:lpstr>Příslušnost</vt:lpstr>
      <vt:lpstr>Lhůty pro podávání</vt:lpstr>
      <vt:lpstr>Lhůty pro podávání</vt:lpstr>
      <vt:lpstr>Lhůty pro podávání</vt:lpstr>
      <vt:lpstr>Lhůty pro podávání</vt:lpstr>
      <vt:lpstr>Lhůty pro podávání</vt:lpstr>
      <vt:lpstr>Lhůty pro podávání</vt:lpstr>
      <vt:lpstr>Lhůty pro podávání</vt:lpstr>
      <vt:lpstr>Lhůty pro podávání</vt:lpstr>
      <vt:lpstr>Prodloužení lhůty</vt:lpstr>
      <vt:lpstr>Prodloužení lhůty</vt:lpstr>
      <vt:lpstr>DISKUZE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Vybrané problémy daňových tvrzení</dc:title>
  <dc:creator>Jiří Kappel</dc:creator>
  <cp:lastModifiedBy>EY</cp:lastModifiedBy>
  <cp:revision>20</cp:revision>
  <dcterms:created xsi:type="dcterms:W3CDTF">2019-11-26T20:14:41Z</dcterms:created>
  <dcterms:modified xsi:type="dcterms:W3CDTF">2019-11-27T08:41:14Z</dcterms:modified>
</cp:coreProperties>
</file>