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67" r:id="rId3"/>
    <p:sldId id="268" r:id="rId4"/>
    <p:sldId id="257" r:id="rId5"/>
    <p:sldId id="259" r:id="rId6"/>
    <p:sldId id="347" r:id="rId7"/>
    <p:sldId id="348" r:id="rId8"/>
    <p:sldId id="349" r:id="rId9"/>
    <p:sldId id="350" r:id="rId10"/>
    <p:sldId id="282" r:id="rId11"/>
    <p:sldId id="351" r:id="rId12"/>
    <p:sldId id="291" r:id="rId13"/>
    <p:sldId id="352" r:id="rId14"/>
    <p:sldId id="353" r:id="rId15"/>
    <p:sldId id="271" r:id="rId16"/>
    <p:sldId id="284" r:id="rId17"/>
    <p:sldId id="285" r:id="rId18"/>
    <p:sldId id="286" r:id="rId19"/>
    <p:sldId id="273" r:id="rId20"/>
    <p:sldId id="274" r:id="rId21"/>
    <p:sldId id="275" r:id="rId22"/>
    <p:sldId id="276" r:id="rId23"/>
    <p:sldId id="287" r:id="rId24"/>
    <p:sldId id="340" r:id="rId25"/>
    <p:sldId id="341" r:id="rId26"/>
    <p:sldId id="342" r:id="rId27"/>
    <p:sldId id="260" r:id="rId28"/>
    <p:sldId id="261" r:id="rId29"/>
    <p:sldId id="262" r:id="rId30"/>
    <p:sldId id="263" r:id="rId31"/>
    <p:sldId id="343" r:id="rId32"/>
    <p:sldId id="344" r:id="rId33"/>
    <p:sldId id="345" r:id="rId34"/>
    <p:sldId id="346" r:id="rId35"/>
    <p:sldId id="354" r:id="rId36"/>
    <p:sldId id="355" r:id="rId37"/>
    <p:sldId id="356" r:id="rId38"/>
    <p:sldId id="357" r:id="rId39"/>
    <p:sldId id="358" r:id="rId40"/>
    <p:sldId id="359" r:id="rId41"/>
    <p:sldId id="280" r:id="rId42"/>
    <p:sldId id="360" r:id="rId43"/>
    <p:sldId id="361" r:id="rId44"/>
    <p:sldId id="362" r:id="rId45"/>
    <p:sldId id="363" r:id="rId46"/>
    <p:sldId id="364" r:id="rId47"/>
    <p:sldId id="365" r:id="rId48"/>
    <p:sldId id="310" r:id="rId49"/>
    <p:sldId id="366" r:id="rId50"/>
    <p:sldId id="309" r:id="rId51"/>
    <p:sldId id="270" r:id="rId52"/>
    <p:sldId id="367" r:id="rId53"/>
    <p:sldId id="272" r:id="rId54"/>
    <p:sldId id="368" r:id="rId55"/>
    <p:sldId id="369" r:id="rId56"/>
    <p:sldId id="370" r:id="rId57"/>
    <p:sldId id="371" r:id="rId58"/>
    <p:sldId id="277" r:id="rId59"/>
    <p:sldId id="269" r:id="rId60"/>
    <p:sldId id="316" r:id="rId61"/>
    <p:sldId id="317" r:id="rId62"/>
    <p:sldId id="339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294" r:id="rId77"/>
    <p:sldId id="295" r:id="rId78"/>
    <p:sldId id="296" r:id="rId79"/>
    <p:sldId id="297" r:id="rId80"/>
    <p:sldId id="298" r:id="rId81"/>
    <p:sldId id="300" r:id="rId82"/>
    <p:sldId id="299" r:id="rId83"/>
    <p:sldId id="301" r:id="rId84"/>
    <p:sldId id="302" r:id="rId85"/>
    <p:sldId id="303" r:id="rId86"/>
    <p:sldId id="304" r:id="rId87"/>
    <p:sldId id="305" r:id="rId88"/>
    <p:sldId id="306" r:id="rId89"/>
    <p:sldId id="307" r:id="rId90"/>
    <p:sldId id="258" r:id="rId91"/>
    <p:sldId id="318" r:id="rId92"/>
    <p:sldId id="319" r:id="rId93"/>
    <p:sldId id="320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B884-AAED-4229-80DC-EE8000BDF968}" type="datetimeFigureOut">
              <a:rPr lang="cs-CZ" smtClean="0"/>
              <a:t>07.10.19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F3D3-3CC1-4DDB-BCEA-465F27C4F2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flace" TargetMode="External"/><Relationship Id="rId2" Type="http://schemas.openxmlformats.org/officeDocument/2006/relationships/hyperlink" Target="https://cs.wikipedia.org/wiki/Index_spot%C5%99ebitelsk%C3%BDch_c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s.wikipedia.org/wiki/%C3%9Arokov%C3%A1_sazba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132856"/>
            <a:ext cx="5029200" cy="1296144"/>
          </a:xfrm>
        </p:spPr>
        <p:txBody>
          <a:bodyPr>
            <a:normAutofit/>
          </a:bodyPr>
          <a:lstStyle/>
          <a:p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Dohled</a:t>
            </a:r>
            <a:endParaRPr lang="en-US" dirty="0"/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TWIN PEAKS Model </a:t>
            </a:r>
            <a:r>
              <a:rPr lang="cs-CZ" sz="2000"/>
              <a:t>(funkcionální) </a:t>
            </a:r>
            <a:r>
              <a:rPr lang="cs-CZ"/>
              <a:t>- Australie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algn="just"/>
            <a:r>
              <a:rPr lang="cs-CZ" b="1"/>
              <a:t>Australian Securities and Investments Commission</a:t>
            </a:r>
            <a:r>
              <a:rPr lang="cs-CZ"/>
              <a:t> - </a:t>
            </a:r>
            <a:r>
              <a:rPr lang="en-US"/>
              <a:t>dohlíží obecně nad finančním trhem a obchodováním na něm</a:t>
            </a:r>
            <a:r>
              <a:rPr lang="cs-CZ"/>
              <a:t>.</a:t>
            </a:r>
            <a:r>
              <a:rPr lang="en-US"/>
              <a:t> </a:t>
            </a:r>
            <a:endParaRPr lang="cs-CZ"/>
          </a:p>
          <a:p>
            <a:pPr lvl="2" algn="just"/>
            <a:r>
              <a:rPr lang="cs-CZ"/>
              <a:t>d</a:t>
            </a:r>
            <a:r>
              <a:rPr lang="en-US"/>
              <a:t>ohlíží nad finančními službami poskytovanými finančními institucemi. </a:t>
            </a:r>
            <a:endParaRPr lang="cs-CZ"/>
          </a:p>
          <a:p>
            <a:pPr lvl="2" algn="just"/>
            <a:r>
              <a:rPr lang="cs-CZ"/>
              <a:t>Uděluje licence</a:t>
            </a:r>
          </a:p>
          <a:p>
            <a:pPr lvl="2" algn="just"/>
            <a:r>
              <a:rPr lang="en-US"/>
              <a:t>regulátorem finančního trhu, který posuzuje efektivitu finančních trhů v souladu s jejich spravedlivým, řádným a transparentním fungováním. </a:t>
            </a:r>
            <a:endParaRPr lang="cs-CZ"/>
          </a:p>
          <a:p>
            <a:pPr lvl="1" algn="just"/>
            <a:r>
              <a:rPr lang="cs-CZ" b="1"/>
              <a:t>Australian Prudential Regulation Authority - </a:t>
            </a:r>
          </a:p>
          <a:p>
            <a:pPr lvl="2" algn="just"/>
            <a:r>
              <a:rPr lang="cs-CZ"/>
              <a:t>Obezřetnostní  regulace finančních institucí</a:t>
            </a:r>
          </a:p>
          <a:p>
            <a:pPr lvl="2" algn="just"/>
            <a:r>
              <a:rPr lang="cs-CZ"/>
              <a:t>Licencované instituce podléhají stálému dohledu, aby bylo zajištěno, že je řízení rizik obezřetné a splněňuje obezřetnostní požadavky</a:t>
            </a:r>
          </a:p>
        </p:txBody>
      </p:sp>
    </p:spTree>
    <p:extLst>
      <p:ext uri="{BB962C8B-B14F-4D97-AF65-F5344CB8AC3E}">
        <p14:creationId xmlns:p14="http://schemas.microsoft.com/office/powerpoint/2010/main" val="112297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Mezinárodní dohled nad fin.trhy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/>
              <a:t>Systém tří tzv. „Core principles“</a:t>
            </a:r>
          </a:p>
          <a:p>
            <a:pPr lvl="1"/>
            <a:r>
              <a:rPr lang="cs-CZ" altLang="cs-CZ" sz="2000" b="1"/>
              <a:t>Basilejský výbor pro bankovní dohled (BCBR) a </a:t>
            </a:r>
            <a:r>
              <a:rPr lang="cs-CZ" altLang="cs-CZ" sz="2000"/>
              <a:t>Klíčové principy pro efektivní bankovní regulaci</a:t>
            </a:r>
          </a:p>
          <a:p>
            <a:pPr lvl="2"/>
            <a:r>
              <a:rPr lang="en-US" altLang="cs-CZ"/>
              <a:t>+ Financial Stability Board - monitor</a:t>
            </a:r>
            <a:r>
              <a:rPr lang="cs-CZ" altLang="cs-CZ"/>
              <a:t>uje</a:t>
            </a:r>
            <a:r>
              <a:rPr lang="en-US" altLang="cs-CZ"/>
              <a:t> a dává doporučení týkající se globálního finančního systému. </a:t>
            </a:r>
            <a:r>
              <a:rPr lang="cs-CZ" altLang="cs-CZ"/>
              <a:t>P</a:t>
            </a:r>
            <a:r>
              <a:rPr lang="en-US" altLang="cs-CZ"/>
              <a:t>odporuje mezinárodní finanční stabilitu.</a:t>
            </a:r>
            <a:endParaRPr lang="cs-CZ" altLang="cs-CZ" sz="1800" b="1"/>
          </a:p>
          <a:p>
            <a:pPr lvl="1"/>
            <a:r>
              <a:rPr lang="cs-CZ" altLang="cs-CZ" sz="2000" b="1"/>
              <a:t>Mezinárodní asociace orgánů dohledů v pojišťovnictví a (IAIS) a </a:t>
            </a:r>
            <a:r>
              <a:rPr lang="cs-CZ" altLang="cs-CZ" sz="2000"/>
              <a:t>Klíčové principy pojišťovnictví</a:t>
            </a:r>
            <a:endParaRPr lang="cs-CZ" altLang="cs-CZ" sz="2000" b="1"/>
          </a:p>
          <a:p>
            <a:pPr lvl="1"/>
            <a:r>
              <a:rPr lang="cs-CZ" altLang="cs-CZ" sz="2000" b="1"/>
              <a:t>Mezinárodní organizace komisí pro cenné papíry (IOSCO) a</a:t>
            </a:r>
            <a:r>
              <a:rPr lang="cs-CZ" altLang="cs-CZ" sz="2000"/>
              <a:t> Cíle a principy pro oblast kapitálových trhů a jejich regulace</a:t>
            </a:r>
          </a:p>
          <a:p>
            <a:r>
              <a:rPr lang="cs-CZ" altLang="cs-CZ"/>
              <a:t>Napříč spektrem </a:t>
            </a:r>
          </a:p>
          <a:p>
            <a:pPr lvl="1"/>
            <a:r>
              <a:rPr lang="cs-CZ" altLang="cs-CZ" b="1"/>
              <a:t>Finančně-akční výbor proti praní špinavých peněz </a:t>
            </a:r>
            <a:r>
              <a:rPr lang="cs-CZ" altLang="cs-CZ"/>
              <a:t>(FATF) a jeho 40 doporučení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2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BSCS + FSB -&gt; G-SIB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Global systemically important banks</a:t>
            </a:r>
          </a:p>
          <a:p>
            <a:pPr marL="114300" indent="0">
              <a:buNone/>
            </a:pPr>
            <a:r>
              <a:rPr lang="cs-CZ" sz="1050"/>
              <a:t>http://www.financialstabilityboard.org/wp-content/uploads/r_141106b.pdf</a:t>
            </a:r>
          </a:p>
          <a:p>
            <a:pPr marL="114300" indent="0" algn="just">
              <a:buNone/>
            </a:pPr>
            <a:r>
              <a:rPr lang="cs-CZ"/>
              <a:t>- total loss-absorbing capacity (TLAC) – Pravidlo kapitálové přiměřenosti – pomáhá budovat vyšší kapitálové rezervy </a:t>
            </a:r>
            <a:r>
              <a:rPr lang="en-US"/>
              <a:t> za účelem připravenosti reagovat na krizové situace</a:t>
            </a:r>
            <a:endParaRPr lang="cs-CZ"/>
          </a:p>
          <a:p>
            <a:pPr marL="114300" indent="0">
              <a:buNone/>
            </a:pPr>
            <a:endParaRPr lang="cs-CZ"/>
          </a:p>
          <a:p>
            <a:pPr marL="114300" indent="0">
              <a:buNone/>
            </a:pPr>
            <a:r>
              <a:rPr lang="cs-CZ" b="1"/>
              <a:t>? Přeregulace - OVERKILL ?</a:t>
            </a:r>
            <a:r>
              <a:rPr lang="cs-CZ"/>
              <a:t>  Pro GSIB, které jsou také EU významné banky a to kvůli novému robustnímu MREL (Minimum Requirement for own funds and Eligible Liabilities od roku 2019). MREL je založen na stejném principu, ale trochu jinak se vypočítává.</a:t>
            </a:r>
          </a:p>
        </p:txBody>
      </p:sp>
    </p:spTree>
    <p:extLst>
      <p:ext uri="{BB962C8B-B14F-4D97-AF65-F5344CB8AC3E}">
        <p14:creationId xmlns:p14="http://schemas.microsoft.com/office/powerpoint/2010/main" val="180192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Evropská regulace finančních 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Obecně k regulaci v rámci EU</a:t>
            </a:r>
          </a:p>
          <a:p>
            <a:r>
              <a:rPr lang="cs-CZ"/>
              <a:t>Primární prameny</a:t>
            </a:r>
          </a:p>
          <a:p>
            <a:r>
              <a:rPr lang="cs-CZ"/>
              <a:t>Sekundární prameny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Směrnice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Nařízení</a:t>
            </a:r>
          </a:p>
          <a:p>
            <a:r>
              <a:rPr lang="cs-CZ"/>
              <a:t>Judikatura ESD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1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Hlavní oblasti EU harmonizace v rámci fintrhů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Poskytování finančních služeb</a:t>
            </a:r>
          </a:p>
          <a:p>
            <a:r>
              <a:rPr lang="cs-CZ"/>
              <a:t>Regulace a dohled nad finančními trhy</a:t>
            </a:r>
          </a:p>
          <a:p>
            <a:r>
              <a:rPr lang="cs-CZ"/>
              <a:t>Měnová regulace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85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EU Agentury dohledu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 algn="just"/>
            <a:r>
              <a:rPr lang="cs-CZ" b="1"/>
              <a:t>Evropský výbor pro systémová rizika (European Systemic Risk Board, </a:t>
            </a:r>
            <a:r>
              <a:rPr lang="cs-CZ"/>
              <a:t>ESRB) obezřetnostní dohled z makroekonomického pohledu. Naming and shaming, nikoliv závazné rozhodnutí. Problém nezjištěných rizik, nebo na druhé straně falešných varování -&gt; pokles reputace. </a:t>
            </a:r>
            <a:endParaRPr lang="cs-CZ" altLang="cs-CZ"/>
          </a:p>
          <a:p>
            <a:pPr lvl="1" algn="just"/>
            <a:r>
              <a:rPr lang="cs-CZ" altLang="cs-CZ"/>
              <a:t>Výbor evropských orgánů bankovního dohledu (CEBS) nahrazený </a:t>
            </a:r>
            <a:r>
              <a:rPr lang="cs-CZ" altLang="cs-CZ" b="1"/>
              <a:t>Evropským orgánem pro bankovnictví </a:t>
            </a:r>
            <a:r>
              <a:rPr lang="cs-CZ" altLang="cs-CZ"/>
              <a:t>(European Banking Authority, EBA), </a:t>
            </a:r>
          </a:p>
          <a:p>
            <a:pPr lvl="1" algn="just"/>
            <a:r>
              <a:rPr lang="cs-CZ" altLang="cs-CZ"/>
              <a:t>Výbor evropských dozorových orgánů nad kapitálovým trhem (CESR) </a:t>
            </a:r>
            <a:r>
              <a:rPr lang="cs-CZ" altLang="cs-CZ" b="1"/>
              <a:t>Evropským orgánem pro </a:t>
            </a:r>
            <a:r>
              <a:rPr lang="en-US" altLang="cs-CZ" b="1"/>
              <a:t>cenné papíry a trhy (European Securities and Markets Authority, ESMA) a</a:t>
            </a:r>
            <a:endParaRPr lang="cs-CZ" altLang="cs-CZ" b="1"/>
          </a:p>
          <a:p>
            <a:pPr lvl="1" algn="just"/>
            <a:r>
              <a:rPr lang="cs-CZ" altLang="cs-CZ"/>
              <a:t>Výbor evropských dozorových orgánů nad pojišťovnami a zaměstnaneckými penzijními fondy (CEIOPS) nahrazený </a:t>
            </a:r>
            <a:r>
              <a:rPr lang="cs-CZ" altLang="cs-CZ" b="1"/>
              <a:t>Evropským orgánem pro pojišťovnictví a zaměstnanecké penzijní pojištění (EIOPA)</a:t>
            </a:r>
            <a:endParaRPr lang="cs-CZ" alt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52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Druhý krok k opravdové INTEGRACI dohledu po Larosiérově zprávě</a:t>
            </a:r>
          </a:p>
          <a:p>
            <a:r>
              <a:rPr lang="cs-CZ" b="1"/>
              <a:t>3 pilíře </a:t>
            </a:r>
          </a:p>
          <a:p>
            <a:r>
              <a:rPr lang="cs-CZ"/>
              <a:t>Single supervisory mechanism (Supervisory board in ECB)</a:t>
            </a:r>
          </a:p>
          <a:p>
            <a:r>
              <a:rPr lang="cs-CZ"/>
              <a:t>Single resolution mechanism (SRB + NRB; SRF + NRF)</a:t>
            </a:r>
          </a:p>
          <a:p>
            <a:pPr lvl="2"/>
            <a:r>
              <a:rPr lang="cs-CZ" i="1"/>
              <a:t>Bank Recovery and Resolution Directive</a:t>
            </a:r>
          </a:p>
          <a:p>
            <a:pPr lvl="2"/>
            <a:r>
              <a:rPr lang="en-US"/>
              <a:t>Regulation of the European Parliament and Council Regulation (EU) no. 806/2014</a:t>
            </a:r>
            <a:endParaRPr lang="cs-CZ" i="1"/>
          </a:p>
          <a:p>
            <a:pPr marL="411480" lvl="1" indent="0">
              <a:buNone/>
            </a:pPr>
            <a:endParaRPr lang="cs-CZ"/>
          </a:p>
          <a:p>
            <a:r>
              <a:rPr lang="cs-CZ"/>
              <a:t>Common Deposit Guarantee Schemes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0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UNIE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030EFE-C88F-524F-8BA2-60E08DD67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39752" y="3227851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Single Supervisory</a:t>
            </a:r>
          </a:p>
          <a:p>
            <a:pPr algn="ctr"/>
            <a:r>
              <a:rPr lang="cs-CZ" sz="1400"/>
              <a:t>Mechanism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95936" y="3243909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Single Resolution Mechanism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80112" y="3243909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Common Deposit Guarantee Schemes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263691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11560" y="558924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8532440" y="270892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611560" y="1752600"/>
            <a:ext cx="3960440" cy="88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572000" y="1752600"/>
            <a:ext cx="3960440" cy="95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843808" y="23395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Bankovní unie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843808" y="4797152"/>
            <a:ext cx="33483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/>
              <a:t>Single rule book</a:t>
            </a:r>
          </a:p>
          <a:p>
            <a:pPr algn="ctr"/>
            <a:r>
              <a:rPr lang="cs-CZ"/>
              <a:t>- harmonizované obezřetnostní pravidla</a:t>
            </a:r>
          </a:p>
        </p:txBody>
      </p:sp>
    </p:spTree>
    <p:extLst>
      <p:ext uri="{BB962C8B-B14F-4D97-AF65-F5344CB8AC3E}">
        <p14:creationId xmlns:p14="http://schemas.microsoft.com/office/powerpoint/2010/main" val="102830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Dohled V EU a EFTA (NORSKO)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Cíl : Jednotný trh. Je to reálně možné?</a:t>
            </a:r>
          </a:p>
          <a:p>
            <a:endParaRPr lang="cs-CZ"/>
          </a:p>
          <a:p>
            <a:r>
              <a:rPr lang="cs-CZ"/>
              <a:t>Pravidla finančního dohledu jsou prakticky stejná, protože dohled nad finančním trhem je EEA relevantní.</a:t>
            </a:r>
          </a:p>
          <a:p>
            <a:r>
              <a:rPr lang="cs-CZ"/>
              <a:t>Problémy: dlouhá procedura implementace EU pravidel  do národních právních řádů EFTA zemí</a:t>
            </a:r>
          </a:p>
          <a:p>
            <a:pPr lvl="2"/>
            <a:r>
              <a:rPr lang="cs-CZ"/>
              <a:t>Zásupci dohledových orgánů EFTA zemí se stanou rovnocennými členy EU agentur</a:t>
            </a:r>
          </a:p>
          <a:p>
            <a:pPr lvl="2"/>
            <a:r>
              <a:rPr lang="cs-CZ"/>
              <a:t>-&gt;ústavně právní problémy v citlivých případech nebo v případech kdy Evropská komise nebo Rada mohou ovlivnit rozhodnutí EU agentur.</a:t>
            </a:r>
          </a:p>
        </p:txBody>
      </p:sp>
    </p:spTree>
    <p:extLst>
      <p:ext uri="{BB962C8B-B14F-4D97-AF65-F5344CB8AC3E}">
        <p14:creationId xmlns:p14="http://schemas.microsoft.com/office/powerpoint/2010/main" val="107618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Integrace  fin. dohledu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do 31. března 2006 – větší množství dohledových institucí (např. Komise pro cenné papíry)</a:t>
            </a:r>
          </a:p>
          <a:p>
            <a:r>
              <a:rPr lang="cs-CZ"/>
              <a:t>Od 1. dubna 2006 – zcela integrován dohled nad finančním trhem v České republice – na základě zákona č. 57/2006 Sb., o změně zákonů v souvislosti se sjednocením dohledu nad finančním trhem, ve znění pozdějších předpisů.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73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C1BB-3AEE-854A-86D9-D7926F0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finanční trh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6183-6FF4-334D-97B4-52382801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užším slova smyslu – Market </a:t>
            </a:r>
            <a:r>
              <a:rPr lang="cs-CZ" dirty="0" err="1"/>
              <a:t>law</a:t>
            </a:r>
            <a:endParaRPr lang="cs-CZ" dirty="0"/>
          </a:p>
          <a:p>
            <a:endParaRPr lang="cs-CZ" dirty="0"/>
          </a:p>
          <a:p>
            <a:r>
              <a:rPr lang="cs-CZ" dirty="0"/>
              <a:t>Kapitálový trh</a:t>
            </a:r>
          </a:p>
          <a:p>
            <a:r>
              <a:rPr lang="cs-CZ" dirty="0"/>
              <a:t>Peněžní trh</a:t>
            </a:r>
          </a:p>
        </p:txBody>
      </p:sp>
    </p:spTree>
    <p:extLst>
      <p:ext uri="{BB962C8B-B14F-4D97-AF65-F5344CB8AC3E}">
        <p14:creationId xmlns:p14="http://schemas.microsoft.com/office/powerpoint/2010/main" val="381428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Sjednocený dohled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298164"/>
            <a:ext cx="6710363" cy="26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8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Sjednocený dohled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/>
              <a:t>V rámci strukturace integrovaného dohledu, který byl konsolidován v České do roku 2007  - </a:t>
            </a:r>
            <a:r>
              <a:rPr lang="cs-CZ" altLang="cs-CZ" b="1"/>
              <a:t>sektorový model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bankovního dohledu,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</a:t>
            </a:r>
            <a:r>
              <a:rPr lang="pl-PL" altLang="cs-CZ"/>
              <a:t>dohledu nad pojišťovnami a </a:t>
            </a:r>
          </a:p>
          <a:p>
            <a:pPr>
              <a:buFont typeface="Wingdings" pitchFamily="2" charset="2"/>
              <a:buChar char="§"/>
            </a:pPr>
            <a:r>
              <a:rPr lang="pl-PL" altLang="cs-CZ"/>
              <a:t>sekce ohledu nad kapitálovým trhem, </a:t>
            </a:r>
          </a:p>
          <a:p>
            <a:endParaRPr lang="pl-PL" altLang="cs-CZ"/>
          </a:p>
          <a:p>
            <a:r>
              <a:rPr lang="pl-PL" altLang="cs-CZ"/>
              <a:t>Od 1. </a:t>
            </a:r>
            <a:r>
              <a:rPr lang="cs-CZ" altLang="cs-CZ"/>
              <a:t>ledna 2008 </a:t>
            </a:r>
            <a:r>
              <a:rPr lang="cs-CZ" altLang="cs-CZ" b="1"/>
              <a:t>funkcionální model</a:t>
            </a:r>
            <a:r>
              <a:rPr lang="cs-CZ" altLang="cs-CZ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dohledu nad finančním trhem,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regulace a analýz finančního trhu a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licenčních a sankčních řízení.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7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Sekce dohledu 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funkcionální model prostřednictvím tří sekcí</a:t>
            </a:r>
          </a:p>
          <a:p>
            <a:pPr lvl="1"/>
            <a:r>
              <a:rPr lang="cs-CZ"/>
              <a:t> sekce dohledu nad finančním trhem, </a:t>
            </a:r>
          </a:p>
          <a:p>
            <a:pPr lvl="1"/>
            <a:r>
              <a:rPr lang="cs-CZ"/>
              <a:t> sekce regulace a analýz finančního trhu </a:t>
            </a:r>
          </a:p>
          <a:p>
            <a:pPr lvl="1"/>
            <a:r>
              <a:rPr lang="cs-CZ"/>
              <a:t> sekce licenčních a sankčních řízení. </a:t>
            </a:r>
          </a:p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r>
              <a:rPr lang="cs-CZ"/>
              <a:t>Jedná se tedy o funkcionální model s několika sekcemi, integrovaný v rámci jediné instituce</a:t>
            </a:r>
          </a:p>
        </p:txBody>
      </p:sp>
    </p:spTree>
    <p:extLst>
      <p:ext uri="{BB962C8B-B14F-4D97-AF65-F5344CB8AC3E}">
        <p14:creationId xmlns:p14="http://schemas.microsoft.com/office/powerpoint/2010/main" val="302347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/>
              <a:t>Národní finanční trh již neexistuje a z toho důvodu musí být mezinárodní jak jednotlivá pravidla, tak spolupráce v oblasti dohledu a harmonizace.</a:t>
            </a:r>
          </a:p>
          <a:p>
            <a:pPr algn="just"/>
            <a:endParaRPr lang="cs-CZ"/>
          </a:p>
          <a:p>
            <a:pPr algn="just"/>
            <a:r>
              <a:rPr lang="cs-CZ"/>
              <a:t>Bankovní unie jakožto nejzásadnější a nejnovější projev integrace dohledu nad finančním trhem směřuje jednoznačně k jednotnému trhu v rámci EU. </a:t>
            </a:r>
          </a:p>
          <a:p>
            <a:pPr lvl="1" algn="just"/>
            <a:r>
              <a:rPr lang="cs-CZ"/>
              <a:t>z měnové unie se musí stát unie politická a zástupci jednotlivých států musejí jednat více jako zástupci celku, nikoliv jako zástupci svých domácích voličů.</a:t>
            </a:r>
          </a:p>
          <a:p>
            <a:pPr lvl="1" algn="just"/>
            <a:r>
              <a:rPr lang="cs-CZ"/>
              <a:t>vyloučena není ani možnost nefederativního řešení, pokud se stávající pravidla EU v této oblasti ukáží jako účinná</a:t>
            </a:r>
          </a:p>
          <a:p>
            <a:pPr marL="114300" indent="0" algn="just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59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Česká národní banka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Dohledový orgán</a:t>
            </a:r>
          </a:p>
        </p:txBody>
      </p:sp>
    </p:spTree>
    <p:extLst>
      <p:ext uri="{BB962C8B-B14F-4D97-AF65-F5344CB8AC3E}">
        <p14:creationId xmlns:p14="http://schemas.microsoft.com/office/powerpoint/2010/main" val="210591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Zakotvení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Je právnická osoba veřejného práva</a:t>
            </a:r>
          </a:p>
          <a:p>
            <a:pPr algn="just"/>
            <a:r>
              <a:rPr lang="cs-CZ"/>
              <a:t>ČNB je ústřední bankou České republiky, orgánem vykonávajícím </a:t>
            </a:r>
            <a:r>
              <a:rPr lang="cs-CZ" b="1"/>
              <a:t>dohled nad finančním trhem </a:t>
            </a:r>
            <a:r>
              <a:rPr lang="cs-CZ"/>
              <a:t>a orgánem </a:t>
            </a:r>
            <a:r>
              <a:rPr lang="cs-CZ" b="1"/>
              <a:t>příslušným k řešení krize na finančním trhu</a:t>
            </a:r>
            <a:r>
              <a:rPr lang="cs-CZ"/>
              <a:t>. </a:t>
            </a:r>
          </a:p>
          <a:p>
            <a:pPr algn="just"/>
            <a:r>
              <a:rPr lang="cs-CZ"/>
              <a:t>Je zřízena Ústavou České republiky a svou činnost vyvíjí v souladu se zákonem č. 6/1993 Sb., o České národní bance</a:t>
            </a:r>
          </a:p>
        </p:txBody>
      </p:sp>
    </p:spTree>
    <p:extLst>
      <p:ext uri="{BB962C8B-B14F-4D97-AF65-F5344CB8AC3E}">
        <p14:creationId xmlns:p14="http://schemas.microsoft.com/office/powerpoint/2010/main" val="2766430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Podle článku 98 Ústavy ČR a v souladu s primárním právem EU je hlavním cílem činnosti ČNB péče o cenovou stabilitu</a:t>
            </a:r>
          </a:p>
          <a:p>
            <a:pPr lvl="1"/>
            <a:r>
              <a:rPr lang="cs-CZ"/>
              <a:t>Pomocí měnověpolitických nástrojů</a:t>
            </a:r>
          </a:p>
          <a:p>
            <a:pPr marL="457200" lvl="1" indent="0">
              <a:buNone/>
            </a:pPr>
            <a:endParaRPr lang="cs-CZ"/>
          </a:p>
          <a:p>
            <a:r>
              <a:rPr lang="cs-CZ"/>
              <a:t>Péče o finanční stabilitu</a:t>
            </a:r>
          </a:p>
          <a:p>
            <a:r>
              <a:rPr lang="cs-CZ"/>
              <a:t>Podpora hospodářské politiky státu</a:t>
            </a:r>
          </a:p>
        </p:txBody>
      </p:sp>
    </p:spTree>
    <p:extLst>
      <p:ext uri="{BB962C8B-B14F-4D97-AF65-F5344CB8AC3E}">
        <p14:creationId xmlns:p14="http://schemas.microsoft.com/office/powerpoint/2010/main" val="52125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/>
              <a:t>V souladu se svým hlavním cílem ČNB určuje </a:t>
            </a:r>
            <a:r>
              <a:rPr lang="cs-CZ" b="1"/>
              <a:t>měnovou politiku</a:t>
            </a:r>
            <a:r>
              <a:rPr lang="cs-CZ"/>
              <a:t>, </a:t>
            </a:r>
            <a:r>
              <a:rPr lang="cs-CZ" b="1"/>
              <a:t>vydává bankovky a mince</a:t>
            </a:r>
            <a:r>
              <a:rPr lang="cs-CZ"/>
              <a:t>, řídí a dohlíží na </a:t>
            </a:r>
            <a:r>
              <a:rPr lang="cs-CZ" b="1"/>
              <a:t>peněžní oběh</a:t>
            </a:r>
            <a:r>
              <a:rPr lang="cs-CZ"/>
              <a:t>, </a:t>
            </a:r>
            <a:r>
              <a:rPr lang="cs-CZ" b="1"/>
              <a:t>platební styk a zúčtování bank</a:t>
            </a:r>
            <a:r>
              <a:rPr lang="cs-CZ"/>
              <a:t>. </a:t>
            </a:r>
          </a:p>
          <a:p>
            <a:pPr algn="just"/>
            <a:r>
              <a:rPr lang="cs-CZ" b="1"/>
              <a:t>Vykonává dohled</a:t>
            </a:r>
            <a:r>
              <a:rPr lang="cs-CZ"/>
              <a:t> nad finančním trhem</a:t>
            </a:r>
          </a:p>
        </p:txBody>
      </p:sp>
    </p:spTree>
    <p:extLst>
      <p:ext uri="{BB962C8B-B14F-4D97-AF65-F5344CB8AC3E}">
        <p14:creationId xmlns:p14="http://schemas.microsoft.com/office/powerpoint/2010/main" val="1732642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Měnová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Její deklarovanou úlohou je zajistit stabilitu </a:t>
            </a:r>
            <a:r>
              <a:rPr lang="cs-CZ">
                <a:hlinkClick r:id="rId2" tooltip="Index spotřebitelských cen"/>
              </a:rPr>
              <a:t>cenového indexu</a:t>
            </a:r>
            <a:r>
              <a:rPr lang="cs-CZ"/>
              <a:t> (což není totožné jako stabilita cen). </a:t>
            </a:r>
          </a:p>
          <a:p>
            <a:r>
              <a:rPr lang="cs-CZ"/>
              <a:t>ČNB usiluje o plnění uvedené úlohy v rámci měnově politického režimu nazývaného cílování </a:t>
            </a:r>
            <a:r>
              <a:rPr lang="cs-CZ">
                <a:hlinkClick r:id="rId3" tooltip="Inflace"/>
              </a:rPr>
              <a:t>inflace</a:t>
            </a:r>
            <a:r>
              <a:rPr lang="cs-CZ"/>
              <a:t>. </a:t>
            </a:r>
          </a:p>
          <a:p>
            <a:r>
              <a:rPr lang="cs-CZ"/>
              <a:t>Rozhodování bankovní rady ČNB o nastavení základních </a:t>
            </a:r>
            <a:r>
              <a:rPr lang="cs-CZ">
                <a:hlinkClick r:id="rId4" tooltip="Úroková sazba"/>
              </a:rPr>
              <a:t>úrokových sazeb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23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Dohled nad finančním trhem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V souhrnu tzn. dohled nad bankovním sektorem, kapitálovým trhem, pojišťovnictvím a penzijním připojištěním, družstevními záložnami, devizový dohled a dohled nad institucemi elektronických peněz. ČNB stanoví pravidla, která chrání stabilitu celého finančního trhu</a:t>
            </a:r>
          </a:p>
        </p:txBody>
      </p:sp>
    </p:spTree>
    <p:extLst>
      <p:ext uri="{BB962C8B-B14F-4D97-AF65-F5344CB8AC3E}">
        <p14:creationId xmlns:p14="http://schemas.microsoft.com/office/powerpoint/2010/main" val="364242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9DA2-CEEC-BD4E-A289-8E27B26E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finanční trh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8F30-B1C3-2C48-91BE-142208F8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89" y="1289628"/>
            <a:ext cx="8229600" cy="4525963"/>
          </a:xfrm>
        </p:spPr>
        <p:txBody>
          <a:bodyPr/>
          <a:lstStyle/>
          <a:p>
            <a:r>
              <a:rPr lang="cs-CZ" dirty="0"/>
              <a:t>V širším slova smyslu</a:t>
            </a:r>
          </a:p>
          <a:p>
            <a:r>
              <a:rPr lang="cs-CZ" dirty="0"/>
              <a:t>Problém spočívá v tom, že se již nejedná o trh jako takový</a:t>
            </a:r>
          </a:p>
          <a:p>
            <a:pPr lvl="1"/>
            <a:r>
              <a:rPr lang="cs-CZ" dirty="0"/>
              <a:t>Nefiskální oblast Finančního práva kromě práva měnového</a:t>
            </a: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C6F59D81-CFF7-6140-A939-B547B661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3140968"/>
            <a:ext cx="2057400" cy="20288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Arial" panose="020B0604020202020204" pitchFamily="34" charset="0"/>
              </a:rPr>
              <a:t>Právo finančního trhu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7860DB90-DFDD-674C-A62B-1F28C030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781" y="4155380"/>
            <a:ext cx="173355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Arial" panose="020B0604020202020204" pitchFamily="34" charset="0"/>
              </a:rPr>
              <a:t>Dohled nad finančním trhem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11">
            <a:extLst>
              <a:ext uri="{FF2B5EF4-FFF2-40B4-BE49-F238E27FC236}">
                <a16:creationId xmlns:a16="http://schemas.microsoft.com/office/drawing/2014/main" id="{34B44D2D-A3B7-CF4C-874F-C3DA1427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23" y="3292971"/>
            <a:ext cx="1943100" cy="2000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FINANČNÍ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úvěrový trh </a:t>
            </a:r>
            <a:r>
              <a:rPr lang="cs-CZ" altLang="cs-CZ" sz="1100" dirty="0">
                <a:latin typeface="Arial" panose="020B0604020202020204" pitchFamily="34" charset="0"/>
              </a:rPr>
              <a:t>(zahrnující bankovnictví a družstevní bankovnictví)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kapitálový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peněžní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pojištění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devizový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komoditní.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8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Emise oběživa a peněžní oběh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Česká národní banka má monopolní právo vydávat bankovky a mince včetně mincí pamětních. </a:t>
            </a:r>
          </a:p>
          <a:p>
            <a:r>
              <a:rPr lang="cs-CZ"/>
              <a:t>Dbá o plynulý a hospodárný peněžní oběh,</a:t>
            </a:r>
          </a:p>
          <a:p>
            <a:r>
              <a:rPr lang="cs-CZ"/>
              <a:t>spravuje zásoby peněz, </a:t>
            </a:r>
          </a:p>
          <a:p>
            <a:r>
              <a:rPr lang="cs-CZ"/>
              <a:t>stahuje z oběhu a ničí opotřebované bankovky a mince a vyměňuje poškozené peníze za nové</a:t>
            </a:r>
          </a:p>
        </p:txBody>
      </p:sp>
    </p:spTree>
    <p:extLst>
      <p:ext uri="{BB962C8B-B14F-4D97-AF65-F5344CB8AC3E}">
        <p14:creationId xmlns:p14="http://schemas.microsoft.com/office/powerpoint/2010/main" val="66500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Devizová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Do devizové činnosti patří především správa devizových rezerv, operace na devizovém trhu a devizová regulace. </a:t>
            </a:r>
          </a:p>
          <a:p>
            <a:r>
              <a:rPr lang="cs-CZ"/>
              <a:t>Správa devizových rezerv má za cíl udržovat a eventuálně zvyšovat hodnotu devizových rezerv, zabezpečovat devizovou likviditu země.</a:t>
            </a:r>
          </a:p>
          <a:p>
            <a:r>
              <a:rPr lang="cs-CZ"/>
              <a:t>Devizové rezervy se skládají z cenných papírů denominovaných v cizích měnách, hotovosti a zlata.</a:t>
            </a:r>
          </a:p>
        </p:txBody>
      </p:sp>
    </p:spTree>
    <p:extLst>
      <p:ext uri="{BB962C8B-B14F-4D97-AF65-F5344CB8AC3E}">
        <p14:creationId xmlns:p14="http://schemas.microsoft.com/office/powerpoint/2010/main" val="3550390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Platební styk a zúčtování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ČNB stanoví pravidla provádění platebního styku bankami i nebankovními subjekty. Například lhůty zúčtování, pravidla pro vydávání a užívání elektronických platebních prostředků (např. platebních karet) a pro bezpečné fungování platebních systémů.</a:t>
            </a:r>
          </a:p>
          <a:p>
            <a:r>
              <a:rPr lang="cs-CZ"/>
              <a:t>Provozuje systém mezibankovního platebního styku CERTIS a dále systém trhu krátkodobých dluhopisů SKD. </a:t>
            </a:r>
          </a:p>
          <a:p>
            <a:r>
              <a:rPr lang="cs-CZ"/>
              <a:t>Vede účty a poskytuje služby platebního styku zejména státu a bankám</a:t>
            </a:r>
          </a:p>
        </p:txBody>
      </p:sp>
    </p:spTree>
    <p:extLst>
      <p:ext uri="{BB962C8B-B14F-4D97-AF65-F5344CB8AC3E}">
        <p14:creationId xmlns:p14="http://schemas.microsoft.com/office/powerpoint/2010/main" val="406161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ještě?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ČNB poskytuje bankovní služby pro stát a veřejný sektor. </a:t>
            </a:r>
          </a:p>
          <a:p>
            <a:r>
              <a:rPr lang="cs-CZ"/>
              <a:t>Vede účty organizacím napojeným na státní rozpočet (finanční a celní úřady, Česká správa sociálního zabezpečení, úřady práce, příspěvkové organizace, státní fondy)</a:t>
            </a:r>
          </a:p>
          <a:p>
            <a:r>
              <a:rPr lang="cs-CZ"/>
              <a:t>Banka je politicky nezávislá (garantováno Ústavaou, zákonem o ČNB a postavením bankovní rady); </a:t>
            </a:r>
          </a:p>
          <a:p>
            <a:r>
              <a:rPr lang="cs-CZ"/>
              <a:t>zodpovídá se dvakrát ročně Poslanecké sněmovně</a:t>
            </a:r>
          </a:p>
        </p:txBody>
      </p:sp>
    </p:spTree>
    <p:extLst>
      <p:ext uri="{BB962C8B-B14F-4D97-AF65-F5344CB8AC3E}">
        <p14:creationId xmlns:p14="http://schemas.microsoft.com/office/powerpoint/2010/main" val="1935950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Nejvyšším řídícím orgánem České národní banky je sedmičlenná Bankovní rada. </a:t>
            </a:r>
          </a:p>
          <a:p>
            <a:r>
              <a:rPr lang="cs-CZ"/>
              <a:t>guvernér ČNB, dva viceguvernéři a další čtyři členové bankovní rady. </a:t>
            </a:r>
          </a:p>
          <a:p>
            <a:r>
              <a:rPr lang="cs-CZ"/>
              <a:t>Členy bankovní rady na dobu 6 let jmenuje a odvolává prezident (bez nutnosti kontrasignace nebo souhlasu jiného ústavního orgánu).</a:t>
            </a:r>
          </a:p>
          <a:p>
            <a:r>
              <a:rPr lang="cs-CZ"/>
              <a:t>Rada přijímá svá rozhodnutí prostou většinou hlasů, je usnášeníschopná, je-li přítomen guvernér, nebo jím pověřený předsedající viceguvernér a alespoň další tři její členové</a:t>
            </a:r>
          </a:p>
        </p:txBody>
      </p:sp>
    </p:spTree>
    <p:extLst>
      <p:ext uri="{BB962C8B-B14F-4D97-AF65-F5344CB8AC3E}">
        <p14:creationId xmlns:p14="http://schemas.microsoft.com/office/powerpoint/2010/main" val="3637310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Dohled ČNB nad subjekty finančního trhu - obecný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754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0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Dohled ČNB nad subjekty finančního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844824"/>
            <a:ext cx="7214840" cy="5013176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/>
              <a:t>Počet subjektů finančního trhu ke dni 30. 6. 2019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pPr marL="0" indent="0">
              <a:buNone/>
            </a:pPr>
            <a:endParaRPr lang="cs-CZ" sz="4500" b="1" dirty="0"/>
          </a:p>
          <a:p>
            <a:endParaRPr lang="cs-CZ" sz="4500" b="1" dirty="0"/>
          </a:p>
          <a:p>
            <a:r>
              <a:rPr lang="cs-CZ" sz="4500" b="1" dirty="0"/>
              <a:t>Dohled ČNB</a:t>
            </a:r>
            <a:r>
              <a:rPr lang="cs-CZ" sz="4500" dirty="0"/>
              <a:t> </a:t>
            </a:r>
            <a:r>
              <a:rPr lang="cs-CZ" sz="2800" dirty="0"/>
              <a:t>– § 44 odst. 1 zákona č. 6/1993 Sb., o České národní bance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bankami a spořitelními a úvěrními družstvy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obchodníky s cennými papíry, investičními společnostmi, investičními fondy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pojišťovnami, zajišťovnami, penzijními společnostmi</a:t>
            </a:r>
          </a:p>
          <a:p>
            <a:pPr marL="400050" lvl="1" indent="0">
              <a:buNone/>
            </a:pPr>
            <a:endParaRPr lang="cs-CZ" sz="2400" dirty="0"/>
          </a:p>
          <a:p>
            <a:pPr marL="400050" lvl="1" indent="0">
              <a:buNone/>
            </a:pPr>
            <a:r>
              <a:rPr lang="cs-CZ" sz="2900" dirty="0"/>
              <a:t>+ jednotlivé sektorové zákony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47209"/>
              </p:ext>
            </p:extLst>
          </p:nvPr>
        </p:nvGraphicFramePr>
        <p:xfrm>
          <a:off x="971600" y="2295398"/>
          <a:ext cx="7344815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3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62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Banky a pobočky zahraničních bank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49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Spořitelní a úvěrní družstva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společnosti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fondy s právní osobností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6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Obchodníci s cennými papíry a pobočky zahraničního obchodníka s cennými papíry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Pojišťovny a pobočky zahraničních pojišťoven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53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Zajišťovny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společnosti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749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Sektorové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464598"/>
            <a:ext cx="8105576" cy="4275740"/>
          </a:xfrm>
        </p:spPr>
        <p:txBody>
          <a:bodyPr>
            <a:normAutofit fontScale="47500" lnSpcReduction="20000"/>
          </a:bodyPr>
          <a:lstStyle/>
          <a:p>
            <a:r>
              <a:rPr lang="cs-CZ" sz="4000" dirty="0"/>
              <a:t>zákon č. 21/1992 Sb., o bankách</a:t>
            </a:r>
          </a:p>
          <a:p>
            <a:r>
              <a:rPr lang="cs-CZ" sz="4000" dirty="0"/>
              <a:t>zákon č. 87/1995 Sb., o spořitelních a úvěrních družstvech</a:t>
            </a:r>
          </a:p>
          <a:p>
            <a:r>
              <a:rPr lang="cs-CZ" sz="4000" dirty="0"/>
              <a:t>zákon č. 96/1993 Sb., o stavebním spoření</a:t>
            </a:r>
          </a:p>
          <a:p>
            <a:r>
              <a:rPr lang="cs-CZ" sz="4000" dirty="0"/>
              <a:t>zákon č. 277/2009 Sb., o pojišťovnictví</a:t>
            </a:r>
          </a:p>
          <a:p>
            <a:r>
              <a:rPr lang="cs-CZ" sz="4000" dirty="0"/>
              <a:t>zákon č. 38/2004 Sb., o pojišťovacích zprostředkovatelích a likvidátorech pojistných událostí</a:t>
            </a:r>
          </a:p>
          <a:p>
            <a:r>
              <a:rPr lang="cs-CZ" sz="4000" dirty="0"/>
              <a:t>zákon č. 42/1994 Sb., o penzijním připojištění se státním příspěvkem</a:t>
            </a:r>
          </a:p>
          <a:p>
            <a:r>
              <a:rPr lang="cs-CZ" sz="4000" dirty="0"/>
              <a:t>zákon č. 427/2011 Sb., o doplňkovém penzijním spoření</a:t>
            </a:r>
          </a:p>
          <a:p>
            <a:r>
              <a:rPr lang="cs-CZ" sz="4000" dirty="0"/>
              <a:t>zákon č. 240/2013 Sb., o investičních společnostech a investičních fondech</a:t>
            </a:r>
          </a:p>
          <a:p>
            <a:r>
              <a:rPr lang="cs-CZ" sz="4000" dirty="0"/>
              <a:t>zákon č. 256/2004 Sb., o podnikání na kapitálovém trhu</a:t>
            </a:r>
          </a:p>
          <a:p>
            <a:r>
              <a:rPr lang="cs-CZ" sz="4000" dirty="0"/>
              <a:t>zákon č. 6/1993 Sb., o České národní bance</a:t>
            </a:r>
          </a:p>
          <a:p>
            <a:r>
              <a:rPr lang="cs-CZ" sz="4000" dirty="0"/>
              <a:t>zákon č. 15/1998 Sb., o dohledu v oblasti kapitálového trhu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458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Licence / povolení k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ČNB uděluje </a:t>
            </a:r>
            <a:r>
              <a:rPr lang="cs-CZ" b="1" dirty="0"/>
              <a:t>licenci / povolení k činnosti </a:t>
            </a:r>
            <a:r>
              <a:rPr lang="cs-CZ" dirty="0"/>
              <a:t>– pojmový znak subjektů finančního trhu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Zánik licence / povolení k činnosti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</a:t>
            </a:r>
            <a:r>
              <a:rPr lang="cs-CZ" b="1" dirty="0"/>
              <a:t>sankčního odnětí </a:t>
            </a:r>
            <a:r>
              <a:rPr lang="cs-CZ" dirty="0"/>
              <a:t>povolení nebo licence,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</a:t>
            </a:r>
            <a:r>
              <a:rPr lang="cs-CZ" b="1" dirty="0"/>
              <a:t>odnětí povolení nebo licence na žádost </a:t>
            </a:r>
            <a:r>
              <a:rPr lang="cs-CZ" dirty="0"/>
              <a:t>subjektu finančního trhu,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jako důsledek </a:t>
            </a:r>
            <a:r>
              <a:rPr lang="cs-CZ" b="1" dirty="0"/>
              <a:t>rozhodnutí subjektu finančního trhu o svém zrušení a zániku </a:t>
            </a:r>
            <a:r>
              <a:rPr lang="cs-CZ" dirty="0"/>
              <a:t>podle § 68 obchodního zákoníku / § 168 odst. 2 nového občanského zákoníku,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jako důsledek </a:t>
            </a:r>
            <a:r>
              <a:rPr lang="cs-CZ" b="1" dirty="0"/>
              <a:t>rozhodnutí subjektu finančního trhu, že nadále nebude vykonávat činnost</a:t>
            </a:r>
            <a:r>
              <a:rPr lang="cs-CZ" dirty="0"/>
              <a:t>, k níž je povolení nebo licence třeba,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uplynutím doby</a:t>
            </a:r>
            <a:r>
              <a:rPr lang="cs-CZ" dirty="0"/>
              <a:t>, na kterou byl subjekt finančního trhu zřízen.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Následně: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Vstupuje do likvidace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Nevstupuje do likvidace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Vypořádání závazků subjektu finančního trhu vůči třetím osobám</a:t>
            </a:r>
            <a:r>
              <a:rPr lang="cs-CZ" dirty="0"/>
              <a:t>(dle typu subjektu finančního trhu např. vypořádání zákaznického majetku či vyplacení podílů podílníkům) pod dohledem ČNB</a:t>
            </a:r>
          </a:p>
        </p:txBody>
      </p:sp>
    </p:spTree>
    <p:extLst>
      <p:ext uri="{BB962C8B-B14F-4D97-AF65-F5344CB8AC3E}">
        <p14:creationId xmlns:p14="http://schemas.microsoft.com/office/powerpoint/2010/main" val="2529595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/>
              <a:t>Vztah zániku povolení / licence subjektu finančního trhu a zrušení subjektu finančního trhu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38400" y="2465388"/>
          <a:ext cx="6710216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5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Zánik povolení / licence subjektu finančního trhu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Zrušení subjektu finančního trhu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Na základě sankčního odnětí povolení / licence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může dále existovat jako běžná obchodní společnost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Na základě odnětí povolení / licence na žádost subjektu finančního trhu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může dále existovat jako běžná obchodní společnost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Na základě rozhodnutí subjektu finančního trhu o svém zrušení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bez likvidace – zánik povolení / licence dnem výmazu subjektu finančního trhu z obchodního rejstříku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Na základě rozhodnutí subjektu finančního trhu, že nadále nebude vykonávat činnost, k níž je povolení / licence třeba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dále existuje jako běžná obchodní společnost – dohled České národní banky nad vypořádáním závazků vůči třetím osobám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Uplynutím doby, na kterou byl subjekt finančního trhu zřízen 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13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Členění</a:t>
            </a:r>
            <a:r>
              <a:rPr lang="en-US" dirty="0"/>
              <a:t> </a:t>
            </a:r>
            <a:r>
              <a:rPr lang="en-US" dirty="0" err="1"/>
              <a:t>finančního</a:t>
            </a:r>
            <a:r>
              <a:rPr lang="en-US" dirty="0"/>
              <a:t> </a:t>
            </a:r>
            <a:r>
              <a:rPr lang="en-US" dirty="0" err="1"/>
              <a:t>trhu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b="1" dirty="0"/>
              <a:t>peněžní a kapitálový</a:t>
            </a:r>
            <a:endParaRPr lang="cs-CZ" dirty="0"/>
          </a:p>
          <a:p>
            <a:endParaRPr lang="cs-CZ" dirty="0"/>
          </a:p>
          <a:p>
            <a:r>
              <a:rPr lang="cs-CZ" dirty="0"/>
              <a:t>organizovaný a neorganizovaný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mezibankovní a mimobankovní, mezipodnikové, národní a mezinárodní atd.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úvěrové, trhy cenných papírů a trhy devizové či valutové</a:t>
            </a:r>
          </a:p>
          <a:p>
            <a:endParaRPr lang="cs-CZ" dirty="0"/>
          </a:p>
          <a:p>
            <a:pPr marL="3870325" lvl="0" indent="-317500"/>
            <a:r>
              <a:rPr lang="cs-CZ" dirty="0"/>
              <a:t>primární a sekundární</a:t>
            </a:r>
          </a:p>
          <a:p>
            <a:pPr marL="3870325" lvl="0" indent="-317500"/>
            <a:r>
              <a:rPr lang="cs-CZ" dirty="0"/>
              <a:t>promptní a termínové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zániku licence / povolení k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Zrušení</a:t>
            </a:r>
            <a:r>
              <a:rPr lang="cs-CZ" b="1" dirty="0"/>
              <a:t> subjektu finančního trhu ex lege:</a:t>
            </a:r>
          </a:p>
          <a:p>
            <a:pPr marL="0" indent="0">
              <a:buNone/>
            </a:pPr>
            <a:endParaRPr lang="cs-CZ" sz="1200" b="1" dirty="0"/>
          </a:p>
          <a:p>
            <a:r>
              <a:rPr lang="cs-CZ" b="1" dirty="0"/>
              <a:t>Spořitelní a úvěrní družstvo  </a:t>
            </a:r>
            <a:r>
              <a:rPr lang="cs-CZ" dirty="0"/>
              <a:t>-  § 13 odst. 3 zákona o spořitelních a úvěrních družstvech </a:t>
            </a:r>
          </a:p>
          <a:p>
            <a:r>
              <a:rPr lang="cs-CZ" b="1" dirty="0"/>
              <a:t>Samosprávný investiční fond </a:t>
            </a:r>
            <a:r>
              <a:rPr lang="cs-CZ" dirty="0"/>
              <a:t>- § 554 odst. 2 zákona o investičních společnostech a investičních fondech</a:t>
            </a:r>
          </a:p>
          <a:p>
            <a:r>
              <a:rPr lang="cs-CZ" b="1" dirty="0"/>
              <a:t>Pojišťovna, zajišťovna </a:t>
            </a:r>
            <a:r>
              <a:rPr lang="cs-CZ" dirty="0"/>
              <a:t>- § 116 odst. 3 zákona o pojišťovnictví</a:t>
            </a:r>
          </a:p>
          <a:p>
            <a:r>
              <a:rPr lang="cs-CZ" b="1" dirty="0"/>
              <a:t>Penzijní společnost </a:t>
            </a:r>
            <a:r>
              <a:rPr lang="cs-CZ" dirty="0"/>
              <a:t>- § 152 odst. 5 zákona o doplňkovém penzijním spoření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532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</a:t>
            </a:r>
            <a:r>
              <a:rPr lang="cs-CZ" dirty="0" err="1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nad úvěrovými institucemi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F24E-A21D-2543-AB74-5C598185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207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 ČNB nad bankami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Banka</a:t>
            </a:r>
            <a:endParaRPr lang="cs-CZ" dirty="0"/>
          </a:p>
          <a:p>
            <a:r>
              <a:rPr lang="cs-CZ" dirty="0"/>
              <a:t>akciová společnost se sídlem v ČR, která </a:t>
            </a:r>
            <a:r>
              <a:rPr lang="cs-CZ" b="1" dirty="0"/>
              <a:t>přijímá vklady od veřejnosti a poskytuje úvěry</a:t>
            </a:r>
            <a:endParaRPr lang="cs-CZ" dirty="0"/>
          </a:p>
          <a:p>
            <a:r>
              <a:rPr lang="cs-CZ" dirty="0"/>
              <a:t>má k výkonu těchto činností </a:t>
            </a:r>
            <a:r>
              <a:rPr lang="cs-CZ" b="1" dirty="0">
                <a:solidFill>
                  <a:schemeClr val="accent2"/>
                </a:solidFill>
              </a:rPr>
              <a:t>bankovní licenci </a:t>
            </a:r>
            <a:r>
              <a:rPr lang="cs-CZ" dirty="0"/>
              <a:t>udělenou ČNB</a:t>
            </a:r>
          </a:p>
          <a:p>
            <a:r>
              <a:rPr lang="cs-CZ" dirty="0"/>
              <a:t>§ 1 odst. 1 zákona o bankách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024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bankovní licence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§ 7a odst. 1 zákona o bankách – </a:t>
            </a:r>
            <a:r>
              <a:rPr lang="cs-CZ" b="1" dirty="0">
                <a:solidFill>
                  <a:schemeClr val="accent2"/>
                </a:solidFill>
              </a:rPr>
              <a:t>bankovní licence zaniká dnem</a:t>
            </a:r>
            <a:r>
              <a:rPr lang="cs-CZ" dirty="0">
                <a:solidFill>
                  <a:schemeClr val="accent2"/>
                </a:solidFill>
              </a:rPr>
              <a:t>,</a:t>
            </a:r>
            <a:r>
              <a:rPr lang="cs-CZ" dirty="0"/>
              <a:t> </a:t>
            </a:r>
          </a:p>
          <a:p>
            <a:r>
              <a:rPr lang="cs-CZ" dirty="0"/>
              <a:t>kterým nabývá </a:t>
            </a:r>
            <a:r>
              <a:rPr lang="cs-CZ" b="1" dirty="0"/>
              <a:t>právní moci rozhodnutí o odnětí licence</a:t>
            </a:r>
            <a:r>
              <a:rPr lang="cs-CZ" dirty="0"/>
              <a:t>,</a:t>
            </a:r>
          </a:p>
          <a:p>
            <a:r>
              <a:rPr lang="cs-CZ" dirty="0"/>
              <a:t>ke kterému se </a:t>
            </a:r>
            <a:r>
              <a:rPr lang="cs-CZ" b="1" dirty="0"/>
              <a:t>banka zrušuje</a:t>
            </a:r>
            <a:r>
              <a:rPr lang="cs-CZ" dirty="0"/>
              <a:t>, pokud se zrušuje s likvidací,</a:t>
            </a:r>
          </a:p>
          <a:p>
            <a:r>
              <a:rPr lang="cs-CZ" dirty="0"/>
              <a:t>od kterého </a:t>
            </a:r>
            <a:r>
              <a:rPr lang="cs-CZ" b="1" dirty="0"/>
              <a:t>podle rozhodnutí valné hromady dosavadní banka nadále nebude vykonávat činnost</a:t>
            </a:r>
            <a:r>
              <a:rPr lang="cs-CZ" dirty="0"/>
              <a:t>, ke které je třeba licence,</a:t>
            </a:r>
          </a:p>
          <a:p>
            <a:r>
              <a:rPr lang="cs-CZ" b="1" dirty="0"/>
              <a:t>výmazu banky z obchodního rejstříku</a:t>
            </a:r>
            <a:r>
              <a:rPr lang="cs-CZ" dirty="0"/>
              <a:t>, pokud zaniká bez likvidace,</a:t>
            </a:r>
          </a:p>
          <a:p>
            <a:r>
              <a:rPr lang="cs-CZ" dirty="0"/>
              <a:t>ke kterému nabylo </a:t>
            </a:r>
            <a:r>
              <a:rPr lang="cs-CZ" b="1" dirty="0"/>
              <a:t>právní moci rozhodnutí o zákazu činnosti banky </a:t>
            </a:r>
            <a:r>
              <a:rPr lang="cs-CZ" dirty="0"/>
              <a:t>na území České republiky podle jiného právního předpisu.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/>
              <a:t>V souladu s § 7a odst. 3 zákona o bankách </a:t>
            </a:r>
            <a:r>
              <a:rPr lang="cs-CZ" b="1" dirty="0"/>
              <a:t>nesmí banka ode dne zániku bankovní licence přijímat vklady a poskytovat úvěry</a:t>
            </a:r>
            <a:r>
              <a:rPr lang="cs-CZ" dirty="0"/>
              <a:t> a provozovat další činnosti, </a:t>
            </a:r>
            <a:r>
              <a:rPr lang="cs-CZ" b="1" dirty="0"/>
              <a:t>s 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. Do doby, než vypořádá své pohledávky a závazky, </a:t>
            </a:r>
            <a:r>
              <a:rPr lang="cs-CZ" b="1" dirty="0"/>
              <a:t>se považuje za banku podle zákona o bankách</a:t>
            </a:r>
            <a:r>
              <a:rPr lang="cs-CZ" dirty="0"/>
              <a:t>.</a:t>
            </a:r>
          </a:p>
          <a:p>
            <a:endParaRPr lang="cs-CZ" sz="1800" dirty="0"/>
          </a:p>
          <a:p>
            <a:r>
              <a:rPr lang="cs-CZ" dirty="0"/>
              <a:t>Zánik bankovní licence </a:t>
            </a:r>
            <a:r>
              <a:rPr lang="cs-CZ" b="1" dirty="0"/>
              <a:t>nemá za následek zrušení a zánik subjektu</a:t>
            </a:r>
          </a:p>
        </p:txBody>
      </p:sp>
    </p:spTree>
    <p:extLst>
      <p:ext uri="{BB962C8B-B14F-4D97-AF65-F5344CB8AC3E}">
        <p14:creationId xmlns:p14="http://schemas.microsoft.com/office/powerpoint/2010/main" val="763480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Odnětí bankovní licence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000" b="1" dirty="0"/>
              <a:t>Sankční</a:t>
            </a:r>
            <a:r>
              <a:rPr lang="cs-CZ" sz="4000" dirty="0"/>
              <a:t> – § 34 zákona o bankách</a:t>
            </a:r>
          </a:p>
          <a:p>
            <a:pPr lvl="1"/>
            <a:r>
              <a:rPr lang="cs-CZ" sz="4000" dirty="0"/>
              <a:t>ČNB odejme bankovní licenci:</a:t>
            </a:r>
          </a:p>
          <a:p>
            <a:pPr lvl="2"/>
            <a:r>
              <a:rPr lang="cs-CZ" sz="2900" dirty="0"/>
              <a:t>přetrvávání závažných nedostatků v činnosti banky</a:t>
            </a:r>
          </a:p>
          <a:p>
            <a:pPr lvl="2"/>
            <a:r>
              <a:rPr lang="cs-CZ" sz="2900" dirty="0"/>
              <a:t>úpadek banky (x § 6 odst. 2 písm. a) insolvenčního zákona)</a:t>
            </a:r>
          </a:p>
          <a:p>
            <a:pPr lvl="2"/>
            <a:r>
              <a:rPr lang="cs-CZ" sz="2900" dirty="0"/>
              <a:t>výše kapitálu banky</a:t>
            </a:r>
          </a:p>
          <a:p>
            <a:pPr lvl="1"/>
            <a:r>
              <a:rPr lang="cs-CZ" sz="4000" dirty="0"/>
              <a:t>ČNB může odejmout bankovní licenci:</a:t>
            </a:r>
          </a:p>
          <a:p>
            <a:pPr lvl="2"/>
            <a:r>
              <a:rPr lang="cs-CZ" sz="2900" dirty="0"/>
              <a:t>banka do 12 měsíců ode dne udělení bankovní licence nezahájila činnost</a:t>
            </a:r>
          </a:p>
          <a:p>
            <a:pPr lvl="2"/>
            <a:r>
              <a:rPr lang="cs-CZ" sz="2900" dirty="0"/>
              <a:t>po dobu 6 měsíců nepřijímá vklady od veřejnosti nebo neposkytuje úvěry</a:t>
            </a:r>
          </a:p>
          <a:p>
            <a:pPr lvl="2"/>
            <a:r>
              <a:rPr lang="cs-CZ" sz="2900" dirty="0"/>
              <a:t>žadatel v žádosti o bankovní licenci uvedl nepravdivé údaje nebo zamlčel podstatné údaje nezbytné pro posouzení žádosti o udělení bankovní licence</a:t>
            </a:r>
          </a:p>
          <a:p>
            <a:r>
              <a:rPr lang="cs-CZ" sz="4000" b="1" dirty="0"/>
              <a:t>Na vlastní žádost </a:t>
            </a:r>
            <a:r>
              <a:rPr lang="cs-CZ" sz="4000" dirty="0"/>
              <a:t>– neupraveno – </a:t>
            </a:r>
            <a:r>
              <a:rPr lang="cs-CZ" sz="2900" dirty="0"/>
              <a:t>podle § 7a odst. 1 písm. d) zákona o bankách zaniká bankovní licence dnem, od kterého podle rozhodnutí valné hromady dosavadní banka nadále nebude vykonávat činnost, ke které je třeba bankovní licence.</a:t>
            </a:r>
          </a:p>
          <a:p>
            <a:endParaRPr lang="cs-CZ" dirty="0"/>
          </a:p>
          <a:p>
            <a:r>
              <a:rPr lang="cs-CZ" dirty="0"/>
              <a:t>§ 35 odst. 2 zákona o bankách – ode dne PM rozhodnutí o odnětí bankovní licence </a:t>
            </a:r>
            <a:r>
              <a:rPr lang="cs-CZ" b="1" dirty="0"/>
              <a:t>nesmí dotčená PO přijímat vklady a poskytovat úvěry</a:t>
            </a:r>
            <a:r>
              <a:rPr lang="cs-CZ" dirty="0"/>
              <a:t> a provozovat další činnosti s 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; do ukončení vypořádání </a:t>
            </a:r>
            <a:r>
              <a:rPr lang="cs-CZ" b="1" dirty="0"/>
              <a:t>se považuje za banku </a:t>
            </a:r>
            <a:r>
              <a:rPr lang="cs-CZ" dirty="0"/>
              <a:t>podle zákona o bankách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126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Dohled ČNB nad spořitelními a úvěrními družstvy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Spořitelní a úvěrní družstvo</a:t>
            </a:r>
            <a:endParaRPr lang="cs-CZ" dirty="0"/>
          </a:p>
          <a:p>
            <a:r>
              <a:rPr lang="cs-CZ" dirty="0"/>
              <a:t>družstvo se sídlem v ČR, kterému ČNB udělila </a:t>
            </a:r>
            <a:r>
              <a:rPr lang="cs-CZ" b="1" dirty="0">
                <a:solidFill>
                  <a:schemeClr val="accent2"/>
                </a:solidFill>
              </a:rPr>
              <a:t>povolení</a:t>
            </a:r>
            <a:r>
              <a:rPr lang="cs-CZ" dirty="0"/>
              <a:t> </a:t>
            </a:r>
            <a:r>
              <a:rPr lang="cs-CZ" b="1" dirty="0"/>
              <a:t>k</a:t>
            </a:r>
            <a:r>
              <a:rPr lang="cs-CZ" dirty="0"/>
              <a:t> </a:t>
            </a:r>
            <a:r>
              <a:rPr lang="cs-CZ" b="1" dirty="0"/>
              <a:t>přijímání vkladů od jeho členů a k poskytování úvěrů jeho členům </a:t>
            </a:r>
            <a:r>
              <a:rPr lang="cs-CZ" dirty="0"/>
              <a:t>(§ 1 odst. 2 zákona o spořitelních a úvěrních družstvech)</a:t>
            </a:r>
          </a:p>
          <a:p>
            <a:r>
              <a:rPr lang="cs-CZ" dirty="0"/>
              <a:t>není bankou a jeho podnikání se nepovažuje za provozování živnosti (§ 1 odst. 4 zákona o spořitelních a úvěrních družstvech)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198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Zánik povolení působit jako spořitelní a úvěrní družstvo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dnem nabytí právní moci rozhodnutí o odnětí povolení </a:t>
            </a:r>
            <a:r>
              <a:rPr lang="cs-CZ" dirty="0"/>
              <a:t>(§ 2a odst. 3 zákona o spořitelních a úvěrních družstvech)</a:t>
            </a:r>
          </a:p>
          <a:p>
            <a:r>
              <a:rPr lang="cs-CZ" b="1" dirty="0"/>
              <a:t>dnem zrušení spořitelního a úvěrního družstva</a:t>
            </a:r>
          </a:p>
          <a:p>
            <a:r>
              <a:rPr lang="cs-CZ" b="1" dirty="0"/>
              <a:t>ke dni zápisu změny právní formy spořitelního a úvěrního družstva na akciovou společnost</a:t>
            </a:r>
            <a:r>
              <a:rPr lang="cs-CZ" dirty="0"/>
              <a:t>, tj. pokud ČNB k takové přeměně udělila souhlas a současně rozhodla o udělení bankovní licence (§ 28g odst. 4 zákona o spořitelních a úvěrních družstvech) </a:t>
            </a:r>
          </a:p>
        </p:txBody>
      </p:sp>
    </p:spTree>
    <p:extLst>
      <p:ext uri="{BB962C8B-B14F-4D97-AF65-F5344CB8AC3E}">
        <p14:creationId xmlns:p14="http://schemas.microsoft.com/office/powerpoint/2010/main" val="2705863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Odnětí povolení působit jako spořitelní a úvěrní družstvo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dirty="0"/>
              <a:t>S</a:t>
            </a:r>
            <a:r>
              <a:rPr lang="cs-CZ" b="1" dirty="0"/>
              <a:t>ankč</a:t>
            </a:r>
            <a:r>
              <a:rPr lang="cs-CZ" sz="3600" b="1" dirty="0"/>
              <a:t>ní – </a:t>
            </a:r>
            <a:r>
              <a:rPr lang="cs-CZ" sz="3600" dirty="0"/>
              <a:t>§ 28g zákona o spořitelních a úvěrních družstvech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900" dirty="0"/>
              <a:t>ČNB odejme povolení působit jako spořitelní a úvěrní družstvo: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při přetrvávání závažných nedostatků v činnosti spořitelního a úvěrního družstva. kapitálová přiměřenost spořitelního a úvěrního družstva (§ 28g odst. 3 zákona o spořitelních a úvěrních družstvech)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900" dirty="0"/>
              <a:t>ČNB může povolení odejmout (§ 28g odst. 2 zákona o spořitelních a úvěrních družstvech):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spořitelní a úvěrní družstvo nezačalo podnikat do 12 měsíců ode dne udělení povolení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po dobu 6 měsíců nepřijímá vklady od členů nebo jim neposkytuje úvěry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žadatel v žádosti o povolení uvedl nepravdivé údaje nebo zamlčel podstatné údaje nezbytné pro posouzení této žádosti.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Na vlastní žádost</a:t>
            </a:r>
            <a:r>
              <a:rPr lang="cs-CZ" dirty="0"/>
              <a:t> – neupraveno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§ 28h odst. 2 zákona o spořitelních a úvěrních družstvech nesmí dotčená právnická osoba ode dne nabytí právní moci rozhodnutí o odnětí povolení </a:t>
            </a:r>
            <a:r>
              <a:rPr lang="cs-CZ" b="1" dirty="0"/>
              <a:t>přijímat vklady a poskytovat úvěry </a:t>
            </a:r>
            <a:r>
              <a:rPr lang="cs-CZ" dirty="0"/>
              <a:t>a provozovat další činnosti s 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Dnem nabytí PM rozhodnutí o odnětí povolení působit jako spořitelní a úvěrní družstvo se </a:t>
            </a:r>
            <a:r>
              <a:rPr lang="cs-CZ" b="1" dirty="0">
                <a:solidFill>
                  <a:schemeClr val="accent2"/>
                </a:solidFill>
              </a:rPr>
              <a:t>spořitelní a úvěrní družstvo zrušuje </a:t>
            </a:r>
            <a:r>
              <a:rPr lang="cs-CZ" dirty="0"/>
              <a:t>(§ 13 odst. 3 zákona o spořitelních a úvěrních družstvech)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602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Zrušení a zánik subjektů finančního trhu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8704-4050-714D-BE2A-762CCA83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20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zánik</a:t>
            </a:r>
            <a:br>
              <a:rPr lang="cs-CZ" dirty="0"/>
            </a:br>
            <a:r>
              <a:rPr lang="cs-CZ" dirty="0"/>
              <a:t>subjektů finančního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Jeden z </a:t>
            </a:r>
            <a:r>
              <a:rPr lang="cs-CZ" sz="2400" b="1" dirty="0"/>
              <a:t>důvodů zániku povolení nebo licence </a:t>
            </a:r>
            <a:r>
              <a:rPr lang="cs-CZ" sz="2400" dirty="0"/>
              <a:t>subjektu finančního trhu</a:t>
            </a:r>
          </a:p>
          <a:p>
            <a:r>
              <a:rPr lang="cs-CZ" sz="2400" dirty="0"/>
              <a:t>V některých případech </a:t>
            </a:r>
            <a:r>
              <a:rPr lang="cs-CZ" sz="2400" b="1" dirty="0"/>
              <a:t>důsledek zániku povolení nebo licence </a:t>
            </a:r>
            <a:r>
              <a:rPr lang="cs-CZ" sz="2400" dirty="0"/>
              <a:t>subjektu finančního trhu </a:t>
            </a:r>
            <a:r>
              <a:rPr lang="cs-CZ" sz="1900" dirty="0"/>
              <a:t>(DZ,  samosprávný IF, pojišťovna, zajišťovna, PS)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Právnická osoba se zrušuje </a:t>
            </a:r>
            <a:r>
              <a:rPr lang="cs-CZ" sz="2000" dirty="0"/>
              <a:t>(§ 168 odst. 1 nového občanského zákoníku):</a:t>
            </a:r>
          </a:p>
          <a:p>
            <a:pPr lvl="1"/>
            <a:r>
              <a:rPr lang="cs-CZ" sz="1600" b="1" dirty="0"/>
              <a:t>právním jednáním </a:t>
            </a:r>
            <a:r>
              <a:rPr lang="cs-CZ" sz="1600" dirty="0"/>
              <a:t>– rozhodnutím příslušného orgánu právnické osoby o jejím dobrovolném zrušení,</a:t>
            </a:r>
          </a:p>
          <a:p>
            <a:pPr lvl="1"/>
            <a:r>
              <a:rPr lang="cs-CZ" sz="1600" b="1" dirty="0"/>
              <a:t>uplynutím doby</a:t>
            </a:r>
            <a:r>
              <a:rPr lang="cs-CZ" sz="1600" dirty="0"/>
              <a:t>,</a:t>
            </a:r>
          </a:p>
          <a:p>
            <a:pPr lvl="1"/>
            <a:r>
              <a:rPr lang="cs-CZ" sz="1600" b="1" dirty="0"/>
              <a:t>rozhodnutím orgánu veřejné moci</a:t>
            </a:r>
            <a:r>
              <a:rPr lang="cs-CZ" sz="1600" dirty="0"/>
              <a:t>,</a:t>
            </a:r>
          </a:p>
          <a:p>
            <a:pPr lvl="1"/>
            <a:r>
              <a:rPr lang="cs-CZ" sz="1600" b="1" dirty="0"/>
              <a:t>dosažením účelu</a:t>
            </a:r>
            <a:r>
              <a:rPr lang="cs-CZ" sz="1600" dirty="0"/>
              <a:t>, pro který byla ustavena,</a:t>
            </a:r>
          </a:p>
          <a:p>
            <a:pPr lvl="1"/>
            <a:r>
              <a:rPr lang="cs-CZ" sz="1600" b="1" dirty="0"/>
              <a:t>z dalších důvodů </a:t>
            </a:r>
            <a:r>
              <a:rPr lang="cs-CZ" sz="1600" dirty="0"/>
              <a:t>stanovených zákonem.</a:t>
            </a:r>
          </a:p>
          <a:p>
            <a:r>
              <a:rPr lang="cs-CZ" sz="2000" b="1" dirty="0">
                <a:solidFill>
                  <a:schemeClr val="accent2"/>
                </a:solidFill>
              </a:rPr>
              <a:t>Likvidace</a:t>
            </a:r>
            <a:r>
              <a:rPr lang="cs-CZ" sz="2000" dirty="0"/>
              <a:t>  → v případě, že z právního jednání o zrušení právnické osoby nevyplývá, zda je zrušena s likvidací nebo bez likvidace, podle § 169 odst. 2 nového občanského zákoníku platí, že je </a:t>
            </a:r>
            <a:r>
              <a:rPr lang="cs-CZ" sz="2000" b="1" dirty="0"/>
              <a:t>zrušena s likvidací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450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Prameny</a:t>
            </a:r>
            <a:r>
              <a:rPr lang="en-US" dirty="0"/>
              <a:t> </a:t>
            </a:r>
            <a:r>
              <a:rPr lang="en-US" dirty="0" err="1"/>
              <a:t>práva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oblast veřejného práva</a:t>
            </a:r>
          </a:p>
          <a:p>
            <a:endParaRPr lang="cs-CZ" dirty="0"/>
          </a:p>
          <a:p>
            <a:pPr lvl="0"/>
            <a:r>
              <a:rPr lang="cs-CZ" dirty="0"/>
              <a:t>oblast soukromého práva</a:t>
            </a:r>
          </a:p>
          <a:p>
            <a:endParaRPr lang="cs-CZ" dirty="0"/>
          </a:p>
          <a:p>
            <a:pPr lvl="0"/>
            <a:r>
              <a:rPr lang="cs-CZ" dirty="0"/>
              <a:t>předpisy EU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Subjekty finančního trhu v likvidaci / v konkurzu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6B16-462E-0247-9EBC-A37B764A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700808"/>
          <a:ext cx="8064897" cy="43204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9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 dni 30.9.2014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 likvidaci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 konkursu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Banky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Spořitelní a úvěrní družstva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Investiční společnosti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Investiční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Obchodníci s cennými papíry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Pojišťovny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Zajišťovny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95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Penzijní společnosti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8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úprava likvidace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§ 187 a násl. nového občanského zákoníku</a:t>
            </a:r>
          </a:p>
          <a:p>
            <a:r>
              <a:rPr lang="cs-CZ" b="1" dirty="0"/>
              <a:t>Účel likvidace: </a:t>
            </a:r>
            <a:r>
              <a:rPr lang="cs-CZ" dirty="0"/>
              <a:t>vypořádat majetek zrušené právnické osoby </a:t>
            </a:r>
            <a:r>
              <a:rPr lang="cs-CZ" b="1" dirty="0"/>
              <a:t>(likvidační podstatu)</a:t>
            </a:r>
            <a:r>
              <a:rPr lang="cs-CZ" dirty="0"/>
              <a:t>, vyrovnat dluhy věřitelům a podle zákona naložit s čistým majetkovým zůstatkem, jenž vyplyne z likvidace </a:t>
            </a:r>
            <a:r>
              <a:rPr lang="cs-CZ" b="1" dirty="0"/>
              <a:t>(likvidační zůstatek)</a:t>
            </a:r>
          </a:p>
          <a:p>
            <a:r>
              <a:rPr lang="cs-CZ" dirty="0"/>
              <a:t>Právnická osoba </a:t>
            </a:r>
            <a:r>
              <a:rPr lang="cs-CZ" b="1" dirty="0"/>
              <a:t>vstupuje do likvidace </a:t>
            </a:r>
            <a:r>
              <a:rPr lang="cs-CZ" dirty="0"/>
              <a:t>dnem, kdy je zrušena nebo prohlášena za neplatnou</a:t>
            </a:r>
          </a:p>
          <a:p>
            <a:r>
              <a:rPr lang="cs-CZ" b="1" dirty="0"/>
              <a:t>Název</a:t>
            </a:r>
            <a:r>
              <a:rPr lang="cs-CZ" dirty="0"/>
              <a:t> s dodatkem „v likvidaci“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40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úprava likvidace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Povolání likvidátora </a:t>
            </a:r>
            <a:r>
              <a:rPr lang="cs-CZ" dirty="0"/>
              <a:t>– v případech rozhodnutí právnické osoby o svém dobrovolném zrušení povolá právnické osobě likvidátora při vstupu do likvidace </a:t>
            </a:r>
            <a:r>
              <a:rPr lang="cs-CZ" b="1" dirty="0"/>
              <a:t>její</a:t>
            </a:r>
            <a:r>
              <a:rPr lang="cs-CZ" dirty="0"/>
              <a:t> </a:t>
            </a:r>
            <a:r>
              <a:rPr lang="cs-CZ" b="1" dirty="0"/>
              <a:t>příslušný orgán</a:t>
            </a:r>
            <a:r>
              <a:rPr lang="cs-CZ" dirty="0"/>
              <a:t>. Likvidátorem může být jen osoba způsobilá být členem statutárního orgánu. </a:t>
            </a:r>
          </a:p>
          <a:p>
            <a:r>
              <a:rPr lang="cs-CZ" b="1" dirty="0">
                <a:solidFill>
                  <a:schemeClr val="accent2"/>
                </a:solidFill>
              </a:rPr>
              <a:t>Jmenování likvidátora </a:t>
            </a:r>
            <a:r>
              <a:rPr lang="cs-CZ" b="1" dirty="0"/>
              <a:t>- </a:t>
            </a:r>
            <a:r>
              <a:rPr lang="cs-CZ" dirty="0"/>
              <a:t>ke jmenování likvidátora je příslušný </a:t>
            </a:r>
            <a:r>
              <a:rPr lang="cs-CZ" b="1" dirty="0"/>
              <a:t>soud</a:t>
            </a:r>
            <a:r>
              <a:rPr lang="cs-CZ" dirty="0"/>
              <a:t>. Právnické osobě, která vstoupila do likvidace, aniž byl povolán likvidátor, jmenuje likvidátora i bez návrhu soud. Soud rovněž jmenuje likvidátora v případě, že sám rozhodl o zrušení právnické osoby.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80874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4500" dirty="0"/>
              <a:t>Likvidátor nabývá okamžikem svého povolání </a:t>
            </a:r>
            <a:r>
              <a:rPr lang="cs-CZ" sz="4500" b="1" dirty="0"/>
              <a:t>působnosti statutárního orgánu</a:t>
            </a:r>
            <a:r>
              <a:rPr lang="cs-CZ" sz="4500" dirty="0"/>
              <a:t>. Za řádný výkon funkce odpovídá stejně jako člen statutárního orgánu (§ 193 NOZ)</a:t>
            </a:r>
          </a:p>
          <a:p>
            <a:r>
              <a:rPr lang="cs-CZ" sz="4500" dirty="0"/>
              <a:t>Činnost likvidátora může </a:t>
            </a:r>
            <a:r>
              <a:rPr lang="cs-CZ" sz="4500" b="1" dirty="0"/>
              <a:t>sledovat jen účel, jaký odpovídá povaze a cíli likvidace</a:t>
            </a:r>
            <a:r>
              <a:rPr lang="cs-CZ" sz="4500" dirty="0"/>
              <a:t> (§ 196 odst. 1 NOZ)</a:t>
            </a:r>
          </a:p>
          <a:p>
            <a:r>
              <a:rPr lang="cs-CZ" sz="4500" dirty="0"/>
              <a:t>Likvidátora, který řádně neplní své povinnosti, </a:t>
            </a:r>
            <a:r>
              <a:rPr lang="cs-CZ" sz="4500" b="1" dirty="0"/>
              <a:t>odvolá soud </a:t>
            </a:r>
            <a:r>
              <a:rPr lang="cs-CZ" sz="4500" dirty="0"/>
              <a:t>na návrh osoby, která o tom osvědčí právní zájem. Soud zároveň jmenuje nového likvidátora (§ 191 NOZ)</a:t>
            </a:r>
          </a:p>
          <a:p>
            <a:r>
              <a:rPr lang="cs-CZ" sz="4500" dirty="0"/>
              <a:t>Likvidátorovi určuje </a:t>
            </a:r>
            <a:r>
              <a:rPr lang="cs-CZ" sz="4500" b="1" dirty="0"/>
              <a:t>odměnu</a:t>
            </a:r>
            <a:r>
              <a:rPr lang="cs-CZ" sz="4500" dirty="0"/>
              <a:t> a způsob její výplaty ten, kdo jej povolal (§ 195 NOZ)</a:t>
            </a:r>
          </a:p>
          <a:p>
            <a:pPr marL="0" indent="0">
              <a:buNone/>
            </a:pPr>
            <a:endParaRPr lang="cs-CZ" sz="2500" dirty="0"/>
          </a:p>
          <a:p>
            <a:r>
              <a:rPr lang="cs-CZ" sz="4500" b="1" dirty="0"/>
              <a:t>Základní povinnosti likvidátora: </a:t>
            </a:r>
          </a:p>
          <a:p>
            <a:pPr lvl="1"/>
            <a:r>
              <a:rPr lang="cs-CZ" sz="4000" dirty="0"/>
              <a:t>likvidátor oznámí vstup právnické osoby do likvidace všem známým věřitelům a toto oznámení zveřejní v Obchodním věstníku společně s výzvou pro věřitele, aby ve stanovené lhůtě, která nesmí být kratší než tři měsíce, přihlásili své pohledávky (§ 198 NOZ)</a:t>
            </a:r>
          </a:p>
          <a:p>
            <a:pPr lvl="1"/>
            <a:r>
              <a:rPr lang="cs-CZ" sz="4000" dirty="0"/>
              <a:t>likvidátor sestaví ke dni vstupu právnické osoby do likvidace zahajovací účetní rozvahu a soupis jmění (§ 199 NOZ)</a:t>
            </a:r>
          </a:p>
          <a:p>
            <a:pPr lvl="1"/>
            <a:r>
              <a:rPr lang="cs-CZ" sz="4000" dirty="0"/>
              <a:t>povinnost likvidátora podat bez zbytečného odkladu insolvenční návrh, zjistí-li v průběhu likvidace, že je právnická osoba v úpadku (§ 200 NOZ  + § 98 insolvenčního zákona) </a:t>
            </a:r>
          </a:p>
          <a:p>
            <a:pPr marL="457200" lvl="1" indent="0">
              <a:buNone/>
            </a:pPr>
            <a:endParaRPr lang="cs-CZ" sz="2500" dirty="0"/>
          </a:p>
          <a:p>
            <a:r>
              <a:rPr lang="cs-CZ" sz="3800" b="1" dirty="0"/>
              <a:t>Povinnosti likvidátora související s ukončením likvidace:</a:t>
            </a:r>
          </a:p>
          <a:p>
            <a:pPr lvl="1"/>
            <a:r>
              <a:rPr lang="cs-CZ" sz="4000" dirty="0"/>
              <a:t>likvidátor vyhotoví konečnou zprávu o průběhu likvidace, v níž uvede, jak bylo naloženo s likvidační podstatou a případně též návrh na použití likvidačního zůstatku. Ke stejnému dni likvidátor sestaví účetní závěrku → dokumenty likvidátor předloží ke schválení tomu, kdo jej povolal do funkce (§ 205 NOZ)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7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Povinnost likvidátora jednat </a:t>
            </a:r>
            <a:r>
              <a:rPr lang="cs-CZ" b="1" dirty="0">
                <a:solidFill>
                  <a:schemeClr val="accent2"/>
                </a:solidFill>
              </a:rPr>
              <a:t>s péčí řádného hospodáře</a:t>
            </a:r>
          </a:p>
          <a:p>
            <a:pPr lvl="1"/>
            <a:r>
              <a:rPr lang="cs-CZ" dirty="0"/>
              <a:t>lze dovodit z § 159 odst. 1 NOZ → kdo přijme funkci člena voleného orgánu, zavazuje se, že ji bude vykonávat s nezbytnou loajalitou i s potřebnými znalostmi a pečlivostí. Má se za to, že jedná nedbale ten, kdo není této péče řádného hospodáře schopen, ač to musel zjistit při přijetí funkce nebo při jejím výkonu, a nevyvodí z toho pro sebe důsledky.</a:t>
            </a:r>
          </a:p>
          <a:p>
            <a:pPr lvl="1"/>
            <a:r>
              <a:rPr lang="cs-CZ" dirty="0"/>
              <a:t>Podle § 152 odst. 2 NOZ se „členem voleného orgánu“ rozumí fyzická osoba, která je členem voleného orgánu právnické osoby a která je do funkce volena, jmenována či jinak povolána. Tato osoba musí být plně svéprávná. </a:t>
            </a:r>
          </a:p>
          <a:p>
            <a:r>
              <a:rPr lang="cs-CZ" b="1" dirty="0"/>
              <a:t>Pravidlo péče řádného hospodáře s aplikací pravidla podnikatelského úsudku </a:t>
            </a:r>
            <a:r>
              <a:rPr lang="cs-CZ" dirty="0"/>
              <a:t>je obsaženo rovněž v zákoně o obchodních korporacích (§ 51 </a:t>
            </a:r>
            <a:r>
              <a:rPr lang="cs-CZ" dirty="0" err="1"/>
              <a:t>ZoOK</a:t>
            </a:r>
            <a:r>
              <a:rPr lang="cs-CZ" dirty="0"/>
              <a:t>)</a:t>
            </a:r>
          </a:p>
          <a:p>
            <a:endParaRPr lang="cs-CZ" sz="1400" dirty="0"/>
          </a:p>
          <a:p>
            <a:r>
              <a:rPr lang="cs-CZ" dirty="0"/>
              <a:t>x § 348 ZISIF → </a:t>
            </a:r>
            <a:r>
              <a:rPr lang="cs-CZ" b="1" dirty="0"/>
              <a:t>likvidátor investiční společnosti, investičního fondu </a:t>
            </a:r>
            <a:r>
              <a:rPr lang="cs-CZ" dirty="0"/>
              <a:t>je povinen vykonávat svou funkci </a:t>
            </a:r>
            <a:r>
              <a:rPr lang="cs-CZ" b="1" dirty="0">
                <a:solidFill>
                  <a:schemeClr val="accent2"/>
                </a:solidFill>
              </a:rPr>
              <a:t>s odbornou péčí </a:t>
            </a:r>
            <a:r>
              <a:rPr lang="cs-CZ" dirty="0"/>
              <a:t>(x správní delikt → pokuta)</a:t>
            </a:r>
          </a:p>
        </p:txBody>
      </p:sp>
    </p:spTree>
    <p:extLst>
      <p:ext uri="{BB962C8B-B14F-4D97-AF65-F5344CB8AC3E}">
        <p14:creationId xmlns:p14="http://schemas.microsoft.com/office/powerpoint/2010/main" val="884539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Zrušení a likvidace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36 zákona o bankách</a:t>
            </a:r>
          </a:p>
          <a:p>
            <a:r>
              <a:rPr lang="cs-CZ" dirty="0"/>
              <a:t>§ 7a odst. 1 písm. b) zákona o bankách dnem zrušení banky s likvidací zaniká bankovní licence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678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fyzická osoba </a:t>
            </a:r>
            <a:r>
              <a:rPr lang="cs-CZ" dirty="0"/>
              <a:t>(§ 8 odst. 9 </a:t>
            </a:r>
            <a:r>
              <a:rPr lang="cs-CZ" dirty="0" err="1"/>
              <a:t>ZoB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 osoba, která má nebo měla zvláštní vztah k bance, která je nebo v posledních 5 letech byla auditorem banky nebo se jakýmkoli způsobem na auditu v bance podílela.</a:t>
            </a:r>
          </a:p>
          <a:p>
            <a:pPr lvl="1"/>
            <a:r>
              <a:rPr lang="cs-CZ" dirty="0"/>
              <a:t>jmenuje a odvolává </a:t>
            </a:r>
            <a:r>
              <a:rPr lang="cs-CZ" b="1" dirty="0">
                <a:solidFill>
                  <a:schemeClr val="accent2"/>
                </a:solidFill>
              </a:rPr>
              <a:t>soud na návrh ČNB</a:t>
            </a:r>
            <a:r>
              <a:rPr lang="cs-CZ" dirty="0"/>
              <a:t>. O návrhu ČNB soud rozhodne do 24 hodin od podání návrhu</a:t>
            </a:r>
          </a:p>
          <a:p>
            <a:r>
              <a:rPr lang="cs-CZ" b="1" dirty="0"/>
              <a:t>Odměna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stanoví ČNB </a:t>
            </a:r>
            <a:r>
              <a:rPr lang="cs-CZ" dirty="0"/>
              <a:t>s přihlédnutím k rozsahu činnosti likvidátora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likvidovaného subjektu</a:t>
            </a:r>
          </a:p>
          <a:p>
            <a:pPr lvl="1"/>
            <a:r>
              <a:rPr lang="cs-CZ" dirty="0"/>
              <a:t>v případě, že majetek likvidovaného subjektu nepostačuje, právní předpisy upravují další postup</a:t>
            </a:r>
          </a:p>
          <a:p>
            <a:pPr lvl="1"/>
            <a:r>
              <a:rPr lang="cs-CZ" dirty="0"/>
              <a:t>k provedení NOZ bylo vydáno </a:t>
            </a:r>
            <a:r>
              <a:rPr lang="cs-CZ" b="1" dirty="0">
                <a:solidFill>
                  <a:schemeClr val="accent2"/>
                </a:solidFill>
              </a:rPr>
              <a:t>nařízení vlády č. 351/2013 Sb., </a:t>
            </a:r>
            <a:r>
              <a:rPr lang="cs-CZ" b="1" dirty="0"/>
              <a:t>kterým se určuje výše úroků z prodlení a nákladů spojených s uplatněním pohledávky, určuje odměna likvidátora, likvidačního správce a člena orgánu právnické osoby jmenovaného soudem a upravují některé otázky Obchodního věstníku a veřejných rejstříků právnických a fyzických osob </a:t>
            </a:r>
            <a:r>
              <a:rPr lang="cs-CZ" dirty="0"/>
              <a:t>→ jsou-li odměna a hotové výdaje náležející likvidátorovi jmenovanému soudem hrazeny </a:t>
            </a:r>
            <a:r>
              <a:rPr lang="cs-CZ" b="1" dirty="0">
                <a:solidFill>
                  <a:schemeClr val="accent2"/>
                </a:solidFill>
              </a:rPr>
              <a:t>státem</a:t>
            </a:r>
            <a:r>
              <a:rPr lang="cs-CZ" dirty="0"/>
              <a:t>, vyplácí tyto částky soud, který odměnu likvidátora určil</a:t>
            </a:r>
          </a:p>
          <a:p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65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spořitelního a úvěrního družstva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13 zákona o spořitelních a úvěrních družstvech</a:t>
            </a:r>
          </a:p>
          <a:p>
            <a:r>
              <a:rPr lang="cs-CZ" dirty="0"/>
              <a:t>§ 13 odst. 3 zákona o spořitelních a úvěrních družstvech → spořitelní a úvěrní družstvo se </a:t>
            </a:r>
            <a:r>
              <a:rPr lang="cs-CZ" b="1" dirty="0">
                <a:solidFill>
                  <a:schemeClr val="accent2"/>
                </a:solidFill>
              </a:rPr>
              <a:t>zrušuje dnem nabytí právní moci rozhodnutí ČNB o odnětí povolení </a:t>
            </a:r>
            <a:r>
              <a:rPr lang="cs-CZ" dirty="0"/>
              <a:t>k činnosti spořitelního a úvěrního družstva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4095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Likvidátor spořitelního a úvěrního družstva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fyzická nebo právnická osoba </a:t>
            </a:r>
            <a:r>
              <a:rPr lang="cs-CZ" dirty="0"/>
              <a:t>splňující podmínky důvěryhodnosti a odborné způsobilosti podle § 2a odst. 5 zákona o spořitelních a úvěrních družstvech a která nemá nebo neměla ke spořitelnímu a úvěrnímu družstvu zvláštní vztah</a:t>
            </a:r>
          </a:p>
          <a:p>
            <a:pPr lvl="1"/>
            <a:r>
              <a:rPr lang="cs-CZ" dirty="0"/>
              <a:t>v posledních 5 letech prováděla audit nebo se jinak podílela na zpracování a vedení účetnictví spořitelního a úvěrního družstva</a:t>
            </a:r>
          </a:p>
          <a:p>
            <a:pPr lvl="1"/>
            <a:r>
              <a:rPr lang="cs-CZ" dirty="0"/>
              <a:t>jmenuje a odvolává </a:t>
            </a:r>
            <a:r>
              <a:rPr lang="cs-CZ" b="1" dirty="0">
                <a:solidFill>
                  <a:schemeClr val="accent2"/>
                </a:solidFill>
              </a:rPr>
              <a:t>soud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na návrh ČNB</a:t>
            </a:r>
            <a:r>
              <a:rPr lang="cs-CZ" dirty="0"/>
              <a:t>. O návrhu ČNB soud rozhodne do 24 hodin od podání návrhu. Usnesení se dne, kdy bylo vydáno, vyvěsí na úřední desce soudu</a:t>
            </a:r>
          </a:p>
          <a:p>
            <a:r>
              <a:rPr lang="cs-CZ" b="1" dirty="0"/>
              <a:t>Odměna</a:t>
            </a:r>
            <a:endParaRPr lang="cs-CZ" dirty="0"/>
          </a:p>
          <a:p>
            <a:pPr lvl="1"/>
            <a:r>
              <a:rPr lang="cs-CZ" dirty="0"/>
              <a:t>výši odměny likvidátora a její splatnost </a:t>
            </a:r>
            <a:r>
              <a:rPr lang="cs-CZ" b="1" dirty="0">
                <a:solidFill>
                  <a:schemeClr val="accent2"/>
                </a:solidFill>
              </a:rPr>
              <a:t>stanoví ČNB </a:t>
            </a:r>
            <a:r>
              <a:rPr lang="cs-CZ" dirty="0"/>
              <a:t>s přihlédnutím k rozsahu činnosti likvidátora. </a:t>
            </a:r>
          </a:p>
          <a:p>
            <a:r>
              <a:rPr lang="cs-CZ" b="1" dirty="0"/>
              <a:t>Hrazení nákladů likvidace a odměny likvidátora spořitelního a úvěrního družstva</a:t>
            </a:r>
            <a:endParaRPr lang="cs-CZ" dirty="0"/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spořitelního a úvěrního družstva</a:t>
            </a:r>
          </a:p>
          <a:p>
            <a:pPr lvl="1"/>
            <a:r>
              <a:rPr lang="cs-CZ" dirty="0"/>
              <a:t>v případě, že majetek spořitelního a úvěrního družstva nepostačuje na vyplacení náhrady hotových výdajů likvidátora a odměny likvidátora, vyplatí částky připadající na odměnu likvidátora a na jeho hotové výdaje </a:t>
            </a:r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/>
              <a:t>, které tím vznikne pohledávka za spořitelním a úvěrním družstvem ve výši vyplacených částek</a:t>
            </a:r>
          </a:p>
          <a:p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348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5EF8-4960-5343-83B9-EDAD6F7F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ČNB nad subjekty kapitálového trhu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0CE5-289E-4944-ADC3-30B5E898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45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Regulace, Kontrola, Dohled, Dozor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b="1"/>
              <a:t>Regulaci (regulation) chápeme jako stanovení určitých podmínek a pravidel </a:t>
            </a:r>
            <a:r>
              <a:rPr lang="cs-CZ" altLang="cs-CZ"/>
              <a:t>podnikání na příslušném úseku regulace. Tato pravidla mohou být zakotvena nejen v zákonných normách a podzákonných normách324 národního práva, ale také v právu evropském a mezinárodním.</a:t>
            </a:r>
          </a:p>
          <a:p>
            <a:r>
              <a:rPr lang="cs-CZ" altLang="cs-CZ" b="1"/>
              <a:t>Kontrola </a:t>
            </a:r>
            <a:r>
              <a:rPr lang="cs-CZ" altLang="cs-CZ"/>
              <a:t>je obecným pojmem, který v sobě zahrnuje Dohled i Dozor.</a:t>
            </a:r>
          </a:p>
          <a:p>
            <a:r>
              <a:rPr lang="cs-CZ" altLang="cs-CZ" b="1"/>
              <a:t>Dohled/supervize (supervision) nad finančním systémem pak představuje kontrolu </a:t>
            </a:r>
            <a:r>
              <a:rPr lang="cs-CZ" altLang="cs-CZ"/>
              <a:t>dodržování pravidel činnosti, včetně případného vyvozování sankcí při neplnění pravidel a to nikoliv státem, ale institucí, na kterou je tato pravomoc přenesena - ČNB</a:t>
            </a:r>
          </a:p>
          <a:p>
            <a:r>
              <a:rPr lang="cs-CZ" altLang="cs-CZ" b="1"/>
              <a:t>Dozor</a:t>
            </a:r>
            <a:r>
              <a:rPr lang="cs-CZ" altLang="cs-CZ"/>
              <a:t> – vykonávaná kontrola státem, či jeho orgány</a:t>
            </a:r>
          </a:p>
          <a:p>
            <a:endParaRPr lang="cs-CZ" altLang="cs-CZ"/>
          </a:p>
          <a:p>
            <a:r>
              <a:rPr lang="cs-CZ" altLang="cs-CZ" u="sng"/>
              <a:t>NA FINANČNÍM TRHU mluvíme tedy zejména o DOHLEDU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8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E58DC1B1-235D-BD44-831F-5A4B26E48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/>
              <a:t>Cíle regulace práva kapitálového trhu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CFAF98A-CF24-FD43-B6C5-98B75EB85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identifikace rizik, které by měly být podrobeny právní regulaci; riziky je především: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nezískání / zamlčení pravdivé informace v rozsahu nezbytném pro provedení přesného investičního rozhodnutí; toto riziko se do jisté míry odbourává vymezením informačních povinností, které musí být zveřejňovány především emitenty cenných papírů,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ztráty svěřeného kapitálu; způsobem snížení tohoto rizika je především státní dohled, garance kontroly, rozhodovací oprávnění investorů a pravidla přístupu na kapitálový trh,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neprofesionální správy svěřeného kapitálu; obdobně jako v předchozím případě se riziko minimalizuje rozsahem povolených investičních služeb, kontrolou, pravidly insider trading apod.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hlavním cílem právní regulace kapitálového trhu je vedle ochrany finančních trhů především ochrana tzv. drobných, neprofesionálních investorů. To neznamená, že by ochrany nepožívali i ostatní - profesionální investoři, nicméně stupeň jejich ochrany je nepoměrně slabší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A6FF76-3FE4-BF48-BC28-B011F041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1202" name="Zástupný symbol pro číslo snímku 4">
            <a:extLst>
              <a:ext uri="{FF2B5EF4-FFF2-40B4-BE49-F238E27FC236}">
                <a16:creationId xmlns:a16="http://schemas.microsoft.com/office/drawing/2014/main" id="{F96847CA-2F46-5F48-8BEC-1A273E2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089761-BEB9-444C-A3A9-660D96F33BE8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624606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BC448C2E-6D55-334E-81F3-EAA23ACA0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/>
              <a:t>Zásady práva kapitálového trhu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4CDCCE-D711-E541-AA97-284C00FD6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svobody pohybu kapitálu od strany, která má přebytek finančních prostředků, k osobám, které naopak potřebují akumulovat a využít finanční zdroje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svobody vstoupení a odejití investora do a z investice a s tím související zásada minimalizace výdajů s tím spojených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dematerializace cenných papírů a dematerializace nakládání s cennými papíry - cenné papíry již obvykle nejsou vydávány v podobě tištěného dokumentu, ale pouhou formou zápisu v příslušné evidenci. Stejně tak transakce s cennými papíry nejsou prováděny předáním dokumentu, ale opět postačí zápis v evidenci. Práva z cenného papíru je možné vykonávat okamžikem provedení zápisu a výhody dematerializace spočívají následně ve snížení nákladů (na tisk, úschovu, transakce), zvýšení bezpečnosti, lehkosti převodu cenného papíru a kontroly. V České republice je v poslední době zdůrazňována další výhoda, kterou je znalost skutečného majitele cenného papíru, potažmo vlastníka společnosti. To může mít význam především v průhlednosti zadávání veřejných zakázek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povinného obchodování na regulovaném trhu (zásady koncentrace trhu) - veškeré transakce s cennými papíry musí až na výjimky proběhnout na regulovaném trhu s cennými papíry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povinného obchodování přes obchodníka s cennými papíry - v plném rozsahu platí zejména při obchodování na primárním trhu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správního dozoru nad regulovaným kapitálovým trhem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144AD8-7599-7E48-AD44-FE8F0630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2226" name="Zástupný symbol pro číslo snímku 4">
            <a:extLst>
              <a:ext uri="{FF2B5EF4-FFF2-40B4-BE49-F238E27FC236}">
                <a16:creationId xmlns:a16="http://schemas.microsoft.com/office/drawing/2014/main" id="{D7CF77D0-970D-EA46-9FB6-7A3CB80C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7FBA7-7F0D-E849-A9A7-DEB14195B60A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006922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A640-1359-564C-8109-9A538C2D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Investiční fond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2C76-4609-6E46-8BDF-312635AD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348880"/>
            <a:ext cx="8249592" cy="439145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Zákon č. 240/2013 Sb., o investičních společnostech a investičních fondech </a:t>
            </a:r>
            <a:r>
              <a:rPr lang="cs-CZ" dirty="0"/>
              <a:t>– úč. 19.8.2013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3100" dirty="0"/>
              <a:t>ZISIF neobsahuje na rozdíl od předchozí právní úpravy definici investičního fondu, ale </a:t>
            </a:r>
            <a:r>
              <a:rPr lang="cs-CZ" sz="3100" b="1" dirty="0"/>
              <a:t>definuje až jednotlivé typy investičních fondů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cs-CZ" dirty="0"/>
              <a:t>(dříve dle § 64 odst. 1 zákona o kolektivním investování → právnická osoba v právní formě akciové společnosti, jejímž předmětem podnikání je kolektivní investování a která má povolení ČNB k činnosti investičního fondu)</a:t>
            </a:r>
          </a:p>
          <a:p>
            <a:pPr>
              <a:defRPr/>
            </a:pPr>
            <a:r>
              <a:rPr lang="cs-CZ" sz="3100" b="1" dirty="0"/>
              <a:t>Dělení:</a:t>
            </a:r>
          </a:p>
          <a:p>
            <a:pPr lvl="1">
              <a:defRPr/>
            </a:pPr>
            <a:r>
              <a:rPr lang="cs-CZ" dirty="0"/>
              <a:t>Z hlediska sídla: </a:t>
            </a:r>
            <a:r>
              <a:rPr lang="cs-CZ" b="1" dirty="0"/>
              <a:t>investiční fondy </a:t>
            </a:r>
            <a:r>
              <a:rPr lang="cs-CZ" b="1" dirty="0" err="1"/>
              <a:t>x</a:t>
            </a:r>
            <a:r>
              <a:rPr lang="cs-CZ" b="1" dirty="0"/>
              <a:t> zahraniční investiční fondy</a:t>
            </a:r>
          </a:p>
          <a:p>
            <a:pPr lvl="1">
              <a:defRPr/>
            </a:pPr>
            <a:r>
              <a:rPr lang="cs-CZ" dirty="0"/>
              <a:t>Z hlediska právní formy: </a:t>
            </a:r>
            <a:r>
              <a:rPr lang="cs-CZ" b="1" dirty="0"/>
              <a:t>investiční fondy s právní osobností </a:t>
            </a:r>
            <a:r>
              <a:rPr lang="cs-CZ" b="1" dirty="0" err="1"/>
              <a:t>x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2"/>
                </a:solidFill>
              </a:rPr>
              <a:t>investiční fondy bez právní osobnosti</a:t>
            </a:r>
          </a:p>
          <a:p>
            <a:pPr lvl="1">
              <a:defRPr/>
            </a:pPr>
            <a:r>
              <a:rPr lang="cs-CZ" dirty="0"/>
              <a:t>Z hlediska okruhu investorů: </a:t>
            </a:r>
            <a:r>
              <a:rPr lang="cs-CZ" b="1" dirty="0"/>
              <a:t>fondy kolektivního investování </a:t>
            </a:r>
            <a:r>
              <a:rPr lang="cs-CZ" b="1" dirty="0" err="1"/>
              <a:t>x</a:t>
            </a:r>
            <a:r>
              <a:rPr lang="cs-CZ" b="1" dirty="0"/>
              <a:t> fondy kvalifikovaných investorů</a:t>
            </a:r>
          </a:p>
          <a:p>
            <a:pPr>
              <a:defRPr/>
            </a:pPr>
            <a:r>
              <a:rPr lang="cs-CZ" sz="3100" b="1" dirty="0"/>
              <a:t>Rozšíření přípustných právních forem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3100" b="1" dirty="0">
                <a:solidFill>
                  <a:schemeClr val="accent2"/>
                </a:solidFill>
              </a:rPr>
              <a:t>Obhospodařovatel, administrátor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931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>
            <a:extLst>
              <a:ext uri="{FF2B5EF4-FFF2-40B4-BE49-F238E27FC236}">
                <a16:creationId xmlns:a16="http://schemas.microsoft.com/office/drawing/2014/main" id="{95578A1C-8E7A-614D-8022-54DF6BB7D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Povolení k činnosti investičního fondu</a:t>
            </a:r>
          </a:p>
        </p:txBody>
      </p:sp>
      <p:sp>
        <p:nvSpPr>
          <p:cNvPr id="58370" name="Zástupný symbol pro obsah 2">
            <a:extLst>
              <a:ext uri="{FF2B5EF4-FFF2-40B4-BE49-F238E27FC236}">
                <a16:creationId xmlns:a16="http://schemas.microsoft.com/office/drawing/2014/main" id="{A5AC349E-80CF-FF4B-AB1D-E3DB897606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dirty="0"/>
              <a:t>§ 480 ZISIF – </a:t>
            </a:r>
            <a:r>
              <a:rPr lang="cs-CZ" altLang="en-US" b="1" dirty="0"/>
              <a:t>povolení k činnosti samosprávného investičního fondu </a:t>
            </a:r>
            <a:r>
              <a:rPr lang="cs-CZ" altLang="en-US" dirty="0"/>
              <a:t>– uděluje ČNB</a:t>
            </a:r>
          </a:p>
          <a:p>
            <a:r>
              <a:rPr lang="cs-CZ" altLang="en-US" dirty="0"/>
              <a:t>§ 554 odst. 2 ZISIF – ten, komu bylo </a:t>
            </a:r>
            <a:r>
              <a:rPr lang="cs-CZ" altLang="en-US" b="1" dirty="0">
                <a:solidFill>
                  <a:schemeClr val="accent2"/>
                </a:solidFill>
              </a:rPr>
              <a:t>odňato povolení k činnosti samosprávného investičního fondu</a:t>
            </a:r>
            <a:r>
              <a:rPr lang="cs-CZ" altLang="en-US" dirty="0"/>
              <a:t>, a kdo je akciovou společností s proměnným kapitálem nebo komanditní společností na  investiční listy nebo fondem kolektivního investování</a:t>
            </a:r>
            <a:r>
              <a:rPr lang="cs-CZ" altLang="en-US" b="1" dirty="0"/>
              <a:t> </a:t>
            </a:r>
            <a:r>
              <a:rPr lang="cs-CZ" altLang="en-US" b="1" dirty="0">
                <a:solidFill>
                  <a:schemeClr val="accent2"/>
                </a:solidFill>
              </a:rPr>
              <a:t>se zrušuje s likvidací</a:t>
            </a:r>
            <a:r>
              <a:rPr lang="cs-CZ" altLang="en-US" b="1" dirty="0"/>
              <a:t> a jeho likvidátora jmenuje ČNB</a:t>
            </a:r>
          </a:p>
          <a:p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1236589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>
            <a:extLst>
              <a:ext uri="{FF2B5EF4-FFF2-40B4-BE49-F238E27FC236}">
                <a16:creationId xmlns:a16="http://schemas.microsoft.com/office/drawing/2014/main" id="{18853F76-800C-294F-BD7C-A08EF5293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Investiční fondy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1AF38-7936-7742-96FA-DF27C25A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824F149-04E6-6548-972B-3E81761A5891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484783"/>
          <a:ext cx="8213005" cy="48290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89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Dělení z hlediska právní osobnosti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bez právní osobnosti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podílový fond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svěřenský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s právní osobností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samosprávný investiční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4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fond s právní osobností, který má individuální statutární orgán, jímž je právnická osoba oprávněná obhospodařovat tento investiční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69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2AD8157-A773-C84F-8BF1-7B5997D62142}"/>
              </a:ext>
            </a:extLst>
          </p:cNvPr>
          <p:cNvGraphicFramePr>
            <a:graphicFrameLocks noGrp="1"/>
          </p:cNvGraphicFramePr>
          <p:nvPr/>
        </p:nvGraphicFramePr>
        <p:xfrm>
          <a:off x="179511" y="1064819"/>
          <a:ext cx="8668541" cy="54943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525">
                <a:tc rowSpan="14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Dělení z hlediska okruhu investorů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fondy kolektivního investování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standardní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 – akciová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uzavřený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 nebo akciová společnost s proměnlivým základním kapitálem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speciální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 – akciová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 nebo akciová společnost s proměnlivým základním kapitálem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fondy kvalifikovaných investorů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svěřenský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kvalifikovaný fond rizikového kapitálu (</a:t>
                      </a:r>
                      <a:r>
                        <a:rPr lang="cs-CZ" sz="1600" dirty="0" err="1">
                          <a:effectLst/>
                        </a:rPr>
                        <a:t>EuVECA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kvalifikovaný fond sociálního podnikání (</a:t>
                      </a:r>
                      <a:r>
                        <a:rPr lang="cs-CZ" sz="1600" dirty="0" err="1">
                          <a:effectLst/>
                        </a:rPr>
                        <a:t>EuSEF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A02B1B-450E-D64D-B1E2-0B51AD90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CDC3-D320-B342-B922-93E1358A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261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BF458-510B-274B-BBF5-CE058314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Zrušení a likvidace investičního fondu s právní osobností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955D90-D5C5-8F49-9AF2-FF6E44C1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§ 361 ZISIF obdobné použití ustanovení upravujících zrušení investiční společnosti</a:t>
            </a:r>
          </a:p>
          <a:p>
            <a:pPr>
              <a:defRPr/>
            </a:pPr>
            <a:endParaRPr lang="cs-CZ" sz="1300" dirty="0"/>
          </a:p>
          <a:p>
            <a:pPr>
              <a:defRPr/>
            </a:pPr>
            <a:r>
              <a:rPr lang="cs-CZ" b="1" dirty="0"/>
              <a:t>Zrušení:</a:t>
            </a:r>
          </a:p>
          <a:p>
            <a:pPr lvl="1">
              <a:defRPr/>
            </a:pPr>
            <a:r>
              <a:rPr lang="cs-CZ" b="1" dirty="0"/>
              <a:t>rozhodnutím soudu </a:t>
            </a:r>
            <a:r>
              <a:rPr lang="cs-CZ" dirty="0"/>
              <a:t>– likvidátora jmenuje na návrh ČNB soud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b="1" dirty="0"/>
              <a:t>rozhodnutím příslušného orgánu investičního fondu </a:t>
            </a:r>
            <a:r>
              <a:rPr lang="cs-CZ" dirty="0"/>
              <a:t>s právní osobností</a:t>
            </a:r>
          </a:p>
          <a:p>
            <a:pPr lvl="1">
              <a:defRPr/>
            </a:pPr>
            <a:r>
              <a:rPr lang="cs-CZ" b="1" dirty="0"/>
              <a:t>uplynutím doby, </a:t>
            </a:r>
            <a:r>
              <a:rPr lang="cs-CZ" dirty="0"/>
              <a:t>na kterou byl založen</a:t>
            </a:r>
          </a:p>
          <a:p>
            <a:pPr lvl="2">
              <a:defRPr/>
            </a:pPr>
            <a:r>
              <a:rPr lang="cs-CZ" dirty="0"/>
              <a:t>příslušný orgán investičního fondu s právní osobností rozhodne o podání žádosti o jmenování likvidátora ČNB bez zbytečného odkladu po rozhodnutí o zrušení s likvidací či nejpozději 2 měsíce před uplynutím doby, na kterou byl investiční fond s právní osobností založen</a:t>
            </a:r>
          </a:p>
        </p:txBody>
      </p:sp>
    </p:spTree>
    <p:extLst>
      <p:ext uri="{BB962C8B-B14F-4D97-AF65-F5344CB8AC3E}">
        <p14:creationId xmlns:p14="http://schemas.microsoft.com/office/powerpoint/2010/main" val="25952096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D3F7A-F395-3042-A80E-709233D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Likvidátor investičního fondu s právní osobností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D84917-E177-484F-9194-72E5801D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dirty="0"/>
              <a:t>dle § 350 ZISIF jmenuje ČNB, která není vázána osobou navrhovanou investičním fondem s právní osobností v podané žádosti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vyhláška ČNB č. 474/2013 Sb., o odměně likvidátora, nuceného správce a insolvenčního správce některých poskytovatelů služeb na kapitálovém trhu a o náhradě jejich hotových výdajů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investičního fondu s právní osobností</a:t>
            </a:r>
            <a:r>
              <a:rPr lang="cs-CZ" dirty="0"/>
              <a:t>, pokud nepostačuje, vyplatí je </a:t>
            </a:r>
            <a:r>
              <a:rPr lang="cs-CZ" b="1" dirty="0">
                <a:solidFill>
                  <a:schemeClr val="accent2"/>
                </a:solidFill>
              </a:rPr>
              <a:t>stát</a:t>
            </a:r>
          </a:p>
          <a:p>
            <a:pPr lvl="1">
              <a:defRPr/>
            </a:pPr>
            <a:r>
              <a:rPr lang="cs-CZ" dirty="0"/>
              <a:t>vyhláška č. 474/2013 Sb.</a:t>
            </a:r>
          </a:p>
          <a:p>
            <a:pPr>
              <a:defRPr/>
            </a:pPr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odbornou péčí (x porušení je správní delikt/přestupek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ym typeface="Symbol" pitchFamily="18" charset="2"/>
              </a:rPr>
              <a:t> sankce: pokuta do 10 mil. Kč – podnikající FO, do 5 mil. Kč – FO)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55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>
            <a:extLst>
              <a:ext uri="{FF2B5EF4-FFF2-40B4-BE49-F238E27FC236}">
                <a16:creationId xmlns:a16="http://schemas.microsoft.com/office/drawing/2014/main" id="{F869D03F-D996-FA43-9325-086855791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Podílový fond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A4082C-812C-084C-831D-09269567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/>
              <a:t>Nově </a:t>
            </a:r>
            <a:r>
              <a:rPr lang="cs-CZ" b="1" dirty="0"/>
              <a:t>typ investičního fondu</a:t>
            </a:r>
          </a:p>
          <a:p>
            <a:pPr>
              <a:defRPr/>
            </a:pPr>
            <a:r>
              <a:rPr lang="cs-CZ" dirty="0"/>
              <a:t>§ 102 a násl. ZISIF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Nemá právní osobnost, ale je tvořen jměním</a:t>
            </a:r>
          </a:p>
          <a:p>
            <a:pPr lvl="1">
              <a:defRPr/>
            </a:pPr>
            <a:r>
              <a:rPr lang="cs-CZ" b="1" dirty="0"/>
              <a:t>Otevřený</a:t>
            </a:r>
          </a:p>
          <a:p>
            <a:pPr lvl="1">
              <a:defRPr/>
            </a:pPr>
            <a:r>
              <a:rPr lang="cs-CZ" b="1" dirty="0"/>
              <a:t>Uzavřený</a:t>
            </a:r>
          </a:p>
          <a:p>
            <a:pPr>
              <a:defRPr/>
            </a:pPr>
            <a:r>
              <a:rPr lang="cs-CZ" dirty="0"/>
              <a:t>Vlastnické právo k majetku v podílovém fondu náleží společně všem </a:t>
            </a:r>
            <a:r>
              <a:rPr lang="cs-CZ" b="1" dirty="0"/>
              <a:t>podílníkům</a:t>
            </a:r>
            <a:r>
              <a:rPr lang="cs-CZ" dirty="0"/>
              <a:t>, a to v poměru podle hodnoty jimi vlastněných </a:t>
            </a:r>
            <a:r>
              <a:rPr lang="cs-CZ" b="1" dirty="0"/>
              <a:t>podílových listů</a:t>
            </a:r>
            <a:endParaRPr lang="cs-CZ" dirty="0"/>
          </a:p>
          <a:p>
            <a:pPr>
              <a:defRPr/>
            </a:pPr>
            <a:r>
              <a:rPr lang="cs-CZ" dirty="0"/>
              <a:t>Vlastnická práva k majetku v podílovém fondu vykonává vlastním jménem na účet podílového fondu jeho </a:t>
            </a:r>
            <a:r>
              <a:rPr lang="cs-CZ" b="1" dirty="0"/>
              <a:t>obhospodařovatel</a:t>
            </a:r>
          </a:p>
          <a:p>
            <a:pPr>
              <a:defRPr/>
            </a:pPr>
            <a:r>
              <a:rPr lang="cs-CZ" dirty="0"/>
              <a:t>§ 531 ZISIF – ČNB uděluje </a:t>
            </a:r>
            <a:r>
              <a:rPr lang="cs-CZ" b="1" dirty="0"/>
              <a:t>povolení pro účely označení podílového fondu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zaniká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dnem výmazu ze seznamu podílových fondů vedeného ČNB</a:t>
            </a:r>
          </a:p>
          <a:p>
            <a:pPr>
              <a:defRPr/>
            </a:pPr>
            <a:r>
              <a:rPr lang="cs-CZ" dirty="0"/>
              <a:t>§ 114 ZISIF – </a:t>
            </a:r>
            <a:r>
              <a:rPr lang="cs-CZ" b="1" dirty="0">
                <a:solidFill>
                  <a:schemeClr val="accent2"/>
                </a:solidFill>
              </a:rPr>
              <a:t>pravidlo odděleného účetnictví</a:t>
            </a:r>
            <a:r>
              <a:rPr lang="cs-CZ" b="1" dirty="0"/>
              <a:t> pro jednotlivé podílové fondy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61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>
            <a:extLst>
              <a:ext uri="{FF2B5EF4-FFF2-40B4-BE49-F238E27FC236}">
                <a16:creationId xmlns:a16="http://schemas.microsoft.com/office/drawing/2014/main" id="{C1C79BE1-47D7-5847-B919-B919A6F57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 podílového fondu</a:t>
            </a:r>
          </a:p>
        </p:txBody>
      </p:sp>
      <p:sp>
        <p:nvSpPr>
          <p:cNvPr id="64514" name="Zástupný symbol pro obsah 2">
            <a:extLst>
              <a:ext uri="{FF2B5EF4-FFF2-40B4-BE49-F238E27FC236}">
                <a16:creationId xmlns:a16="http://schemas.microsoft.com/office/drawing/2014/main" id="{2D74E6CB-BBAB-9946-9148-FF39C2E6B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200"/>
              <a:t>§ 376 ZISIF </a:t>
            </a:r>
          </a:p>
          <a:p>
            <a:pPr>
              <a:lnSpc>
                <a:spcPct val="80000"/>
              </a:lnSpc>
            </a:pPr>
            <a:r>
              <a:rPr lang="cs-CZ" altLang="cs-CZ" sz="2200" b="1"/>
              <a:t>obhospodařovatel</a:t>
            </a:r>
            <a:r>
              <a:rPr lang="cs-CZ" altLang="cs-CZ" sz="2200"/>
              <a:t> podílového fondu </a:t>
            </a:r>
            <a:r>
              <a:rPr lang="cs-CZ" altLang="cs-CZ" sz="2200" b="1">
                <a:solidFill>
                  <a:schemeClr val="accent2"/>
                </a:solidFill>
              </a:rPr>
              <a:t>zpeněží majetek </a:t>
            </a:r>
            <a:r>
              <a:rPr lang="cs-CZ" altLang="cs-CZ" sz="2200"/>
              <a:t>v podílovém fondu a splní jeho dluhy </a:t>
            </a:r>
            <a:r>
              <a:rPr lang="cs-CZ" altLang="cs-CZ" sz="2200" b="1"/>
              <a:t>ve lhůtě 6 měsíců </a:t>
            </a:r>
            <a:r>
              <a:rPr lang="cs-CZ" altLang="cs-CZ" sz="2200"/>
              <a:t>ode dne zrušení podílového fondu</a:t>
            </a:r>
          </a:p>
          <a:p>
            <a:pPr>
              <a:lnSpc>
                <a:spcPct val="80000"/>
              </a:lnSpc>
            </a:pPr>
            <a:r>
              <a:rPr lang="cs-CZ" altLang="cs-CZ" sz="2200" b="1"/>
              <a:t>administrátor</a:t>
            </a:r>
            <a:r>
              <a:rPr lang="cs-CZ" altLang="cs-CZ" sz="2200"/>
              <a:t> podílového fondu pak </a:t>
            </a:r>
            <a:r>
              <a:rPr lang="cs-CZ" altLang="cs-CZ" sz="2200" b="1">
                <a:solidFill>
                  <a:schemeClr val="accent2"/>
                </a:solidFill>
              </a:rPr>
              <a:t>vyplatí podílníkům jejich podíly </a:t>
            </a:r>
            <a:r>
              <a:rPr lang="cs-CZ" altLang="cs-CZ" sz="2200"/>
              <a:t>na likvidačním zůstatku </a:t>
            </a:r>
            <a:r>
              <a:rPr lang="cs-CZ" altLang="cs-CZ" sz="2200" b="1"/>
              <a:t>do 3 měsíců </a:t>
            </a:r>
            <a:r>
              <a:rPr lang="cs-CZ" altLang="cs-CZ" sz="2200"/>
              <a:t>ode dne zpeněžení majetku v podílovém fondu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za předpokladu, že jsou naplněny podmínky pro náhradní splnění podle občanského práva, složí se v souladu s § 377 ZISIF podíl na likvidačním zůstatku do </a:t>
            </a:r>
            <a:r>
              <a:rPr lang="cs-CZ" altLang="cs-CZ" sz="2200" b="1"/>
              <a:t>soudní úschovy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v případě, že soudní poplatek za návrh na zahájení řízení o úschově převyšuje částku, která má být do soudní úschovy složena, podíl na likvidačním zůstatku se do soudní úschovy nesloží a připadne přímo státu</a:t>
            </a:r>
          </a:p>
          <a:p>
            <a:pPr>
              <a:lnSpc>
                <a:spcPct val="80000"/>
              </a:lnSpc>
            </a:pPr>
            <a:endParaRPr lang="cs-CZ" altLang="cs-CZ" sz="2200"/>
          </a:p>
        </p:txBody>
      </p:sp>
    </p:spTree>
    <p:extLst>
      <p:ext uri="{BB962C8B-B14F-4D97-AF65-F5344CB8AC3E}">
        <p14:creationId xmlns:p14="http://schemas.microsoft.com/office/powerpoint/2010/main" val="293607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Důvody zvýšené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altLang="cs-CZ" b="1"/>
              <a:t>SYSTEMIC REGULATION and SUPERVISION - systémové riziko,</a:t>
            </a:r>
          </a:p>
          <a:p>
            <a:pPr marL="0" indent="0">
              <a:buNone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CONSUMER PROTECTION - riziko zneužití trhů (market abuse),</a:t>
            </a:r>
          </a:p>
          <a:p>
            <a:pPr>
              <a:buFont typeface="Wingdings" pitchFamily="2" charset="2"/>
              <a:buChar char="§"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PRUDENTIAL REGULATION and SUPERVISION - regulace obezřetného podnikání finančních institucí a dohled nad nimi </a:t>
            </a:r>
          </a:p>
          <a:p>
            <a:pPr>
              <a:buFont typeface="Wingdings" pitchFamily="2" charset="2"/>
              <a:buChar char="§"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zneužití dominantního postavení 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asymetrie informací</a:t>
            </a:r>
          </a:p>
          <a:p>
            <a:endParaRPr lang="cs-CZ" altLang="cs-CZ" b="1"/>
          </a:p>
          <a:p>
            <a:pPr marL="0" indent="0">
              <a:buNone/>
            </a:pPr>
            <a:r>
              <a:rPr lang="cs-CZ" altLang="cs-CZ"/>
              <a:t>K těmto tržním selháním lze přičlenit ještě další důvodu, a to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riziko trestněprávní, zejména ve smyslu legalizace výnosů z trestné činnosti.</a:t>
            </a:r>
            <a:endParaRPr lang="cs-CZ" alt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225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>
            <a:extLst>
              <a:ext uri="{FF2B5EF4-FFF2-40B4-BE49-F238E27FC236}">
                <a16:creationId xmlns:a16="http://schemas.microsoft.com/office/drawing/2014/main" id="{627DA12F-9E4F-A545-AC3D-D978A6678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Investiční společnost</a:t>
            </a:r>
          </a:p>
        </p:txBody>
      </p:sp>
      <p:sp>
        <p:nvSpPr>
          <p:cNvPr id="65538" name="Zástupný symbol pro obsah 2">
            <a:extLst>
              <a:ext uri="{FF2B5EF4-FFF2-40B4-BE49-F238E27FC236}">
                <a16:creationId xmlns:a16="http://schemas.microsoft.com/office/drawing/2014/main" id="{FC2DD6EB-C1C0-5140-902D-CEC641193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b="1"/>
              <a:t>právnická osoba</a:t>
            </a:r>
            <a:r>
              <a:rPr lang="cs-CZ" altLang="en-US"/>
              <a:t> ve formě akciové společnosti se sídlem v ČR</a:t>
            </a:r>
          </a:p>
          <a:p>
            <a:r>
              <a:rPr lang="cs-CZ" altLang="en-US"/>
              <a:t>na základě </a:t>
            </a:r>
            <a:r>
              <a:rPr lang="cs-CZ" altLang="en-US" b="1">
                <a:solidFill>
                  <a:schemeClr val="accent2"/>
                </a:solidFill>
              </a:rPr>
              <a:t>povolení uděleného ČNB </a:t>
            </a:r>
            <a:r>
              <a:rPr lang="cs-CZ" altLang="en-US"/>
              <a:t>oprávněna</a:t>
            </a:r>
          </a:p>
          <a:p>
            <a:pPr lvl="1"/>
            <a:r>
              <a:rPr lang="cs-CZ" altLang="en-US" b="1"/>
              <a:t>obhospodařovat</a:t>
            </a:r>
            <a:r>
              <a:rPr lang="cs-CZ" altLang="en-US"/>
              <a:t> investiční fond nebo zahraniční investiční fond</a:t>
            </a:r>
          </a:p>
          <a:p>
            <a:pPr lvl="1"/>
            <a:r>
              <a:rPr lang="cs-CZ" altLang="en-US"/>
              <a:t>popřípadě </a:t>
            </a:r>
            <a:r>
              <a:rPr lang="cs-CZ" altLang="en-US" b="1"/>
              <a:t>provádět administraci </a:t>
            </a:r>
            <a:r>
              <a:rPr lang="cs-CZ" altLang="en-US"/>
              <a:t>investičního fondu nebo zahraničního investičního fondu</a:t>
            </a:r>
          </a:p>
          <a:p>
            <a:pPr lvl="1"/>
            <a:r>
              <a:rPr lang="cs-CZ" altLang="en-US"/>
              <a:t>nebo vykonávat </a:t>
            </a:r>
            <a:r>
              <a:rPr lang="cs-CZ" altLang="en-US" b="1"/>
              <a:t>další činnosti </a:t>
            </a:r>
            <a:r>
              <a:rPr lang="cs-CZ" altLang="en-US"/>
              <a:t>– portfolio management, úschova a správa investičních nástrojů, investiční poradenství</a:t>
            </a:r>
          </a:p>
        </p:txBody>
      </p:sp>
    </p:spTree>
    <p:extLst>
      <p:ext uri="{BB962C8B-B14F-4D97-AF65-F5344CB8AC3E}">
        <p14:creationId xmlns:p14="http://schemas.microsoft.com/office/powerpoint/2010/main" val="860685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>
            <a:extLst>
              <a:ext uri="{FF2B5EF4-FFF2-40B4-BE49-F238E27FC236}">
                <a16:creationId xmlns:a16="http://schemas.microsoft.com/office/drawing/2014/main" id="{8A6ACBBB-3487-A244-98C5-1D931AFFA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 investiční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538E0F-1930-6049-85DB-B7E89897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§ 345 a násl. ZISIF</a:t>
            </a:r>
          </a:p>
          <a:p>
            <a:pPr>
              <a:defRPr/>
            </a:pPr>
            <a:endParaRPr lang="cs-CZ" sz="1300" dirty="0"/>
          </a:p>
          <a:p>
            <a:pPr>
              <a:defRPr/>
            </a:pPr>
            <a:r>
              <a:rPr lang="cs-CZ" b="1" dirty="0"/>
              <a:t>Zrušení:</a:t>
            </a:r>
          </a:p>
          <a:p>
            <a:pPr lvl="1">
              <a:defRPr/>
            </a:pPr>
            <a:r>
              <a:rPr lang="cs-CZ" b="1" dirty="0"/>
              <a:t>rozhodnutím soudu </a:t>
            </a:r>
            <a:r>
              <a:rPr lang="cs-CZ" dirty="0"/>
              <a:t>– likvidátora jmenuje na návrh ČNB soud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b="1" dirty="0"/>
              <a:t>rozhodnutím příslušného orgánu investiční společnosti</a:t>
            </a:r>
            <a:endParaRPr lang="cs-CZ" dirty="0"/>
          </a:p>
          <a:p>
            <a:pPr lvl="1">
              <a:defRPr/>
            </a:pPr>
            <a:r>
              <a:rPr lang="cs-CZ" b="1" dirty="0"/>
              <a:t>uplynutím doby, </a:t>
            </a:r>
            <a:r>
              <a:rPr lang="cs-CZ" dirty="0"/>
              <a:t>na kterou byla založena</a:t>
            </a:r>
          </a:p>
          <a:p>
            <a:pPr lvl="2">
              <a:defRPr/>
            </a:pPr>
            <a:r>
              <a:rPr lang="cs-CZ" dirty="0"/>
              <a:t>příslušný orgán investiční společnosti rozhodne o podání žádosti o jmenování likvidátora ČNB bez zbytečného odkladu po rozhodnutí o zrušení s likvidací či nejpozději 2 měsíce před uplynutím doby, na kterou byla investiční společnost založena</a:t>
            </a:r>
          </a:p>
        </p:txBody>
      </p:sp>
    </p:spTree>
    <p:extLst>
      <p:ext uri="{BB962C8B-B14F-4D97-AF65-F5344CB8AC3E}">
        <p14:creationId xmlns:p14="http://schemas.microsoft.com/office/powerpoint/2010/main" val="41012943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>
            <a:extLst>
              <a:ext uri="{FF2B5EF4-FFF2-40B4-BE49-F238E27FC236}">
                <a16:creationId xmlns:a16="http://schemas.microsoft.com/office/drawing/2014/main" id="{30154AE4-30C9-5A4D-BE86-77D567E75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Likvidátor investiční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B5BE2-9007-5947-832B-EAB4F064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dirty="0"/>
              <a:t>dle § 350 ZISIF jmenuje ČNB, která není vázána osobou navrhovanou investiční společností v podané žádosti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vyhláška ČNB č. 474/2013 Sb., o odměně likvidátora, nuceného správce a insolvenčního správce některých poskytovatelů služeb na kapitálovém trhu a o náhradě jejich hotových výdajů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investiční společnosti</a:t>
            </a:r>
            <a:r>
              <a:rPr lang="cs-CZ" dirty="0"/>
              <a:t>, pokud nepostačuje, vyplatí je </a:t>
            </a:r>
            <a:r>
              <a:rPr lang="cs-CZ" b="1" dirty="0">
                <a:solidFill>
                  <a:schemeClr val="accent2"/>
                </a:solidFill>
              </a:rPr>
              <a:t>stát</a:t>
            </a:r>
          </a:p>
          <a:p>
            <a:pPr lvl="1">
              <a:defRPr/>
            </a:pPr>
            <a:r>
              <a:rPr lang="cs-CZ" dirty="0"/>
              <a:t>vyhláška č. 474/2013 Sb.</a:t>
            </a:r>
          </a:p>
          <a:p>
            <a:pPr>
              <a:defRPr/>
            </a:pPr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odbornou péčí (x porušení je správní delikt/přestupek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ym typeface="Symbol" pitchFamily="18" charset="2"/>
              </a:rPr>
              <a:t> sankce: pokuta do 10 mil. Kč – podnikající FO, do 5 mil. Kč – FO)</a:t>
            </a:r>
            <a:endParaRPr lang="cs-CZ" altLang="cs-CZ" b="1" dirty="0">
              <a:solidFill>
                <a:srgbClr val="FF0000"/>
              </a:solidFill>
            </a:endParaRP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47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>
            <a:extLst>
              <a:ext uri="{FF2B5EF4-FFF2-40B4-BE49-F238E27FC236}">
                <a16:creationId xmlns:a16="http://schemas.microsoft.com/office/drawing/2014/main" id="{32A446C9-B120-2243-9D0F-27F67F020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Obchodník s cennými papíry</a:t>
            </a:r>
          </a:p>
        </p:txBody>
      </p:sp>
      <p:sp>
        <p:nvSpPr>
          <p:cNvPr id="68610" name="Zástupný symbol pro obsah 2">
            <a:extLst>
              <a:ext uri="{FF2B5EF4-FFF2-40B4-BE49-F238E27FC236}">
                <a16:creationId xmlns:a16="http://schemas.microsoft.com/office/drawing/2014/main" id="{9C59BAA4-6081-D743-99F0-BC1D9E11A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zákon č. 256/2004 Sb., o podnikání na kapitálovém trhu</a:t>
            </a:r>
          </a:p>
          <a:p>
            <a:r>
              <a:rPr lang="cs-CZ" altLang="en-US" b="1"/>
              <a:t>právnická osoba </a:t>
            </a:r>
            <a:r>
              <a:rPr lang="cs-CZ" altLang="en-US"/>
              <a:t>(akciová společnost nebo společnost s ručením omezeným)</a:t>
            </a:r>
          </a:p>
          <a:p>
            <a:r>
              <a:rPr lang="cs-CZ" altLang="en-US" b="1"/>
              <a:t>poskytuje investiční služby </a:t>
            </a:r>
            <a:r>
              <a:rPr lang="cs-CZ" altLang="en-US"/>
              <a:t>na základě </a:t>
            </a:r>
            <a:r>
              <a:rPr lang="cs-CZ" altLang="en-US" b="1">
                <a:solidFill>
                  <a:schemeClr val="accent2"/>
                </a:solidFill>
              </a:rPr>
              <a:t>povolení ČNB </a:t>
            </a:r>
            <a:r>
              <a:rPr lang="cs-CZ" altLang="en-US"/>
              <a:t>k činnosti obchodníka s cennými papíry</a:t>
            </a:r>
          </a:p>
        </p:txBody>
      </p:sp>
    </p:spTree>
    <p:extLst>
      <p:ext uri="{BB962C8B-B14F-4D97-AF65-F5344CB8AC3E}">
        <p14:creationId xmlns:p14="http://schemas.microsoft.com/office/powerpoint/2010/main" val="335571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>
            <a:extLst>
              <a:ext uri="{FF2B5EF4-FFF2-40B4-BE49-F238E27FC236}">
                <a16:creationId xmlns:a16="http://schemas.microsoft.com/office/drawing/2014/main" id="{CF5F6545-4A78-A748-94CC-966F2ED5F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likvidace, změna předmětu podnikání obchodníka s cennými papíry</a:t>
            </a:r>
          </a:p>
        </p:txBody>
      </p:sp>
      <p:sp>
        <p:nvSpPr>
          <p:cNvPr id="69634" name="Zástupný symbol pro obsah 2">
            <a:extLst>
              <a:ext uri="{FF2B5EF4-FFF2-40B4-BE49-F238E27FC236}">
                <a16:creationId xmlns:a16="http://schemas.microsoft.com/office/drawing/2014/main" id="{D86F51F1-12E2-2148-9940-916D4EC6D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900"/>
              <a:t>§ 18 odst. 1 zákona o podnikání na kapitálovém trhu</a:t>
            </a:r>
          </a:p>
          <a:p>
            <a:pPr>
              <a:lnSpc>
                <a:spcPct val="80000"/>
              </a:lnSpc>
            </a:pPr>
            <a:r>
              <a:rPr lang="cs-CZ" altLang="cs-CZ" sz="1900" b="1"/>
              <a:t>rozhoduje valná hromada obchodníka </a:t>
            </a:r>
            <a:r>
              <a:rPr lang="cs-CZ" altLang="cs-CZ" sz="1900"/>
              <a:t>s cennými papíry, který je akciovou společností, nebo </a:t>
            </a:r>
            <a:r>
              <a:rPr lang="cs-CZ" altLang="cs-CZ" sz="1900" b="1"/>
              <a:t>společníci či valná hromada </a:t>
            </a:r>
            <a:r>
              <a:rPr lang="cs-CZ" altLang="cs-CZ" sz="1900"/>
              <a:t>obchodníka s cennými papíry, který je společností s ručením omezeným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obchodník s cennými papíry je pak povinen tuto skutečnost neprodleně po rozhodnutí </a:t>
            </a:r>
            <a:r>
              <a:rPr lang="cs-CZ" altLang="cs-CZ" sz="1900" b="1"/>
              <a:t>oznámit ČNB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V souladu s § 18 odst. 2 zákona o podnikání na kapitálovém trhu </a:t>
            </a:r>
            <a:r>
              <a:rPr lang="cs-CZ" altLang="cs-CZ" sz="1900" b="1"/>
              <a:t>nesmí</a:t>
            </a:r>
            <a:r>
              <a:rPr lang="cs-CZ" altLang="cs-CZ" sz="1900"/>
              <a:t> ode dne vstupu obchodníka s cennými papíry do likvidace nebo ode dne změny jeho předmětu podnikání osoba, která vstoupila do likvidace nebo změnila předmět podnikání, </a:t>
            </a:r>
            <a:r>
              <a:rPr lang="cs-CZ" altLang="cs-CZ" sz="1900" b="1"/>
              <a:t>poskytovat investiční služby</a:t>
            </a:r>
            <a:r>
              <a:rPr lang="cs-CZ" altLang="cs-CZ" sz="1900"/>
              <a:t> a není-li bankou, </a:t>
            </a:r>
            <a:r>
              <a:rPr lang="cs-CZ" altLang="cs-CZ" sz="1900" b="1"/>
              <a:t>může pouze </a:t>
            </a:r>
            <a:r>
              <a:rPr lang="cs-CZ" altLang="cs-CZ" sz="1900" b="1">
                <a:solidFill>
                  <a:schemeClr val="accent2"/>
                </a:solidFill>
              </a:rPr>
              <a:t>vydat majetek zákazníků a vypořádávat své pohledávky a závazky </a:t>
            </a:r>
            <a:r>
              <a:rPr lang="cs-CZ" altLang="cs-CZ" sz="1900" b="1"/>
              <a:t>vyplývající z poskytnutých investičních služeb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do vypořádání těchto pohledávek a závazků se taková osoba </a:t>
            </a:r>
            <a:r>
              <a:rPr lang="cs-CZ" altLang="cs-CZ" sz="1900" b="1">
                <a:solidFill>
                  <a:schemeClr val="accent2"/>
                </a:solidFill>
              </a:rPr>
              <a:t>považuje za obchodníka s cennými papíry</a:t>
            </a:r>
          </a:p>
          <a:p>
            <a:pPr>
              <a:lnSpc>
                <a:spcPct val="80000"/>
              </a:lnSpc>
            </a:pPr>
            <a:endParaRPr lang="cs-CZ" altLang="cs-CZ" sz="1900"/>
          </a:p>
        </p:txBody>
      </p:sp>
    </p:spTree>
    <p:extLst>
      <p:ext uri="{BB962C8B-B14F-4D97-AF65-F5344CB8AC3E}">
        <p14:creationId xmlns:p14="http://schemas.microsoft.com/office/powerpoint/2010/main" val="41556507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>
            <a:extLst>
              <a:ext uri="{FF2B5EF4-FFF2-40B4-BE49-F238E27FC236}">
                <a16:creationId xmlns:a16="http://schemas.microsoft.com/office/drawing/2014/main" id="{31F1FA08-57BB-3943-9EA3-914B62CD8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Likvidátor obchodníka s cennými papíry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6A268B-86AB-4349-A0B3-3F86B1BAE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předchozí schválení osoby likvidátora ČNB</a:t>
            </a:r>
            <a:r>
              <a:rPr lang="cs-CZ" dirty="0"/>
              <a:t> → jako vedoucí osoby obchodníka s cennými papíry.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dirty="0"/>
              <a:t>určuje </a:t>
            </a:r>
            <a:r>
              <a:rPr lang="cs-CZ" b="1" dirty="0"/>
              <a:t>příslušný orgán obchodníka s cennými papíry </a:t>
            </a:r>
            <a:r>
              <a:rPr lang="cs-CZ" dirty="0"/>
              <a:t>(§ 195 NOZ)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likvidovaného obchodníka s cennými papíry</a:t>
            </a:r>
            <a:r>
              <a:rPr lang="cs-CZ" dirty="0"/>
              <a:t>, pro případ, že nepostačuje, právní předpisy další postup neupravují</a:t>
            </a:r>
          </a:p>
        </p:txBody>
      </p:sp>
    </p:spTree>
    <p:extLst>
      <p:ext uri="{BB962C8B-B14F-4D97-AF65-F5344CB8AC3E}">
        <p14:creationId xmlns:p14="http://schemas.microsoft.com/office/powerpoint/2010/main" val="31742587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ČNB nad penzijními společnostmi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Důchodová reforma 2013</a:t>
            </a:r>
          </a:p>
        </p:txBody>
      </p:sp>
    </p:spTree>
    <p:extLst>
      <p:ext uri="{BB962C8B-B14F-4D97-AF65-F5344CB8AC3E}">
        <p14:creationId xmlns:p14="http://schemas.microsoft.com/office/powerpoint/2010/main" val="41192100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Důchodový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Průběžné financování </a:t>
            </a:r>
          </a:p>
          <a:p>
            <a:r>
              <a:rPr lang="cs-CZ" dirty="0"/>
              <a:t>Fondové financování</a:t>
            </a:r>
          </a:p>
          <a:p>
            <a:r>
              <a:rPr lang="cs-CZ" sz="2600" b="1" dirty="0">
                <a:solidFill>
                  <a:schemeClr val="accent2"/>
                </a:solidFill>
              </a:rPr>
              <a:t>zákon č. 42/1994 Sb., o penzijním připojištění se státním příspěvkem </a:t>
            </a:r>
          </a:p>
          <a:p>
            <a:r>
              <a:rPr lang="cs-CZ" b="1" dirty="0"/>
              <a:t>Důchodová reforma od 1.1.2013</a:t>
            </a:r>
          </a:p>
          <a:p>
            <a:pPr lvl="1"/>
            <a:r>
              <a:rPr lang="cs-CZ" dirty="0"/>
              <a:t>3 pilíře: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155/1995 Sb., o důchodovém pojištění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426/2011 Sb., o důchodovém spoření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427/2011 Sb., o doplňkovém penzijním spoření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2645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Důchodový systém po reformě 2013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41EB-D1AD-6B4E-B83A-48D2599B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557239" y="1259707"/>
          <a:ext cx="8064895" cy="53519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15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Pilíř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Název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Správce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Typy spravovaných fondů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Vytvářené fondy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15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1.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Povinné důchodové pojištění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Stát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89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2.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Důchodové spoření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Důchodové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státních dluhopisů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konzervativní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vyvážený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dynamický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09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3.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Penzijní připojištění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do 31. 12. 2012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fond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Doplňkové penzijní spoření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od 1. 1. 2013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Transformované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9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Účastnické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povinný konzervativní fond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možné další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53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pilíř – důchodové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a umísťování prostředků účastníka důchodového spoření do </a:t>
            </a:r>
            <a:r>
              <a:rPr lang="cs-CZ" b="1" dirty="0"/>
              <a:t>důchodových fondů </a:t>
            </a:r>
            <a:r>
              <a:rPr lang="cs-CZ" dirty="0"/>
              <a:t>obhospodařovaných penzijní společností a převod prostředků účastníka důchodového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účast dobrovolná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důchodové spoření může provozovat pouze </a:t>
            </a:r>
            <a:r>
              <a:rPr lang="cs-CZ" b="1" dirty="0"/>
              <a:t>penzijní společnost</a:t>
            </a:r>
            <a:r>
              <a:rPr lang="cs-CZ" dirty="0"/>
              <a:t>, které bylo uděleno </a:t>
            </a:r>
            <a:r>
              <a:rPr lang="cs-CZ" b="1" dirty="0">
                <a:solidFill>
                  <a:schemeClr val="accent2"/>
                </a:solidFill>
              </a:rPr>
              <a:t>povolení k činnosti</a:t>
            </a:r>
            <a:r>
              <a:rPr lang="cs-CZ" dirty="0"/>
              <a:t> podle zákona o doplňkovém penzijním spoření a </a:t>
            </a:r>
            <a:r>
              <a:rPr lang="cs-CZ" b="1" dirty="0">
                <a:solidFill>
                  <a:schemeClr val="accent2"/>
                </a:solidFill>
              </a:rPr>
              <a:t>povolení k vytvoření důchodových fondů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06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dohled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b="1"/>
              <a:t>Sektorový model, resp. odvětvový model, </a:t>
            </a:r>
          </a:p>
          <a:p>
            <a:pPr lvl="1" algn="just">
              <a:defRPr/>
            </a:pPr>
            <a:r>
              <a:rPr lang="cs-CZ" b="1"/>
              <a:t>formuje dohledovou strukturu, v níž </a:t>
            </a:r>
            <a:r>
              <a:rPr lang="cs-CZ"/>
              <a:t>jsou finanční regulace a dohled institucionálně uspořádány podle základních sektorů finančního zprostředkování (větší či menší míra oddělení dohledových institucí pro jednotlivé segmenty trhu, tedy bankovnictví, pojišťovnictví atd)</a:t>
            </a:r>
          </a:p>
          <a:p>
            <a:pPr algn="just">
              <a:defRPr/>
            </a:pPr>
            <a:r>
              <a:rPr lang="cs-CZ" b="1"/>
              <a:t>Funkcionální model</a:t>
            </a:r>
          </a:p>
          <a:p>
            <a:pPr lvl="1" algn="just">
              <a:defRPr/>
            </a:pPr>
            <a:r>
              <a:rPr lang="cs-CZ" b="1"/>
              <a:t> v sobě zahrnuje řešení, kde finanční regulace a dohled </a:t>
            </a:r>
            <a:r>
              <a:rPr lang="cs-CZ"/>
              <a:t>sleduje ochranu jednotlivých funkcí finančního systému (tento model se opírá o typologii jednotlivých tržních selhání, proto odděluje ochranu investorů a spotřebitelů zaměřená na férové využívání trhů, obezřetnostní regulaci a dohled, stabilitu finančního systému a ochranu hospodářské soutěže)</a:t>
            </a:r>
            <a:endParaRPr lang="cs-CZ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8845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pilíř – penzijní připojištění se státním příspěvkem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 31. 12.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peněžních prostředků od účastníků penzijního připojištění a státu poskytnutých ve prospěch účastníků, nakládání s těmito prostředky a vyplácení dávek penzijního připojištění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účast dobrovolná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připojištění byly oprávněny vykonávat pouze </a:t>
            </a:r>
            <a:r>
              <a:rPr lang="cs-CZ" b="1" dirty="0"/>
              <a:t>penzijní fondy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akciová společnost se sídlem na území ČR, která provozuje penzijní připojištění podle zákona o penzijním připojištění na základě </a:t>
            </a:r>
            <a:r>
              <a:rPr lang="cs-CZ" b="1" dirty="0">
                <a:solidFill>
                  <a:schemeClr val="accent2"/>
                </a:solidFill>
              </a:rPr>
              <a:t>povolení ČNB</a:t>
            </a:r>
            <a:r>
              <a:rPr lang="cs-CZ" dirty="0"/>
              <a:t>, která si před vydáním rozhodnutí o žádosti o povolení vyžádala </a:t>
            </a:r>
            <a:r>
              <a:rPr lang="cs-CZ" b="1" dirty="0">
                <a:solidFill>
                  <a:schemeClr val="accent2"/>
                </a:solidFill>
              </a:rPr>
              <a:t>stanovisko Ministerstva práce a sociálních věcí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514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Transformace penzijních fondů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§ 171 a násl. zákona o doplňkovém penzijním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fond vzniklý podle zákona o penzijním připojištění musel získat </a:t>
            </a:r>
            <a:r>
              <a:rPr lang="cs-CZ" b="1" dirty="0">
                <a:solidFill>
                  <a:schemeClr val="accent2"/>
                </a:solidFill>
              </a:rPr>
              <a:t>povolení k činnosti penzijní společnosti </a:t>
            </a:r>
            <a:r>
              <a:rPr lang="cs-CZ" dirty="0"/>
              <a:t>nejpozději k 1. 1. 2013, jinak se k tomuto dni </a:t>
            </a:r>
            <a:r>
              <a:rPr lang="cs-CZ" b="1" dirty="0"/>
              <a:t>zrušil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ke dni právních účinků povolení k činnosti penzijní společnosti vyčlenila penzijní společnost aktiva a pasiva související s penzijním připojištěním do </a:t>
            </a:r>
            <a:r>
              <a:rPr lang="cs-CZ" b="1" dirty="0"/>
              <a:t>transformovaného fondu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penzijní společnost </a:t>
            </a:r>
            <a:r>
              <a:rPr lang="cs-CZ" b="1" dirty="0"/>
              <a:t>provozuje prostřednictvím </a:t>
            </a:r>
            <a:r>
              <a:rPr lang="cs-CZ" b="1" dirty="0">
                <a:solidFill>
                  <a:schemeClr val="accent2"/>
                </a:solidFill>
              </a:rPr>
              <a:t>transformovaného fondu </a:t>
            </a:r>
            <a:r>
              <a:rPr lang="cs-CZ" b="1" dirty="0"/>
              <a:t>penzijní připojištění </a:t>
            </a:r>
            <a:r>
              <a:rPr lang="cs-CZ" dirty="0"/>
              <a:t>podle zákona o penzijním připojištění pro účastníky penzijního připojištění a příjemce dávek, vůči nimž byly závazky vyčleněny do transformovaného fondu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963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pilíř – doplňkové penzijní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1. 1. 2013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a umísťování příspěvků účastníka doplňkového penzijního spoření, příspěvků placených za účastníka jeho zaměstnavatelem a státních příspěvků do </a:t>
            </a:r>
            <a:r>
              <a:rPr lang="cs-CZ" b="1" dirty="0">
                <a:solidFill>
                  <a:schemeClr val="accent2"/>
                </a:solidFill>
              </a:rPr>
              <a:t>účastnických fondů </a:t>
            </a:r>
            <a:r>
              <a:rPr lang="cs-CZ" b="1" dirty="0"/>
              <a:t>obhospodařovaných penzijní společností</a:t>
            </a:r>
            <a:r>
              <a:rPr lang="cs-CZ" dirty="0"/>
              <a:t> a vyplácení dávek z doplňkového penzijního spoření, jehož účelem je zabezpečit doplňkový příjem účastníka ve stáří nebo invaliditě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2797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Penzijní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000" dirty="0"/>
              <a:t>§ 29 zákona o doplňkovém penzijním spoření </a:t>
            </a:r>
          </a:p>
          <a:p>
            <a:r>
              <a:rPr lang="cs-CZ" sz="6000" dirty="0"/>
              <a:t>akciová společnost se sídlem na území ČR, jejímž předmětem podnikání je: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sz="5000" dirty="0"/>
              <a:t>shromažďování příspěvků účastníka </a:t>
            </a:r>
            <a:r>
              <a:rPr lang="cs-CZ" sz="5000" b="1" dirty="0"/>
              <a:t>doplňkového penzijního spoření</a:t>
            </a:r>
            <a:r>
              <a:rPr lang="cs-CZ" sz="5000" dirty="0"/>
              <a:t>, příspěvků zaměstnavatele a státních příspěvků podle zákona o doplňkovém penzijním spoření za účelem jejich umísťování do </a:t>
            </a:r>
            <a:r>
              <a:rPr lang="cs-CZ" sz="5000" b="1" dirty="0">
                <a:solidFill>
                  <a:schemeClr val="accent2"/>
                </a:solidFill>
              </a:rPr>
              <a:t>účastnických fondů</a:t>
            </a:r>
            <a:r>
              <a:rPr lang="cs-CZ" sz="5000" dirty="0"/>
              <a:t>, obhospodařování majetku v účastnických fondech a vyplácení dávek doplňkového penzijního spoření </a:t>
            </a:r>
            <a:r>
              <a:rPr lang="cs-CZ" sz="5000" b="1" dirty="0"/>
              <a:t>(třetí pilíř důchodového systému)</a:t>
            </a:r>
          </a:p>
          <a:p>
            <a:pPr marL="857250" lvl="2" indent="0">
              <a:buNone/>
            </a:pPr>
            <a:r>
              <a:rPr lang="cs-CZ" sz="5000" b="1" dirty="0"/>
              <a:t>→ </a:t>
            </a:r>
            <a:r>
              <a:rPr lang="cs-CZ" sz="5000" b="1" dirty="0">
                <a:solidFill>
                  <a:schemeClr val="accent2"/>
                </a:solidFill>
              </a:rPr>
              <a:t>povolení ČNB k činnosti penzijní společnosti podle zákona o doplňkovém penzijním spoření</a:t>
            </a:r>
          </a:p>
          <a:p>
            <a:pPr marL="857250" lvl="2" indent="0">
              <a:buNone/>
            </a:pPr>
            <a:endParaRPr lang="cs-CZ" sz="2500" b="1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cs-CZ" sz="5000" dirty="0"/>
              <a:t>v případě splnění podmínek stanovených zákonem o důchodovém spoření shromažďování a obhospodařování prostředků účastníků </a:t>
            </a:r>
            <a:r>
              <a:rPr lang="cs-CZ" sz="5000" b="1" dirty="0"/>
              <a:t>důchodového spoření </a:t>
            </a:r>
            <a:r>
              <a:rPr lang="cs-CZ" sz="5000" dirty="0"/>
              <a:t>v </a:t>
            </a:r>
            <a:r>
              <a:rPr lang="cs-CZ" sz="5000" b="1" dirty="0">
                <a:solidFill>
                  <a:schemeClr val="accent2"/>
                </a:solidFill>
              </a:rPr>
              <a:t>důchodových fondech </a:t>
            </a:r>
            <a:r>
              <a:rPr lang="cs-CZ" sz="5000" dirty="0"/>
              <a:t>a vyplácení dávek podle zákona o důchodovém spoření </a:t>
            </a:r>
            <a:r>
              <a:rPr lang="cs-CZ" sz="5000" b="1" dirty="0"/>
              <a:t>(druhý pilíř důchodového systému) </a:t>
            </a:r>
          </a:p>
          <a:p>
            <a:pPr marL="857250" lvl="2" indent="0">
              <a:buNone/>
            </a:pPr>
            <a:r>
              <a:rPr lang="cs-CZ" sz="5000" b="1" dirty="0"/>
              <a:t>→ </a:t>
            </a:r>
            <a:r>
              <a:rPr lang="cs-CZ" sz="5000" b="1" dirty="0">
                <a:solidFill>
                  <a:schemeClr val="accent2"/>
                </a:solidFill>
              </a:rPr>
              <a:t>povolení ČNB k vytvoření důchodových fondů podle zákona o důchodovém spoření</a:t>
            </a:r>
          </a:p>
          <a:p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426231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penzijní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Zrušení penzijní společnosti s likvidací: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rozhodnutí valné hromady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soudem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>
                <a:solidFill>
                  <a:schemeClr val="accent2"/>
                </a:solidFill>
              </a:rPr>
              <a:t>→ žádost ČNB o odnětí povolení k činnosti penzijní společnosti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ČNB povolení k činnosti penzijní společnosti odejme, jestliže penzijní společnost </a:t>
            </a:r>
            <a:r>
              <a:rPr lang="cs-CZ" b="1" dirty="0"/>
              <a:t>neobhospodařuje žádný účastnický fond, transformovaný fond nebo žádné důchodové fondy </a:t>
            </a:r>
            <a:r>
              <a:rPr lang="cs-CZ" dirty="0"/>
              <a:t>a má </a:t>
            </a:r>
            <a:r>
              <a:rPr lang="cs-CZ" b="1" dirty="0"/>
              <a:t>vypořádané závazky vůči zákazníkům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společnost, která je v úpadku, nebo která vstoupila do likvidace, se </a:t>
            </a:r>
            <a:r>
              <a:rPr lang="cs-CZ" b="1" dirty="0"/>
              <a:t>i nadále řídí zákonem o doplňkovém penzijním spoření</a:t>
            </a:r>
            <a:r>
              <a:rPr lang="cs-CZ" dirty="0"/>
              <a:t>, nesmí ale uzavírat nové smlouvy o doplňkovém penzijním spoření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0690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 penzijní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 výjimkou případů, kdy o zrušení penzijní společnosti s likvidací rozhodne soud</a:t>
            </a:r>
            <a:endParaRPr lang="cs-CZ" b="1" dirty="0"/>
          </a:p>
          <a:p>
            <a:r>
              <a:rPr lang="cs-CZ" b="1" dirty="0"/>
              <a:t>Odměna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vyhláška č. 474/2013 Sb.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/>
              <a:t>z majetku penzijní společnosti</a:t>
            </a:r>
            <a:r>
              <a:rPr lang="cs-CZ" dirty="0"/>
              <a:t>, pokud nepostačuje, vyplatí je </a:t>
            </a:r>
            <a:r>
              <a:rPr lang="cs-CZ" b="1" dirty="0"/>
              <a:t>stát</a:t>
            </a:r>
            <a:r>
              <a:rPr lang="cs-CZ" dirty="0"/>
              <a:t> v souladu s podmínkami stanovenými </a:t>
            </a:r>
            <a:r>
              <a:rPr lang="cs-CZ" b="1" dirty="0">
                <a:solidFill>
                  <a:schemeClr val="accent2"/>
                </a:solidFill>
              </a:rPr>
              <a:t>vyhláškou č. 474/2013 Sb.</a:t>
            </a:r>
          </a:p>
          <a:p>
            <a:r>
              <a:rPr lang="cs-CZ" altLang="cs-CZ" sz="3300" b="1" dirty="0"/>
              <a:t>Povinnost</a:t>
            </a:r>
            <a:r>
              <a:rPr lang="cs-CZ" altLang="cs-CZ" b="1" dirty="0"/>
              <a:t>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  <a:endParaRPr lang="cs-CZ" dirty="0">
              <a:solidFill>
                <a:schemeClr val="accent2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3910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</a:t>
            </a:r>
            <a:r>
              <a:rPr lang="cs-CZ" dirty="0" err="1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nad pojišťovnami a zajišťovnami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5C60-0763-1E47-A665-BFBE7E209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767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Pojišťovna, zajišťovna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600" b="1" dirty="0"/>
              <a:t>Pojišťovna</a:t>
            </a:r>
          </a:p>
          <a:p>
            <a:r>
              <a:rPr lang="cs-CZ" b="1" dirty="0">
                <a:solidFill>
                  <a:schemeClr val="accent2"/>
                </a:solidFill>
              </a:rPr>
              <a:t>tuzemská pojišťovna </a:t>
            </a:r>
            <a:r>
              <a:rPr lang="cs-CZ" dirty="0"/>
              <a:t>= právnická osoba (akciová společnost nebo družstvo) se sídlem na území ČR, které bylo ČNB  uděleno </a:t>
            </a:r>
            <a:r>
              <a:rPr lang="cs-CZ" b="1" dirty="0"/>
              <a:t>povolení k provozování pojišťovací činnosti </a:t>
            </a:r>
            <a:r>
              <a:rPr lang="cs-CZ" dirty="0"/>
              <a:t>podle zákona o pojišťovnictví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pojišťovna z jiného členského státu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pojišťovna z třetího státu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600" b="1" dirty="0"/>
              <a:t>Zajišťovna </a:t>
            </a:r>
          </a:p>
          <a:p>
            <a:r>
              <a:rPr lang="cs-CZ" b="1" dirty="0">
                <a:solidFill>
                  <a:schemeClr val="accent2"/>
                </a:solidFill>
              </a:rPr>
              <a:t>tuzemská zajišťovna </a:t>
            </a:r>
            <a:r>
              <a:rPr lang="cs-CZ" dirty="0"/>
              <a:t>= právnická osoba (akciová společnost)se sídlem na území ČR, které bylo ČNB uděleno </a:t>
            </a:r>
            <a:r>
              <a:rPr lang="cs-CZ" b="1" dirty="0"/>
              <a:t>povolení k provozování zajišťovací činnosti </a:t>
            </a:r>
            <a:r>
              <a:rPr lang="cs-CZ" dirty="0"/>
              <a:t>podle zákona o pojišťovnictví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zajišťovna z jiného členského státu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zajišťovna z třetího státu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b="1" dirty="0"/>
              <a:t>Působení na území ČR:</a:t>
            </a:r>
          </a:p>
          <a:p>
            <a:pPr marL="514350" indent="-514350">
              <a:buFont typeface="+mj-lt"/>
              <a:buAutoNum type="arabicParenR"/>
            </a:pPr>
            <a:r>
              <a:rPr lang="cs-CZ" b="1" dirty="0"/>
              <a:t>tuzemská</a:t>
            </a:r>
            <a:r>
              <a:rPr lang="cs-CZ" dirty="0"/>
              <a:t> pojišťovna / zajišťovna nebo pojišťovna / zajišťovna </a:t>
            </a:r>
            <a:r>
              <a:rPr lang="cs-CZ" b="1" dirty="0"/>
              <a:t>ze třetího státu </a:t>
            </a: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povolení ČNB k provozování pojišťovací / zajišťovací činnosti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pojišťovna / zajišťovna </a:t>
            </a:r>
            <a:r>
              <a:rPr lang="cs-CZ" b="1" dirty="0"/>
              <a:t>z jiného členského státu </a:t>
            </a: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práva zřizovat pobočky a práva dočasně poskytovat služby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088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pojišťovny / zajišťovny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116 odst. 3 zákona o pojišťovnictví:</a:t>
            </a:r>
          </a:p>
          <a:p>
            <a:pPr marL="400050" lvl="1" indent="0">
              <a:buNone/>
            </a:pPr>
            <a:r>
              <a:rPr lang="cs-CZ" dirty="0"/>
              <a:t>tuzemská pojišťovna / zajišťovna </a:t>
            </a:r>
            <a:r>
              <a:rPr lang="cs-CZ" b="1" dirty="0"/>
              <a:t>se zrušuje a vstupuje do likvidace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okamžikem nabytí právní moci rozhodnutí ČNB o odnětí povolení</a:t>
            </a:r>
          </a:p>
          <a:p>
            <a:r>
              <a:rPr lang="cs-CZ" dirty="0"/>
              <a:t>§ 123 odst. 5 zákona o pojišťovnictví:</a:t>
            </a:r>
          </a:p>
          <a:p>
            <a:pPr marL="400050" lvl="1" indent="0">
              <a:buNone/>
            </a:pPr>
            <a:r>
              <a:rPr lang="cs-CZ" b="1" dirty="0"/>
              <a:t>vstup do likvidace nastává teprve dnem nabytí právní moci rozhodnutí</a:t>
            </a:r>
            <a:r>
              <a:rPr lang="cs-CZ" dirty="0"/>
              <a:t>, kterým ČNB pojišťovně / zajišťovně odňala povolení k provozování pojišťovací / zajišťovací činnosti</a:t>
            </a:r>
          </a:p>
          <a:p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75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Likvidátor pojišťovny / zajišťovny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ČNB</a:t>
            </a:r>
          </a:p>
          <a:p>
            <a:pPr lvl="1"/>
            <a:r>
              <a:rPr lang="cs-CZ" dirty="0"/>
              <a:t>seznam likvidátorů pojišťoven / zajišťoven</a:t>
            </a:r>
          </a:p>
          <a:p>
            <a:pPr lvl="1"/>
            <a:r>
              <a:rPr lang="cs-CZ" b="1" dirty="0"/>
              <a:t>fyzická osoba </a:t>
            </a:r>
            <a:r>
              <a:rPr lang="cs-CZ" dirty="0"/>
              <a:t>plně způsobilá k právním úkonům, splňující podmínky důvěryhodnosti a která má vysokoškolské ekonomické nebo právnické vzdělání a praxi</a:t>
            </a:r>
          </a:p>
          <a:p>
            <a:pPr lvl="1"/>
            <a:r>
              <a:rPr lang="cs-CZ" b="1" dirty="0"/>
              <a:t>právnická osoba </a:t>
            </a:r>
            <a:r>
              <a:rPr lang="cs-CZ" dirty="0"/>
              <a:t>splňující podmínky důvěryhodnosti, kvalifikovanou v oblasti ekonomiky pojišťoven nebo zajišťoven</a:t>
            </a:r>
          </a:p>
          <a:p>
            <a:pPr lvl="1"/>
            <a:r>
              <a:rPr lang="cs-CZ" dirty="0"/>
              <a:t>ne osoba, která byla nebo je auditorem zrušované pojišťovny / zajišťovny nebo se jakýmkoliv způsobem na auditu podílela, nebo osoba, která je nebo byla v této pojišťovně nebo zajišťovně odpovědným pojistným matematikem nebo správcem, nebo k ní má nebo měla vztah, který by mohl být překážkou řádného výkonu funkce likvidátora</a:t>
            </a:r>
          </a:p>
          <a:p>
            <a:r>
              <a:rPr lang="cs-CZ" b="1" dirty="0"/>
              <a:t>Odměna</a:t>
            </a:r>
          </a:p>
          <a:p>
            <a:pPr lvl="1"/>
            <a:r>
              <a:rPr lang="cs-CZ" dirty="0"/>
              <a:t>určuje výši odměny likvidátora pojišťovny nebo zajišťovny </a:t>
            </a:r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současně s jeho jmenováním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likvidované pojišťovny / zajišťovny</a:t>
            </a:r>
            <a:r>
              <a:rPr lang="cs-CZ" dirty="0"/>
              <a:t>, pokud nepostačuje, právní předpisy další postup neupravují</a:t>
            </a:r>
          </a:p>
          <a:p>
            <a:r>
              <a:rPr lang="cs-CZ" altLang="cs-CZ" sz="3300" b="1" dirty="0"/>
              <a:t>Povinnost</a:t>
            </a:r>
            <a:r>
              <a:rPr lang="cs-CZ" altLang="cs-CZ" b="1" dirty="0"/>
              <a:t>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  <a:endParaRPr lang="cs-CZ" dirty="0">
              <a:solidFill>
                <a:schemeClr val="accent2"/>
              </a:solidFill>
            </a:endParaRPr>
          </a:p>
          <a:p>
            <a:pPr marL="5715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31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modelů dohledu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438400" y="2465388"/>
          <a:ext cx="6711314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55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Základní modely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Státy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Sektorový model</a:t>
                      </a:r>
                      <a:endParaRPr lang="cs-CZ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funkcionální model </a:t>
                      </a:r>
                      <a:r>
                        <a:rPr lang="cs-CZ" sz="900">
                          <a:effectLst/>
                        </a:rPr>
                        <a:t>(twin-peaks – dva orgány dohledu)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integrovaný </a:t>
                      </a:r>
                      <a:r>
                        <a:rPr lang="cs-CZ" sz="900">
                          <a:effectLst/>
                        </a:rPr>
                        <a:t>model bez účasti centrální banky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integrovaný model </a:t>
                      </a:r>
                      <a:r>
                        <a:rPr lang="cs-CZ" sz="900">
                          <a:effectLst/>
                        </a:rPr>
                        <a:t>s účasti centrální banky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Evropské Unii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Bulharsko, Kypr, Řecko, Litva, Lucembursko, Rumunsko, Slovinsko, Španělsko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Belgie, Francie, Itálie, Nizozemí, Portugalsko, Velká Británie 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Dánsko, Estonsko, Maďarsko, Lotyšsko, Malta, Polsko, Švédsko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Rakousko, Česká Republika, Finsko, Německo, Irsko, Slovensko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Mimo EU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Austrálie, Kanada, USA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Japonsko, Norsko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3608" y="5882789"/>
            <a:ext cx="94320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Zdroj: SHOEMAKER. D.: Financial Supervision in the EU (2011)</a:t>
            </a:r>
            <a:r>
              <a:rPr kumimoji="0" lang="cs-CZ" altLang="cs-CZ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90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Sektorové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21/1992 Sb., o bankách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87/1995 Sb., o spořitelních a úvěrních družstvech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240/2013 Sb., o investičních společnostech a investičních fondech </a:t>
            </a:r>
            <a:r>
              <a:rPr lang="cs-CZ" sz="3700" dirty="0"/>
              <a:t>(do 31.12.2013 zákon č. 189/2004 Sb., o kolektivním investování)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256/2004 Sb., o podnikání na kapitálovém trhu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277/2009 Sb., o pojišťovnictví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426/2011 Sb., o důchodovém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427/2011 Sb., o doplňkovém penzijním spoření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406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DD38591C-68EE-164D-B384-DA30C05A7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Právní předpisy regulující oblast kap. trhu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99CBFF-D80B-684A-BA16-E543DE0BC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b="1" dirty="0"/>
              <a:t>směrnice</a:t>
            </a:r>
            <a:r>
              <a:rPr lang="cs-CZ" altLang="cs-CZ" sz="1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97/9/ES o systémech pro odškodnění investorů,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98/26/ES o neodvolatelnosti zúčtování v platebních systémech a v systémech vypořádání obchodů s cennými papíry,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2001/34/ES o přijetí cenných papírů ke kótování na burze cenných papírů a o informacích, které k nim mají být zveřejněny,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2003/6/ES o obchodování zasvěcených osob a tržní manipulaci (zneužívání trhu) a její prováděcí směrnice 2004/72/ES,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2003/71/ES o prospektu, 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/>
              <a:t>2014/65/EU ze dne 15. května 2014 o trzích finančních nástrojů (</a:t>
            </a:r>
            <a:r>
              <a:rPr lang="cs-CZ" altLang="cs-CZ" sz="1500" dirty="0" err="1"/>
              <a:t>MiFID</a:t>
            </a:r>
            <a:r>
              <a:rPr lang="cs-CZ" altLang="cs-CZ" sz="1500" dirty="0"/>
              <a:t> II)  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/>
              <a:t>2004/109/ES o harmonizaci požadavků na průhlednost týkajících se informací o emitentech, jejichž cenné papíry jsou přijaty k obchodování na regulovaném trhu a její prováděcí směrnice 2007/14/ES,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2007/44/ES, kterou se mění směrnice Rady 92/49/EHS a směrnice 2002/83/ES, 2004/39/ES, 2005/68/ES a 2006/48/ES, pokud jde o procesní pravidla a hodnotící kritéria pro obezřetnostní posuzování nabývání a zvyšování účastí ve finančním sektoru)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2013/36/EU o přístupu k činnosti úvěrových institucí a o obezřetnostním dohledu nad úvěrovými institucemi a investičními podniky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656B49-50DF-0B41-84CE-78F1F1E3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3250" name="Zástupný symbol pro číslo snímku 4">
            <a:extLst>
              <a:ext uri="{FF2B5EF4-FFF2-40B4-BE49-F238E27FC236}">
                <a16:creationId xmlns:a16="http://schemas.microsoft.com/office/drawing/2014/main" id="{74368F37-A380-E94C-84A0-6B3FC79C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2BB200-0418-CC4D-A39C-5B0862F1E1E3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3274006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63DC-1D08-664E-AE8E-0CADBCC8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65B8152-2491-4B40-AC20-1F0000CB6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500" b="1"/>
              <a:t>nařízení</a:t>
            </a:r>
            <a:r>
              <a:rPr lang="cs-CZ" altLang="cs-CZ" sz="1500"/>
              <a:t> Komise 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1126/2008, kterým se přijímají některé mezinárodní účetní standardy 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2273/2003, kterým se provádí směrnice 2003/6/ES, pokud jde o výjimky pro programy zpětného odkupu a stabilizace finančních nástrojů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809/2004, kterým se provádí směrnice 2003/71/ES, pokud jde o údaje obsažené v prospektech, úpravu prospektů, uvádění údajů ve formě odkazu, zveřejňování prospektů a šíření inzerátů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1287/2006, kterým se provádí směrnice 2004/39/ES, pokud jde o evidenční povinnosti investičních podniků, hlášení obchodů, transparentnost trhu, přijímání finančních nástrojů k obchodování a o vymezení pojmů pro účely zmíněné směrnice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Směrnice 2010/78/EU, kterou se mění některé směrnice s ohledem na pravomoci Evropských orgánů dohledu (Evropského orgánu pro bankovnictví, Evropského orgánu pro pojišťovnictví a zaměstnanecké penzijní pojištění a Evropského orgánu pro cenné papíry a trhy)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236/2012 o prodeji na krátko a některých aspektech swapů úvěrového selhání.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648/2012 o OTC derivátech, ústředních protistranách a registrech obchodních údajů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575/2013 o obezřetnostních požadavcích na úvěrové instituce a investiční podniky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b="1"/>
              <a:t>nařízení</a:t>
            </a:r>
            <a:r>
              <a:rPr lang="cs-CZ" altLang="cs-CZ" sz="1500"/>
              <a:t> Evropského parlamentu a Rady č. 1060/2009 o ratingových agenturách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43DBEC-F10F-C041-ACAA-655536DD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4274" name="Zástupný symbol pro číslo snímku 4">
            <a:extLst>
              <a:ext uri="{FF2B5EF4-FFF2-40B4-BE49-F238E27FC236}">
                <a16:creationId xmlns:a16="http://schemas.microsoft.com/office/drawing/2014/main" id="{21DE0813-B07C-3940-9CBA-0D8967A1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C26A0-31A2-5149-8D90-97E8A79D8C6A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8833002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855F-0A6A-4442-8701-142A6AFC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0334D49-B2DB-D549-BE82-5852EDF3C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256/2004 Sb., </a:t>
            </a:r>
            <a:r>
              <a:rPr lang="cs-CZ" altLang="cs-CZ" sz="1800" b="1"/>
              <a:t>o podnikání na kapitálovém trhu</a:t>
            </a:r>
            <a:r>
              <a:rPr lang="cs-CZ" altLang="cs-CZ" sz="1800"/>
              <a:t> - komplexně upravuje veřejnoprávní regulaci poskytovatelů služeb na kapitálovém trhu a i samotnou regulaci těchto služeb; do jisté míry nahradil veřejnoprávní regulaci původně obsaženou v zákoně o cenných papírech; ZPKT upravuje především poskytování služeb v oblasti kapitálového trhu, ochranu kapitálového trhu a investorů a veřejnou nabídku cenných papírů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15/1998 Sb., </a:t>
            </a:r>
            <a:r>
              <a:rPr lang="cs-CZ" altLang="cs-CZ" sz="1800" b="1"/>
              <a:t>o dohledu v oblasti kapitálového trhu </a:t>
            </a:r>
            <a:r>
              <a:rPr lang="cs-CZ" altLang="cs-CZ" sz="1800"/>
              <a:t>- stanovuje působnost a pravomoc ČNB, která je správním úřadem pro oblast kapitálového trhu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240/2013 Sb., </a:t>
            </a:r>
            <a:r>
              <a:rPr lang="cs-CZ" altLang="cs-CZ" sz="1800" b="1"/>
              <a:t>o investičních společnostech a investičních fondech</a:t>
            </a:r>
            <a:endParaRPr lang="cs-CZ" altLang="cs-CZ" sz="180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377/2005 Sb., </a:t>
            </a:r>
            <a:r>
              <a:rPr lang="cs-CZ" altLang="cs-CZ" sz="1800" b="1"/>
              <a:t>o finančních konglomerátech</a:t>
            </a:r>
            <a:r>
              <a:rPr lang="cs-CZ" altLang="cs-CZ" sz="1800"/>
              <a:t> – doplňkový dohled</a:t>
            </a:r>
            <a:endParaRPr lang="cs-CZ" altLang="cs-CZ" sz="1800" b="1"/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zákon č. 21/1992 Sb., o bankách, ve znění pozdějších předpisů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zákon č. 6/1993 Sb., o České národní bance, ve znění pozdějších předpisů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864ED-EC0B-4A40-93B8-6E50F63D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5298" name="Zástupný symbol pro číslo snímku 4">
            <a:extLst>
              <a:ext uri="{FF2B5EF4-FFF2-40B4-BE49-F238E27FC236}">
                <a16:creationId xmlns:a16="http://schemas.microsoft.com/office/drawing/2014/main" id="{F872C8E8-C8AD-694A-9B9E-13781CE8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8306B5-EAF9-254F-8433-43340F5C8906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119573876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20058-cubes</Template>
  <TotalTime>46</TotalTime>
  <Words>4258</Words>
  <Application>Microsoft Macintosh PowerPoint</Application>
  <PresentationFormat>On-screen Show (4:3)</PresentationFormat>
  <Paragraphs>748</Paragraphs>
  <Slides>93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Microsoft New Tai Lue</vt:lpstr>
      <vt:lpstr>Times New Roman</vt:lpstr>
      <vt:lpstr>Trebuchet MS</vt:lpstr>
      <vt:lpstr>Wingdings</vt:lpstr>
      <vt:lpstr>20058-cubes</vt:lpstr>
      <vt:lpstr>Finanční trh </vt:lpstr>
      <vt:lpstr>Co je to finanční trh</vt:lpstr>
      <vt:lpstr>Co je finanční trh II</vt:lpstr>
      <vt:lpstr>Členění finančního trhu</vt:lpstr>
      <vt:lpstr>Prameny práva</vt:lpstr>
      <vt:lpstr>Regulace, Kontrola, Dohled, Dozor</vt:lpstr>
      <vt:lpstr>Důvody zvýšené regulace a dohledu</vt:lpstr>
      <vt:lpstr>Finanční dohled</vt:lpstr>
      <vt:lpstr>Využití modelů dohledu</vt:lpstr>
      <vt:lpstr>TWIN PEAKS Model (funkcionální) - Australie</vt:lpstr>
      <vt:lpstr>Mezinárodní dohled nad fin.trhy</vt:lpstr>
      <vt:lpstr>BSCS + FSB -&gt; G-SIB</vt:lpstr>
      <vt:lpstr>Evropská regulace finančních trhů</vt:lpstr>
      <vt:lpstr>Hlavní oblasti EU harmonizace v rámci fintrhů</vt:lpstr>
      <vt:lpstr>EU Agentury dohledu</vt:lpstr>
      <vt:lpstr>Bankovní Unie</vt:lpstr>
      <vt:lpstr>BankOVNÍ UNIE</vt:lpstr>
      <vt:lpstr>Dohled V EU a EFTA (NORSKO)</vt:lpstr>
      <vt:lpstr>Integrace  fin. dohledu v ČR</vt:lpstr>
      <vt:lpstr>Sjednocený dohled</vt:lpstr>
      <vt:lpstr>Sjednocený dohled v ČR</vt:lpstr>
      <vt:lpstr>Sekce dohledu ČNB</vt:lpstr>
      <vt:lpstr>Závěr</vt:lpstr>
      <vt:lpstr>Česká národní banka</vt:lpstr>
      <vt:lpstr>Zakotvení</vt:lpstr>
      <vt:lpstr>Cíle</vt:lpstr>
      <vt:lpstr>Činnosti</vt:lpstr>
      <vt:lpstr>Měnová politika</vt:lpstr>
      <vt:lpstr>Dohled nad finančním trhem</vt:lpstr>
      <vt:lpstr>Emise oběživa a peněžní oběh</vt:lpstr>
      <vt:lpstr>Devizová činnost</vt:lpstr>
      <vt:lpstr>Platební styk a zúčtování bank</vt:lpstr>
      <vt:lpstr>Co ještě?</vt:lpstr>
      <vt:lpstr>Bankovní rada</vt:lpstr>
      <vt:lpstr>Dohled ČNB nad subjekty finančního trhu - obecný</vt:lpstr>
      <vt:lpstr>Dohled ČNB nad subjekty finančního trhu</vt:lpstr>
      <vt:lpstr>Sektorové zákony</vt:lpstr>
      <vt:lpstr>Licence / povolení k činnosti</vt:lpstr>
      <vt:lpstr>Vztah zániku povolení / licence subjektu finančního trhu a zrušení subjektu finančního trhu</vt:lpstr>
      <vt:lpstr>Důsledky zániku licence / povolení k činnosti</vt:lpstr>
      <vt:lpstr>Dohled čnb nad úvěrovými institucemi</vt:lpstr>
      <vt:lpstr>Dohled ČNB nad bankami</vt:lpstr>
      <vt:lpstr>Zánik bankovní licence</vt:lpstr>
      <vt:lpstr>Odnětí bankovní licence</vt:lpstr>
      <vt:lpstr>Dohled ČNB nad spořitelními a úvěrními družstvy</vt:lpstr>
      <vt:lpstr>Zánik povolení působit jako spořitelní a úvěrní družstvo</vt:lpstr>
      <vt:lpstr>Odnětí povolení působit jako spořitelní a úvěrní družstvo</vt:lpstr>
      <vt:lpstr>Zrušení a zánik subjektů finančního trhu</vt:lpstr>
      <vt:lpstr>Zrušení a zánik subjektů finančního trhu</vt:lpstr>
      <vt:lpstr>Subjekty finančního trhu v likvidaci / v konkurzu</vt:lpstr>
      <vt:lpstr>Obecná úprava likvidace</vt:lpstr>
      <vt:lpstr>Obecná úprava likvidace</vt:lpstr>
      <vt:lpstr>Likvidátor</vt:lpstr>
      <vt:lpstr>Likvidátor</vt:lpstr>
      <vt:lpstr>Zrušení a likvidace banky</vt:lpstr>
      <vt:lpstr>Likvidátor banky</vt:lpstr>
      <vt:lpstr>Zrušení a likvidace spořitelního a úvěrního družstva</vt:lpstr>
      <vt:lpstr>Likvidátor spořitelního a úvěrního družstva</vt:lpstr>
      <vt:lpstr>Dohled ČNB nad subjekty kapitálového trhu</vt:lpstr>
      <vt:lpstr>Cíle regulace práva kapitálového trhu</vt:lpstr>
      <vt:lpstr>Zásady práva kapitálového trhu</vt:lpstr>
      <vt:lpstr>Investiční fond</vt:lpstr>
      <vt:lpstr>Povolení k činnosti investičního fondu</vt:lpstr>
      <vt:lpstr>Investiční fondy</vt:lpstr>
      <vt:lpstr>PowerPoint Presentation</vt:lpstr>
      <vt:lpstr>Zrušení a likvidace investičního fondu s právní osobností</vt:lpstr>
      <vt:lpstr>Likvidátor investičního fondu s právní osobností</vt:lpstr>
      <vt:lpstr>Podílový fond</vt:lpstr>
      <vt:lpstr>Zrušení a likvidace podílového fondu</vt:lpstr>
      <vt:lpstr>Investiční společnost</vt:lpstr>
      <vt:lpstr>Zrušení a likvidace investiční společnosti</vt:lpstr>
      <vt:lpstr>Likvidátor investiční společnosti</vt:lpstr>
      <vt:lpstr>Obchodník s cennými papíry</vt:lpstr>
      <vt:lpstr>Zrušení a likvidace, změna předmětu podnikání obchodníka s cennými papíry</vt:lpstr>
      <vt:lpstr>Likvidátor obchodníka s cennými papíry</vt:lpstr>
      <vt:lpstr>Dohled ČNB nad penzijními společnostmi</vt:lpstr>
      <vt:lpstr>Důchodový systém</vt:lpstr>
      <vt:lpstr>Důchodový systém po reformě 2013</vt:lpstr>
      <vt:lpstr>2. pilíř – důchodové spoření</vt:lpstr>
      <vt:lpstr>3. pilíř – penzijní připojištění se státním příspěvkem</vt:lpstr>
      <vt:lpstr>Transformace penzijních fondů</vt:lpstr>
      <vt:lpstr>3. pilíř – doplňkové penzijní spoření</vt:lpstr>
      <vt:lpstr>Penzijní společnost</vt:lpstr>
      <vt:lpstr>Zrušení a likvidace penzijní společnosti</vt:lpstr>
      <vt:lpstr>Likvidátor penzijní společnosti</vt:lpstr>
      <vt:lpstr>Dohled čnb nad pojišťovnami a zajišťovnami</vt:lpstr>
      <vt:lpstr>Pojišťovna, zajišťovna</vt:lpstr>
      <vt:lpstr>Zrušení a likvidace pojišťovny / zajišťovny</vt:lpstr>
      <vt:lpstr>Likvidátor pojišťovny / zajišťovny</vt:lpstr>
      <vt:lpstr>Sektorové zákony</vt:lpstr>
      <vt:lpstr>Právní předpisy regulující oblast kap. trhu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trh </dc:title>
  <dc:creator>Michal Janovec</dc:creator>
  <cp:lastModifiedBy>Michal Janovec</cp:lastModifiedBy>
  <cp:revision>8</cp:revision>
  <dcterms:created xsi:type="dcterms:W3CDTF">2019-10-07T08:25:46Z</dcterms:created>
  <dcterms:modified xsi:type="dcterms:W3CDTF">2019-10-07T09:11:52Z</dcterms:modified>
</cp:coreProperties>
</file>