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67" r:id="rId3"/>
    <p:sldId id="278" r:id="rId4"/>
    <p:sldId id="271" r:id="rId5"/>
    <p:sldId id="279" r:id="rId6"/>
    <p:sldId id="272" r:id="rId7"/>
    <p:sldId id="275" r:id="rId8"/>
    <p:sldId id="276" r:id="rId9"/>
    <p:sldId id="280" r:id="rId10"/>
    <p:sldId id="277" r:id="rId11"/>
    <p:sldId id="274" r:id="rId12"/>
    <p:sldId id="281" r:id="rId13"/>
    <p:sldId id="261" r:id="rId14"/>
  </p:sldIdLst>
  <p:sldSz cx="12192000" cy="6858000"/>
  <p:notesSz cx="98726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30.09.2019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6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0864" y="475488"/>
            <a:ext cx="9354312" cy="217322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Peníze, měna a nástroje peněžních trhů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Právo finančního trhu I</a:t>
            </a:r>
          </a:p>
          <a:p>
            <a:r>
              <a:rPr lang="cs-CZ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Související právní úprava -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 č. 6/1993 Sb., o ČNB</a:t>
            </a:r>
          </a:p>
          <a:p>
            <a:r>
              <a:rPr lang="cs-CZ" dirty="0" smtClean="0"/>
              <a:t>Zákon č. 21/1992 Sb., o bankách</a:t>
            </a:r>
          </a:p>
          <a:p>
            <a:r>
              <a:rPr lang="cs-CZ" dirty="0" smtClean="0"/>
              <a:t>Zákon č. 87/1995 Sb., o spořitelních a úvěrních družstvech</a:t>
            </a:r>
          </a:p>
          <a:p>
            <a:r>
              <a:rPr lang="cs-CZ" dirty="0" smtClean="0"/>
              <a:t>Zákon č. 370/2017 Sb., o platebním styku</a:t>
            </a:r>
          </a:p>
          <a:p>
            <a:r>
              <a:rPr lang="cs-CZ" dirty="0" smtClean="0"/>
              <a:t>Zákon č. 136/2011 Sb., o oběhu bankovek a mincí</a:t>
            </a:r>
          </a:p>
          <a:p>
            <a:r>
              <a:rPr lang="cs-CZ" dirty="0" smtClean="0"/>
              <a:t>Vyhláška č. 274/2011 Sb., o provedení některých ustanovení zákona o oběhu bankovek a mincí</a:t>
            </a:r>
          </a:p>
          <a:p>
            <a:r>
              <a:rPr lang="cs-CZ" dirty="0" smtClean="0"/>
              <a:t>...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2079226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Trocha historie mezinárodního měnového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Období před první světovou válkou – dominuje zlatý standard</a:t>
            </a:r>
          </a:p>
          <a:p>
            <a:r>
              <a:rPr lang="cs-CZ" dirty="0" smtClean="0"/>
              <a:t>Meziválečné období – snahy o návrat ke zlatému standardu neuskutečněny</a:t>
            </a:r>
          </a:p>
          <a:p>
            <a:r>
              <a:rPr lang="cs-CZ" dirty="0" smtClean="0"/>
              <a:t>1945-1971 – tzv. </a:t>
            </a:r>
            <a:r>
              <a:rPr lang="cs-CZ" dirty="0" err="1" smtClean="0"/>
              <a:t>bretonwoodský</a:t>
            </a:r>
            <a:r>
              <a:rPr lang="cs-CZ" dirty="0" smtClean="0"/>
              <a:t> systém</a:t>
            </a:r>
          </a:p>
          <a:p>
            <a:r>
              <a:rPr lang="cs-CZ" dirty="0" smtClean="0"/>
              <a:t>70. léta – řízený </a:t>
            </a:r>
            <a:r>
              <a:rPr lang="cs-CZ" dirty="0" err="1" smtClean="0"/>
              <a:t>floating</a:t>
            </a:r>
            <a:endParaRPr lang="cs-CZ" dirty="0" smtClean="0"/>
          </a:p>
          <a:p>
            <a:r>
              <a:rPr lang="cs-CZ" dirty="0" smtClean="0"/>
              <a:t>1979 – 1999 – Evropský měnový systém (vznik zúčtovací jednotky ECU a její </a:t>
            </a:r>
            <a:r>
              <a:rPr lang="cs-CZ" dirty="0" err="1" smtClean="0"/>
              <a:t>floating</a:t>
            </a:r>
            <a:r>
              <a:rPr lang="cs-CZ" dirty="0" smtClean="0"/>
              <a:t> vůči US dolaru; povinnost účastníků udržovat hodnotu měny v určitém poměru k ostatním měnám, které se systému účastnily)</a:t>
            </a:r>
          </a:p>
          <a:p>
            <a:r>
              <a:rPr lang="cs-CZ" dirty="0" smtClean="0"/>
              <a:t>Krize EMS v letech 1992-1993 (odchod Velké </a:t>
            </a:r>
            <a:r>
              <a:rPr lang="cs-CZ" dirty="0" smtClean="0"/>
              <a:t>Británie a Itálie)</a:t>
            </a:r>
            <a:endParaRPr lang="cs-CZ" dirty="0" smtClean="0"/>
          </a:p>
          <a:p>
            <a:r>
              <a:rPr lang="cs-CZ" dirty="0" smtClean="0"/>
              <a:t>1999 – vznik eura (hotovostní podoba v roce 2002)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– základní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Jaké znáte funkce peněz?</a:t>
            </a:r>
          </a:p>
          <a:p>
            <a:r>
              <a:rPr lang="cs-CZ" sz="2800" dirty="0" smtClean="0"/>
              <a:t>Zkuste tyto funkce vysvětlit</a:t>
            </a:r>
          </a:p>
          <a:p>
            <a:endParaRPr lang="cs-CZ" sz="2800" dirty="0" smtClean="0"/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– základní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Jaké znáte funkce peněz?</a:t>
            </a:r>
          </a:p>
          <a:p>
            <a:r>
              <a:rPr lang="cs-CZ" sz="2800" dirty="0" smtClean="0"/>
              <a:t>Zkuste tyto funkce vysvětlit</a:t>
            </a:r>
          </a:p>
          <a:p>
            <a:endParaRPr lang="cs-CZ" sz="2800" dirty="0" smtClean="0"/>
          </a:p>
          <a:p>
            <a:r>
              <a:rPr lang="cs-CZ" sz="2800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800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800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800" dirty="0" smtClean="0"/>
              <a:t>Uchovatel hodnoty</a:t>
            </a:r>
          </a:p>
          <a:p>
            <a:pPr marL="914400" lvl="1" indent="-45720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vs.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Jaký je rozdíl mezi penězi a měnou?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vs.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Jaký je rozdíl mezi penězi a měnou?</a:t>
            </a:r>
          </a:p>
          <a:p>
            <a:endParaRPr lang="cs-CZ" sz="2800" dirty="0" smtClean="0"/>
          </a:p>
          <a:p>
            <a:r>
              <a:rPr lang="cs-CZ" sz="2800" dirty="0" smtClean="0"/>
              <a:t>Měnou „</a:t>
            </a:r>
            <a:r>
              <a:rPr lang="cs-CZ" sz="2800" i="1" dirty="0" smtClean="0"/>
              <a:t> „rozumíme onen druh peněz, který v jednotlivém státě ve smyslu právním za peníze platí</a:t>
            </a:r>
            <a:r>
              <a:rPr lang="cs-CZ" sz="2800" dirty="0" smtClean="0"/>
              <a:t>“									(</a:t>
            </a:r>
            <a:r>
              <a:rPr lang="cs-CZ" sz="2800" dirty="0" err="1" smtClean="0"/>
              <a:t>Bráf</a:t>
            </a:r>
            <a:r>
              <a:rPr lang="cs-CZ" sz="2800" dirty="0" smtClean="0"/>
              <a:t>, 1888)</a:t>
            </a:r>
          </a:p>
          <a:p>
            <a:r>
              <a:rPr lang="cs-CZ" sz="2800" dirty="0" smtClean="0"/>
              <a:t>Měna je „</a:t>
            </a:r>
            <a:r>
              <a:rPr lang="cs-CZ" sz="2800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sz="2800" dirty="0" smtClean="0"/>
              <a:t>“		(</a:t>
            </a:r>
            <a:r>
              <a:rPr lang="cs-CZ" sz="2800" dirty="0" err="1" smtClean="0"/>
              <a:t>Grůň</a:t>
            </a:r>
            <a:r>
              <a:rPr lang="cs-CZ" sz="2800" dirty="0" smtClean="0"/>
              <a:t>, 1996)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Rozlišování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Rozlišování peněz jako zákonného platidla (měny) dle různých kritérií: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podoby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emitenta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krytí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vnitřní hodnoty, atd.</a:t>
            </a:r>
          </a:p>
          <a:p>
            <a:pPr marL="514350" indent="-514350">
              <a:buNone/>
            </a:pPr>
            <a:endParaRPr lang="cs-CZ" sz="2800" dirty="0" smtClean="0"/>
          </a:p>
          <a:p>
            <a:r>
              <a:rPr lang="cs-CZ" sz="2800" dirty="0" smtClean="0"/>
              <a:t>Vysvětlete jednotlivá kritéria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Vznik a zánik účetních (žirových)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Zůstatky na bankovních účtech</a:t>
            </a:r>
          </a:p>
          <a:p>
            <a:r>
              <a:rPr lang="cs-CZ" sz="2800" dirty="0" smtClean="0"/>
              <a:t>Účetní zápisy</a:t>
            </a:r>
          </a:p>
          <a:p>
            <a:r>
              <a:rPr lang="cs-CZ" sz="2800" dirty="0" smtClean="0"/>
              <a:t>Závazek banky, pohledávka vkladatele</a:t>
            </a:r>
          </a:p>
          <a:p>
            <a:r>
              <a:rPr lang="cs-CZ" sz="2800" dirty="0" smtClean="0"/>
              <a:t>Tvorba nových vkladů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odlišní „emitenti“, stejná kupní síla</a:t>
            </a:r>
          </a:p>
          <a:p>
            <a:r>
              <a:rPr lang="cs-CZ" sz="2800" dirty="0" smtClean="0"/>
              <a:t>ovlivňování emise v rámci provádění měnové politiky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17545800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Rezervy (rezervní peníze)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Rovněž forma účetních záznamů (</a:t>
            </a:r>
            <a:r>
              <a:rPr lang="cs-CZ" sz="2800" i="1" dirty="0" smtClean="0"/>
              <a:t>de facto </a:t>
            </a:r>
            <a:r>
              <a:rPr lang="cs-CZ" sz="2800" dirty="0" smtClean="0"/>
              <a:t>také účetní peníze)</a:t>
            </a:r>
          </a:p>
          <a:p>
            <a:r>
              <a:rPr lang="cs-CZ" sz="2800" dirty="0" smtClean="0"/>
              <a:t>Emitent centrální banka</a:t>
            </a:r>
          </a:p>
          <a:p>
            <a:r>
              <a:rPr lang="cs-CZ" sz="2800" dirty="0" smtClean="0"/>
              <a:t>Omezený přístup (pouze pro držitele rezervních účtů)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Jaký je vztah rezervních účtů a mezibankovních plateb?</a:t>
            </a:r>
          </a:p>
          <a:p>
            <a:r>
              <a:rPr lang="cs-CZ" sz="2800" dirty="0" smtClean="0"/>
              <a:t>Čím je ovlivňována cena rezerv?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87204003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Mezibankovní trh s rezervami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Peněžní trh</a:t>
            </a:r>
          </a:p>
          <a:p>
            <a:r>
              <a:rPr lang="cs-CZ" sz="2800" dirty="0" smtClean="0"/>
              <a:t>Nabízeny a poptávány přebytečné rezervy</a:t>
            </a:r>
          </a:p>
          <a:p>
            <a:r>
              <a:rPr lang="cs-CZ" sz="2800" dirty="0" smtClean="0"/>
              <a:t>Účastníky úvěrové instituce a centrální banka</a:t>
            </a:r>
          </a:p>
          <a:p>
            <a:endParaRPr lang="cs-CZ" sz="2800" dirty="0" smtClean="0"/>
          </a:p>
          <a:p>
            <a:r>
              <a:rPr lang="cs-CZ" sz="2800" dirty="0" smtClean="0"/>
              <a:t>„pole“, na kterém primárně centrální banka ovlivňuje krátkodobou sazbu</a:t>
            </a:r>
          </a:p>
          <a:p>
            <a:r>
              <a:rPr lang="cs-CZ" sz="2800" dirty="0" smtClean="0"/>
              <a:t>Jaké sazby stanovuje ČNB?</a:t>
            </a:r>
          </a:p>
          <a:p>
            <a:r>
              <a:rPr lang="cs-CZ" sz="2800" dirty="0" smtClean="0"/>
              <a:t>Co je to PRIBOR?</a:t>
            </a:r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87204003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1950</TotalTime>
  <Words>447</Words>
  <Application>Microsoft Office PowerPoint</Application>
  <PresentationFormat>Vlastní</PresentationFormat>
  <Paragraphs>140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Paralaxa</vt:lpstr>
      <vt:lpstr>Peníze, měna a nástroje peněžních trhů</vt:lpstr>
      <vt:lpstr>Peníze – základní funkce</vt:lpstr>
      <vt:lpstr>Peníze – základní funkce</vt:lpstr>
      <vt:lpstr>Peníze vs. měna</vt:lpstr>
      <vt:lpstr>Peníze vs. měna</vt:lpstr>
      <vt:lpstr>Rozlišování </vt:lpstr>
      <vt:lpstr>Vznik a zánik účetních (žirových) peněz</vt:lpstr>
      <vt:lpstr>Rezervy (rezervní peníze)</vt:lpstr>
      <vt:lpstr>Mezibankovní trh s rezervami</vt:lpstr>
      <vt:lpstr>Související právní úprava - výběr</vt:lpstr>
      <vt:lpstr>„Kryptoměny“</vt:lpstr>
      <vt:lpstr>Trocha historie mezinárodního měnového systému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148</cp:revision>
  <cp:lastPrinted>2018-02-28T12:26:17Z</cp:lastPrinted>
  <dcterms:created xsi:type="dcterms:W3CDTF">2016-10-17T17:38:14Z</dcterms:created>
  <dcterms:modified xsi:type="dcterms:W3CDTF">2019-09-30T07:04:24Z</dcterms:modified>
</cp:coreProperties>
</file>