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3"/>
  </p:notesMasterIdLst>
  <p:handoutMasterIdLst>
    <p:handoutMasterId r:id="rId24"/>
  </p:handoutMasterIdLst>
  <p:sldIdLst>
    <p:sldId id="256" r:id="rId2"/>
    <p:sldId id="257" r:id="rId3"/>
    <p:sldId id="259" r:id="rId4"/>
    <p:sldId id="262" r:id="rId5"/>
    <p:sldId id="263" r:id="rId6"/>
    <p:sldId id="264" r:id="rId7"/>
    <p:sldId id="265" r:id="rId8"/>
    <p:sldId id="266" r:id="rId9"/>
    <p:sldId id="289" r:id="rId10"/>
    <p:sldId id="267" r:id="rId11"/>
    <p:sldId id="275" r:id="rId12"/>
    <p:sldId id="276" r:id="rId13"/>
    <p:sldId id="279" r:id="rId14"/>
    <p:sldId id="280" r:id="rId15"/>
    <p:sldId id="281" r:id="rId16"/>
    <p:sldId id="282" r:id="rId17"/>
    <p:sldId id="283" r:id="rId18"/>
    <p:sldId id="284" r:id="rId19"/>
    <p:sldId id="285" r:id="rId20"/>
    <p:sldId id="286" r:id="rId21"/>
    <p:sldId id="287" r:id="rId2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94" autoAdjust="0"/>
    <p:restoredTop sz="94444" autoAdjust="0"/>
  </p:normalViewPr>
  <p:slideViewPr>
    <p:cSldViewPr snapToGrid="0">
      <p:cViewPr varScale="1">
        <p:scale>
          <a:sx n="105" d="100"/>
          <a:sy n="105" d="100"/>
        </p:scale>
        <p:origin x="1040" y="200"/>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a:t>Kliknutím lze upravit styl.</a:t>
            </a:r>
            <a:endParaRPr lang="cs-CZ" altLang="cs-CZ" noProof="0"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dirty="0"/>
              <a:t>Definujte zápatí - název prezentace / pracoviště</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Upravte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Tree>
    <p:extLst>
      <p:ext uri="{BB962C8B-B14F-4D97-AF65-F5344CB8AC3E}">
        <p14:creationId xmlns:p14="http://schemas.microsoft.com/office/powerpoint/2010/main" val="371000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a:t>Klepnutím lze upravit styly předlohy textu.</a:t>
            </a:r>
          </a:p>
          <a:p>
            <a:pPr lvl="1"/>
            <a:r>
              <a:rPr lang="cs-CZ" altLang="cs-CZ" dirty="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dirty="0"/>
              <a:t>Definujte zápatí - název prezentace / pracoviště</a:t>
            </a:r>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5" name="TextovéPole 4"/>
          <p:cNvSpPr txBox="1"/>
          <p:nvPr/>
        </p:nvSpPr>
        <p:spPr>
          <a:xfrm>
            <a:off x="820945" y="2322384"/>
            <a:ext cx="7870168" cy="984885"/>
          </a:xfrm>
          <a:prstGeom prst="rect">
            <a:avLst/>
          </a:prstGeom>
          <a:noFill/>
        </p:spPr>
        <p:txBody>
          <a:bodyPr wrap="none" rtlCol="0">
            <a:spAutoFit/>
          </a:bodyPr>
          <a:lstStyle/>
          <a:p>
            <a:r>
              <a:rPr lang="en-GB" sz="4400"/>
              <a:t>ITVS - </a:t>
            </a:r>
            <a:r>
              <a:rPr lang="en-GB" sz="4400" dirty="0" err="1"/>
              <a:t>Elektronické</a:t>
            </a:r>
            <a:r>
              <a:rPr lang="en-GB" sz="4400" dirty="0"/>
              <a:t> </a:t>
            </a:r>
            <a:r>
              <a:rPr lang="en-GB" sz="4400" dirty="0" err="1"/>
              <a:t>dokumenty</a:t>
            </a:r>
            <a:endParaRPr lang="en-GB" sz="4400" dirty="0"/>
          </a:p>
          <a:p>
            <a:pPr algn="r"/>
            <a:r>
              <a:rPr lang="en-GB" sz="1400" dirty="0" err="1"/>
              <a:t>Radim</a:t>
            </a:r>
            <a:r>
              <a:rPr lang="en-GB" sz="1400" dirty="0"/>
              <a:t> </a:t>
            </a:r>
            <a:r>
              <a:rPr lang="en-GB" sz="1400" dirty="0" err="1"/>
              <a:t>Polčák</a:t>
            </a:r>
            <a:endParaRPr lang="en-GB"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10</a:t>
            </a:fld>
            <a:endParaRPr lang="cs-CZ" altLang="cs-CZ"/>
          </a:p>
        </p:txBody>
      </p:sp>
      <p:sp>
        <p:nvSpPr>
          <p:cNvPr id="2" name="TextovéPole 1"/>
          <p:cNvSpPr txBox="1"/>
          <p:nvPr/>
        </p:nvSpPr>
        <p:spPr>
          <a:xfrm>
            <a:off x="3857132" y="206292"/>
            <a:ext cx="3387274" cy="523220"/>
          </a:xfrm>
          <a:prstGeom prst="rect">
            <a:avLst/>
          </a:prstGeom>
          <a:noFill/>
        </p:spPr>
        <p:txBody>
          <a:bodyPr wrap="none" rtlCol="0">
            <a:spAutoFit/>
          </a:bodyPr>
          <a:lstStyle/>
          <a:p>
            <a:r>
              <a:rPr lang="cs-CZ" sz="2800" dirty="0"/>
              <a:t>další nástroje </a:t>
            </a:r>
            <a:r>
              <a:rPr lang="cs-CZ" sz="2800" dirty="0" err="1"/>
              <a:t>eIDAS</a:t>
            </a:r>
            <a:endParaRPr lang="en-GB" sz="2800" dirty="0"/>
          </a:p>
        </p:txBody>
      </p:sp>
      <p:sp>
        <p:nvSpPr>
          <p:cNvPr id="6" name="TextovéPole 5"/>
          <p:cNvSpPr txBox="1"/>
          <p:nvPr/>
        </p:nvSpPr>
        <p:spPr>
          <a:xfrm>
            <a:off x="422694" y="1429790"/>
            <a:ext cx="8021555" cy="3882473"/>
          </a:xfrm>
          <a:prstGeom prst="rect">
            <a:avLst/>
          </a:prstGeom>
          <a:noFill/>
        </p:spPr>
        <p:txBody>
          <a:bodyPr wrap="none" rtlCol="0">
            <a:spAutoFit/>
          </a:bodyPr>
          <a:lstStyle/>
          <a:p>
            <a:pPr marL="342900" indent="-342900">
              <a:lnSpc>
                <a:spcPct val="150000"/>
              </a:lnSpc>
              <a:buFontTx/>
              <a:buChar char="-"/>
            </a:pPr>
            <a:r>
              <a:rPr lang="cs-CZ" sz="2800" dirty="0"/>
              <a:t>E</a:t>
            </a:r>
            <a:r>
              <a:rPr lang="en-GB" sz="2800" dirty="0"/>
              <a:t>l. </a:t>
            </a:r>
            <a:r>
              <a:rPr lang="en-GB" sz="2800" dirty="0" err="1"/>
              <a:t>pečeť</a:t>
            </a:r>
            <a:r>
              <a:rPr lang="en-GB" sz="2800" dirty="0"/>
              <a:t> </a:t>
            </a:r>
            <a:r>
              <a:rPr lang="mr-IN" sz="2800" dirty="0"/>
              <a:t>–</a:t>
            </a:r>
            <a:r>
              <a:rPr lang="en-GB" sz="2800" dirty="0"/>
              <a:t> </a:t>
            </a:r>
            <a:r>
              <a:rPr lang="en-GB" sz="2800" dirty="0" err="1"/>
              <a:t>čl</a:t>
            </a:r>
            <a:r>
              <a:rPr lang="en-GB" sz="2800" dirty="0"/>
              <a:t>. 3(25)</a:t>
            </a:r>
          </a:p>
          <a:p>
            <a:pPr marL="342900" indent="-342900">
              <a:lnSpc>
                <a:spcPct val="150000"/>
              </a:lnSpc>
              <a:buFontTx/>
              <a:buChar char="-"/>
            </a:pPr>
            <a:r>
              <a:rPr lang="en-GB" sz="2800" dirty="0"/>
              <a:t>El. </a:t>
            </a:r>
            <a:r>
              <a:rPr lang="en-GB" sz="2800" dirty="0" err="1"/>
              <a:t>časové</a:t>
            </a:r>
            <a:r>
              <a:rPr lang="en-GB" sz="2800" dirty="0"/>
              <a:t> </a:t>
            </a:r>
            <a:r>
              <a:rPr lang="en-GB" sz="2800" dirty="0" err="1"/>
              <a:t>razítko</a:t>
            </a:r>
            <a:r>
              <a:rPr lang="en-GB" sz="2800" dirty="0"/>
              <a:t> </a:t>
            </a:r>
            <a:r>
              <a:rPr lang="mr-IN" sz="2800" dirty="0"/>
              <a:t>–</a:t>
            </a:r>
            <a:r>
              <a:rPr lang="en-GB" sz="2800" dirty="0"/>
              <a:t> </a:t>
            </a:r>
            <a:r>
              <a:rPr lang="en-GB" sz="2800" dirty="0" err="1"/>
              <a:t>čl</a:t>
            </a:r>
            <a:r>
              <a:rPr lang="en-GB" sz="2800" dirty="0"/>
              <a:t>. 3(33)</a:t>
            </a:r>
          </a:p>
          <a:p>
            <a:pPr marL="342900" indent="-342900">
              <a:lnSpc>
                <a:spcPct val="150000"/>
              </a:lnSpc>
              <a:buFontTx/>
              <a:buChar char="-"/>
            </a:pPr>
            <a:r>
              <a:rPr lang="en-GB" sz="2800" dirty="0" err="1"/>
              <a:t>Služba</a:t>
            </a:r>
            <a:r>
              <a:rPr lang="en-GB" sz="2800" dirty="0"/>
              <a:t> el. </a:t>
            </a:r>
            <a:r>
              <a:rPr lang="en-GB" sz="2800" dirty="0" err="1"/>
              <a:t>doporučeného</a:t>
            </a:r>
            <a:r>
              <a:rPr lang="en-GB" sz="2800" dirty="0"/>
              <a:t> </a:t>
            </a:r>
            <a:r>
              <a:rPr lang="en-GB" sz="2800" dirty="0" err="1"/>
              <a:t>doručování</a:t>
            </a:r>
            <a:r>
              <a:rPr lang="en-GB" sz="2800" dirty="0"/>
              <a:t> </a:t>
            </a:r>
            <a:r>
              <a:rPr lang="mr-IN" sz="2800" dirty="0"/>
              <a:t>–</a:t>
            </a:r>
            <a:r>
              <a:rPr lang="en-GB" sz="2800" dirty="0"/>
              <a:t> </a:t>
            </a:r>
            <a:r>
              <a:rPr lang="en-GB" sz="2800" dirty="0" err="1"/>
              <a:t>čl</a:t>
            </a:r>
            <a:r>
              <a:rPr lang="en-GB" sz="2800" dirty="0"/>
              <a:t>. 3(36)</a:t>
            </a:r>
          </a:p>
          <a:p>
            <a:pPr marL="342900" indent="-342900">
              <a:lnSpc>
                <a:spcPct val="150000"/>
              </a:lnSpc>
              <a:buFontTx/>
              <a:buChar char="-"/>
            </a:pPr>
            <a:r>
              <a:rPr lang="en-GB" sz="2800" dirty="0" err="1"/>
              <a:t>Autentizace</a:t>
            </a:r>
            <a:r>
              <a:rPr lang="en-GB" sz="2800" dirty="0"/>
              <a:t> </a:t>
            </a:r>
            <a:r>
              <a:rPr lang="en-GB" sz="2800" dirty="0" err="1"/>
              <a:t>internetových</a:t>
            </a:r>
            <a:r>
              <a:rPr lang="en-GB" sz="2800" dirty="0"/>
              <a:t> </a:t>
            </a:r>
            <a:r>
              <a:rPr lang="en-GB" sz="2800" dirty="0" err="1"/>
              <a:t>stránek</a:t>
            </a:r>
            <a:r>
              <a:rPr lang="en-GB" sz="2800" dirty="0"/>
              <a:t> </a:t>
            </a:r>
            <a:r>
              <a:rPr lang="mr-IN" sz="2800" dirty="0"/>
              <a:t>–</a:t>
            </a:r>
            <a:r>
              <a:rPr lang="en-GB" sz="2800" dirty="0"/>
              <a:t> </a:t>
            </a:r>
            <a:r>
              <a:rPr lang="en-GB" sz="2800" dirty="0" err="1"/>
              <a:t>čl</a:t>
            </a:r>
            <a:r>
              <a:rPr lang="en-GB" sz="2800" dirty="0"/>
              <a:t>. 3(38)</a:t>
            </a:r>
          </a:p>
          <a:p>
            <a:pPr marL="342900" indent="-342900">
              <a:lnSpc>
                <a:spcPct val="150000"/>
              </a:lnSpc>
              <a:buFontTx/>
              <a:buChar char="-"/>
            </a:pPr>
            <a:endParaRPr lang="cs-CZ" sz="2800" dirty="0"/>
          </a:p>
          <a:p>
            <a:pPr marL="342900" indent="-342900">
              <a:lnSpc>
                <a:spcPct val="150000"/>
              </a:lnSpc>
              <a:buFontTx/>
              <a:buChar char="-"/>
            </a:pPr>
            <a:r>
              <a:rPr lang="cs-CZ" sz="2800" dirty="0"/>
              <a:t>El. identifikace </a:t>
            </a:r>
            <a:r>
              <a:rPr lang="mr-IN" sz="2800" dirty="0"/>
              <a:t>–</a:t>
            </a:r>
            <a:r>
              <a:rPr lang="cs-CZ" sz="2800" dirty="0"/>
              <a:t> čl. 3(1), autentizace </a:t>
            </a:r>
            <a:r>
              <a:rPr lang="mr-IN" sz="2800" dirty="0"/>
              <a:t>–</a:t>
            </a:r>
            <a:r>
              <a:rPr lang="cs-CZ" sz="2800" dirty="0"/>
              <a:t> čl. 3(5)</a:t>
            </a:r>
          </a:p>
        </p:txBody>
      </p:sp>
    </p:spTree>
    <p:extLst>
      <p:ext uri="{BB962C8B-B14F-4D97-AF65-F5344CB8AC3E}">
        <p14:creationId xmlns:p14="http://schemas.microsoft.com/office/powerpoint/2010/main" val="1630951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11</a:t>
            </a:fld>
            <a:endParaRPr lang="cs-CZ" altLang="cs-CZ"/>
          </a:p>
        </p:txBody>
      </p:sp>
      <p:sp>
        <p:nvSpPr>
          <p:cNvPr id="2" name="TextovéPole 1"/>
          <p:cNvSpPr txBox="1"/>
          <p:nvPr/>
        </p:nvSpPr>
        <p:spPr>
          <a:xfrm>
            <a:off x="6728604" y="227811"/>
            <a:ext cx="1918923" cy="523220"/>
          </a:xfrm>
          <a:prstGeom prst="rect">
            <a:avLst/>
          </a:prstGeom>
          <a:noFill/>
        </p:spPr>
        <p:txBody>
          <a:bodyPr wrap="none" rtlCol="0">
            <a:spAutoFit/>
          </a:bodyPr>
          <a:lstStyle/>
          <a:p>
            <a:r>
              <a:rPr lang="cs-CZ" sz="2800"/>
              <a:t>doručování</a:t>
            </a:r>
            <a:endParaRPr lang="en-GB" sz="2800" dirty="0"/>
          </a:p>
        </p:txBody>
      </p:sp>
      <p:sp>
        <p:nvSpPr>
          <p:cNvPr id="6" name="TextovéPole 5"/>
          <p:cNvSpPr txBox="1"/>
          <p:nvPr/>
        </p:nvSpPr>
        <p:spPr>
          <a:xfrm>
            <a:off x="387765" y="2345553"/>
            <a:ext cx="8756235" cy="2308324"/>
          </a:xfrm>
          <a:prstGeom prst="rect">
            <a:avLst/>
          </a:prstGeom>
          <a:noFill/>
        </p:spPr>
        <p:txBody>
          <a:bodyPr wrap="square" rtlCol="0">
            <a:spAutoFit/>
          </a:bodyPr>
          <a:lstStyle/>
          <a:p>
            <a:pPr marL="342900" indent="-342900">
              <a:lnSpc>
                <a:spcPct val="150000"/>
              </a:lnSpc>
              <a:buFontTx/>
              <a:buChar char="-"/>
            </a:pPr>
            <a:r>
              <a:rPr lang="cs-CZ" dirty="0"/>
              <a:t>e-mail</a:t>
            </a:r>
          </a:p>
          <a:p>
            <a:pPr marL="342900" indent="-342900">
              <a:lnSpc>
                <a:spcPct val="150000"/>
              </a:lnSpc>
              <a:buFontTx/>
              <a:buChar char="-"/>
            </a:pPr>
            <a:r>
              <a:rPr lang="cs-CZ" dirty="0"/>
              <a:t>v rámci autentizované platformy (+ notifikace)</a:t>
            </a:r>
          </a:p>
          <a:p>
            <a:pPr marL="342900" indent="-342900">
              <a:lnSpc>
                <a:spcPct val="150000"/>
              </a:lnSpc>
              <a:buFontTx/>
              <a:buChar char="-"/>
            </a:pPr>
            <a:r>
              <a:rPr lang="cs-CZ" dirty="0"/>
              <a:t>DS</a:t>
            </a:r>
          </a:p>
          <a:p>
            <a:pPr marL="342900" indent="-342900">
              <a:lnSpc>
                <a:spcPct val="150000"/>
              </a:lnSpc>
              <a:buFontTx/>
              <a:buChar char="-"/>
            </a:pPr>
            <a:r>
              <a:rPr lang="cs-CZ" dirty="0"/>
              <a:t>zaručené doručení dle </a:t>
            </a:r>
            <a:r>
              <a:rPr lang="cs-CZ" dirty="0" err="1"/>
              <a:t>eIDAS</a:t>
            </a:r>
            <a:endParaRPr lang="cs-CZ" dirty="0"/>
          </a:p>
        </p:txBody>
      </p:sp>
    </p:spTree>
    <p:extLst>
      <p:ext uri="{BB962C8B-B14F-4D97-AF65-F5344CB8AC3E}">
        <p14:creationId xmlns:p14="http://schemas.microsoft.com/office/powerpoint/2010/main" val="769086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12</a:t>
            </a:fld>
            <a:endParaRPr lang="cs-CZ" altLang="cs-CZ"/>
          </a:p>
        </p:txBody>
      </p:sp>
      <p:sp>
        <p:nvSpPr>
          <p:cNvPr id="2" name="TextovéPole 1"/>
          <p:cNvSpPr txBox="1"/>
          <p:nvPr/>
        </p:nvSpPr>
        <p:spPr>
          <a:xfrm>
            <a:off x="6728604" y="227811"/>
            <a:ext cx="1918923" cy="523220"/>
          </a:xfrm>
          <a:prstGeom prst="rect">
            <a:avLst/>
          </a:prstGeom>
          <a:noFill/>
        </p:spPr>
        <p:txBody>
          <a:bodyPr wrap="none" rtlCol="0">
            <a:spAutoFit/>
          </a:bodyPr>
          <a:lstStyle/>
          <a:p>
            <a:r>
              <a:rPr lang="cs-CZ" sz="2800"/>
              <a:t>doručování</a:t>
            </a:r>
            <a:endParaRPr lang="en-GB" sz="2800" dirty="0"/>
          </a:p>
        </p:txBody>
      </p:sp>
      <p:sp>
        <p:nvSpPr>
          <p:cNvPr id="6" name="TextovéPole 5"/>
          <p:cNvSpPr txBox="1"/>
          <p:nvPr/>
        </p:nvSpPr>
        <p:spPr>
          <a:xfrm>
            <a:off x="387765" y="1816508"/>
            <a:ext cx="8756235" cy="3894977"/>
          </a:xfrm>
          <a:prstGeom prst="rect">
            <a:avLst/>
          </a:prstGeom>
          <a:noFill/>
        </p:spPr>
        <p:txBody>
          <a:bodyPr wrap="square" rtlCol="0">
            <a:spAutoFit/>
          </a:bodyPr>
          <a:lstStyle/>
          <a:p>
            <a:pPr marL="342900" indent="-342900">
              <a:lnSpc>
                <a:spcPct val="150000"/>
              </a:lnSpc>
              <a:buFontTx/>
              <a:buChar char="-"/>
            </a:pPr>
            <a:r>
              <a:rPr lang="cs-CZ" dirty="0"/>
              <a:t>Okamžik doručení OVM (9 </a:t>
            </a:r>
            <a:r>
              <a:rPr lang="cs-CZ" dirty="0" err="1"/>
              <a:t>Afs</a:t>
            </a:r>
            <a:r>
              <a:rPr lang="cs-CZ" dirty="0"/>
              <a:t> 28/2010 - 79)</a:t>
            </a:r>
          </a:p>
          <a:p>
            <a:pPr marL="342900" indent="-342900">
              <a:lnSpc>
                <a:spcPct val="150000"/>
              </a:lnSpc>
              <a:buFontTx/>
              <a:buChar char="-"/>
            </a:pPr>
            <a:r>
              <a:rPr lang="cs-CZ" dirty="0"/>
              <a:t>Doručení OVM do jiné schránky než el. podatelna (2 </a:t>
            </a:r>
            <a:r>
              <a:rPr lang="cs-CZ" dirty="0" err="1"/>
              <a:t>Afs</a:t>
            </a:r>
            <a:r>
              <a:rPr lang="cs-CZ" dirty="0"/>
              <a:t> 6/2010 – 105)</a:t>
            </a:r>
          </a:p>
          <a:p>
            <a:pPr marL="342900" indent="-342900">
              <a:lnSpc>
                <a:spcPct val="150000"/>
              </a:lnSpc>
              <a:buFontTx/>
              <a:buChar char="-"/>
            </a:pPr>
            <a:r>
              <a:rPr lang="cs-CZ" dirty="0"/>
              <a:t>Doručení OVM do podatelny bez podpisu (8 </a:t>
            </a:r>
            <a:r>
              <a:rPr lang="cs-CZ" dirty="0" err="1"/>
              <a:t>Afs</a:t>
            </a:r>
            <a:r>
              <a:rPr lang="cs-CZ" dirty="0"/>
              <a:t> 82/2006-68)</a:t>
            </a:r>
          </a:p>
          <a:p>
            <a:pPr marL="342900" indent="-342900">
              <a:lnSpc>
                <a:spcPct val="150000"/>
              </a:lnSpc>
              <a:buFontTx/>
              <a:buChar char="-"/>
            </a:pPr>
            <a:r>
              <a:rPr lang="cs-CZ" dirty="0"/>
              <a:t>Podpis obálky nebo e-mailu s přílohami (II. ÚS 3042/12)</a:t>
            </a:r>
          </a:p>
          <a:p>
            <a:pPr marL="342900" indent="-342900">
              <a:lnSpc>
                <a:spcPct val="150000"/>
              </a:lnSpc>
              <a:buFontTx/>
              <a:buChar char="-"/>
            </a:pPr>
            <a:r>
              <a:rPr lang="cs-CZ" dirty="0" err="1"/>
              <a:t>Caveat</a:t>
            </a:r>
            <a:r>
              <a:rPr lang="cs-CZ" dirty="0"/>
              <a:t>: </a:t>
            </a:r>
            <a:r>
              <a:rPr lang="cs-CZ" dirty="0" err="1"/>
              <a:t>obiter</a:t>
            </a:r>
            <a:r>
              <a:rPr lang="cs-CZ" dirty="0"/>
              <a:t> </a:t>
            </a:r>
            <a:r>
              <a:rPr lang="cs-CZ" dirty="0" err="1"/>
              <a:t>dictum</a:t>
            </a:r>
            <a:r>
              <a:rPr lang="cs-CZ" dirty="0"/>
              <a:t> v 9 </a:t>
            </a:r>
            <a:r>
              <a:rPr lang="cs-CZ" dirty="0" err="1"/>
              <a:t>Afs</a:t>
            </a:r>
            <a:r>
              <a:rPr lang="cs-CZ" dirty="0"/>
              <a:t> 28/2010 – 79 (OVM v rovném postavení)</a:t>
            </a:r>
          </a:p>
        </p:txBody>
      </p:sp>
    </p:spTree>
    <p:extLst>
      <p:ext uri="{BB962C8B-B14F-4D97-AF65-F5344CB8AC3E}">
        <p14:creationId xmlns:p14="http://schemas.microsoft.com/office/powerpoint/2010/main" val="704639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13</a:t>
            </a:fld>
            <a:endParaRPr lang="cs-CZ" altLang="cs-CZ"/>
          </a:p>
        </p:txBody>
      </p:sp>
      <p:sp>
        <p:nvSpPr>
          <p:cNvPr id="2" name="TextovéPole 1"/>
          <p:cNvSpPr txBox="1"/>
          <p:nvPr/>
        </p:nvSpPr>
        <p:spPr>
          <a:xfrm>
            <a:off x="2140360" y="227810"/>
            <a:ext cx="6863995" cy="523220"/>
          </a:xfrm>
          <a:prstGeom prst="rect">
            <a:avLst/>
          </a:prstGeom>
          <a:noFill/>
        </p:spPr>
        <p:txBody>
          <a:bodyPr wrap="none" rtlCol="0">
            <a:spAutoFit/>
          </a:bodyPr>
          <a:lstStyle/>
          <a:p>
            <a:r>
              <a:rPr lang="cs-CZ" sz="2800"/>
              <a:t>podepisování a doručování el. </a:t>
            </a:r>
            <a:r>
              <a:rPr lang="cs-CZ" sz="2800" dirty="0"/>
              <a:t>podání - NS</a:t>
            </a:r>
            <a:endParaRPr lang="en-GB" sz="2800" dirty="0"/>
          </a:p>
        </p:txBody>
      </p:sp>
      <p:sp>
        <p:nvSpPr>
          <p:cNvPr id="6" name="TextovéPole 5"/>
          <p:cNvSpPr txBox="1"/>
          <p:nvPr/>
        </p:nvSpPr>
        <p:spPr>
          <a:xfrm>
            <a:off x="188260" y="1083669"/>
            <a:ext cx="8816095" cy="5170646"/>
          </a:xfrm>
          <a:prstGeom prst="rect">
            <a:avLst/>
          </a:prstGeom>
          <a:noFill/>
        </p:spPr>
        <p:txBody>
          <a:bodyPr wrap="square" rtlCol="0">
            <a:spAutoFit/>
          </a:bodyPr>
          <a:lstStyle/>
          <a:p>
            <a:r>
              <a:rPr lang="cs-CZ" sz="2200" dirty="0"/>
              <a:t>I. V občanském soudním řízení lze učinit podání mimo jiné i písemně, tj. v listinné podobě, v elektronické podobě prostřednictvím veřejné datové sítě nebo telefaxem (§ 42 odst. 1 o. s. </a:t>
            </a:r>
            <a:r>
              <a:rPr lang="cs-CZ" sz="2200" dirty="0" err="1"/>
              <a:t>ř</a:t>
            </a:r>
            <a:r>
              <a:rPr lang="cs-CZ" sz="2200" dirty="0"/>
              <a:t>.). Podáním učiněným v elektronické podobě se rozumí dokument ve formě datové zprávy, v němž účastník v občanském soudním řízení projevil vůli směřující k uplatnění procesních práv, ke splnění procesních povinností nebo k jiným procesním následkům, jež jsou spojeny s tímto projevem vůle, popřípadě část takového dokumentu, v níž je obsažen účastníkův projev vůle. Totéž obdobně platí v trestním řízení pro podání stran nebo jiných subjektů, které mají obdobné postavení jako strany (§ 59 odst. 1 </a:t>
            </a:r>
            <a:r>
              <a:rPr lang="cs-CZ" sz="2200" dirty="0" err="1"/>
              <a:t>tr</a:t>
            </a:r>
            <a:r>
              <a:rPr lang="cs-CZ" sz="2200" dirty="0"/>
              <a:t>. řádu).</a:t>
            </a:r>
            <a:br>
              <a:rPr lang="cs-CZ" sz="2200" dirty="0"/>
            </a:br>
            <a:r>
              <a:rPr lang="cs-CZ" sz="2200" b="1" dirty="0">
                <a:solidFill>
                  <a:srgbClr val="FF0000"/>
                </a:solidFill>
              </a:rPr>
              <a:t>Elektronický nosič (tzv. obálka nebo kontejner) doprovázející takový dokument je součástí podání</a:t>
            </a:r>
            <a:r>
              <a:rPr lang="cs-CZ" sz="2200" dirty="0"/>
              <a:t> v uvedeném smyslu, ledaže by z obsahu projevené vůle účastníka (strany či jiné osoby) vyplývalo něco jiného.</a:t>
            </a:r>
          </a:p>
        </p:txBody>
      </p:sp>
    </p:spTree>
    <p:extLst>
      <p:ext uri="{BB962C8B-B14F-4D97-AF65-F5344CB8AC3E}">
        <p14:creationId xmlns:p14="http://schemas.microsoft.com/office/powerpoint/2010/main" val="1703065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14</a:t>
            </a:fld>
            <a:endParaRPr lang="cs-CZ" altLang="cs-CZ"/>
          </a:p>
        </p:txBody>
      </p:sp>
      <p:sp>
        <p:nvSpPr>
          <p:cNvPr id="2" name="TextovéPole 1"/>
          <p:cNvSpPr txBox="1"/>
          <p:nvPr/>
        </p:nvSpPr>
        <p:spPr>
          <a:xfrm>
            <a:off x="2140360" y="227810"/>
            <a:ext cx="6863995" cy="523220"/>
          </a:xfrm>
          <a:prstGeom prst="rect">
            <a:avLst/>
          </a:prstGeom>
          <a:noFill/>
        </p:spPr>
        <p:txBody>
          <a:bodyPr wrap="none" rtlCol="0">
            <a:spAutoFit/>
          </a:bodyPr>
          <a:lstStyle/>
          <a:p>
            <a:r>
              <a:rPr lang="cs-CZ" sz="2800"/>
              <a:t>podepisování a doručování el. </a:t>
            </a:r>
            <a:r>
              <a:rPr lang="cs-CZ" sz="2800" dirty="0"/>
              <a:t>podání - NS</a:t>
            </a:r>
            <a:endParaRPr lang="en-GB" sz="2800" dirty="0"/>
          </a:p>
        </p:txBody>
      </p:sp>
      <p:sp>
        <p:nvSpPr>
          <p:cNvPr id="6" name="TextovéPole 5"/>
          <p:cNvSpPr txBox="1"/>
          <p:nvPr/>
        </p:nvSpPr>
        <p:spPr>
          <a:xfrm>
            <a:off x="188260" y="1083669"/>
            <a:ext cx="8816095" cy="5324535"/>
          </a:xfrm>
          <a:prstGeom prst="rect">
            <a:avLst/>
          </a:prstGeom>
          <a:noFill/>
        </p:spPr>
        <p:txBody>
          <a:bodyPr wrap="square" rtlCol="0">
            <a:spAutoFit/>
          </a:bodyPr>
          <a:lstStyle/>
          <a:p>
            <a:r>
              <a:rPr lang="cs-CZ" sz="2000" dirty="0"/>
              <a:t>II. Byl-li z datové schránky toho, kdo činí úkon, nebo jeho právního zástupce odeslán do datové schránky soudu elektronický </a:t>
            </a:r>
            <a:r>
              <a:rPr lang="cs-CZ" sz="2000" b="1" dirty="0">
                <a:solidFill>
                  <a:srgbClr val="FF0000"/>
                </a:solidFill>
              </a:rPr>
              <a:t>dokument, který obsahuje podání ve věci samé, považuje se za řádně podepsaný úkon </a:t>
            </a:r>
            <a:r>
              <a:rPr lang="cs-CZ" sz="2000" dirty="0"/>
              <a:t>ve smyslu § 18 odst. 2 zákona č. 300/2008 Sb., ve znění pozdějších předpisů, i když takové podání ani jeho přílohy neobsahují uznávaný elektronický podpis. Proto již není třeba vyžadovat doplnění takto učiněného podání předložením jeho originálu v listinné formě podle § 42 odst. 2 o. s. </a:t>
            </a:r>
            <a:r>
              <a:rPr lang="cs-CZ" sz="2000" dirty="0" err="1"/>
              <a:t>ř</a:t>
            </a:r>
            <a:r>
              <a:rPr lang="cs-CZ" sz="2000" dirty="0"/>
              <a:t>. (viz § 42 odst. 3 o. s. </a:t>
            </a:r>
            <a:r>
              <a:rPr lang="cs-CZ" sz="2000" dirty="0" err="1"/>
              <a:t>ř</a:t>
            </a:r>
            <a:r>
              <a:rPr lang="cs-CZ" sz="2000" dirty="0"/>
              <a:t>.).</a:t>
            </a:r>
            <a:br>
              <a:rPr lang="cs-CZ" sz="2000" dirty="0"/>
            </a:br>
            <a:br>
              <a:rPr lang="cs-CZ" sz="2000" dirty="0"/>
            </a:br>
            <a:r>
              <a:rPr lang="cs-CZ" sz="2000" dirty="0"/>
              <a:t>Nepovažuje-li se z určitých důvodů elektronický dokument v podobě datové zprávy za podepsaný úkon ve smyslu § 18 odst. 2 zákona č. 300/2008 Sb., ve znění pozdějších předpisů (</a:t>
            </a:r>
            <a:r>
              <a:rPr lang="cs-CZ" sz="2000" b="1" dirty="0">
                <a:solidFill>
                  <a:srgbClr val="FF0000"/>
                </a:solidFill>
              </a:rPr>
              <a:t>např. byl-li odeslán z cizí datové schránky</a:t>
            </a:r>
            <a:r>
              <a:rPr lang="cs-CZ" sz="2000" dirty="0"/>
              <a:t>), musí být – z hlediska požadavků ustanovení § 42 odst. 3 o. s. </a:t>
            </a:r>
            <a:r>
              <a:rPr lang="cs-CZ" sz="2000" dirty="0" err="1"/>
              <a:t>ř</a:t>
            </a:r>
            <a:r>
              <a:rPr lang="cs-CZ" sz="2000" dirty="0"/>
              <a:t>. a § 59 odst. 1 </a:t>
            </a:r>
            <a:r>
              <a:rPr lang="cs-CZ" sz="2000" dirty="0" err="1"/>
              <a:t>tr</a:t>
            </a:r>
            <a:r>
              <a:rPr lang="cs-CZ" sz="2000" dirty="0"/>
              <a:t>. řádu – opatřen uznávaným elektronickým podpisem (§ 6 odst. 1, 2 zákona č. 297/2016 Sb., dříve § 11 odst. 1, 3 zákona č. 227/2000 Sb., ve znění účinném do 18. 9. 2016) jednající fyzické osoby elektronický dokument v podobě datové zprávy obsahující podání.</a:t>
            </a:r>
          </a:p>
        </p:txBody>
      </p:sp>
    </p:spTree>
    <p:extLst>
      <p:ext uri="{BB962C8B-B14F-4D97-AF65-F5344CB8AC3E}">
        <p14:creationId xmlns:p14="http://schemas.microsoft.com/office/powerpoint/2010/main" val="1158621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15</a:t>
            </a:fld>
            <a:endParaRPr lang="cs-CZ" altLang="cs-CZ"/>
          </a:p>
        </p:txBody>
      </p:sp>
      <p:sp>
        <p:nvSpPr>
          <p:cNvPr id="2" name="TextovéPole 1"/>
          <p:cNvSpPr txBox="1"/>
          <p:nvPr/>
        </p:nvSpPr>
        <p:spPr>
          <a:xfrm>
            <a:off x="2140360" y="227810"/>
            <a:ext cx="6863995" cy="523220"/>
          </a:xfrm>
          <a:prstGeom prst="rect">
            <a:avLst/>
          </a:prstGeom>
          <a:noFill/>
        </p:spPr>
        <p:txBody>
          <a:bodyPr wrap="none" rtlCol="0">
            <a:spAutoFit/>
          </a:bodyPr>
          <a:lstStyle/>
          <a:p>
            <a:r>
              <a:rPr lang="cs-CZ" sz="2800"/>
              <a:t>podepisování a doručování el. </a:t>
            </a:r>
            <a:r>
              <a:rPr lang="cs-CZ" sz="2800" dirty="0"/>
              <a:t>podání - NS</a:t>
            </a:r>
            <a:endParaRPr lang="en-GB" sz="2800" dirty="0"/>
          </a:p>
        </p:txBody>
      </p:sp>
      <p:sp>
        <p:nvSpPr>
          <p:cNvPr id="6" name="TextovéPole 5"/>
          <p:cNvSpPr txBox="1"/>
          <p:nvPr/>
        </p:nvSpPr>
        <p:spPr>
          <a:xfrm>
            <a:off x="188260" y="1237557"/>
            <a:ext cx="8816095" cy="4524315"/>
          </a:xfrm>
          <a:prstGeom prst="rect">
            <a:avLst/>
          </a:prstGeom>
          <a:noFill/>
        </p:spPr>
        <p:txBody>
          <a:bodyPr wrap="square" rtlCol="0">
            <a:spAutoFit/>
          </a:bodyPr>
          <a:lstStyle/>
          <a:p>
            <a:r>
              <a:rPr lang="cs-CZ" sz="3200" dirty="0"/>
              <a:t>III. Bylo-li podání v elektronické podobě opatřeno uznávaným elektronickým podpisem ve smyslu § 6 odst. 1, 2 zákona č. 297/2016 Sb. (dříve podle § 11 odst. 1, 3 zákona č. 227/2000 Sb., ve znění účinném do 18. 9. 2016), nepoužije se tzv. fikce podpisu podle § 18 odst. 2 zákona č. 300/2008 Sb., ve znění pozdějších předpisů, i když bylo učiněno prostřednictvím datové schránky.</a:t>
            </a:r>
          </a:p>
        </p:txBody>
      </p:sp>
    </p:spTree>
    <p:extLst>
      <p:ext uri="{BB962C8B-B14F-4D97-AF65-F5344CB8AC3E}">
        <p14:creationId xmlns:p14="http://schemas.microsoft.com/office/powerpoint/2010/main" val="1717020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16</a:t>
            </a:fld>
            <a:endParaRPr lang="cs-CZ" altLang="cs-CZ"/>
          </a:p>
        </p:txBody>
      </p:sp>
      <p:sp>
        <p:nvSpPr>
          <p:cNvPr id="2" name="TextovéPole 1"/>
          <p:cNvSpPr txBox="1"/>
          <p:nvPr/>
        </p:nvSpPr>
        <p:spPr>
          <a:xfrm>
            <a:off x="2140360" y="227810"/>
            <a:ext cx="6863995" cy="523220"/>
          </a:xfrm>
          <a:prstGeom prst="rect">
            <a:avLst/>
          </a:prstGeom>
          <a:noFill/>
        </p:spPr>
        <p:txBody>
          <a:bodyPr wrap="none" rtlCol="0">
            <a:spAutoFit/>
          </a:bodyPr>
          <a:lstStyle/>
          <a:p>
            <a:r>
              <a:rPr lang="cs-CZ" sz="2800"/>
              <a:t>podepisování a doručování el. </a:t>
            </a:r>
            <a:r>
              <a:rPr lang="cs-CZ" sz="2800" dirty="0"/>
              <a:t>podání - NS</a:t>
            </a:r>
            <a:endParaRPr lang="en-GB" sz="2800" dirty="0"/>
          </a:p>
        </p:txBody>
      </p:sp>
      <p:sp>
        <p:nvSpPr>
          <p:cNvPr id="6" name="TextovéPole 5"/>
          <p:cNvSpPr txBox="1"/>
          <p:nvPr/>
        </p:nvSpPr>
        <p:spPr>
          <a:xfrm>
            <a:off x="188260" y="783134"/>
            <a:ext cx="8816095" cy="5693866"/>
          </a:xfrm>
          <a:prstGeom prst="rect">
            <a:avLst/>
          </a:prstGeom>
          <a:noFill/>
        </p:spPr>
        <p:txBody>
          <a:bodyPr wrap="square" rtlCol="0">
            <a:spAutoFit/>
          </a:bodyPr>
          <a:lstStyle/>
          <a:p>
            <a:r>
              <a:rPr lang="cs-CZ" sz="2800" dirty="0"/>
              <a:t>IV. Procesní úkon, učiněný prostřednictvím datové schránky za podmínek uvedených v § 18 odst. 2 zákona č. 300/2008 Sb., ve znění pozdějších předpisů, osobou tam označenou, </a:t>
            </a:r>
            <a:r>
              <a:rPr lang="cs-CZ" sz="2800" b="1" dirty="0">
                <a:solidFill>
                  <a:srgbClr val="FF0000"/>
                </a:solidFill>
              </a:rPr>
              <a:t>má stejné účinky jako procesní úkon učiněný písemně a podepsaný osobou, pro kterou byla zřízena datová schránka. </a:t>
            </a:r>
            <a:r>
              <a:rPr lang="cs-CZ" sz="2800" dirty="0"/>
              <a:t>Je-li osobou, pro kterou byla zřízena datová schránka, právnická osoba, má takový procesní úkon učiněný prostřednictvím datové schránky stejné účinky jako procesní úkon, který za právnickou osobu písemně učiní a podepíše osoba oprávněná jednat za právnickou osobu podle příslušného procesního předpisu.</a:t>
            </a:r>
          </a:p>
        </p:txBody>
      </p:sp>
    </p:spTree>
    <p:extLst>
      <p:ext uri="{BB962C8B-B14F-4D97-AF65-F5344CB8AC3E}">
        <p14:creationId xmlns:p14="http://schemas.microsoft.com/office/powerpoint/2010/main" val="803959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17</a:t>
            </a:fld>
            <a:endParaRPr lang="cs-CZ" altLang="cs-CZ"/>
          </a:p>
        </p:txBody>
      </p:sp>
      <p:sp>
        <p:nvSpPr>
          <p:cNvPr id="2" name="TextovéPole 1"/>
          <p:cNvSpPr txBox="1"/>
          <p:nvPr/>
        </p:nvSpPr>
        <p:spPr>
          <a:xfrm>
            <a:off x="2140360" y="227810"/>
            <a:ext cx="6863995" cy="523220"/>
          </a:xfrm>
          <a:prstGeom prst="rect">
            <a:avLst/>
          </a:prstGeom>
          <a:noFill/>
        </p:spPr>
        <p:txBody>
          <a:bodyPr wrap="none" rtlCol="0">
            <a:spAutoFit/>
          </a:bodyPr>
          <a:lstStyle/>
          <a:p>
            <a:r>
              <a:rPr lang="cs-CZ" sz="2800"/>
              <a:t>podepisování a doručování el. </a:t>
            </a:r>
            <a:r>
              <a:rPr lang="cs-CZ" sz="2800" dirty="0"/>
              <a:t>podání - NS</a:t>
            </a:r>
            <a:endParaRPr lang="en-GB" sz="2800" dirty="0"/>
          </a:p>
        </p:txBody>
      </p:sp>
      <p:sp>
        <p:nvSpPr>
          <p:cNvPr id="6" name="TextovéPole 5"/>
          <p:cNvSpPr txBox="1"/>
          <p:nvPr/>
        </p:nvSpPr>
        <p:spPr>
          <a:xfrm>
            <a:off x="188260" y="1207191"/>
            <a:ext cx="8816095" cy="4893647"/>
          </a:xfrm>
          <a:prstGeom prst="rect">
            <a:avLst/>
          </a:prstGeom>
          <a:noFill/>
        </p:spPr>
        <p:txBody>
          <a:bodyPr wrap="square" rtlCol="0">
            <a:spAutoFit/>
          </a:bodyPr>
          <a:lstStyle/>
          <a:p>
            <a:r>
              <a:rPr lang="cs-CZ" dirty="0"/>
              <a:t>V. Soud doručuje do datové schránky adresáta písemné vyhotovení rozhodnutí, jiných svých úkonů a další písemnosti, o nichž to stanoví zákon, jen nedošlo-li k jejich doručení při jednání (jiném soudním roku) nebo při úkonu trestního řízení a umožňuje-li to povaha doručované písemnosti. Předpokladem je, že adresát má zpřístupněnou svou datovou schránku, že adresát má fyzickou osobu oprávněnou nebo pověřenou k přístupu do své datové schránky a že nedošlo (ani zpětně) ke znepřístupnění datové schránky. </a:t>
            </a:r>
            <a:r>
              <a:rPr lang="cs-CZ" b="1" dirty="0">
                <a:solidFill>
                  <a:srgbClr val="FF0000"/>
                </a:solidFill>
              </a:rPr>
              <a:t>Prokáže-li adresát, který je právnickou osobou, že v době doručování písemnosti neměl osobu oprávněnou nebo pověřenou k přístupu do své datové schránky a že tento stav nezavinil, nenastanou účinky doručení.</a:t>
            </a:r>
          </a:p>
        </p:txBody>
      </p:sp>
    </p:spTree>
    <p:extLst>
      <p:ext uri="{BB962C8B-B14F-4D97-AF65-F5344CB8AC3E}">
        <p14:creationId xmlns:p14="http://schemas.microsoft.com/office/powerpoint/2010/main" val="4481731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18</a:t>
            </a:fld>
            <a:endParaRPr lang="cs-CZ" altLang="cs-CZ"/>
          </a:p>
        </p:txBody>
      </p:sp>
      <p:sp>
        <p:nvSpPr>
          <p:cNvPr id="2" name="TextovéPole 1"/>
          <p:cNvSpPr txBox="1"/>
          <p:nvPr/>
        </p:nvSpPr>
        <p:spPr>
          <a:xfrm>
            <a:off x="2140360" y="227810"/>
            <a:ext cx="6863995" cy="523220"/>
          </a:xfrm>
          <a:prstGeom prst="rect">
            <a:avLst/>
          </a:prstGeom>
          <a:noFill/>
        </p:spPr>
        <p:txBody>
          <a:bodyPr wrap="none" rtlCol="0">
            <a:spAutoFit/>
          </a:bodyPr>
          <a:lstStyle/>
          <a:p>
            <a:r>
              <a:rPr lang="cs-CZ" sz="2800"/>
              <a:t>podepisování a doručování el. </a:t>
            </a:r>
            <a:r>
              <a:rPr lang="cs-CZ" sz="2800" dirty="0"/>
              <a:t>podání - NS</a:t>
            </a:r>
            <a:endParaRPr lang="en-GB" sz="2800" dirty="0"/>
          </a:p>
        </p:txBody>
      </p:sp>
      <p:sp>
        <p:nvSpPr>
          <p:cNvPr id="6" name="TextovéPole 5"/>
          <p:cNvSpPr txBox="1"/>
          <p:nvPr/>
        </p:nvSpPr>
        <p:spPr>
          <a:xfrm>
            <a:off x="188260" y="967800"/>
            <a:ext cx="8816095" cy="5509200"/>
          </a:xfrm>
          <a:prstGeom prst="rect">
            <a:avLst/>
          </a:prstGeom>
          <a:noFill/>
        </p:spPr>
        <p:txBody>
          <a:bodyPr wrap="square" rtlCol="0">
            <a:spAutoFit/>
          </a:bodyPr>
          <a:lstStyle/>
          <a:p>
            <a:r>
              <a:rPr lang="cs-CZ" sz="2200" dirty="0"/>
              <a:t>V. Má-li fyzická osoba zřízeno více datových schránek (např. datovou schránku fyzické osoby a datovou schránku podnikající fyzické osoby, nebo advokát datovou schránku podnikající fyzické osoby – advokáta, ale též insolvenčního správce nebo daňového poradce), je třeba jí doručovat písemné vyhotovení rozhodnutí, jiných úkonů a další písemnosti do té datové schránky, která odpovídá povaze doručované písemnosti. </a:t>
            </a:r>
            <a:r>
              <a:rPr lang="cs-CZ" sz="2200" b="1" dirty="0">
                <a:solidFill>
                  <a:srgbClr val="FF0000"/>
                </a:solidFill>
              </a:rPr>
              <a:t>Účinky doručení písemnosti však nastanou i jejím doručením do jiné („nepříslušné“) datové schránky téže fyzické osoby</a:t>
            </a:r>
            <a:r>
              <a:rPr lang="cs-CZ" sz="2200" dirty="0"/>
              <a:t> za podmínek § 17 odst. 3 zákona č. 300/2008 Sb., ve znění pozdějších předpisů.</a:t>
            </a:r>
            <a:br>
              <a:rPr lang="cs-CZ" sz="2200" dirty="0"/>
            </a:br>
            <a:br>
              <a:rPr lang="cs-CZ" sz="2200" dirty="0"/>
            </a:br>
            <a:r>
              <a:rPr lang="cs-CZ" sz="2200" dirty="0"/>
              <a:t>Lhůta uvedená v § 17 odst. 4 zákona č. 300/2008 Sb., ve znění pozdějších předpisů, je lhůtou procesní, jejíž běh se při doručování písemností v občanském soudním řízení počítá podle § 57 odst. 1 a 2 o. s. </a:t>
            </a:r>
            <a:r>
              <a:rPr lang="cs-CZ" sz="2200" dirty="0" err="1"/>
              <a:t>ř</a:t>
            </a:r>
            <a:r>
              <a:rPr lang="cs-CZ" sz="2200" dirty="0"/>
              <a:t>. a při doručování písemností v trestním řízení podle § 60 odst. 1, 2 a 3 </a:t>
            </a:r>
            <a:r>
              <a:rPr lang="cs-CZ" sz="2200" dirty="0" err="1"/>
              <a:t>tr</a:t>
            </a:r>
            <a:r>
              <a:rPr lang="cs-CZ" sz="2200" dirty="0"/>
              <a:t>. řádu.</a:t>
            </a:r>
          </a:p>
        </p:txBody>
      </p:sp>
    </p:spTree>
    <p:extLst>
      <p:ext uri="{BB962C8B-B14F-4D97-AF65-F5344CB8AC3E}">
        <p14:creationId xmlns:p14="http://schemas.microsoft.com/office/powerpoint/2010/main" val="720442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19</a:t>
            </a:fld>
            <a:endParaRPr lang="cs-CZ" altLang="cs-CZ"/>
          </a:p>
        </p:txBody>
      </p:sp>
      <p:sp>
        <p:nvSpPr>
          <p:cNvPr id="2" name="TextovéPole 1"/>
          <p:cNvSpPr txBox="1"/>
          <p:nvPr/>
        </p:nvSpPr>
        <p:spPr>
          <a:xfrm>
            <a:off x="5821129" y="249231"/>
            <a:ext cx="3105274" cy="523220"/>
          </a:xfrm>
          <a:prstGeom prst="rect">
            <a:avLst/>
          </a:prstGeom>
          <a:noFill/>
        </p:spPr>
        <p:txBody>
          <a:bodyPr wrap="none" rtlCol="0">
            <a:spAutoFit/>
          </a:bodyPr>
          <a:lstStyle/>
          <a:p>
            <a:r>
              <a:rPr lang="cs-CZ" sz="2800" dirty="0"/>
              <a:t>konverze a el. spis</a:t>
            </a:r>
            <a:endParaRPr lang="en-GB" sz="2800" dirty="0"/>
          </a:p>
        </p:txBody>
      </p:sp>
      <p:sp>
        <p:nvSpPr>
          <p:cNvPr id="7" name="TextovéPole 6"/>
          <p:cNvSpPr txBox="1"/>
          <p:nvPr/>
        </p:nvSpPr>
        <p:spPr>
          <a:xfrm>
            <a:off x="188260" y="1398687"/>
            <a:ext cx="8207595" cy="4401205"/>
          </a:xfrm>
          <a:prstGeom prst="rect">
            <a:avLst/>
          </a:prstGeom>
          <a:noFill/>
        </p:spPr>
        <p:txBody>
          <a:bodyPr wrap="square" rtlCol="0">
            <a:spAutoFit/>
          </a:bodyPr>
          <a:lstStyle/>
          <a:p>
            <a:r>
              <a:rPr lang="cs-CZ" sz="2800" dirty="0"/>
              <a:t>§ 22 zákona č. 300/2008 Sb. </a:t>
            </a:r>
            <a:r>
              <a:rPr lang="mr-IN" sz="2800" dirty="0"/>
              <a:t>–</a:t>
            </a:r>
            <a:r>
              <a:rPr lang="cs-CZ" sz="2800" dirty="0"/>
              <a:t> autorizovaná </a:t>
            </a:r>
            <a:r>
              <a:rPr lang="mr-IN" sz="2800" dirty="0"/>
              <a:t>–</a:t>
            </a:r>
            <a:r>
              <a:rPr lang="cs-CZ" sz="2800" dirty="0"/>
              <a:t> na žádost, ex officio</a:t>
            </a:r>
          </a:p>
          <a:p>
            <a:endParaRPr lang="cs-CZ" sz="2800" dirty="0"/>
          </a:p>
          <a:p>
            <a:r>
              <a:rPr lang="cs-CZ" sz="2800" dirty="0"/>
              <a:t>§ 69a zákona č. 499/2004 Sb. </a:t>
            </a:r>
            <a:r>
              <a:rPr lang="mr-IN" sz="2800" dirty="0"/>
              <a:t>–</a:t>
            </a:r>
            <a:r>
              <a:rPr lang="cs-CZ" sz="2800" dirty="0"/>
              <a:t> určeným původcem (bez unifikovaného řešení)</a:t>
            </a:r>
          </a:p>
          <a:p>
            <a:endParaRPr lang="cs-CZ" sz="2800" dirty="0"/>
          </a:p>
          <a:p>
            <a:r>
              <a:rPr lang="cs-CZ" sz="2800" dirty="0"/>
              <a:t>konverze před dálkovým přístupem</a:t>
            </a:r>
          </a:p>
          <a:p>
            <a:endParaRPr lang="cs-CZ" sz="2800" dirty="0"/>
          </a:p>
          <a:p>
            <a:r>
              <a:rPr lang="cs-CZ" sz="2800" dirty="0"/>
              <a:t>elektronický spis / elektronické podání </a:t>
            </a:r>
            <a:r>
              <a:rPr lang="mr-IN" sz="2800" dirty="0"/>
              <a:t>–</a:t>
            </a:r>
            <a:r>
              <a:rPr lang="cs-CZ" sz="2800" dirty="0"/>
              <a:t> co s konvertovaným dokumentem (?)</a:t>
            </a:r>
          </a:p>
        </p:txBody>
      </p:sp>
    </p:spTree>
    <p:extLst>
      <p:ext uri="{BB962C8B-B14F-4D97-AF65-F5344CB8AC3E}">
        <p14:creationId xmlns:p14="http://schemas.microsoft.com/office/powerpoint/2010/main" val="1072948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a:p>
        </p:txBody>
      </p:sp>
      <p:sp>
        <p:nvSpPr>
          <p:cNvPr id="7" name="TextovéPole 6"/>
          <p:cNvSpPr txBox="1"/>
          <p:nvPr/>
        </p:nvSpPr>
        <p:spPr>
          <a:xfrm>
            <a:off x="3103123" y="121625"/>
            <a:ext cx="5803284" cy="1631216"/>
          </a:xfrm>
          <a:prstGeom prst="rect">
            <a:avLst/>
          </a:prstGeom>
          <a:noFill/>
        </p:spPr>
        <p:txBody>
          <a:bodyPr wrap="square" rtlCol="0">
            <a:spAutoFit/>
          </a:bodyPr>
          <a:lstStyle/>
          <a:p>
            <a:r>
              <a:rPr lang="cs-CZ" sz="2000" dirty="0"/>
              <a:t>písemnost</a:t>
            </a:r>
          </a:p>
          <a:p>
            <a:r>
              <a:rPr lang="cs-CZ" sz="2000" dirty="0"/>
              <a:t>(písemné právní jednání)</a:t>
            </a:r>
          </a:p>
          <a:p>
            <a:endParaRPr lang="cs-CZ" sz="2000" dirty="0"/>
          </a:p>
          <a:p>
            <a:r>
              <a:rPr lang="cs-CZ" sz="2000" dirty="0"/>
              <a:t>spolehlivý důkaz písemnosti</a:t>
            </a:r>
          </a:p>
          <a:p>
            <a:r>
              <a:rPr lang="cs-CZ" sz="2000" dirty="0"/>
              <a:t>(spolehlivý důkaz písemného právního jednání)</a:t>
            </a:r>
          </a:p>
        </p:txBody>
      </p:sp>
      <p:sp>
        <p:nvSpPr>
          <p:cNvPr id="8" name="TextovéPole 7"/>
          <p:cNvSpPr txBox="1"/>
          <p:nvPr/>
        </p:nvSpPr>
        <p:spPr>
          <a:xfrm>
            <a:off x="138491" y="2230826"/>
            <a:ext cx="4842071" cy="3477875"/>
          </a:xfrm>
          <a:prstGeom prst="rect">
            <a:avLst/>
          </a:prstGeom>
          <a:noFill/>
        </p:spPr>
        <p:txBody>
          <a:bodyPr wrap="square" rtlCol="0">
            <a:spAutoFit/>
          </a:bodyPr>
          <a:lstStyle/>
          <a:p>
            <a:r>
              <a:rPr lang="cs-CZ" sz="2000" dirty="0"/>
              <a:t>§ 562 odst. 1 OZ: Písemná forma je zachována i při právním jednání učiněném elektronickými nebo jinými technickými prostředky umožňujícími zachycení jeho obsahu a určení jednající osoby.</a:t>
            </a:r>
          </a:p>
          <a:p>
            <a:endParaRPr lang="cs-CZ" sz="2000" dirty="0"/>
          </a:p>
          <a:p>
            <a:r>
              <a:rPr lang="cs-CZ" sz="2000" dirty="0"/>
              <a:t>§ 1819 OZ: Textová podoba je zachována, jsou-li údaje poskytnuty takovým způsobem, že je lze uchovat a opakovaně zobrazovat. </a:t>
            </a:r>
          </a:p>
        </p:txBody>
      </p:sp>
      <p:sp>
        <p:nvSpPr>
          <p:cNvPr id="9" name="TextovéPole 8"/>
          <p:cNvSpPr txBox="1"/>
          <p:nvPr/>
        </p:nvSpPr>
        <p:spPr>
          <a:xfrm>
            <a:off x="4933640" y="2292540"/>
            <a:ext cx="4268726" cy="3170099"/>
          </a:xfrm>
          <a:prstGeom prst="rect">
            <a:avLst/>
          </a:prstGeom>
          <a:noFill/>
        </p:spPr>
        <p:txBody>
          <a:bodyPr wrap="square" rtlCol="0">
            <a:spAutoFit/>
          </a:bodyPr>
          <a:lstStyle/>
          <a:p>
            <a:r>
              <a:rPr lang="cs-CZ" sz="2000" dirty="0"/>
              <a:t>§ 566 odst. 2 OZ: Má se za to, že </a:t>
            </a:r>
            <a:r>
              <a:rPr lang="cs-CZ" sz="2000" b="1" dirty="0">
                <a:solidFill>
                  <a:srgbClr val="FF0000"/>
                </a:solidFill>
              </a:rPr>
              <a:t>písemnosti </a:t>
            </a:r>
            <a:r>
              <a:rPr lang="cs-CZ" sz="2000" dirty="0"/>
              <a:t>týkající se právních skutečností, k nimž dochází při běžném provozu závodu, dokazují, dovolává-li se jich druhá strana k svému prospěchu, co je </a:t>
            </a:r>
            <a:r>
              <a:rPr lang="cs-CZ" sz="2000" b="1" dirty="0">
                <a:solidFill>
                  <a:srgbClr val="FF0000"/>
                </a:solidFill>
              </a:rPr>
              <a:t>v listině</a:t>
            </a:r>
            <a:r>
              <a:rPr lang="cs-CZ" sz="2000" u="sng" dirty="0"/>
              <a:t> </a:t>
            </a:r>
            <a:r>
              <a:rPr lang="cs-CZ" sz="2000" dirty="0"/>
              <a:t>obsaženo a že </a:t>
            </a:r>
            <a:r>
              <a:rPr lang="cs-CZ" sz="2000" b="1" dirty="0">
                <a:solidFill>
                  <a:srgbClr val="FF0000"/>
                </a:solidFill>
              </a:rPr>
              <a:t>listina</a:t>
            </a:r>
            <a:r>
              <a:rPr lang="cs-CZ" sz="2000" dirty="0"/>
              <a:t> byla vystavena v době na ní uvedené; to platí i v případě, že </a:t>
            </a:r>
            <a:r>
              <a:rPr lang="cs-CZ" sz="2000" b="1" dirty="0">
                <a:solidFill>
                  <a:srgbClr val="FF0000"/>
                </a:solidFill>
              </a:rPr>
              <a:t>listina</a:t>
            </a:r>
            <a:r>
              <a:rPr lang="cs-CZ" sz="2000" dirty="0"/>
              <a:t> nebyla podepsána.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20</a:t>
            </a:fld>
            <a:endParaRPr lang="cs-CZ" altLang="cs-CZ"/>
          </a:p>
        </p:txBody>
      </p:sp>
      <p:sp>
        <p:nvSpPr>
          <p:cNvPr id="2" name="TextovéPole 1"/>
          <p:cNvSpPr txBox="1"/>
          <p:nvPr/>
        </p:nvSpPr>
        <p:spPr>
          <a:xfrm>
            <a:off x="5787878" y="182729"/>
            <a:ext cx="3172472" cy="523220"/>
          </a:xfrm>
          <a:prstGeom prst="rect">
            <a:avLst/>
          </a:prstGeom>
          <a:noFill/>
        </p:spPr>
        <p:txBody>
          <a:bodyPr wrap="none" rtlCol="0">
            <a:spAutoFit/>
          </a:bodyPr>
          <a:lstStyle/>
          <a:p>
            <a:r>
              <a:rPr lang="cs-CZ" sz="2800" dirty="0"/>
              <a:t>a</a:t>
            </a:r>
            <a:r>
              <a:rPr lang="cs-CZ" sz="2800"/>
              <a:t>rchivace </a:t>
            </a:r>
            <a:r>
              <a:rPr lang="cs-CZ" sz="2800" dirty="0"/>
              <a:t>a el. spis</a:t>
            </a:r>
            <a:endParaRPr lang="en-GB" sz="2800" dirty="0"/>
          </a:p>
        </p:txBody>
      </p:sp>
      <p:sp>
        <p:nvSpPr>
          <p:cNvPr id="7" name="TextovéPole 6"/>
          <p:cNvSpPr txBox="1"/>
          <p:nvPr/>
        </p:nvSpPr>
        <p:spPr>
          <a:xfrm>
            <a:off x="221511" y="985421"/>
            <a:ext cx="8207595" cy="5262979"/>
          </a:xfrm>
          <a:prstGeom prst="rect">
            <a:avLst/>
          </a:prstGeom>
          <a:noFill/>
        </p:spPr>
        <p:txBody>
          <a:bodyPr wrap="square" rtlCol="0">
            <a:spAutoFit/>
          </a:bodyPr>
          <a:lstStyle/>
          <a:p>
            <a:pPr marL="457200" indent="-457200">
              <a:buFontTx/>
              <a:buChar char="-"/>
            </a:pPr>
            <a:r>
              <a:rPr lang="cs-CZ" sz="2800" dirty="0" err="1"/>
              <a:t>Přepodepisování</a:t>
            </a:r>
            <a:r>
              <a:rPr lang="cs-CZ" sz="2800" dirty="0"/>
              <a:t> (přerazítkování, </a:t>
            </a:r>
            <a:r>
              <a:rPr lang="mr-IN" sz="2800" dirty="0"/>
              <a:t>…</a:t>
            </a:r>
            <a:r>
              <a:rPr lang="cs-CZ" sz="2800" dirty="0"/>
              <a:t>)</a:t>
            </a:r>
          </a:p>
          <a:p>
            <a:pPr marL="457200" indent="-457200">
              <a:buFontTx/>
              <a:buChar char="-"/>
            </a:pPr>
            <a:endParaRPr lang="cs-CZ" sz="2800" dirty="0"/>
          </a:p>
          <a:p>
            <a:pPr marL="457200" indent="-457200">
              <a:buFontTx/>
              <a:buChar char="-"/>
            </a:pPr>
            <a:r>
              <a:rPr lang="cs-CZ" sz="2800" dirty="0"/>
              <a:t>Dávkové přerazítkování</a:t>
            </a:r>
          </a:p>
          <a:p>
            <a:pPr marL="457200" indent="-457200">
              <a:buFontTx/>
              <a:buChar char="-"/>
            </a:pPr>
            <a:endParaRPr lang="cs-CZ" sz="2800" dirty="0"/>
          </a:p>
          <a:p>
            <a:pPr marL="457200" indent="-457200">
              <a:buFontTx/>
              <a:buChar char="-"/>
            </a:pPr>
            <a:r>
              <a:rPr lang="cs-CZ" sz="2800" dirty="0"/>
              <a:t>Důvěryhodný systém bez vnitřního použití certifikátů</a:t>
            </a:r>
          </a:p>
          <a:p>
            <a:pPr marL="457200" indent="-457200">
              <a:buFontTx/>
              <a:buChar char="-"/>
            </a:pPr>
            <a:endParaRPr lang="cs-CZ" sz="2800" dirty="0"/>
          </a:p>
          <a:p>
            <a:pPr marL="457200" indent="-457200">
              <a:buFontTx/>
              <a:buChar char="-"/>
            </a:pPr>
            <a:r>
              <a:rPr lang="cs-CZ" sz="2800" dirty="0" err="1"/>
              <a:t>Blockchain</a:t>
            </a:r>
            <a:endParaRPr lang="cs-CZ" sz="2800" dirty="0"/>
          </a:p>
          <a:p>
            <a:pPr marL="457200" indent="-457200">
              <a:buFontTx/>
              <a:buChar char="-"/>
            </a:pPr>
            <a:endParaRPr lang="cs-CZ" sz="2800" dirty="0"/>
          </a:p>
          <a:p>
            <a:pPr marL="457200" indent="-457200">
              <a:buFontTx/>
              <a:buChar char="-"/>
            </a:pPr>
            <a:r>
              <a:rPr lang="cs-CZ" sz="2800" dirty="0"/>
              <a:t>Civilní reflexe národního standardu</a:t>
            </a:r>
          </a:p>
          <a:p>
            <a:pPr marL="457200" indent="-457200">
              <a:buFontTx/>
              <a:buChar char="-"/>
            </a:pPr>
            <a:endParaRPr lang="cs-CZ" sz="2800" dirty="0"/>
          </a:p>
          <a:p>
            <a:pPr marL="457200" indent="-457200">
              <a:buFontTx/>
              <a:buChar char="-"/>
            </a:pPr>
            <a:r>
              <a:rPr lang="cs-CZ" sz="2800" dirty="0"/>
              <a:t>Národní elektronický archiv</a:t>
            </a:r>
          </a:p>
        </p:txBody>
      </p:sp>
    </p:spTree>
    <p:extLst>
      <p:ext uri="{BB962C8B-B14F-4D97-AF65-F5344CB8AC3E}">
        <p14:creationId xmlns:p14="http://schemas.microsoft.com/office/powerpoint/2010/main" val="7755535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21</a:t>
            </a:fld>
            <a:endParaRPr lang="cs-CZ" altLang="cs-CZ"/>
          </a:p>
        </p:txBody>
      </p:sp>
      <p:sp>
        <p:nvSpPr>
          <p:cNvPr id="2" name="TextovéPole 1"/>
          <p:cNvSpPr txBox="1"/>
          <p:nvPr/>
        </p:nvSpPr>
        <p:spPr>
          <a:xfrm>
            <a:off x="5787878" y="182729"/>
            <a:ext cx="3172472" cy="523220"/>
          </a:xfrm>
          <a:prstGeom prst="rect">
            <a:avLst/>
          </a:prstGeom>
          <a:noFill/>
        </p:spPr>
        <p:txBody>
          <a:bodyPr wrap="none" rtlCol="0">
            <a:spAutoFit/>
          </a:bodyPr>
          <a:lstStyle/>
          <a:p>
            <a:r>
              <a:rPr lang="cs-CZ" sz="2800" dirty="0"/>
              <a:t>a</a:t>
            </a:r>
            <a:r>
              <a:rPr lang="cs-CZ" sz="2800"/>
              <a:t>rchivace </a:t>
            </a:r>
            <a:r>
              <a:rPr lang="cs-CZ" sz="2800" dirty="0"/>
              <a:t>a el. spis</a:t>
            </a:r>
            <a:endParaRPr lang="en-GB" sz="2800" dirty="0"/>
          </a:p>
        </p:txBody>
      </p:sp>
      <p:pic>
        <p:nvPicPr>
          <p:cNvPr id="3" name="Obrázek 2"/>
          <p:cNvPicPr>
            <a:picLocks noChangeAspect="1"/>
          </p:cNvPicPr>
          <p:nvPr/>
        </p:nvPicPr>
        <p:blipFill>
          <a:blip r:embed="rId2"/>
          <a:stretch>
            <a:fillRect/>
          </a:stretch>
        </p:blipFill>
        <p:spPr>
          <a:xfrm>
            <a:off x="422694" y="1396538"/>
            <a:ext cx="8391268" cy="2318443"/>
          </a:xfrm>
          <a:prstGeom prst="rect">
            <a:avLst/>
          </a:prstGeom>
        </p:spPr>
      </p:pic>
      <p:sp>
        <p:nvSpPr>
          <p:cNvPr id="6" name="TextovéPole 5"/>
          <p:cNvSpPr txBox="1"/>
          <p:nvPr/>
        </p:nvSpPr>
        <p:spPr>
          <a:xfrm>
            <a:off x="1042731" y="4272742"/>
            <a:ext cx="6736139" cy="1569660"/>
          </a:xfrm>
          <a:prstGeom prst="rect">
            <a:avLst/>
          </a:prstGeom>
          <a:noFill/>
        </p:spPr>
        <p:txBody>
          <a:bodyPr wrap="none" rtlCol="0">
            <a:spAutoFit/>
          </a:bodyPr>
          <a:lstStyle/>
          <a:p>
            <a:r>
              <a:rPr lang="en-GB" dirty="0"/>
              <a:t>Caveat: </a:t>
            </a:r>
            <a:r>
              <a:rPr lang="en-GB" dirty="0" err="1"/>
              <a:t>nový</a:t>
            </a:r>
            <a:r>
              <a:rPr lang="en-GB" dirty="0"/>
              <a:t> </a:t>
            </a:r>
            <a:r>
              <a:rPr lang="en-GB" dirty="0" err="1"/>
              <a:t>národní</a:t>
            </a:r>
            <a:r>
              <a:rPr lang="en-GB" dirty="0"/>
              <a:t> standard </a:t>
            </a:r>
            <a:r>
              <a:rPr lang="mr-IN" dirty="0"/>
              <a:t>–</a:t>
            </a:r>
            <a:r>
              <a:rPr lang="en-GB" dirty="0"/>
              <a:t> MVČR 57/2017</a:t>
            </a:r>
          </a:p>
          <a:p>
            <a:r>
              <a:rPr lang="en-GB" dirty="0"/>
              <a:t>(</a:t>
            </a:r>
            <a:r>
              <a:rPr lang="en-GB" dirty="0" err="1"/>
              <a:t>účinnost</a:t>
            </a:r>
            <a:r>
              <a:rPr lang="en-GB" dirty="0"/>
              <a:t> od 4. 7. 2017)</a:t>
            </a:r>
          </a:p>
          <a:p>
            <a:endParaRPr lang="en-GB" dirty="0"/>
          </a:p>
          <a:p>
            <a:r>
              <a:rPr lang="en-GB" dirty="0"/>
              <a:t>Caveat: </a:t>
            </a:r>
            <a:r>
              <a:rPr lang="en-GB" dirty="0" err="1"/>
              <a:t>novela</a:t>
            </a:r>
            <a:r>
              <a:rPr lang="en-GB" dirty="0"/>
              <a:t> </a:t>
            </a:r>
            <a:r>
              <a:rPr lang="en-GB" dirty="0" err="1"/>
              <a:t>zákona</a:t>
            </a:r>
            <a:r>
              <a:rPr lang="en-GB" dirty="0"/>
              <a:t> </a:t>
            </a:r>
            <a:r>
              <a:rPr lang="en-GB" dirty="0" err="1"/>
              <a:t>č</a:t>
            </a:r>
            <a:r>
              <a:rPr lang="en-GB" dirty="0"/>
              <a:t>. 365/2000 Sb.</a:t>
            </a:r>
          </a:p>
        </p:txBody>
      </p:sp>
    </p:spTree>
    <p:extLst>
      <p:ext uri="{BB962C8B-B14F-4D97-AF65-F5344CB8AC3E}">
        <p14:creationId xmlns:p14="http://schemas.microsoft.com/office/powerpoint/2010/main" val="565052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3</a:t>
            </a:fld>
            <a:endParaRPr lang="cs-CZ" altLang="cs-CZ"/>
          </a:p>
        </p:txBody>
      </p:sp>
      <p:sp>
        <p:nvSpPr>
          <p:cNvPr id="3" name="TextovéPole 2"/>
          <p:cNvSpPr txBox="1"/>
          <p:nvPr/>
        </p:nvSpPr>
        <p:spPr>
          <a:xfrm>
            <a:off x="422694" y="205165"/>
            <a:ext cx="8458659" cy="6247864"/>
          </a:xfrm>
          <a:prstGeom prst="rect">
            <a:avLst/>
          </a:prstGeom>
          <a:noFill/>
        </p:spPr>
        <p:txBody>
          <a:bodyPr wrap="square" rtlCol="0">
            <a:spAutoFit/>
          </a:bodyPr>
          <a:lstStyle/>
          <a:p>
            <a:pPr algn="r"/>
            <a:r>
              <a:rPr lang="en-GB" sz="3200" dirty="0"/>
              <a:t>Caveat: </a:t>
            </a:r>
            <a:r>
              <a:rPr lang="en-GB" sz="3200" dirty="0" err="1"/>
              <a:t>dokument</a:t>
            </a:r>
            <a:r>
              <a:rPr lang="en-GB" sz="3200" dirty="0"/>
              <a:t>, el. </a:t>
            </a:r>
            <a:r>
              <a:rPr lang="en-GB" sz="3200" dirty="0" err="1"/>
              <a:t>dokument</a:t>
            </a:r>
            <a:endParaRPr lang="en-GB" sz="3200" dirty="0"/>
          </a:p>
          <a:p>
            <a:endParaRPr lang="en-GB" sz="3200" dirty="0"/>
          </a:p>
          <a:p>
            <a:r>
              <a:rPr lang="cs-CZ" sz="2800" dirty="0"/>
              <a:t>§ 2 písm. e) zákona č. 499/2004 Sb.: dokumentem [se pro účely tohoto zákona rozumí] každá písemná, obrazová, zvuková nebo jiná zaznamenaná informace, ať již v podobě analogové či digitální, která byla vytvořena původcem nebo byla původci doručena</a:t>
            </a:r>
          </a:p>
          <a:p>
            <a:endParaRPr lang="cs-CZ" sz="2800" dirty="0"/>
          </a:p>
          <a:p>
            <a:r>
              <a:rPr lang="cs-CZ" sz="2800" dirty="0"/>
              <a:t>Čl. 3(35) </a:t>
            </a:r>
            <a:r>
              <a:rPr lang="cs-CZ" sz="2800" dirty="0" err="1"/>
              <a:t>eIDAS</a:t>
            </a:r>
            <a:r>
              <a:rPr lang="cs-CZ" sz="2800" dirty="0"/>
              <a:t>: „elektronickým dokumentem“ [se pro účely tohoto nařízení rozumí] jakýkoli obsah uchovávaný v elektronické podobě, zejména jako text nebo </a:t>
            </a:r>
            <a:r>
              <a:rPr lang="cs-CZ" sz="2800" dirty="0" err="1"/>
              <a:t>zvuková,vizuální</a:t>
            </a:r>
            <a:r>
              <a:rPr lang="cs-CZ" sz="2800" dirty="0"/>
              <a:t> nebo audiovizuální nahrávka</a:t>
            </a:r>
          </a:p>
        </p:txBody>
      </p:sp>
    </p:spTree>
    <p:extLst>
      <p:ext uri="{BB962C8B-B14F-4D97-AF65-F5344CB8AC3E}">
        <p14:creationId xmlns:p14="http://schemas.microsoft.com/office/powerpoint/2010/main" val="1029784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4</a:t>
            </a:fld>
            <a:endParaRPr lang="cs-CZ" altLang="cs-CZ"/>
          </a:p>
        </p:txBody>
      </p:sp>
      <p:sp>
        <p:nvSpPr>
          <p:cNvPr id="2" name="TextovéPole 1"/>
          <p:cNvSpPr txBox="1"/>
          <p:nvPr/>
        </p:nvSpPr>
        <p:spPr>
          <a:xfrm>
            <a:off x="2320944" y="128471"/>
            <a:ext cx="5881931" cy="954107"/>
          </a:xfrm>
          <a:prstGeom prst="rect">
            <a:avLst/>
          </a:prstGeom>
          <a:noFill/>
        </p:spPr>
        <p:txBody>
          <a:bodyPr wrap="none" rtlCol="0">
            <a:spAutoFit/>
          </a:bodyPr>
          <a:lstStyle/>
          <a:p>
            <a:r>
              <a:rPr lang="en-GB" sz="2800" dirty="0" err="1"/>
              <a:t>elektronické</a:t>
            </a:r>
            <a:r>
              <a:rPr lang="en-GB" sz="2800" dirty="0"/>
              <a:t> </a:t>
            </a:r>
            <a:r>
              <a:rPr lang="en-GB" sz="2800" dirty="0" err="1"/>
              <a:t>písemné</a:t>
            </a:r>
            <a:r>
              <a:rPr lang="en-GB" sz="2800" dirty="0"/>
              <a:t> </a:t>
            </a:r>
            <a:r>
              <a:rPr lang="en-GB" sz="2800" dirty="0" err="1"/>
              <a:t>právní</a:t>
            </a:r>
            <a:r>
              <a:rPr lang="en-GB" sz="2800" dirty="0"/>
              <a:t> </a:t>
            </a:r>
            <a:r>
              <a:rPr lang="en-GB" sz="2800" dirty="0" err="1"/>
              <a:t>jednání</a:t>
            </a:r>
            <a:endParaRPr lang="en-GB" sz="2800" dirty="0"/>
          </a:p>
          <a:p>
            <a:r>
              <a:rPr lang="en-GB" sz="2800" dirty="0"/>
              <a:t>(</a:t>
            </a:r>
            <a:r>
              <a:rPr lang="en-GB" sz="2800" dirty="0" err="1"/>
              <a:t>obsoletní</a:t>
            </a:r>
            <a:r>
              <a:rPr lang="en-GB" sz="2800" dirty="0"/>
              <a:t> </a:t>
            </a:r>
            <a:r>
              <a:rPr lang="en-GB" sz="2800" dirty="0" err="1"/>
              <a:t>judikatura</a:t>
            </a:r>
            <a:r>
              <a:rPr lang="en-GB" sz="2800" dirty="0"/>
              <a:t>)</a:t>
            </a:r>
          </a:p>
        </p:txBody>
      </p:sp>
      <p:sp>
        <p:nvSpPr>
          <p:cNvPr id="3" name="Obdélník 2"/>
          <p:cNvSpPr/>
          <p:nvPr/>
        </p:nvSpPr>
        <p:spPr>
          <a:xfrm>
            <a:off x="422694" y="1545902"/>
            <a:ext cx="8456549" cy="3970318"/>
          </a:xfrm>
          <a:prstGeom prst="rect">
            <a:avLst/>
          </a:prstGeom>
        </p:spPr>
        <p:txBody>
          <a:bodyPr wrap="square">
            <a:spAutoFit/>
          </a:bodyPr>
          <a:lstStyle/>
          <a:p>
            <a:r>
              <a:rPr lang="cs-CZ" sz="3600" dirty="0" err="1"/>
              <a:t>eIDAS</a:t>
            </a:r>
            <a:r>
              <a:rPr lang="cs-CZ" sz="3600" dirty="0"/>
              <a:t>, čl. 25(1): Elektronickému podpisu nesmějí být upírány právní účinky a nesmí být odmítán jako důkaz v soudním a správním řízení pouze z toho důvodu, že má elektronickou podobu nebo že nesplňuje požadavky na kvalifikované elektronické podpisy.</a:t>
            </a:r>
          </a:p>
        </p:txBody>
      </p:sp>
    </p:spTree>
    <p:extLst>
      <p:ext uri="{BB962C8B-B14F-4D97-AF65-F5344CB8AC3E}">
        <p14:creationId xmlns:p14="http://schemas.microsoft.com/office/powerpoint/2010/main" val="1975604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5</a:t>
            </a:fld>
            <a:endParaRPr lang="cs-CZ" altLang="cs-CZ"/>
          </a:p>
        </p:txBody>
      </p:sp>
      <p:sp>
        <p:nvSpPr>
          <p:cNvPr id="2" name="TextovéPole 1"/>
          <p:cNvSpPr txBox="1"/>
          <p:nvPr/>
        </p:nvSpPr>
        <p:spPr>
          <a:xfrm>
            <a:off x="3497991" y="206292"/>
            <a:ext cx="5487336" cy="523220"/>
          </a:xfrm>
          <a:prstGeom prst="rect">
            <a:avLst/>
          </a:prstGeom>
          <a:noFill/>
        </p:spPr>
        <p:txBody>
          <a:bodyPr wrap="none" rtlCol="0">
            <a:spAutoFit/>
          </a:bodyPr>
          <a:lstStyle/>
          <a:p>
            <a:r>
              <a:rPr lang="en-GB" sz="2800" dirty="0"/>
              <a:t>el. </a:t>
            </a:r>
            <a:r>
              <a:rPr lang="en-GB" sz="2800" dirty="0" err="1"/>
              <a:t>podpisy</a:t>
            </a:r>
            <a:r>
              <a:rPr lang="en-GB" sz="2800" dirty="0"/>
              <a:t> a </a:t>
            </a:r>
            <a:r>
              <a:rPr lang="en-GB" sz="2800" dirty="0" err="1"/>
              <a:t>zákonné</a:t>
            </a:r>
            <a:r>
              <a:rPr lang="en-GB" sz="2800" dirty="0"/>
              <a:t> </a:t>
            </a:r>
            <a:r>
              <a:rPr lang="en-GB" sz="2800" dirty="0" err="1"/>
              <a:t>ekvivalenty</a:t>
            </a:r>
            <a:endParaRPr lang="en-GB" sz="2800" dirty="0"/>
          </a:p>
        </p:txBody>
      </p:sp>
      <p:sp>
        <p:nvSpPr>
          <p:cNvPr id="6" name="TextovéPole 5"/>
          <p:cNvSpPr txBox="1"/>
          <p:nvPr/>
        </p:nvSpPr>
        <p:spPr>
          <a:xfrm>
            <a:off x="382410" y="1303187"/>
            <a:ext cx="8761590" cy="1631216"/>
          </a:xfrm>
          <a:prstGeom prst="rect">
            <a:avLst/>
          </a:prstGeom>
          <a:noFill/>
        </p:spPr>
        <p:txBody>
          <a:bodyPr wrap="square" rtlCol="0">
            <a:spAutoFit/>
          </a:bodyPr>
          <a:lstStyle/>
          <a:p>
            <a:r>
              <a:rPr lang="cs-CZ" sz="2000" dirty="0"/>
              <a:t>§ 561 odst. 1 OZ: K platnosti právního jednání učiněného v písemné formě se vyžaduje podpis jednajícího. Podpis může být nahrazen mechanickými prostředky tam, kde je to obvyklé. Jiný právní předpis stanoví, jak lze při právním jednání učiněném elektronickými prostředky písemnost elektronicky podepsat. </a:t>
            </a:r>
          </a:p>
        </p:txBody>
      </p:sp>
      <p:sp>
        <p:nvSpPr>
          <p:cNvPr id="7" name="TextovéPole 6"/>
          <p:cNvSpPr txBox="1"/>
          <p:nvPr/>
        </p:nvSpPr>
        <p:spPr>
          <a:xfrm>
            <a:off x="1343555" y="3504900"/>
            <a:ext cx="6521954" cy="1569660"/>
          </a:xfrm>
          <a:prstGeom prst="rect">
            <a:avLst/>
          </a:prstGeom>
          <a:noFill/>
        </p:spPr>
        <p:txBody>
          <a:bodyPr wrap="square" rtlCol="0">
            <a:spAutoFit/>
          </a:bodyPr>
          <a:lstStyle/>
          <a:p>
            <a:r>
              <a:rPr lang="cs-CZ" dirty="0"/>
              <a:t>Podpis dle zvláštního předpisu </a:t>
            </a:r>
            <a:r>
              <a:rPr lang="mr-IN" dirty="0"/>
              <a:t>–</a:t>
            </a:r>
            <a:r>
              <a:rPr lang="cs-CZ" dirty="0"/>
              <a:t> </a:t>
            </a:r>
            <a:r>
              <a:rPr lang="cs-CZ" dirty="0" err="1"/>
              <a:t>eIDAS</a:t>
            </a:r>
            <a:r>
              <a:rPr lang="cs-CZ" dirty="0"/>
              <a:t> </a:t>
            </a:r>
          </a:p>
          <a:p>
            <a:r>
              <a:rPr lang="cs-CZ" dirty="0"/>
              <a:t>+ § 18 odst. 2 zákona č. 300/2008 Sb.</a:t>
            </a:r>
          </a:p>
          <a:p>
            <a:endParaRPr lang="cs-CZ" dirty="0"/>
          </a:p>
          <a:p>
            <a:r>
              <a:rPr lang="cs-CZ" dirty="0"/>
              <a:t>Mechanický prostředek </a:t>
            </a:r>
            <a:r>
              <a:rPr lang="mr-IN" dirty="0"/>
              <a:t>–</a:t>
            </a:r>
            <a:r>
              <a:rPr lang="cs-CZ" dirty="0"/>
              <a:t> kliknutí (dříve)</a:t>
            </a:r>
          </a:p>
        </p:txBody>
      </p:sp>
    </p:spTree>
    <p:extLst>
      <p:ext uri="{BB962C8B-B14F-4D97-AF65-F5344CB8AC3E}">
        <p14:creationId xmlns:p14="http://schemas.microsoft.com/office/powerpoint/2010/main" val="1140751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6</a:t>
            </a:fld>
            <a:endParaRPr lang="cs-CZ" altLang="cs-CZ"/>
          </a:p>
        </p:txBody>
      </p:sp>
      <p:sp>
        <p:nvSpPr>
          <p:cNvPr id="2" name="TextovéPole 1"/>
          <p:cNvSpPr txBox="1"/>
          <p:nvPr/>
        </p:nvSpPr>
        <p:spPr>
          <a:xfrm>
            <a:off x="3857132" y="206292"/>
            <a:ext cx="4842608" cy="523220"/>
          </a:xfrm>
          <a:prstGeom prst="rect">
            <a:avLst/>
          </a:prstGeom>
          <a:noFill/>
        </p:spPr>
        <p:txBody>
          <a:bodyPr wrap="none" rtlCol="0">
            <a:spAutoFit/>
          </a:bodyPr>
          <a:lstStyle/>
          <a:p>
            <a:r>
              <a:rPr lang="en-GB" sz="2800" dirty="0"/>
              <a:t>el. </a:t>
            </a:r>
            <a:r>
              <a:rPr lang="en-GB" sz="2800" dirty="0" err="1"/>
              <a:t>podpisy</a:t>
            </a:r>
            <a:r>
              <a:rPr lang="en-GB" sz="2800" dirty="0"/>
              <a:t> </a:t>
            </a:r>
            <a:r>
              <a:rPr lang="mr-IN" sz="2800" dirty="0"/>
              <a:t>–</a:t>
            </a:r>
            <a:r>
              <a:rPr lang="en-GB" sz="2800" dirty="0"/>
              <a:t> </a:t>
            </a:r>
            <a:r>
              <a:rPr lang="en-GB" sz="2800" dirty="0" err="1"/>
              <a:t>typologie</a:t>
            </a:r>
            <a:r>
              <a:rPr lang="en-GB" sz="2800" dirty="0"/>
              <a:t> </a:t>
            </a:r>
            <a:r>
              <a:rPr lang="en-GB" sz="2800" dirty="0" err="1"/>
              <a:t>eIDAS</a:t>
            </a:r>
            <a:endParaRPr lang="en-GB" sz="2800" dirty="0"/>
          </a:p>
        </p:txBody>
      </p:sp>
      <p:sp>
        <p:nvSpPr>
          <p:cNvPr id="8" name="TextovéPole 7"/>
          <p:cNvSpPr txBox="1"/>
          <p:nvPr/>
        </p:nvSpPr>
        <p:spPr>
          <a:xfrm>
            <a:off x="1116966" y="1631167"/>
            <a:ext cx="7445143" cy="4154984"/>
          </a:xfrm>
          <a:prstGeom prst="rect">
            <a:avLst/>
          </a:prstGeom>
          <a:noFill/>
        </p:spPr>
        <p:txBody>
          <a:bodyPr wrap="square" rtlCol="0">
            <a:spAutoFit/>
          </a:bodyPr>
          <a:lstStyle/>
          <a:p>
            <a:r>
              <a:rPr lang="cs-CZ" sz="2400" dirty="0"/>
              <a:t>Elektronický podpis</a:t>
            </a:r>
          </a:p>
          <a:p>
            <a:endParaRPr lang="cs-CZ" sz="2400" dirty="0"/>
          </a:p>
          <a:p>
            <a:r>
              <a:rPr lang="cs-CZ" sz="2400" dirty="0"/>
              <a:t>Zaručený elektronický podpis</a:t>
            </a:r>
          </a:p>
          <a:p>
            <a:endParaRPr lang="cs-CZ" sz="2400" dirty="0"/>
          </a:p>
          <a:p>
            <a:r>
              <a:rPr lang="cs-CZ" sz="2400" dirty="0"/>
              <a:t>Zaručený elektronický podpis založený na kvalifikovaném certifikátu</a:t>
            </a:r>
          </a:p>
          <a:p>
            <a:endParaRPr lang="cs-CZ" sz="2400" dirty="0"/>
          </a:p>
          <a:p>
            <a:r>
              <a:rPr lang="cs-CZ" sz="2400" dirty="0"/>
              <a:t>Kvalifikovaný elektronický podpis</a:t>
            </a:r>
          </a:p>
          <a:p>
            <a:endParaRPr lang="cs-CZ" sz="2400" dirty="0"/>
          </a:p>
          <a:p>
            <a:r>
              <a:rPr lang="cs-CZ" sz="2400" dirty="0"/>
              <a:t>(uznávaný elektronický podpis - § 6 odst. 2 zákona č. 297/2016 Sb.)</a:t>
            </a:r>
          </a:p>
        </p:txBody>
      </p:sp>
    </p:spTree>
    <p:extLst>
      <p:ext uri="{BB962C8B-B14F-4D97-AF65-F5344CB8AC3E}">
        <p14:creationId xmlns:p14="http://schemas.microsoft.com/office/powerpoint/2010/main" val="1806966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7</a:t>
            </a:fld>
            <a:endParaRPr lang="cs-CZ" altLang="cs-CZ"/>
          </a:p>
        </p:txBody>
      </p:sp>
      <p:sp>
        <p:nvSpPr>
          <p:cNvPr id="2" name="TextovéPole 1"/>
          <p:cNvSpPr txBox="1"/>
          <p:nvPr/>
        </p:nvSpPr>
        <p:spPr>
          <a:xfrm>
            <a:off x="3857132" y="206292"/>
            <a:ext cx="3443828" cy="523220"/>
          </a:xfrm>
          <a:prstGeom prst="rect">
            <a:avLst/>
          </a:prstGeom>
          <a:noFill/>
        </p:spPr>
        <p:txBody>
          <a:bodyPr wrap="none" rtlCol="0">
            <a:spAutoFit/>
          </a:bodyPr>
          <a:lstStyle/>
          <a:p>
            <a:r>
              <a:rPr lang="cs-CZ" sz="2800" dirty="0"/>
              <a:t>(jednoduchý) podpis</a:t>
            </a:r>
            <a:endParaRPr lang="en-GB" sz="2800" dirty="0"/>
          </a:p>
        </p:txBody>
      </p:sp>
      <p:sp>
        <p:nvSpPr>
          <p:cNvPr id="3" name="TextovéPole 2"/>
          <p:cNvSpPr txBox="1"/>
          <p:nvPr/>
        </p:nvSpPr>
        <p:spPr>
          <a:xfrm>
            <a:off x="565266" y="1214021"/>
            <a:ext cx="7951595" cy="5262979"/>
          </a:xfrm>
          <a:prstGeom prst="rect">
            <a:avLst/>
          </a:prstGeom>
          <a:noFill/>
        </p:spPr>
        <p:txBody>
          <a:bodyPr wrap="square" rtlCol="0">
            <a:spAutoFit/>
          </a:bodyPr>
          <a:lstStyle/>
          <a:p>
            <a:r>
              <a:rPr lang="cs-CZ" dirty="0" err="1"/>
              <a:t>eIDAS</a:t>
            </a:r>
            <a:r>
              <a:rPr lang="cs-CZ" dirty="0"/>
              <a:t>, Čl. 3(10): „elektronickým podpisem“ [se pro účely tohoto nařízení rozumí] data v elektronické podobě, která jsou připojena k jiným datům v elektronické podobě nebo jsou s nimi logicky spojena a která podepisující osoba používá k podepsání</a:t>
            </a:r>
          </a:p>
          <a:p>
            <a:endParaRPr lang="en-GB" dirty="0"/>
          </a:p>
          <a:p>
            <a:r>
              <a:rPr lang="cs-CZ" dirty="0" err="1"/>
              <a:t>eIDAS</a:t>
            </a:r>
            <a:r>
              <a:rPr lang="cs-CZ" dirty="0"/>
              <a:t>, čl. 25(1): Elektronickému podpisu nesmějí být upírány právní účinky a nesmí být odmítán jako důkaz v soudním a správním řízení pouze z toho důvodu, že má elektronickou podobu nebo že nesplňuje požadavky na kvalifikované elektronické podpisy.</a:t>
            </a:r>
          </a:p>
          <a:p>
            <a:endParaRPr lang="cs-CZ" dirty="0"/>
          </a:p>
          <a:p>
            <a:r>
              <a:rPr lang="cs-CZ" dirty="0"/>
              <a:t>§ 7 OZ: Má se za to, že ten, kdo jednal určitým způsobem, jednal poctivě a v dobré víře.</a:t>
            </a:r>
          </a:p>
        </p:txBody>
      </p:sp>
    </p:spTree>
    <p:extLst>
      <p:ext uri="{BB962C8B-B14F-4D97-AF65-F5344CB8AC3E}">
        <p14:creationId xmlns:p14="http://schemas.microsoft.com/office/powerpoint/2010/main" val="1042747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8</a:t>
            </a:fld>
            <a:endParaRPr lang="cs-CZ" altLang="cs-CZ"/>
          </a:p>
        </p:txBody>
      </p:sp>
      <p:sp>
        <p:nvSpPr>
          <p:cNvPr id="2" name="TextovéPole 1"/>
          <p:cNvSpPr txBox="1"/>
          <p:nvPr/>
        </p:nvSpPr>
        <p:spPr>
          <a:xfrm>
            <a:off x="3857132" y="206292"/>
            <a:ext cx="3443828" cy="523220"/>
          </a:xfrm>
          <a:prstGeom prst="rect">
            <a:avLst/>
          </a:prstGeom>
          <a:noFill/>
        </p:spPr>
        <p:txBody>
          <a:bodyPr wrap="none" rtlCol="0">
            <a:spAutoFit/>
          </a:bodyPr>
          <a:lstStyle/>
          <a:p>
            <a:r>
              <a:rPr lang="cs-CZ" sz="2800" dirty="0"/>
              <a:t>(jednoduchý) podpis</a:t>
            </a:r>
            <a:endParaRPr lang="en-GB" sz="2800" dirty="0"/>
          </a:p>
        </p:txBody>
      </p:sp>
      <p:sp>
        <p:nvSpPr>
          <p:cNvPr id="6" name="TextovéPole 5"/>
          <p:cNvSpPr txBox="1"/>
          <p:nvPr/>
        </p:nvSpPr>
        <p:spPr>
          <a:xfrm>
            <a:off x="422694" y="1429789"/>
            <a:ext cx="8476359" cy="3539430"/>
          </a:xfrm>
          <a:prstGeom prst="rect">
            <a:avLst/>
          </a:prstGeom>
          <a:noFill/>
        </p:spPr>
        <p:txBody>
          <a:bodyPr wrap="none" rtlCol="0">
            <a:spAutoFit/>
          </a:bodyPr>
          <a:lstStyle/>
          <a:p>
            <a:pPr marL="342900" indent="-342900">
              <a:buFontTx/>
              <a:buChar char="-"/>
            </a:pPr>
            <a:r>
              <a:rPr lang="en-GB" sz="2800" dirty="0" err="1"/>
              <a:t>chcu</a:t>
            </a:r>
            <a:r>
              <a:rPr lang="en-GB" sz="2800" dirty="0"/>
              <a:t> (!): </a:t>
            </a:r>
            <a:r>
              <a:rPr lang="mr-IN" sz="2800" dirty="0"/>
              <a:t>…</a:t>
            </a:r>
            <a:r>
              <a:rPr lang="en-GB" sz="2800" dirty="0" err="1"/>
              <a:t>originál</a:t>
            </a:r>
            <a:r>
              <a:rPr lang="en-GB" sz="2800" dirty="0"/>
              <a:t>, </a:t>
            </a:r>
            <a:r>
              <a:rPr lang="mr-IN" sz="2800" dirty="0"/>
              <a:t>…</a:t>
            </a:r>
            <a:r>
              <a:rPr lang="en-GB" sz="2800" dirty="0"/>
              <a:t>to </a:t>
            </a:r>
            <a:r>
              <a:rPr lang="en-GB" sz="2800" dirty="0" err="1"/>
              <a:t>písemně</a:t>
            </a:r>
            <a:r>
              <a:rPr lang="en-GB" sz="2800" dirty="0"/>
              <a:t>, </a:t>
            </a:r>
            <a:r>
              <a:rPr lang="mr-IN" sz="2800" dirty="0"/>
              <a:t>…</a:t>
            </a:r>
            <a:r>
              <a:rPr lang="cs-CZ" sz="2800" dirty="0"/>
              <a:t>to podepsané</a:t>
            </a:r>
          </a:p>
          <a:p>
            <a:pPr marL="342900" indent="-342900">
              <a:buFontTx/>
              <a:buChar char="-"/>
            </a:pPr>
            <a:endParaRPr lang="cs-CZ" sz="2800" dirty="0"/>
          </a:p>
          <a:p>
            <a:pPr marL="342900" indent="-342900">
              <a:buFontTx/>
              <a:buChar char="-"/>
            </a:pPr>
            <a:endParaRPr lang="cs-CZ" sz="2800" dirty="0"/>
          </a:p>
          <a:p>
            <a:pPr marL="342900" indent="-342900">
              <a:buFontTx/>
              <a:buChar char="-"/>
            </a:pPr>
            <a:r>
              <a:rPr lang="cs-CZ" sz="2800" dirty="0"/>
              <a:t>Naskenovaný vlastnoruční podpis</a:t>
            </a:r>
          </a:p>
          <a:p>
            <a:pPr marL="342900" indent="-342900">
              <a:buFontTx/>
              <a:buChar char="-"/>
            </a:pPr>
            <a:r>
              <a:rPr lang="cs-CZ" sz="2800" dirty="0" err="1"/>
              <a:t>Klikací</a:t>
            </a:r>
            <a:r>
              <a:rPr lang="cs-CZ" sz="2800" dirty="0"/>
              <a:t> smlouva (</a:t>
            </a:r>
            <a:r>
              <a:rPr lang="cs-CZ" sz="2800" dirty="0" err="1"/>
              <a:t>click-wrap</a:t>
            </a:r>
            <a:endParaRPr lang="cs-CZ" sz="2800" dirty="0"/>
          </a:p>
          <a:p>
            <a:pPr marL="342900" indent="-342900">
              <a:buFontTx/>
              <a:buChar char="-"/>
            </a:pPr>
            <a:r>
              <a:rPr lang="cs-CZ" sz="2800" dirty="0"/>
              <a:t>Podpis prstem na dotykové obrazovce</a:t>
            </a:r>
          </a:p>
          <a:p>
            <a:pPr marL="342900" indent="-342900">
              <a:buFontTx/>
              <a:buChar char="-"/>
            </a:pPr>
            <a:endParaRPr lang="cs-CZ" sz="2800" dirty="0"/>
          </a:p>
          <a:p>
            <a:pPr marL="342900" indent="-342900">
              <a:buFontTx/>
              <a:buChar char="-"/>
            </a:pPr>
            <a:r>
              <a:rPr lang="cs-CZ" sz="2800" dirty="0" err="1"/>
              <a:t>Caveat</a:t>
            </a:r>
            <a:r>
              <a:rPr lang="cs-CZ" sz="2800" dirty="0"/>
              <a:t> </a:t>
            </a:r>
            <a:r>
              <a:rPr lang="mr-IN" sz="2800" dirty="0"/>
              <a:t>–</a:t>
            </a:r>
            <a:r>
              <a:rPr lang="cs-CZ" sz="2800" dirty="0"/>
              <a:t> dokumenty nevyžadující podpis</a:t>
            </a:r>
            <a:endParaRPr lang="en-GB" sz="2800" dirty="0"/>
          </a:p>
        </p:txBody>
      </p:sp>
    </p:spTree>
    <p:extLst>
      <p:ext uri="{BB962C8B-B14F-4D97-AF65-F5344CB8AC3E}">
        <p14:creationId xmlns:p14="http://schemas.microsoft.com/office/powerpoint/2010/main" val="1266091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9</a:t>
            </a:fld>
            <a:endParaRPr lang="cs-CZ" altLang="cs-CZ"/>
          </a:p>
        </p:txBody>
      </p:sp>
      <p:sp>
        <p:nvSpPr>
          <p:cNvPr id="2" name="TextovéPole 1"/>
          <p:cNvSpPr txBox="1"/>
          <p:nvPr/>
        </p:nvSpPr>
        <p:spPr>
          <a:xfrm>
            <a:off x="3110518" y="293781"/>
            <a:ext cx="5889561" cy="523220"/>
          </a:xfrm>
          <a:prstGeom prst="rect">
            <a:avLst/>
          </a:prstGeom>
          <a:noFill/>
        </p:spPr>
        <p:txBody>
          <a:bodyPr wrap="none" rtlCol="0">
            <a:spAutoFit/>
          </a:bodyPr>
          <a:lstStyle/>
          <a:p>
            <a:r>
              <a:rPr lang="cs-CZ" sz="2800"/>
              <a:t>Národní prováděcí </a:t>
            </a:r>
            <a:r>
              <a:rPr lang="cs-CZ" sz="2800" dirty="0"/>
              <a:t>předpisy k </a:t>
            </a:r>
            <a:r>
              <a:rPr lang="cs-CZ" sz="2800" dirty="0" err="1"/>
              <a:t>eIDAS</a:t>
            </a:r>
            <a:endParaRPr lang="en-GB" sz="2800" dirty="0"/>
          </a:p>
        </p:txBody>
      </p:sp>
      <p:sp>
        <p:nvSpPr>
          <p:cNvPr id="6" name="TextovéPole 5"/>
          <p:cNvSpPr txBox="1"/>
          <p:nvPr/>
        </p:nvSpPr>
        <p:spPr>
          <a:xfrm>
            <a:off x="788455" y="2409316"/>
            <a:ext cx="7574150" cy="2677656"/>
          </a:xfrm>
          <a:prstGeom prst="rect">
            <a:avLst/>
          </a:prstGeom>
          <a:noFill/>
        </p:spPr>
        <p:txBody>
          <a:bodyPr wrap="square" rtlCol="0">
            <a:spAutoFit/>
          </a:bodyPr>
          <a:lstStyle/>
          <a:p>
            <a:pPr marL="342900" indent="-342900">
              <a:buFontTx/>
              <a:buChar char="-"/>
            </a:pPr>
            <a:r>
              <a:rPr lang="cs-CZ" sz="2800" dirty="0"/>
              <a:t>Zákon č. 297/2016 Sb. </a:t>
            </a:r>
            <a:r>
              <a:rPr lang="mr-IN" sz="2800" dirty="0"/>
              <a:t>–</a:t>
            </a:r>
            <a:r>
              <a:rPr lang="cs-CZ" sz="2800" dirty="0"/>
              <a:t> mandatorní typologie pro OVM a správa důvěryhodných služeb (SVD)</a:t>
            </a:r>
          </a:p>
          <a:p>
            <a:pPr marL="342900" indent="-342900">
              <a:buFontTx/>
              <a:buChar char="-"/>
            </a:pPr>
            <a:endParaRPr lang="cs-CZ" sz="2800" dirty="0"/>
          </a:p>
          <a:p>
            <a:pPr marL="342900" indent="-342900">
              <a:buFontTx/>
              <a:buChar char="-"/>
            </a:pPr>
            <a:r>
              <a:rPr lang="cs-CZ" sz="2800" dirty="0"/>
              <a:t>Zákon č. 250/2017 Sb. </a:t>
            </a:r>
            <a:r>
              <a:rPr lang="mr-IN" sz="2800" dirty="0"/>
              <a:t>–</a:t>
            </a:r>
            <a:r>
              <a:rPr lang="cs-CZ" sz="2800" dirty="0"/>
              <a:t> systém el. identifikace (vč. správy a národního bodu)</a:t>
            </a:r>
          </a:p>
        </p:txBody>
      </p:sp>
    </p:spTree>
    <p:extLst>
      <p:ext uri="{BB962C8B-B14F-4D97-AF65-F5344CB8AC3E}">
        <p14:creationId xmlns:p14="http://schemas.microsoft.com/office/powerpoint/2010/main" val="1184234192"/>
      </p:ext>
    </p:extLst>
  </p:cSld>
  <p:clrMapOvr>
    <a:masterClrMapping/>
  </p:clrMapOvr>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law_sablona_cz (3)</Template>
  <TotalTime>124</TotalTime>
  <Words>1371</Words>
  <Application>Microsoft Macintosh PowerPoint</Application>
  <PresentationFormat>Předvádění na obrazovce (4:3)</PresentationFormat>
  <Paragraphs>130</Paragraphs>
  <Slides>21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21</vt:i4>
      </vt:variant>
    </vt:vector>
  </HeadingPairs>
  <TitlesOfParts>
    <vt:vector size="26" baseType="lpstr">
      <vt:lpstr>Arial</vt:lpstr>
      <vt:lpstr>Mangal</vt:lpstr>
      <vt:lpstr>Tahoma</vt:lpstr>
      <vt:lpstr>Wingdings</vt:lpstr>
      <vt:lpstr>Prezentace_MU_CZ</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Radim Polčák</cp:lastModifiedBy>
  <cp:revision>24</cp:revision>
  <cp:lastPrinted>1601-01-01T00:00:00Z</cp:lastPrinted>
  <dcterms:created xsi:type="dcterms:W3CDTF">2016-09-29T07:47:12Z</dcterms:created>
  <dcterms:modified xsi:type="dcterms:W3CDTF">2018-11-07T21:37:38Z</dcterms:modified>
</cp:coreProperties>
</file>