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72" r:id="rId10"/>
    <p:sldId id="264" r:id="rId11"/>
    <p:sldId id="265" r:id="rId12"/>
    <p:sldId id="269" r:id="rId13"/>
    <p:sldId id="266" r:id="rId14"/>
    <p:sldId id="267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4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29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48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04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25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50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16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2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47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56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1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7221C-2397-4500-9516-17AC3CC59A97}" type="datetimeFigureOut">
              <a:rPr lang="cs-CZ" smtClean="0"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2A98-21D1-4270-B38B-96A3C03A2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10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Činitelé ovlivňující sociální zabezpečení, Zásady práva sociálního zabezpečení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137" y="3734385"/>
            <a:ext cx="9144000" cy="1655762"/>
          </a:xfrm>
        </p:spPr>
        <p:txBody>
          <a:bodyPr/>
          <a:lstStyle/>
          <a:p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79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participace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Politická rovina – možnost účasti při volbě svých zástupců v rámci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moci zákonodárné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Ekonomická rovina – pojistné systémové součásti práva sociálního zabezpečení – povinnost účasti na systému prostřednictvím odvádění pojistného jako podmínka vzniku na dávky. Oprávněný subjekt se sám aktivně podílí na tvorbě prostředků, ze kterých je systém sociálního zabezpečení financován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0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rovnosti (uniformity)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Účel – zajištění všech oprávněných subjektů za stejných podmínek.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Stejné podmínky vzniku nároku na dávky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Stejná pravidla pro posuzování  nároku na dávky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183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Zásady vnitřní výstavby systému sociálního zabezpečen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hlediska postavení občana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zásluhovosti, 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sociální potřebnosti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hlediska role státu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zabezpečení, garance a iniciace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kompenzace a sociální integrace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valorizace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odstranění tvrdosti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zachování nabytých práv</a:t>
            </a:r>
          </a:p>
        </p:txBody>
      </p:sp>
    </p:spTree>
    <p:extLst>
      <p:ext uri="{BB962C8B-B14F-4D97-AF65-F5344CB8AC3E}">
        <p14:creationId xmlns:p14="http://schemas.microsoft.com/office/powerpoint/2010/main" val="886520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Subjekty právních vztahů sociálního zabezpečení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jednotlivých vztahů vystupují:</a:t>
            </a:r>
          </a:p>
          <a:p>
            <a:pPr lvl="1"/>
            <a:r>
              <a:rPr lang="cs-CZ" dirty="0" smtClean="0"/>
              <a:t>Stát,</a:t>
            </a:r>
          </a:p>
          <a:p>
            <a:pPr lvl="1"/>
            <a:r>
              <a:rPr lang="cs-CZ" dirty="0" smtClean="0"/>
              <a:t>Zaměstnavatelé,</a:t>
            </a:r>
          </a:p>
          <a:p>
            <a:pPr lvl="1"/>
            <a:r>
              <a:rPr lang="cs-CZ" dirty="0" smtClean="0"/>
              <a:t>Zaměstnanci,</a:t>
            </a:r>
          </a:p>
          <a:p>
            <a:pPr lvl="1"/>
            <a:r>
              <a:rPr lang="cs-CZ" dirty="0" smtClean="0"/>
              <a:t>Osoby samostatně výdělečně činné,</a:t>
            </a:r>
          </a:p>
          <a:p>
            <a:pPr lvl="1"/>
            <a:r>
              <a:rPr lang="cs-CZ" dirty="0" smtClean="0"/>
              <a:t>Poskytovatelé zdravotní péče,</a:t>
            </a:r>
          </a:p>
          <a:p>
            <a:pPr lvl="1"/>
            <a:r>
              <a:rPr lang="cs-CZ" dirty="0" smtClean="0"/>
              <a:t>Zdravotní pojišťovny,</a:t>
            </a:r>
          </a:p>
          <a:p>
            <a:pPr lvl="1"/>
            <a:r>
              <a:rPr lang="cs-CZ" dirty="0" smtClean="0"/>
              <a:t>Oprávněné osoby,</a:t>
            </a:r>
          </a:p>
          <a:p>
            <a:pPr lvl="1"/>
            <a:r>
              <a:rPr lang="cs-CZ" dirty="0" smtClean="0"/>
              <a:t>Poskytovatelé sociálních služeb</a:t>
            </a:r>
          </a:p>
        </p:txBody>
      </p:sp>
    </p:spTree>
    <p:extLst>
      <p:ext uri="{BB962C8B-B14F-4D97-AF65-F5344CB8AC3E}">
        <p14:creationId xmlns:p14="http://schemas.microsoft.com/office/powerpoint/2010/main" val="419423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Postavení státu v systému sociálního zabezpečení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 jako nositel systému sociálního zabezpečení,</a:t>
            </a: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 jako </a:t>
            </a:r>
            <a:r>
              <a:rPr lang="cs-CZ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garant systému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sociálního zabezpečení</a:t>
            </a: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 jako iniciátor systému sociálního zabezpečení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591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přednášky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Činitelé ovlivňující podobu sociálního zabezpečení (vnitřní, vnější)</a:t>
            </a:r>
          </a:p>
          <a:p>
            <a:pPr marL="514350" indent="-514350">
              <a:buAutoNum type="arabicPeriod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Zásady práva sociálního zabezpečení</a:t>
            </a:r>
          </a:p>
          <a:p>
            <a:pPr marL="457200" lvl="1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všeobecnosti,</a:t>
            </a:r>
          </a:p>
          <a:p>
            <a:pPr marL="457200" lvl="1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Zásada sociální solidarity,</a:t>
            </a:r>
          </a:p>
          <a:p>
            <a:pPr marL="457200" lvl="1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participace,</a:t>
            </a:r>
          </a:p>
          <a:p>
            <a:pPr marL="457200" lvl="1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Zásada rovnosti</a:t>
            </a:r>
          </a:p>
          <a:p>
            <a:pPr marL="457200" lvl="1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Zásady vnitřní výstavby systému  sociálního zabezpečení</a:t>
            </a:r>
          </a:p>
          <a:p>
            <a:pPr marL="457200" lvl="1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Subjekty právních vztahů sociálního zabezpečení</a:t>
            </a:r>
          </a:p>
        </p:txBody>
      </p:sp>
    </p:spTree>
    <p:extLst>
      <p:ext uri="{BB962C8B-B14F-4D97-AF65-F5344CB8AC3E}">
        <p14:creationId xmlns:p14="http://schemas.microsoft.com/office/powerpoint/2010/main" val="38308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Činitelé ovlivňující sociální zabezpečení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Podoba sociálního zabezpečení je výsledkem vývoje společnosti. 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Význam má zejména uznání určitých životních situaci za právem aprobované sociální události.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Podoba je ovlivněna nejrůznějšími činiteli na vnitrostátní i mezinárodní úrovni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00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činitelé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Činnost mezinárodních organizací – ratifikace mezinárodních úmluv týkajících se sociálních práv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Vztahy s jinými zeměmi – uzavírání dvoustranných mezinárodních úmluv týkajících se sociálního zabezpečení založených na principu vzájemnosti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Migrace – míra migrace na území státu, účel migrace (ekonomický - výkon výdělečné činnosti), jiný – žádost o azyl, přechodný pobyt na území státu, rodinné vazby,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447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činitelé ovlivňující sociální zabezpečení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Faktory působící na území daného stádu: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Ekonomická úroveň,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Demografická situace,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a náboženské tradice,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Aktuální politická situace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716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1337" y="500062"/>
            <a:ext cx="10515600" cy="1325563"/>
          </a:xfrm>
        </p:spPr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Zásady práva sociálního zabezpečení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Zobecněné myšlenky vyjadřující povahu práva sociálního zabezpečení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Vyvinuly se z právních tradic, zvyklostí nebo zobecněním poznatků získaných studiem právní úpravy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Dělení</a:t>
            </a:r>
          </a:p>
          <a:p>
            <a:pPr lvl="1"/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Zásady práva sociálního zabezpečení jakožto právního odvětví</a:t>
            </a:r>
          </a:p>
          <a:p>
            <a:pPr lvl="1"/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Zásady vnitřní výstavby systému sociálního zabezpečení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3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1337" y="500062"/>
            <a:ext cx="10515600" cy="1325563"/>
          </a:xfrm>
        </p:spPr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Zásady práva sociálního zabezpečení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Zásady práva sociálního zabezpečení jakožto samostatného právního odvětví: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všeobecnosti,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sociální solidarity,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participace,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rovnosti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Zásady vnitřní výstavby sociálního zabezpečení: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zásluhovosti,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sociální potřebnosti,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zabezpečení, garance, iniciace,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valorizace,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odstranění tvrdosti,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zachování nabytých práv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107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všeobecnosti (univerzality)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subjektů – okruh subjektů, které jsou pokryty systémem sociálního zabezpečení.</a:t>
            </a:r>
          </a:p>
          <a:p>
            <a:pPr lvl="1"/>
            <a:r>
              <a:rPr lang="cs-CZ" dirty="0" smtClean="0"/>
              <a:t>V současné době se neuplatňuje koncept státního občanství,</a:t>
            </a:r>
          </a:p>
          <a:p>
            <a:pPr lvl="1"/>
            <a:r>
              <a:rPr lang="cs-CZ" dirty="0" smtClean="0"/>
              <a:t>Kritéria místa trvalého pobytu nebo místa výkonu zaměstnání</a:t>
            </a:r>
          </a:p>
          <a:p>
            <a:pPr lvl="1"/>
            <a:r>
              <a:rPr lang="cs-CZ" dirty="0" smtClean="0"/>
              <a:t>Kritéria místa bydliště na území státu bez ohledu na státní příslušnosti</a:t>
            </a:r>
          </a:p>
          <a:p>
            <a:r>
              <a:rPr lang="cs-CZ" dirty="0" smtClean="0"/>
              <a:t>Z hlediska uznaných sociálních událostí – okruh situací, které jsou normami práva sociálního zabezpečení předpokládány a při kterých je osoba </a:t>
            </a:r>
            <a:r>
              <a:rPr lang="cs-CZ" dirty="0" smtClean="0">
                <a:solidFill>
                  <a:srgbClr val="FF0000"/>
                </a:solidFill>
              </a:rPr>
              <a:t>zabezpečena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Hodnotové východisko – zabezpečení určité minimální životní úrovně pro každého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53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sociální solidarity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Solidarita</a:t>
            </a:r>
            <a:r>
              <a:rPr lang="cs-CZ" dirty="0" smtClean="0"/>
              <a:t> je určujícím pojmem sociálního zabezpečení</a:t>
            </a:r>
          </a:p>
          <a:p>
            <a:r>
              <a:rPr lang="cs-CZ" dirty="0" smtClean="0"/>
              <a:t>Mezigenerační solidarita .- průběžný systém financování důchodového pojištění</a:t>
            </a:r>
          </a:p>
          <a:p>
            <a:r>
              <a:rPr lang="cs-CZ" dirty="0" smtClean="0"/>
              <a:t>Solidarita ekonomicky aktivních obyvatel  s ekonomicky neaktivními obyvateli</a:t>
            </a:r>
          </a:p>
          <a:p>
            <a:r>
              <a:rPr lang="cs-CZ" dirty="0" smtClean="0"/>
              <a:t>Solidarita zdravých s nemocnými </a:t>
            </a:r>
          </a:p>
          <a:p>
            <a:r>
              <a:rPr lang="cs-CZ" dirty="0" smtClean="0"/>
              <a:t>Solidarita vůči rodinám s nezaopatřenými dětmi</a:t>
            </a:r>
          </a:p>
          <a:p>
            <a:r>
              <a:rPr lang="cs-CZ" dirty="0" smtClean="0"/>
              <a:t>Solidarity obyvatel s vyššími příjmy vůči obyvatelům s nižšími příjmy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060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Office PowerPoint</Application>
  <PresentationFormat>Širokoúhlá obrazovka</PresentationFormat>
  <Paragraphs>89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Činitelé ovlivňující sociální zabezpečení, Zásady práva sociálního zabezpečení</vt:lpstr>
      <vt:lpstr>Program přednášky</vt:lpstr>
      <vt:lpstr>Činitelé ovlivňující sociální zabezpečení</vt:lpstr>
      <vt:lpstr>Mezinárodní činitelé</vt:lpstr>
      <vt:lpstr>Vnitřní činitelé ovlivňující sociální zabezpečení</vt:lpstr>
      <vt:lpstr>Zásady práva sociálního zabezpečení</vt:lpstr>
      <vt:lpstr>Zásady práva sociálního zabezpečení</vt:lpstr>
      <vt:lpstr>Zásada všeobecnosti (univerzality)</vt:lpstr>
      <vt:lpstr>Zásada sociální solidarity</vt:lpstr>
      <vt:lpstr>Zásada participace</vt:lpstr>
      <vt:lpstr>Zásada rovnosti (uniformity)</vt:lpstr>
      <vt:lpstr>Zásady vnitřní výstavby systému sociálního zabezpečení</vt:lpstr>
      <vt:lpstr>Subjekty právních vztahů sociálního zabezpečení</vt:lpstr>
      <vt:lpstr>Postavení státu v systému sociálního zabezpečení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Činitelé ovlivňující sociální zabezpečení, Zásady práva sociálního zabezpečení</dc:title>
  <dc:creator>40001</dc:creator>
  <cp:lastModifiedBy>Jana Komendová</cp:lastModifiedBy>
  <cp:revision>15</cp:revision>
  <cp:lastPrinted>2019-09-19T12:09:54Z</cp:lastPrinted>
  <dcterms:created xsi:type="dcterms:W3CDTF">2019-09-11T12:18:37Z</dcterms:created>
  <dcterms:modified xsi:type="dcterms:W3CDTF">2019-09-19T12:31:47Z</dcterms:modified>
</cp:coreProperties>
</file>