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80" r:id="rId2"/>
    <p:sldId id="488" r:id="rId3"/>
    <p:sldId id="489" r:id="rId4"/>
    <p:sldId id="494" r:id="rId5"/>
    <p:sldId id="493" r:id="rId6"/>
    <p:sldId id="492" r:id="rId7"/>
    <p:sldId id="495" r:id="rId8"/>
    <p:sldId id="491" r:id="rId9"/>
    <p:sldId id="482" r:id="rId10"/>
    <p:sldId id="497" r:id="rId11"/>
  </p:sldIdLst>
  <p:sldSz cx="10693400" cy="756285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tmel Benedikt" initials="K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4BEB"/>
    <a:srgbClr val="958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732" autoAdjust="0"/>
  </p:normalViewPr>
  <p:slideViewPr>
    <p:cSldViewPr>
      <p:cViewPr>
        <p:scale>
          <a:sx n="50" d="100"/>
          <a:sy n="50" d="100"/>
        </p:scale>
        <p:origin x="-3114" y="-822"/>
      </p:cViewPr>
      <p:guideLst>
        <p:guide orient="horz" pos="270"/>
        <p:guide pos="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84" y="-42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50B09-90A2-4B9E-B205-6B5BFCD2B897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C0ABB-52EA-48E1-8F0F-BF88F25D6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23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642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525" y="1"/>
            <a:ext cx="4300167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r">
              <a:defRPr sz="1100"/>
            </a:lvl1pPr>
          </a:lstStyle>
          <a:p>
            <a:fld id="{DFFBD6AD-0A28-4BFA-B5DB-0888ADB6E6FE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160713" y="509588"/>
            <a:ext cx="36052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59" tIns="41880" rIns="83759" bIns="4188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3254" y="3229039"/>
            <a:ext cx="7940132" cy="3059239"/>
          </a:xfrm>
          <a:prstGeom prst="rect">
            <a:avLst/>
          </a:prstGeom>
        </p:spPr>
        <p:txBody>
          <a:bodyPr vert="horz" lIns="83759" tIns="41880" rIns="83759" bIns="4188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51"/>
            <a:ext cx="4301642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525" y="6456651"/>
            <a:ext cx="4300167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r">
              <a:defRPr sz="1100"/>
            </a:lvl1pPr>
          </a:lstStyle>
          <a:p>
            <a:fld id="{681A4590-45EB-4F25-9DB0-AB78A5910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0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14490\Documents\P&#345;edpisy\ASPI'&amp;link='320\2001%20Sb.#'&amp;ucin-k-dni='30.12.9999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file:///C:\Users\14490\Documents\P&#345;edpisy\EU'&amp;link='32013R1306#'&amp;ucin-k-dni='30.12.9999" TargetMode="External"/><Relationship Id="rId4" Type="http://schemas.openxmlformats.org/officeDocument/2006/relationships/hyperlink" Target="file:///C:\Users\14490\Documents\P&#345;edpisy\EU'&amp;link='32013R1303#'&amp;ucin-k-dni='30.12.9999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99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790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029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255/2012</a:t>
            </a:r>
          </a:p>
          <a:p>
            <a:r>
              <a:rPr lang="cs-CZ" dirty="0" smtClean="0"/>
              <a:t>Úkony předcházející kontrole</a:t>
            </a:r>
            <a:r>
              <a:rPr lang="cs-CZ" baseline="0" dirty="0" smtClean="0"/>
              <a:t> – p</a:t>
            </a:r>
            <a:r>
              <a:rPr lang="cs-CZ" dirty="0" smtClean="0"/>
              <a:t>ověření ke kontrole – předložení/ doručení pověření (zahájení kontroly) – </a:t>
            </a:r>
          </a:p>
          <a:p>
            <a:endParaRPr lang="cs-CZ" dirty="0" smtClean="0"/>
          </a:p>
          <a:p>
            <a:r>
              <a:rPr lang="cs-CZ" dirty="0" smtClean="0"/>
              <a:t>Právo kontrolujícího =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(§8 c) požadovat poskytnutí údajů, dokumentů a věcí vztahujících se k předmětu kontroly nebo k činnosti kontrolované osoby (dále jen „podklady“); v odůvodněných případech může kontrolující zajišťovat originální podklady,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 další součinnost, pořizovat záznamy</a:t>
            </a: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Právo + povinnost kontrolovaného =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(§10/ 2, 3)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Kontrolovaná osoba je povinna vytvořit podmínky pro výkon kontroly, umožnit kontrolujícímu výkon jeho oprávnění stanovených tímto zákonem a poskytovat k tomu potřebnou součinnost a podat ve lhůtě určené kontrolujícím písemnou zprávu o odstranění nebo prevenci nedostatků zjištěných kontrolou, pokud o to kontrolující požádá.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(3) Povinná osoba je povinna poskytnout kontrolujícímu součinnost potřebnou k výkonu kontroly, nelze-li tuto součinnost zajistit prostřednictvím kontrolované osoby.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„AML zákon“ 253/2008 Sb.</a:t>
            </a:r>
          </a:p>
          <a:p>
            <a:endParaRPr lang="cs-CZ" dirty="0" smtClean="0"/>
          </a:p>
          <a:p>
            <a:r>
              <a:rPr lang="cs-CZ" sz="1200" dirty="0" smtClean="0"/>
              <a:t>304/2013 Sb.</a:t>
            </a:r>
          </a:p>
          <a:p>
            <a:r>
              <a:rPr lang="cs-CZ" sz="1200" dirty="0" smtClean="0"/>
              <a:t>§ 118g / 3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Ministerstvo spravedlnosti umožní dálkový přístup k údajům o skutečném majiteli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j) poskytovateli veřejné finanční podpory podle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action="ppaction://hlinkfile"/>
              </a:rPr>
              <a:t>zákona o finanční kontrole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17),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k) řídicímu orgánu, zprostředkujícímu subjektu, certifikačnímu orgánu a auditnímu orgánu pro účely výkonu jejich působnosti podle nařízení Evropského parlamentu a Rady (EU) č.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action="ppaction://hlinkfile"/>
              </a:rPr>
              <a:t>1303/2013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18),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l) platební agentuře a certifikačnímu subjektu pro účely výkonu jejich působnosti podle nařízení Evropského parlamentu a Rady (EU) č.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action="ppaction://hlinkfile"/>
              </a:rPr>
              <a:t>1306/2013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19), </a:t>
            </a: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320/2001 Sb.</a:t>
            </a:r>
          </a:p>
          <a:p>
            <a:r>
              <a:rPr lang="cs-CZ" dirty="0" smtClean="0"/>
              <a:t>§13a/ 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Audit podle přímo použitelných předpisů Evropských společenství je ukončen dnem doručení zprávy o auditu příslušnému vedoucímu orgánu veřejné správy, který tento audit vykonal.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1303/2013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Čl. 127/ 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Výrok auditora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Výroční kontrolní zpráva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255/2012</a:t>
            </a:r>
          </a:p>
          <a:p>
            <a:r>
              <a:rPr lang="cs-CZ" dirty="0" smtClean="0"/>
              <a:t>§20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Povinnost mlčenlivosti 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(1) Kontrolující nebo přizvaná osoba má povinnost zachovávat mlčenlivost o všech skutečnostech, o kterých se dozvěděla v souvislosti s kontrolou nebo s úkony předcházejícími kontrole, a nezneužívat takto získaných informací.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Povinnost mlčenlivosti kontrolujícího nebo přizvané osoby trvá i po skončení jejich pracovněprávního nebo jiného vztahu.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(3) Kontrolujícího nebo přizvanou osobu může povinnosti mlčenlivosti zprostit ten, v jehož zájmu tuto povinnost kontrolující nebo přizvaná osoba má, anebo ve veřejném zájmu nadřízená osoba kontrolujícího. </a:t>
            </a: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§25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Spolupráce kontrolních orgánů 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(1) Kontrolní orgány v zájmu dobré správy vzájemně spolupracují a koordinují své kontroly.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Požádá-li kontrolní orgán jiný kontrolní orgán nebo další orgán veřejné moci o poskytnutí údajů, informací nebo jiných kontrolních podkladů potřebných k provedení kontroly, oslovený orgán tyto údaje, informace a další kontrolní podklady poskytne, pokud je má k dispozici a nebrání-li tomu plnění povinností uložených jiným právním předpisem, s výjimkou povinnosti mlčenlivosti.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(3) Kontrolní orgán na požádání sdělí výsledky kontrol jinému kontrolnímu orgánu nebo orgánu veřejné moci, jestliže jsou potřebné pro výkon jeho působnosti. Zaměstnanci zařazení v těchto orgánech jsou povinni o těchto skutečnostech zachovávat mlčenlivost; § 20 se použije obdobně.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(4) Kontrolní orgán předá svá zjištění o nedostatcích příslušnému orgánu, který je oprávněn ve své působnosti činit opatření k nápravě zjištěného stavu nebo ukládat sankce za zjištěné nedostatky. </a:t>
            </a: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106/1999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§19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Umožnění přístupu k informacím nebo poskytnutí informací za podmínek a způsobem stanoveným tímto zákonem není porušení povinnosti zachovávat mlčenlivost uložené zvláštními zákony.15)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10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773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 smtClean="0"/>
              <a:t>Kliknutím lze upravit styl předlohy.</a:t>
            </a:r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2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72E243B5-C148-4B99-9425-099CB41E7A25}" type="datetime1">
              <a:rPr lang="cs-CZ" smtClean="0"/>
              <a:t>14.11.2019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1764665"/>
            <a:ext cx="5977908" cy="275460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764665"/>
            <a:ext cx="3518055" cy="49410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21574" indent="0">
              <a:buNone/>
              <a:defRPr sz="1400"/>
            </a:lvl2pPr>
            <a:lvl3pPr marL="1043148" indent="0">
              <a:buNone/>
              <a:defRPr sz="1100"/>
            </a:lvl3pPr>
            <a:lvl4pPr marL="1564721" indent="0">
              <a:buNone/>
              <a:defRPr sz="1000"/>
            </a:lvl4pPr>
            <a:lvl5pPr marL="2086295" indent="0">
              <a:buNone/>
              <a:defRPr sz="1000"/>
            </a:lvl5pPr>
            <a:lvl6pPr marL="2607869" indent="0">
              <a:buNone/>
              <a:defRPr sz="1000"/>
            </a:lvl6pPr>
            <a:lvl7pPr marL="3129443" indent="0">
              <a:buNone/>
              <a:defRPr sz="1000"/>
            </a:lvl7pPr>
            <a:lvl8pPr marL="3651016" indent="0">
              <a:buNone/>
              <a:defRPr sz="1000"/>
            </a:lvl8pPr>
            <a:lvl9pPr marL="417259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0614-3912-412D-BFFC-9CFD3349223B}" type="datetime1">
              <a:rPr lang="cs-CZ" smtClean="0"/>
              <a:t>14.11.2019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AD2D-456A-4DD8-AD77-8597F30880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68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224" y="84033"/>
            <a:ext cx="7172252" cy="92333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06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100" y="1619752"/>
            <a:ext cx="3361455" cy="2215991"/>
          </a:xfrm>
        </p:spPr>
        <p:txBody>
          <a:bodyPr/>
          <a:lstStyle>
            <a:lvl1pPr algn="r">
              <a:defRPr sz="48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Holder 3"/>
          <p:cNvSpPr>
            <a:spLocks noGrp="1"/>
          </p:cNvSpPr>
          <p:nvPr>
            <p:ph sz="half" idx="2"/>
          </p:nvPr>
        </p:nvSpPr>
        <p:spPr>
          <a:xfrm>
            <a:off x="4620794" y="1619750"/>
            <a:ext cx="5040000" cy="50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4A295411-B24F-4636-BE0D-D2923F52D2C9}" type="datetime1">
              <a:rPr lang="cs-CZ" smtClean="0"/>
              <a:t>14.11.2019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50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46100" y="1619752"/>
            <a:ext cx="3361455" cy="738664"/>
          </a:xfrm>
        </p:spPr>
        <p:txBody>
          <a:bodyPr/>
          <a:lstStyle>
            <a:lvl1pPr algn="r">
              <a:defRPr sz="4800">
                <a:solidFill>
                  <a:schemeClr val="bg2"/>
                </a:solidFill>
              </a:defRPr>
            </a:lvl1pPr>
          </a:lstStyle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4628815" y="1615739"/>
            <a:ext cx="5040000" cy="1354217"/>
          </a:xfrm>
        </p:spPr>
        <p:txBody>
          <a:bodyPr/>
          <a:lstStyle>
            <a:lvl2pPr marL="646113" indent="-285750">
              <a:buFont typeface="Arial" panose="020B0604020202020204" pitchFamily="34" charset="0"/>
              <a:buChar char="‒"/>
              <a:defRPr/>
            </a:lvl2pPr>
            <a:lvl3pPr marL="1000125" indent="-285750">
              <a:buFont typeface="Arial" panose="020B0604020202020204" pitchFamily="34" charset="0"/>
              <a:buChar char="‒"/>
              <a:defRPr/>
            </a:lvl3pPr>
            <a:lvl4pPr marL="1360488" indent="-285750">
              <a:buFont typeface="Arial" panose="020B0604020202020204" pitchFamily="34" charset="0"/>
              <a:buChar char="‒"/>
              <a:defRPr/>
            </a:lvl4pPr>
            <a:lvl5pPr marL="1720850" indent="-285750">
              <a:buFont typeface="Arial" panose="020B0604020202020204" pitchFamily="34" charset="0"/>
              <a:buChar char="‒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FDDD58B0-B222-4F21-9C95-3BE25F55FBE5}" type="datetime1">
              <a:rPr lang="cs-CZ" smtClean="0"/>
              <a:t>14.11.2019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34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6100" y="1266825"/>
            <a:ext cx="9612000" cy="5410200"/>
          </a:xfrm>
        </p:spPr>
        <p:txBody>
          <a:bodyPr lIns="0" tIns="0" rIns="0" bIns="0">
            <a:noAutofit/>
          </a:bodyPr>
          <a:lstStyle>
            <a:lvl1pPr marL="538163" indent="-361950">
              <a:buFont typeface="Arial" panose="020B0604020202020204" pitchFamily="34" charset="0"/>
              <a:buChar char="‒"/>
              <a:defRPr sz="18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buFont typeface="Calibri" panose="020F0502020204030204" pitchFamily="34" charset="0"/>
              <a:buChar char="‒"/>
              <a:defRPr sz="1600" baseline="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3EA49F79-CAEA-45F7-BFF3-058436A8A042}" type="datetime1">
              <a:rPr lang="cs-CZ" smtClean="0"/>
              <a:t>14.11.2019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DFED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11E865CD-4D6D-4BCE-8240-771D19F07617}" type="datetime1">
              <a:rPr lang="cs-CZ" smtClean="0"/>
              <a:t>14.11.2019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FF0C0D48-F5CA-4651-B6C2-DD2833EF3F63}" type="datetime1">
              <a:rPr lang="cs-CZ" smtClean="0"/>
              <a:t>14.11.2019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99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</p:spPr>
        <p:txBody>
          <a:bodyPr lIns="0" tIns="0" rIns="0" bIns="0"/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6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8A5D9A06-38E2-4649-B476-8BBD19978065}" type="datetime1">
              <a:rPr lang="cs-CZ" smtClean="0"/>
              <a:t>14.11.2019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5"/>
            <a:ext cx="9790633" cy="5151958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5"/>
            <a:ext cx="9790633" cy="4144888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851300" y="2053233"/>
            <a:ext cx="7092000" cy="2015999"/>
          </a:xfrm>
        </p:spPr>
        <p:txBody>
          <a:bodyPr lIns="0" tIns="0" rIns="0" bIns="0"/>
          <a:lstStyle>
            <a:lvl1pPr>
              <a:defRPr sz="40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cs-CZ" dirty="0" smtClean="0"/>
              <a:t>Kliknutím lze upravit styl.</a:t>
            </a:r>
            <a:endParaRPr dirty="0"/>
          </a:p>
        </p:txBody>
      </p:sp>
      <p:sp>
        <p:nvSpPr>
          <p:cNvPr id="10" name="Holder 3"/>
          <p:cNvSpPr>
            <a:spLocks noGrp="1"/>
          </p:cNvSpPr>
          <p:nvPr>
            <p:ph type="body" idx="10"/>
          </p:nvPr>
        </p:nvSpPr>
        <p:spPr>
          <a:xfrm>
            <a:off x="850900" y="4186834"/>
            <a:ext cx="7086200" cy="169277"/>
          </a:xfrm>
        </p:spPr>
        <p:txBody>
          <a:bodyPr lIns="0" tIns="0" rIns="0" bIns="0"/>
          <a:lstStyle>
            <a:lvl1pPr>
              <a:defRPr sz="1100" b="0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60224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8316" y="1637140"/>
            <a:ext cx="8836766" cy="4476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E734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D9D48DC-CF3F-456B-9E8F-E603BFD4F9A4}" type="datetime1">
              <a:rPr lang="cs-CZ" smtClean="0"/>
              <a:t>14.11.2019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9" r:id="rId3"/>
    <p:sldLayoutId id="2147483662" r:id="rId4"/>
    <p:sldLayoutId id="2147483663" r:id="rId5"/>
    <p:sldLayoutId id="2147483671" r:id="rId6"/>
    <p:sldLayoutId id="2147483664" r:id="rId7"/>
    <p:sldLayoutId id="2147483665" r:id="rId8"/>
    <p:sldLayoutId id="2147483668" r:id="rId9"/>
    <p:sldLayoutId id="2147483672" r:id="rId10"/>
    <p:sldLayoutId id="2147483673" r:id="rId11"/>
  </p:sldLayoutIdLst>
  <p:hf hdr="0" ftr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1300" y="2082766"/>
            <a:ext cx="9620666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800"/>
              </a:lnSpc>
            </a:pPr>
            <a:r>
              <a:rPr lang="cs-CZ" sz="4000" b="1" spc="-125" dirty="0" smtClean="0">
                <a:solidFill>
                  <a:srgbClr val="FFFFFF"/>
                </a:solidFill>
                <a:cs typeface="Arial"/>
              </a:rPr>
              <a:t>Informace ve finanční kontrole</a:t>
            </a:r>
            <a:endParaRPr lang="cs-CZ" sz="4000" b="1" spc="-125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4698628" y="5869657"/>
            <a:ext cx="55092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800"/>
              </a:lnSpc>
            </a:pPr>
            <a:r>
              <a:rPr lang="cs-CZ" sz="3600" b="1" spc="-125" dirty="0" smtClean="0">
                <a:solidFill>
                  <a:srgbClr val="FFFFFF"/>
                </a:solidFill>
                <a:latin typeface="Arial"/>
                <a:cs typeface="Arial"/>
              </a:rPr>
              <a:t>Stanislav Bureš</a:t>
            </a:r>
          </a:p>
          <a:p>
            <a:pPr marL="12700" marR="5080">
              <a:lnSpc>
                <a:spcPts val="4800"/>
              </a:lnSpc>
            </a:pPr>
            <a:r>
              <a:rPr lang="cs-CZ" sz="2200" b="1" spc="-125" dirty="0" smtClean="0">
                <a:solidFill>
                  <a:srgbClr val="FFFFFF"/>
                </a:solidFill>
                <a:latin typeface="Arial"/>
                <a:cs typeface="Arial"/>
              </a:rPr>
              <a:t>15. 11. 2019</a:t>
            </a:r>
          </a:p>
        </p:txBody>
      </p:sp>
    </p:spTree>
    <p:extLst>
      <p:ext uri="{BB962C8B-B14F-4D97-AF65-F5344CB8AC3E}">
        <p14:creationId xmlns:p14="http://schemas.microsoft.com/office/powerpoint/2010/main" val="315669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2714843"/>
            <a:ext cx="4392488" cy="1477328"/>
          </a:xfrm>
        </p:spPr>
        <p:txBody>
          <a:bodyPr/>
          <a:lstStyle/>
          <a:p>
            <a:r>
              <a:rPr lang="cs-CZ" dirty="0"/>
              <a:t>Děkuji Vám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pic>
        <p:nvPicPr>
          <p:cNvPr id="12" name="Picture 5" descr="da798697-5dd7-4745-bb1c-17db30e95bd4@mfc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008" y="779866"/>
            <a:ext cx="2122406" cy="71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10</a:t>
            </a:fld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5219152" y="2629297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005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9269288" cy="400110"/>
          </a:xfrm>
        </p:spPr>
        <p:txBody>
          <a:bodyPr/>
          <a:lstStyle/>
          <a:p>
            <a:pPr lvl="0"/>
            <a:r>
              <a:rPr lang="cs-CZ" sz="2600" dirty="0" smtClean="0">
                <a:solidFill>
                  <a:schemeClr val="tx2"/>
                </a:solidFill>
              </a:rPr>
              <a:t>Obsah</a:t>
            </a:r>
            <a:endParaRPr lang="cs-CZ" sz="2600" dirty="0">
              <a:solidFill>
                <a:schemeClr val="tx2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50156" y="1261145"/>
            <a:ext cx="9835748" cy="5184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bIns="360000" rtlCol="0" anchor="t"/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Úvod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Informační základ</a:t>
            </a:r>
            <a:endParaRPr lang="cs-CZ" sz="2400" b="1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Veřejné informační zdroje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Neveřejné informační zdroje</a:t>
            </a:r>
            <a:endParaRPr lang="cs-CZ" sz="2400" b="1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Reporting + sdílení informací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Poradenská a konzultační činnost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Závěr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0" lvl="1">
              <a:spcBef>
                <a:spcPts val="600"/>
              </a:spcBef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9" name="Zástupný symbol pro číslo snímku 3"/>
          <p:cNvSpPr>
            <a:spLocks noGrp="1"/>
          </p:cNvSpPr>
          <p:nvPr>
            <p:ph type="sldNum" sz="quarter" idx="7"/>
          </p:nvPr>
        </p:nvSpPr>
        <p:spPr>
          <a:xfrm>
            <a:off x="8865608" y="6141435"/>
            <a:ext cx="1582420" cy="123111"/>
          </a:xfrm>
        </p:spPr>
        <p:txBody>
          <a:bodyPr/>
          <a:lstStyle/>
          <a:p>
            <a:pPr marL="1056640" algn="r"/>
            <a:r>
              <a:rPr lang="cs-CZ" dirty="0" smtClean="0"/>
              <a:t>   </a:t>
            </a:r>
            <a:fld id="{81D60167-4931-47E6-BA6A-407CBD079E47}" type="slidenum">
              <a:rPr lang="cs-CZ" smtClean="0"/>
              <a:pPr marL="1056640" algn="r"/>
              <a:t>2</a:t>
            </a:fld>
            <a:endParaRPr lang="cs-CZ" dirty="0"/>
          </a:p>
        </p:txBody>
      </p:sp>
      <p:sp>
        <p:nvSpPr>
          <p:cNvPr id="14" name="Zástupný symbol pro číslo snímku 5"/>
          <p:cNvSpPr txBox="1">
            <a:spLocks/>
          </p:cNvSpPr>
          <p:nvPr/>
        </p:nvSpPr>
        <p:spPr>
          <a:xfrm>
            <a:off x="8703484" y="7330722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lnSpc>
                <a:spcPct val="100000"/>
              </a:lnSpc>
              <a:defRPr sz="800" b="1" i="0" kern="120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2</a:t>
            </a:fld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/>
            <a:fld id="{DFEAC822-123C-4039-8702-2372C375C333}" type="datetime1">
              <a:rPr lang="cs-CZ" smtClean="0"/>
              <a:t>14.11.2019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24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Legislativa pro výkon kontrolní činnosti (320/2001, 255/2012)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Právo požadovat informace po kontrolovaných subjektech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= povinnost poskytnout informace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Vím, na co se mám ptát?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Nezbytná je důkladná příprava (=úkony předcházející kontrole – 255/2012., §3)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Vzájemná spolupráce podstatně ovlivňuje průběh kontroly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Neochotné sdílení informací komplikuje brzké uzavření kontroly (něco vyplyne až na poslední chvíli v rámci kontradiktorního řízení)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základ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65525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Monitoring tisku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Online zdroje (obecné jako třeba web ministerstva nebo příjemce)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Justice.cz (identifikace, vlastnická struktura, propojenost)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A jiné </a:t>
            </a:r>
            <a:r>
              <a:rPr lang="cs-CZ" sz="2000" dirty="0"/>
              <a:t>(odborné weby)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informační zdroje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4220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Interní informační systémy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Sdílení informací mezi orgány veřejné správy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Evidence skutečných majitelů (dle AML) a nahlížení do ní (zákon o veřejných rejstřících 304/2013 Sb.)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Mezinárodní informační systémy (např. ARACHNE)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Neveřejné informační zdroje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82068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Ukončení kontroly = vedoucímu orgánu (např. ministr)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Evropské komisi = Výrok auditora + Výroční kontrolní zprávy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Reporting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95246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Povinnost mlčenlivosti (255/2012 Sb., § 20)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ALE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Spolupráce mezi kontrolními orgány (255/2012 Sb., §25)</a:t>
            </a:r>
          </a:p>
          <a:p>
            <a:pPr marL="179388" indent="0">
              <a:lnSpc>
                <a:spcPct val="150000"/>
              </a:lnSpc>
              <a:buNone/>
            </a:pPr>
            <a:r>
              <a:rPr lang="cs-CZ" sz="2000" dirty="0" smtClean="0"/>
              <a:t>+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err="1" smtClean="0"/>
              <a:t>InfZ</a:t>
            </a:r>
            <a:r>
              <a:rPr lang="cs-CZ" sz="2000" dirty="0" smtClean="0"/>
              <a:t> (106/1999 Sb., § 19)</a:t>
            </a:r>
          </a:p>
          <a:p>
            <a:pPr marL="179388" indent="0">
              <a:lnSpc>
                <a:spcPct val="150000"/>
              </a:lnSpc>
              <a:buNone/>
            </a:pPr>
            <a:r>
              <a:rPr lang="cs-CZ" sz="2000" dirty="0" smtClean="0"/>
              <a:t>+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DAZ I + II v MS2014+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Sdílení informací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42559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Mezi orgány státní / veřejné správy navzájem (NKÚ, GFŘ / OFS, implementační struktura, ÚOHS, mezinárodní)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Pro veřejnost (dotazy / konzultace od příjemců nebo zájmových skupin)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Přednášková činnost (pro jiné orgány i veřejnost / příjemce)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Publikační činnost (webové stránky, periodika)</a:t>
            </a:r>
          </a:p>
          <a:p>
            <a:pPr marL="63658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Pracovní skupiny (resortní i meziresortní)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Poradenská a konzultační činnosti</a:t>
            </a:r>
            <a:endParaRPr lang="cs-CZ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9388287" y="7242480"/>
            <a:ext cx="1318110" cy="3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15" tIns="52157" rIns="104315" bIns="52157"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789BE-2C0D-46F5-94E3-7B9789FD919C}" type="slidenum">
              <a:rPr lang="en-GB" altLang="cs-CZ" sz="1600" b="1"/>
              <a:pPr algn="ct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GB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85101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1875175"/>
            <a:ext cx="8990799" cy="466090"/>
          </a:xfrm>
        </p:spPr>
        <p:txBody>
          <a:bodyPr/>
          <a:lstStyle/>
          <a:p>
            <a:r>
              <a:rPr lang="cs-CZ" dirty="0" smtClean="0"/>
              <a:t>OTÁZKY A KOMENTÁŘE ??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9</a:t>
            </a:fld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/>
            <a:fld id="{718834B3-5475-4BEE-A266-03296752DD1C}" type="datetime1">
              <a:rPr lang="cs-CZ" smtClean="0"/>
              <a:t>14.11.2019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05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-PowerPoint 01">
  <a:themeElements>
    <a:clrScheme name="MFČR">
      <a:dk1>
        <a:srgbClr val="444444"/>
      </a:dk1>
      <a:lt1>
        <a:srgbClr val="FFFFFF"/>
      </a:lt1>
      <a:dk2>
        <a:srgbClr val="2581C4"/>
      </a:dk2>
      <a:lt2>
        <a:srgbClr val="E73431"/>
      </a:lt2>
      <a:accent1>
        <a:srgbClr val="92D050"/>
      </a:accent1>
      <a:accent2>
        <a:srgbClr val="FFC000"/>
      </a:accent2>
      <a:accent3>
        <a:srgbClr val="00B0F0"/>
      </a:accent3>
      <a:accent4>
        <a:srgbClr val="FF66CC"/>
      </a:accent4>
      <a:accent5>
        <a:srgbClr val="7030A0"/>
      </a:accent5>
      <a:accent6>
        <a:srgbClr val="CC6600"/>
      </a:accent6>
      <a:hlink>
        <a:srgbClr val="2581C4"/>
      </a:hlink>
      <a:folHlink>
        <a:srgbClr val="99D6FF"/>
      </a:folHlink>
    </a:clrScheme>
    <a:fontScheme name="MFČ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MF-PowerPoint 01</Template>
  <TotalTime>7313</TotalTime>
  <Words>885</Words>
  <Application>Microsoft Office PowerPoint</Application>
  <PresentationFormat>Vlastní</PresentationFormat>
  <Paragraphs>121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MF-PowerPoint 01</vt:lpstr>
      <vt:lpstr>Prezentace aplikace PowerPoint</vt:lpstr>
      <vt:lpstr>Obsah</vt:lpstr>
      <vt:lpstr>Informační základ</vt:lpstr>
      <vt:lpstr>Veřejné informační zdroje</vt:lpstr>
      <vt:lpstr>Neveřejné informační zdroje</vt:lpstr>
      <vt:lpstr>Reporting</vt:lpstr>
      <vt:lpstr>Sdílení informací</vt:lpstr>
      <vt:lpstr>Poradenská a konzultační činnosti</vt:lpstr>
      <vt:lpstr>OTÁZKY A KOMENTÁŘE ??</vt:lpstr>
      <vt:lpstr>Děkuji Vám za pozornost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Vlasatý Jan Bc.</dc:creator>
  <cp:lastModifiedBy>Bureš Stanislav Mgr.</cp:lastModifiedBy>
  <cp:revision>394</cp:revision>
  <cp:lastPrinted>2019-11-14T15:34:00Z</cp:lastPrinted>
  <dcterms:created xsi:type="dcterms:W3CDTF">2016-08-25T14:27:15Z</dcterms:created>
  <dcterms:modified xsi:type="dcterms:W3CDTF">2019-11-14T16:10:39Z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2016-08-25T00:00:00Z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2016-08-25T00:00:00Z</vt:filetime>
  </property>
</Properties>
</file>