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991" r:id="rId2"/>
    <p:sldId id="992" r:id="rId3"/>
    <p:sldId id="916" r:id="rId4"/>
    <p:sldId id="985" r:id="rId5"/>
    <p:sldId id="956" r:id="rId6"/>
    <p:sldId id="987" r:id="rId7"/>
    <p:sldId id="986" r:id="rId8"/>
    <p:sldId id="988" r:id="rId9"/>
    <p:sldId id="989" r:id="rId10"/>
    <p:sldId id="990" r:id="rId11"/>
    <p:sldId id="957" r:id="rId12"/>
    <p:sldId id="967" r:id="rId13"/>
    <p:sldId id="974" r:id="rId14"/>
    <p:sldId id="981" r:id="rId15"/>
    <p:sldId id="982" r:id="rId16"/>
    <p:sldId id="983" r:id="rId17"/>
    <p:sldId id="984" r:id="rId18"/>
    <p:sldId id="978" r:id="rId19"/>
    <p:sldId id="979" r:id="rId20"/>
    <p:sldId id="980" r:id="rId21"/>
    <p:sldId id="968" r:id="rId22"/>
    <p:sldId id="971" r:id="rId23"/>
    <p:sldId id="973" r:id="rId24"/>
    <p:sldId id="972" r:id="rId25"/>
    <p:sldId id="279" r:id="rId26"/>
  </p:sldIdLst>
  <p:sldSz cx="10693400" cy="756285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">
          <p15:clr>
            <a:srgbClr val="A4A3A4"/>
          </p15:clr>
        </p15:guide>
        <p15:guide id="2" orient="horz" pos="1021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orient="horz" pos="2700">
          <p15:clr>
            <a:srgbClr val="A4A3A4"/>
          </p15:clr>
        </p15:guide>
        <p15:guide id="5" orient="horz" pos="4741">
          <p15:clr>
            <a:srgbClr val="A4A3A4"/>
          </p15:clr>
        </p15:guide>
        <p15:guide id="6" pos="6090" userDrawn="1">
          <p15:clr>
            <a:srgbClr val="A4A3A4"/>
          </p15:clr>
        </p15:guide>
        <p15:guide id="7" orient="horz" pos="1248">
          <p15:clr>
            <a:srgbClr val="A4A3A4"/>
          </p15:clr>
        </p15:guide>
        <p15:guide id="8" orient="horz" pos="2972">
          <p15:clr>
            <a:srgbClr val="A4A3A4"/>
          </p15:clr>
        </p15:guide>
        <p15:guide id="9" pos="48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53">
          <p15:clr>
            <a:srgbClr val="A4A3A4"/>
          </p15:clr>
        </p15:guide>
        <p15:guide id="2" pos="314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163">
          <p15:clr>
            <a:srgbClr val="A4A3A4"/>
          </p15:clr>
        </p15:guide>
        <p15:guide id="6" orient="horz" pos="3144">
          <p15:clr>
            <a:srgbClr val="A4A3A4"/>
          </p15:clr>
        </p15:guide>
        <p15:guide id="7" pos="3161">
          <p15:clr>
            <a:srgbClr val="A4A3A4"/>
          </p15:clr>
        </p15:guide>
        <p15:guide id="8" pos="215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9ED1F4"/>
    <a:srgbClr val="94D61C"/>
    <a:srgbClr val="FB9F53"/>
    <a:srgbClr val="FF6600"/>
    <a:srgbClr val="00A44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7" autoAdjust="0"/>
    <p:restoredTop sz="75429" autoAdjust="0"/>
  </p:normalViewPr>
  <p:slideViewPr>
    <p:cSldViewPr>
      <p:cViewPr>
        <p:scale>
          <a:sx n="70" d="100"/>
          <a:sy n="70" d="100"/>
        </p:scale>
        <p:origin x="-2412" y="-318"/>
      </p:cViewPr>
      <p:guideLst>
        <p:guide orient="horz" pos="432"/>
        <p:guide orient="horz" pos="1021"/>
        <p:guide orient="horz" pos="2700"/>
        <p:guide orient="horz" pos="4741"/>
        <p:guide orient="horz" pos="1248"/>
        <p:guide orient="horz" pos="2972"/>
        <p:guide pos="238"/>
        <p:guide pos="6090"/>
        <p:guide pos="4865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1338" y="-210"/>
      </p:cViewPr>
      <p:guideLst>
        <p:guide orient="horz" pos="1466"/>
        <p:guide orient="horz" pos="2131"/>
        <p:guide orient="horz" pos="1473"/>
        <p:guide orient="horz" pos="2141"/>
        <p:guide pos="4567"/>
        <p:guide pos="3110"/>
        <p:guide pos="459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01642" cy="339598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526" y="3"/>
            <a:ext cx="4300168" cy="339598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r">
              <a:defRPr sz="1100"/>
            </a:lvl1pPr>
          </a:lstStyle>
          <a:p>
            <a:fld id="{B4D3723F-FAFF-45E8-BF5E-D403A08FB205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651"/>
            <a:ext cx="4301642" cy="339598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526" y="6456651"/>
            <a:ext cx="4300168" cy="339598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r">
              <a:defRPr sz="1100"/>
            </a:lvl1pPr>
          </a:lstStyle>
          <a:p>
            <a:fld id="{F6EA215F-1070-4B2A-B48C-0C7DF1307D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74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01642" cy="339598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526" y="3"/>
            <a:ext cx="4300168" cy="339598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3" tIns="41877" rIns="83753" bIns="4187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255" y="3229042"/>
            <a:ext cx="7940131" cy="3059239"/>
          </a:xfrm>
          <a:prstGeom prst="rect">
            <a:avLst/>
          </a:prstGeom>
        </p:spPr>
        <p:txBody>
          <a:bodyPr vert="horz" lIns="83753" tIns="41877" rIns="83753" bIns="4187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456651"/>
            <a:ext cx="4301642" cy="339598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526" y="6456651"/>
            <a:ext cx="4300168" cy="339598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99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37519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290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90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37519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Data.gov.cz =</a:t>
            </a:r>
            <a:r>
              <a:rPr lang="cs-CZ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portál Ministerstva vnitra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146425" y="508000"/>
            <a:ext cx="3581400" cy="25336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952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0DF5363-6098-4815-A564-42D6F86A6A85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3250-6FEF-49F1-BD34-EC5E1A89B4D8}" type="datetime1">
              <a:rPr lang="cs-CZ" smtClean="0"/>
              <a:t>14.11.2019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DD96618-6CEA-459A-85FE-4B920C7DB818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68BF9A6-7CAD-4146-BE8B-A82AE7106BC6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9E9D0BF8-95ED-4B89-9468-B9BA80425C8A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629AD9C4-99C2-49E9-A813-53A64BDAAFF5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D370B54-F8A9-47EF-9A14-191A4819D995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F390AE8-EE3F-4F80-82CC-E1A22D8C8E76}" type="datetime1">
              <a:rPr lang="cs-CZ" smtClean="0"/>
              <a:t>14.11.2019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4"/>
            <a:ext cx="9790633" cy="5153025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989337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5122938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AFA2E46-BC98-4D32-8547-86AABB639642}" type="datetime1">
              <a:rPr lang="cs-CZ" smtClean="0"/>
              <a:t>14.11.2019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onitor.statnipokladna.cz/2018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onitor.statnipokladna.cz/2019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s/legislativa/metodiky/2017/metodicky-pokyn-chj-c-4--metodika-predav-30414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gov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gov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300" y="2082766"/>
            <a:ext cx="962066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800"/>
              </a:lnSpc>
            </a:pPr>
            <a:r>
              <a:rPr lang="cs-CZ" sz="4000" b="1" spc="-125" dirty="0" smtClean="0">
                <a:solidFill>
                  <a:srgbClr val="FFFFFF"/>
                </a:solidFill>
                <a:cs typeface="Arial"/>
              </a:rPr>
              <a:t>Informace ve </a:t>
            </a:r>
            <a:r>
              <a:rPr lang="cs-CZ" sz="4000" b="1" spc="-125" dirty="0" smtClean="0">
                <a:solidFill>
                  <a:srgbClr val="FFFFFF"/>
                </a:solidFill>
                <a:cs typeface="Arial"/>
              </a:rPr>
              <a:t>veřejných rozpočtech</a:t>
            </a:r>
            <a:endParaRPr lang="cs-CZ" sz="4000" b="1" spc="-125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4698628" y="5869657"/>
            <a:ext cx="550926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800"/>
              </a:lnSpc>
            </a:pPr>
            <a:r>
              <a:rPr lang="cs-CZ" sz="3600" b="1" spc="-125" dirty="0" smtClean="0">
                <a:solidFill>
                  <a:srgbClr val="FFFFFF"/>
                </a:solidFill>
                <a:latin typeface="Arial"/>
                <a:cs typeface="Arial"/>
              </a:rPr>
              <a:t>Stanislav Bureš</a:t>
            </a:r>
          </a:p>
          <a:p>
            <a:pPr marL="12700" marR="5080">
              <a:lnSpc>
                <a:spcPts val="4800"/>
              </a:lnSpc>
            </a:pPr>
            <a:r>
              <a:rPr lang="cs-CZ" sz="2200" b="1" spc="-125" dirty="0" smtClean="0">
                <a:solidFill>
                  <a:srgbClr val="FFFFFF"/>
                </a:solidFill>
                <a:latin typeface="Arial"/>
                <a:cs typeface="Arial"/>
              </a:rPr>
              <a:t>15. 11. 2019</a:t>
            </a:r>
          </a:p>
        </p:txBody>
      </p:sp>
    </p:spTree>
    <p:extLst>
      <p:ext uri="{BB962C8B-B14F-4D97-AF65-F5344CB8AC3E}">
        <p14:creationId xmlns:p14="http://schemas.microsoft.com/office/powerpoint/2010/main" val="27871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 Ministerstva financí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80" y="1261145"/>
            <a:ext cx="9145016" cy="576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34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547476"/>
            <a:ext cx="4752528" cy="1661993"/>
          </a:xfrm>
        </p:spPr>
        <p:txBody>
          <a:bodyPr anchor="ctr"/>
          <a:lstStyle/>
          <a:p>
            <a:r>
              <a:rPr lang="cs-CZ" sz="3600" dirty="0">
                <a:solidFill>
                  <a:schemeClr val="tx2"/>
                </a:solidFill>
              </a:rPr>
              <a:t>Rozpočet a jeho kontrola</a:t>
            </a:r>
            <a:br>
              <a:rPr lang="cs-CZ" sz="3600" dirty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11</a:t>
            </a:fld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66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Legislativní základ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 smtClean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/>
                <a:cs typeface="Arial"/>
              </a:rPr>
              <a:t>zákon </a:t>
            </a:r>
            <a:r>
              <a:rPr lang="cs-CZ" sz="2000" dirty="0">
                <a:latin typeface="Arial"/>
                <a:cs typeface="Arial"/>
              </a:rPr>
              <a:t>č. 218/2000 Sb., o rozpočtových pravidlech,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250/2000 Sb., o rozpočtových pravidlech územních rozpočtů,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320/2001 Sb., o finanční kontrole ve veřejné správě a o změně některých zákonů (zákon o finanční kontrole),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255/2012 Sb., o kontrole (kontrolní řád),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</a:t>
            </a:r>
            <a:r>
              <a:rPr lang="cs-CZ" sz="2000" dirty="0">
                <a:cs typeface="Arial"/>
              </a:rPr>
              <a:t>166/1993., o Nejvyšším kontrolním úřadu, ve znění pozdějších předpisů</a:t>
            </a: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1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Státní pokladna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informačně </a:t>
            </a:r>
            <a:r>
              <a:rPr lang="cs-CZ" sz="2000" dirty="0"/>
              <a:t>- ekonomický systém provozovaný MF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základní stavební kámen při budování systému optimalizovaného finančního řízení veřejných zdrojů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cílem je efektivní řízení toků peněz ve státní správě 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centralizace příjmů, řízení výdajů, řízení státních aktiv, řízení likvidity, řízení státního dluhu, finanční plánování, platební styk, kontrola, účetnictví, </a:t>
            </a:r>
            <a:r>
              <a:rPr lang="cs-CZ" sz="2000" dirty="0" smtClean="0"/>
              <a:t>výkaznictví </a:t>
            </a: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98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Státní pokladna jako integrovaní informační systém (IISSP)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549177"/>
            <a:ext cx="9622472" cy="5256583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umožňuje jednotnou správu prostředků státního rozpočtu a prostředků poskytnutých Evropskou unií nebo jiných zdrojů.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jsou v něm evidovány veškeré finanční toky ve státní správě umožňující centralizaci příjmů a řízení výdajů, likvidity a státního dluhu.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skládá se  z následujících komponent:</a:t>
            </a:r>
          </a:p>
          <a:p>
            <a:pPr marL="176213" indent="0">
              <a:buNone/>
            </a:pPr>
            <a:r>
              <a:rPr lang="cs-CZ" dirty="0"/>
              <a:t>1) </a:t>
            </a:r>
            <a:r>
              <a:rPr lang="cs-CZ" b="1" dirty="0"/>
              <a:t>RISPR </a:t>
            </a:r>
            <a:r>
              <a:rPr lang="cs-CZ" dirty="0"/>
              <a:t>(Rozpočtový informační systém, část Příprava rozpočtu) – slouží pro kompletní přípravu státního rozpočtu.</a:t>
            </a:r>
          </a:p>
          <a:p>
            <a:pPr marL="176213" indent="0">
              <a:buNone/>
            </a:pPr>
            <a:r>
              <a:rPr lang="cs-CZ" dirty="0"/>
              <a:t>2) </a:t>
            </a:r>
            <a:r>
              <a:rPr lang="cs-CZ" b="1" dirty="0"/>
              <a:t>RISRE </a:t>
            </a:r>
            <a:r>
              <a:rPr lang="cs-CZ" dirty="0"/>
              <a:t>(Rozpočtový informační systém, část Realizace rozpočtu) – umožňuje realizovat požadavky na úpravy již schváleného rozpočtu jednotlivých organizačních složek státu v průběhu rozpočtového roku.</a:t>
            </a:r>
          </a:p>
          <a:p>
            <a:pPr marL="176213" indent="0">
              <a:buNone/>
            </a:pPr>
            <a:r>
              <a:rPr lang="cs-CZ" dirty="0"/>
              <a:t>3) </a:t>
            </a:r>
            <a:r>
              <a:rPr lang="cs-CZ" b="1" dirty="0"/>
              <a:t>MIS </a:t>
            </a:r>
            <a:r>
              <a:rPr lang="cs-CZ" dirty="0"/>
              <a:t>(Manažerský informační systém) – obsahuje data generovaná z RISPR a z RISRE, ze kterých automaticky agreguje finanční výkazy do sofistikovanější podoby.</a:t>
            </a:r>
          </a:p>
          <a:p>
            <a:pPr marL="176213" indent="0">
              <a:buNone/>
            </a:pPr>
            <a:r>
              <a:rPr lang="cs-CZ" dirty="0"/>
              <a:t>4) </a:t>
            </a:r>
            <a:r>
              <a:rPr lang="cs-CZ" b="1" dirty="0"/>
              <a:t>CSUIS </a:t>
            </a:r>
            <a:r>
              <a:rPr lang="cs-CZ" dirty="0"/>
              <a:t>(Centrální systém účetních informací státu) – zobrazuje účetní výkazy od vybraných účetních jednotek (např. ÚSC) a dále shromažďuje finanční výkazy.</a:t>
            </a:r>
            <a:endParaRPr lang="cs-CZ" sz="32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28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Monitor státní pokladny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117129"/>
            <a:ext cx="9622472" cy="5688631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informační portál Ministerstva financí, který umožňuje volný přístup k rozpočtovým a účetním informacím ze všech úrovní státní správy a samosprávy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prezentované informace pocházejí IISSP a CSÚIS a jsou čtvrtletně aktualizovány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analytická část portálu umožňuje dynamickou analýzu dat pomocí pokročilého nástroje pro reporting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dostupný na: </a:t>
            </a:r>
            <a:r>
              <a:rPr lang="cs-CZ" sz="2400" dirty="0">
                <a:hlinkClick r:id="rId3"/>
              </a:rPr>
              <a:t>https://monitor.statnipokladna.cz/2018</a:t>
            </a:r>
            <a:r>
              <a:rPr lang="cs-CZ" sz="2400" dirty="0" smtClean="0">
                <a:hlinkClick r:id="rId3"/>
              </a:rPr>
              <a:t>/</a:t>
            </a:r>
            <a:endParaRPr lang="cs-CZ" sz="2400" dirty="0" smtClean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Rok 2019 na: </a:t>
            </a:r>
            <a:r>
              <a:rPr lang="cs-CZ" sz="2400" dirty="0">
                <a:hlinkClick r:id="rId4"/>
              </a:rPr>
              <a:t>https://monitor.statnipokladna.cz/2019</a:t>
            </a:r>
            <a:r>
              <a:rPr lang="cs-CZ" sz="2400" dirty="0" smtClean="0">
                <a:hlinkClick r:id="rId4"/>
              </a:rPr>
              <a:t>/</a:t>
            </a:r>
            <a:r>
              <a:rPr lang="cs-CZ" sz="2400" dirty="0" smtClean="0"/>
              <a:t> </a:t>
            </a:r>
            <a:endParaRPr lang="cs-CZ" sz="2400" dirty="0"/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2400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641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Monitor státní pokladny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117129"/>
            <a:ext cx="9622472" cy="5688631"/>
          </a:xfrm>
        </p:spPr>
        <p:txBody>
          <a:bodyPr>
            <a:noAutofit/>
          </a:bodyPr>
          <a:lstStyle/>
          <a:p>
            <a:pPr marL="176213" lvl="1" indent="0" algn="just">
              <a:lnSpc>
                <a:spcPct val="150000"/>
              </a:lnSpc>
              <a:buNone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6" name="Obrázek 5"/>
          <p:cNvPicPr/>
          <p:nvPr/>
        </p:nvPicPr>
        <p:blipFill rotWithShape="1">
          <a:blip r:embed="rId3"/>
          <a:srcRect l="22140" t="6232" r="22694" b="31449"/>
          <a:stretch/>
        </p:blipFill>
        <p:spPr bwMode="auto">
          <a:xfrm>
            <a:off x="1242244" y="1261145"/>
            <a:ext cx="8064895" cy="5616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5735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Monitor státní pokladny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117129"/>
            <a:ext cx="9622472" cy="5688631"/>
          </a:xfrm>
        </p:spPr>
        <p:txBody>
          <a:bodyPr>
            <a:noAutofit/>
          </a:bodyPr>
          <a:lstStyle/>
          <a:p>
            <a:pPr marL="176213" lvl="1" indent="0" algn="just">
              <a:lnSpc>
                <a:spcPct val="150000"/>
              </a:lnSpc>
              <a:buNone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6" name="Obrázek 5"/>
          <p:cNvPicPr/>
          <p:nvPr/>
        </p:nvPicPr>
        <p:blipFill rotWithShape="1">
          <a:blip r:embed="rId3"/>
          <a:srcRect l="22509" t="6232" r="22140" b="13409"/>
          <a:stretch/>
        </p:blipFill>
        <p:spPr bwMode="auto">
          <a:xfrm>
            <a:off x="738187" y="1189137"/>
            <a:ext cx="9145017" cy="583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5735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Finanční kontrola 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 smtClean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/>
                <a:cs typeface="Arial"/>
              </a:rPr>
              <a:t>postupuje </a:t>
            </a:r>
            <a:r>
              <a:rPr lang="cs-CZ" sz="2000" dirty="0">
                <a:latin typeface="Arial"/>
                <a:cs typeface="Arial"/>
              </a:rPr>
              <a:t>se podle zákona o finanční kontrole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veřejnosprávní kontrola Ministerstva financí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veřejnosprávní kontrola správce kapitoly státního rozpočtu a zřizovatele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veřejnosprávní kontrola poskytovatele veřejné finanční podpory - dotace 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</a:t>
            </a:r>
            <a:r>
              <a:rPr lang="cs-CZ" sz="2000" dirty="0" smtClean="0">
                <a:latin typeface="Arial"/>
                <a:cs typeface="Arial"/>
              </a:rPr>
              <a:t>eřejnosprávní </a:t>
            </a:r>
            <a:r>
              <a:rPr lang="cs-CZ" sz="2000" dirty="0">
                <a:latin typeface="Arial"/>
                <a:cs typeface="Arial"/>
              </a:rPr>
              <a:t>kontrola Auditního </a:t>
            </a:r>
            <a:r>
              <a:rPr lang="cs-CZ" sz="2000" dirty="0" smtClean="0">
                <a:latin typeface="Arial"/>
                <a:cs typeface="Arial"/>
              </a:rPr>
              <a:t>orgánu</a:t>
            </a:r>
          </a:p>
          <a:p>
            <a:pPr marL="804863" lvl="3" algn="just">
              <a:lnSpc>
                <a:spcPct val="150000"/>
              </a:lnSpc>
            </a:pPr>
            <a:r>
              <a:rPr lang="cs-CZ" sz="2000" dirty="0" smtClean="0">
                <a:latin typeface="Arial"/>
                <a:cs typeface="Arial"/>
              </a:rPr>
              <a:t>(k</a:t>
            </a:r>
            <a:r>
              <a:rPr lang="cs-CZ" sz="2000" dirty="0" smtClean="0">
                <a:latin typeface="Arial"/>
                <a:cs typeface="Arial"/>
              </a:rPr>
              <a:t>ontrola </a:t>
            </a:r>
            <a:r>
              <a:rPr lang="cs-CZ" sz="2000" dirty="0">
                <a:latin typeface="Arial"/>
                <a:cs typeface="Arial"/>
              </a:rPr>
              <a:t>Nejvyššího kontrolního </a:t>
            </a:r>
            <a:r>
              <a:rPr lang="cs-CZ" sz="2000" dirty="0" smtClean="0">
                <a:latin typeface="Arial"/>
                <a:cs typeface="Arial"/>
              </a:rPr>
              <a:t>úřadu)</a:t>
            </a:r>
            <a:endParaRPr lang="cs-CZ" sz="2000" dirty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§ 44  rozpočtových pravidel – institut </a:t>
            </a:r>
            <a:r>
              <a:rPr lang="cs-CZ" sz="2000" b="1" dirty="0">
                <a:latin typeface="Arial"/>
                <a:cs typeface="Arial"/>
              </a:rPr>
              <a:t>porušení rozpočtové kázně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2000" dirty="0"/>
              <a:t>„</a:t>
            </a:r>
            <a:r>
              <a:rPr lang="cs-CZ" sz="2000" i="1" dirty="0"/>
              <a:t>neoprávněné použití peněžních prostředků státního rozpočtu a jiných peněžních prostředků státu a neoprávněné použití nebo zadržení peněžních prostředků poskytnutých ze státního rozpočtu, státního fondu, Národního fondu nebo státních finančních aktiv jejich příjemcem.“</a:t>
            </a:r>
            <a:endParaRPr lang="cs-CZ" sz="2000" b="1" dirty="0">
              <a:cs typeface="Arial"/>
            </a:endParaRPr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2000" b="1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98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Role orgánů finanční správy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 smtClean="0">
              <a:cs typeface="Arial"/>
            </a:endParaRP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 smtClean="0">
                <a:cs typeface="Arial"/>
              </a:rPr>
              <a:t>§ </a:t>
            </a:r>
            <a:r>
              <a:rPr lang="cs-CZ" sz="2400" dirty="0">
                <a:cs typeface="Arial"/>
              </a:rPr>
              <a:t>44 odst. 11 rozpočtových pravidel: Správu odvodů za porušení rozpočtové kázně a penále vykonávají finanční úřady podle daňového řádu</a:t>
            </a: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cs typeface="Arial"/>
              </a:rPr>
              <a:t>odvod za porušení rozpočtové kázně – navrácení neoprávněně použitých prostředků zpátky do veřejného rozpočtu </a:t>
            </a: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cs typeface="Arial"/>
              </a:rPr>
              <a:t>daňové řízení včetně daňové kontroly </a:t>
            </a: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>
              <a:cs typeface="Arial"/>
            </a:endParaRP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6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900" y="581025"/>
            <a:ext cx="9269288" cy="400110"/>
          </a:xfrm>
        </p:spPr>
        <p:txBody>
          <a:bodyPr/>
          <a:lstStyle/>
          <a:p>
            <a:pPr lvl="0"/>
            <a:r>
              <a:rPr lang="cs-CZ" sz="2600" dirty="0" smtClean="0">
                <a:solidFill>
                  <a:schemeClr val="tx2"/>
                </a:solidFill>
              </a:rPr>
              <a:t>Obsah</a:t>
            </a:r>
            <a:endParaRPr lang="cs-CZ" sz="2600" dirty="0">
              <a:solidFill>
                <a:schemeClr val="tx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50156" y="1261145"/>
            <a:ext cx="9835748" cy="5184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bIns="360000" rtlCol="0" anchor="t"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Úvod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Otevřená data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Rozpočet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</a:rPr>
              <a:t>Závěr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0" lvl="1">
              <a:spcBef>
                <a:spcPts val="600"/>
              </a:spcBef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7"/>
          </p:nvPr>
        </p:nvSpPr>
        <p:spPr>
          <a:xfrm>
            <a:off x="8865608" y="6141435"/>
            <a:ext cx="1582420" cy="123111"/>
          </a:xfrm>
        </p:spPr>
        <p:txBody>
          <a:bodyPr/>
          <a:lstStyle/>
          <a:p>
            <a:pPr marL="1056640" algn="r"/>
            <a:r>
              <a:rPr lang="cs-CZ" dirty="0" smtClean="0"/>
              <a:t>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  <p:sp>
        <p:nvSpPr>
          <p:cNvPr id="14" name="Zástupný symbol pro číslo snímku 5"/>
          <p:cNvSpPr txBox="1">
            <a:spLocks/>
          </p:cNvSpPr>
          <p:nvPr/>
        </p:nvSpPr>
        <p:spPr>
          <a:xfrm>
            <a:off x="8703484" y="7330722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lnSpc>
                <a:spcPct val="100000"/>
              </a:lnSpc>
              <a:defRPr sz="800" b="1" i="0" kern="120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/>
            <a:fld id="{DFEAC822-123C-4039-8702-2372C375C333}" type="datetime1">
              <a:rPr lang="cs-CZ" smtClean="0"/>
              <a:t>14.11.2019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8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Předávání informace o podezření na porušení rozpočtové kázně na OFS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477169"/>
            <a:ext cx="9622472" cy="5328591"/>
          </a:xfrm>
        </p:spPr>
        <p:txBody>
          <a:bodyPr>
            <a:noAutofit/>
          </a:bodyPr>
          <a:lstStyle/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cs typeface="Arial"/>
              </a:rPr>
              <a:t>Metodika </a:t>
            </a:r>
            <a:r>
              <a:rPr lang="cs-CZ" sz="2000" dirty="0">
                <a:cs typeface="Arial"/>
              </a:rPr>
              <a:t>předávání podnětů na OFS:</a:t>
            </a:r>
          </a:p>
          <a:p>
            <a:pPr marL="176198" lvl="3" algn="just">
              <a:lnSpc>
                <a:spcPct val="150000"/>
              </a:lnSpc>
            </a:pPr>
            <a:r>
              <a:rPr lang="cs-CZ" sz="2000" dirty="0">
                <a:cs typeface="Arial"/>
                <a:hlinkClick r:id="rId3"/>
              </a:rPr>
              <a:t>www.mfcr.cz/cs/legislativa/metodiky/2017/metodicky-pokyn-chj-c-4--metodika-predav-30414</a:t>
            </a:r>
            <a:endParaRPr lang="cs-CZ" sz="2000" dirty="0">
              <a:cs typeface="Arial"/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cs typeface="Arial"/>
              </a:rPr>
              <a:t>stanovení formy a náležitosti podnětu k zahájení řízení o uložení odvodu za porušení rozpočtové kázně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cs typeface="Arial"/>
              </a:rPr>
              <a:t>požadavky na důkazní prostředky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cs typeface="Arial"/>
              </a:rPr>
              <a:t>cíle metodiky:</a:t>
            </a:r>
          </a:p>
          <a:p>
            <a:pPr marL="703263" lvl="2" indent="-531813">
              <a:lnSpc>
                <a:spcPct val="15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sz="1800" noProof="1"/>
              <a:t>možnost řešení podnětů bez nutnosti zahájení duplicitní kontroly</a:t>
            </a:r>
          </a:p>
          <a:p>
            <a:pPr marL="703263" lvl="2" indent="-531813">
              <a:lnSpc>
                <a:spcPct val="15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sz="1800" noProof="1"/>
              <a:t>znížení administrativní zátěže</a:t>
            </a:r>
          </a:p>
          <a:p>
            <a:pPr marL="703263" lvl="2" indent="-531813">
              <a:lnSpc>
                <a:spcPct val="15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sz="1800" noProof="1"/>
              <a:t>zkrácení doby od zjištění PRKu po odvod veřejných prostředků zpět do veřejného rozpočtu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endParaRPr lang="cs-CZ" sz="2000" dirty="0">
              <a:cs typeface="Arial"/>
            </a:endParaRPr>
          </a:p>
          <a:p>
            <a:pPr marL="176198" lvl="3" algn="just">
              <a:lnSpc>
                <a:spcPct val="150000"/>
              </a:lnSpc>
            </a:pPr>
            <a:endParaRPr lang="cs-CZ" sz="2400" dirty="0"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604" y="3737005"/>
            <a:ext cx="2060451" cy="293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19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Zpráva o výsledcích finančních kontrol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 smtClean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/>
                <a:cs typeface="Arial"/>
              </a:rPr>
              <a:t>prováděcí </a:t>
            </a:r>
            <a:r>
              <a:rPr lang="cs-CZ" sz="2000" dirty="0">
                <a:latin typeface="Arial"/>
                <a:cs typeface="Arial"/>
              </a:rPr>
              <a:t>vyhláška č. 416/2004 Sb., kterou se provádí zákon o finanční kontrole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/>
                <a:cs typeface="Arial"/>
              </a:rPr>
              <a:t>informační </a:t>
            </a:r>
            <a:r>
              <a:rPr lang="cs-CZ" sz="2000" dirty="0">
                <a:latin typeface="Arial"/>
                <a:cs typeface="Arial"/>
              </a:rPr>
              <a:t>systém MF -  Modul ročních zpráv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správci rozpočtových kapitol, kraje a hlavní město Praha předkládají každý rok zprávy o výsledcích finančních kontrol Ministerstvu financí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organizační složky státu a právnické osoby, které hospodaří s veřejnými prostředky, předkládají zprávy příslušným správcům rozpočtových kapitol. Obce předkládají zprávy krajům a městské části hlavnímu městu Praze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Ministerstvo financí zpracovává souhrnnou roční zprávu o výsledcích finančních kontrol a předkládá jí vládě a Nejvyššímu kontrolnímu úřadu. </a:t>
            </a: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873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Obsah zpráv o výsledcích finančních kontrol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 smtClean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/>
                <a:cs typeface="Arial"/>
              </a:rPr>
              <a:t>výsledky </a:t>
            </a:r>
            <a:r>
              <a:rPr lang="cs-CZ" sz="2000" dirty="0">
                <a:latin typeface="Arial"/>
                <a:cs typeface="Arial"/>
              </a:rPr>
              <a:t>řídicí kontroly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výsledky interního auditu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nejvýznamnější zjištění z vykonaných kontrol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kontroly hospodaření a investičních pobídek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kontroly a audity prostředků ESIF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kontroly a audity ostatních prostředků ze zahraniční vykonané AO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analýza a hlášení nesrovnalostí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83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Zjednodušení zpráv o výsledcích finančních kontrol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477169"/>
            <a:ext cx="9622472" cy="5328591"/>
          </a:xfrm>
        </p:spPr>
        <p:txBody>
          <a:bodyPr>
            <a:noAutofit/>
          </a:bodyPr>
          <a:lstStyle/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zvýšení relevantnosti informací, snížení administrativní zátěže, odstranění duplicitního vykazování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novela vyhlášky č. 416/2004 Sb. – založena na těchto principech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b="1" dirty="0"/>
              <a:t>„Jen jednou“</a:t>
            </a:r>
            <a:r>
              <a:rPr lang="cs-CZ" dirty="0"/>
              <a:t> – od orgánů veřejné správy nebudou vyžadované údaje, které jsou poskytovány v rámci sběrů dat na základě jiných právních předpisů. 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b="1" dirty="0"/>
              <a:t>Relevantnost požadovaných informací</a:t>
            </a:r>
            <a:r>
              <a:rPr lang="cs-CZ" dirty="0"/>
              <a:t> – pro účely informování výkonné moci o výsledcích finančních kontrol jsou relevantní informace, které lze agregovat a použít pro rozhodování a další legislativní, metodickou nebo koncepční činnost. Aplikací tohoto principu má být předcházeno sběru neúměrného množství údajů, které pro dosažení stanoveného účelu nemají význam, zvyšují administrativní zatížení a odvádí pozornost od relevantních informací. 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b="1" dirty="0"/>
              <a:t>Odůvodněnost požadovaných informací</a:t>
            </a:r>
            <a:r>
              <a:rPr lang="cs-CZ" dirty="0"/>
              <a:t> – subjekty s vykazovací povinností musí vždy vědět, k čemu poskytované údaje budou sloužit a jakým způsobem s nimi bude nakládáno. </a:t>
            </a:r>
          </a:p>
          <a:p>
            <a:pPr marL="176213" indent="0">
              <a:buNone/>
            </a:pPr>
            <a:r>
              <a:rPr lang="cs-CZ" dirty="0"/>
              <a:t>.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77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Souhrnná zpráva Ministerstva financí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 smtClean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/>
                <a:cs typeface="Arial"/>
              </a:rPr>
              <a:t>podává </a:t>
            </a:r>
            <a:r>
              <a:rPr lang="cs-CZ" sz="2000" dirty="0">
                <a:latin typeface="Arial"/>
                <a:cs typeface="Arial"/>
              </a:rPr>
              <a:t>informaci o nedostatcích v hospodaření celé veřejné správy – informace pro vládu a veřejnost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výsledky finančních kontrol všech kontrolních orgánů – NKÚ, ÚOHS, MF + AO, OFS – porušení rozpočtové kázně, přezkoumávání hospodaření, poskytovatelé dotací 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7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2714843"/>
            <a:ext cx="4392488" cy="1477328"/>
          </a:xfrm>
        </p:spPr>
        <p:txBody>
          <a:bodyPr/>
          <a:lstStyle/>
          <a:p>
            <a:r>
              <a:rPr lang="cs-CZ" dirty="0"/>
              <a:t>Děkuji Vám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pic>
        <p:nvPicPr>
          <p:cNvPr id="12" name="Picture 5" descr="da798697-5dd7-4745-bb1c-17db30e95bd4@mfc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008" y="779866"/>
            <a:ext cx="2122406" cy="71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25</a:t>
            </a:fld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5219152" y="2629297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2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824474"/>
            <a:ext cx="4752528" cy="1107996"/>
          </a:xfrm>
        </p:spPr>
        <p:txBody>
          <a:bodyPr anchor="ctr"/>
          <a:lstStyle/>
          <a:p>
            <a:r>
              <a:rPr lang="cs-CZ" sz="3600" dirty="0">
                <a:solidFill>
                  <a:schemeClr val="tx2"/>
                </a:solidFill>
              </a:rPr>
              <a:t>OTEVŘENÁ DATA</a:t>
            </a:r>
            <a:br>
              <a:rPr lang="cs-CZ" sz="3600" dirty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3</a:t>
            </a:fld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36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Legislativní základ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 smtClean="0">
              <a:latin typeface="+mj-lt"/>
              <a:cs typeface="Arial"/>
            </a:endParaRPr>
          </a:p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+mj-lt"/>
                <a:cs typeface="Arial"/>
              </a:rPr>
              <a:t>zákon </a:t>
            </a:r>
            <a:r>
              <a:rPr lang="cs-CZ" sz="2000" dirty="0">
                <a:latin typeface="+mj-lt"/>
                <a:cs typeface="Arial"/>
              </a:rPr>
              <a:t>č. 106/1999 Sb., o svobodném přístupu k informacím, ve znění pozdějších předpisu</a:t>
            </a:r>
          </a:p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  <a:cs typeface="Arial"/>
              </a:rPr>
              <a:t>nařízení vlády č. 425/2016 o seznamu informací zveřejňovaných jako otevřená data</a:t>
            </a: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347663" lvl="2" algn="just">
              <a:lnSpc>
                <a:spcPct val="150000"/>
              </a:lnSpc>
            </a:pPr>
            <a:r>
              <a:rPr lang="cs-CZ" sz="2000" dirty="0">
                <a:latin typeface="+mj-lt"/>
                <a:cs typeface="Arial"/>
              </a:rPr>
              <a:t>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2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314326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b="1" dirty="0" smtClean="0">
              <a:latin typeface="+mj-lt"/>
            </a:endParaRPr>
          </a:p>
          <a:p>
            <a:pPr marL="314326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+mj-lt"/>
              </a:rPr>
              <a:t>otevřená </a:t>
            </a:r>
            <a:r>
              <a:rPr lang="cs-CZ" sz="2000" b="1" dirty="0">
                <a:latin typeface="+mj-lt"/>
              </a:rPr>
              <a:t>data </a:t>
            </a:r>
            <a:r>
              <a:rPr lang="cs-CZ" sz="2000" dirty="0">
                <a:latin typeface="+mj-lt"/>
              </a:rPr>
              <a:t>jsou informace a data zveřejněná na internetu, která jsou úplná, snadno dostupná, strojově čitelná, používající standardy s volně dostupnou specifikací, zpřístupněná za jasně definovaných podmínek užití dat s minimem omezení a dostupná uživatelům při vynaložení minima možných nákladů. Konkrétně jde o různé statistiky, rozpočty, přehledy, databáze apod.</a:t>
            </a:r>
          </a:p>
          <a:p>
            <a:pPr marL="314326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§3 odstavce 11 zákona o svobodném přístupu k informacím: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i="1" dirty="0"/>
              <a:t>"Otevřenými daty se pro účely tohoto zákona rozumí informace zveřejňované způsobem umožňujícím dálkový přístup v otevřeném a strojově čitelném formátu, jejichž způsob ani účel následného využití není omezen a které jsou evidovány v národním katalogu otevřených dat"</a:t>
            </a:r>
            <a:r>
              <a:rPr lang="cs-CZ" sz="2000" b="1" dirty="0"/>
              <a:t>.</a:t>
            </a:r>
          </a:p>
          <a:p>
            <a:pPr marL="314326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zákonné zakotvení Národního katalogu otevřených dat jako informačního systému veřejné správy</a:t>
            </a:r>
            <a:endParaRPr lang="cs-CZ" sz="2000" b="1" dirty="0">
              <a:latin typeface="+mj-lt"/>
            </a:endParaRP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5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8" y="1259383"/>
            <a:ext cx="9887666" cy="576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859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Přínosy otevřených dat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b="1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 smtClean="0"/>
              <a:t>Zvýšení </a:t>
            </a:r>
            <a:r>
              <a:rPr lang="cs-CZ" sz="2000" b="1" dirty="0"/>
              <a:t>efektivity: </a:t>
            </a:r>
            <a:r>
              <a:rPr lang="cs-CZ" sz="2000" dirty="0"/>
              <a:t>uvolnění dat znamená možnost je sdílet a analyzovat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Podpora ekonomiky</a:t>
            </a:r>
            <a:r>
              <a:rPr lang="cs-CZ" sz="2000" dirty="0"/>
              <a:t>: data jsou zdrojem inovací, podnikatelských příležitostí a pracovních nabídek – lze je využít třeba v dopravě, logistice, zdravotnictví či bankovnictví. Firmy pracují s daty jako se surovinou, vytváří nad nimi aplikace, které generují přidanou hodnotu a zisk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Transparentnost, zefektivnění a kontrola veřejné správy:</a:t>
            </a:r>
            <a:r>
              <a:rPr lang="cs-CZ" sz="2000" dirty="0"/>
              <a:t> zveřejněná data umožňují kontrolu, jak se hospodaří s daněmi nebo jaké jsou náklady organizací, které podporujeme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Zapojení občanů do rozhodování:</a:t>
            </a:r>
            <a:r>
              <a:rPr lang="cs-CZ" sz="2000" dirty="0"/>
              <a:t> občané se mohou díky datům a analýzám kvalifikovaněji podílet na fungování státu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Datová žurnalistika:</a:t>
            </a:r>
            <a:r>
              <a:rPr lang="cs-CZ" sz="2000" dirty="0"/>
              <a:t> otevřená data jsou nezastupitelným zdrojem informací pro novináře </a:t>
            </a: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09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Národní katalog otevřených dat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 </a:t>
            </a:r>
            <a:endParaRPr lang="cs-CZ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dostupný </a:t>
            </a:r>
            <a:r>
              <a:rPr lang="cs-CZ" sz="2000" dirty="0"/>
              <a:t>na: </a:t>
            </a:r>
            <a:r>
              <a:rPr lang="cs-CZ" sz="2000" dirty="0">
                <a:hlinkClick r:id="rId3"/>
              </a:rPr>
              <a:t>https://data.gov.cz/</a:t>
            </a:r>
            <a:endParaRPr lang="cs-CZ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cílem je umožnit uživatelům snazší orientaci a vyhledávání v otevřených datech publikovaných veřejnou správou ČR z jednoho místa 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existuje dvojí způsob, jak data prostřednictvím NKOD katalogizovat a publikovat. První možností je přímá katalogizace otevřených dat publikovaných úřadem v NKOD. NKOD v tomto případě může plnit i funkci úložiště otevřených dat. Tato funkce je primárně zamýšlena pro menší úřady (malé obce), které nemusí vynakládat prostředky na budování vlastních úložišť otevřených dat a lokálních katalogů. Druhou možností je zaregistrovat zde lokální katalogy otevřených dat, které provozují jednotlivé úřady. Z těchto lokálních katalogů umí NKOD periodicky automatizovaně stahovat </a:t>
            </a:r>
            <a:r>
              <a:rPr lang="cs-CZ" sz="2000" dirty="0" err="1"/>
              <a:t>metadata</a:t>
            </a:r>
            <a:r>
              <a:rPr lang="cs-CZ" sz="2000" dirty="0"/>
              <a:t> publikovaná příslušným úřadem.</a:t>
            </a: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01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 Ministerstva financí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 dostupný na: </a:t>
            </a:r>
            <a:r>
              <a:rPr lang="cs-CZ" sz="2000" dirty="0">
                <a:hlinkClick r:id="rId3"/>
              </a:rPr>
              <a:t>https://data.mfcr.cz/</a:t>
            </a:r>
            <a:endParaRPr lang="cs-CZ" sz="2000" dirty="0"/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0" y="1693193"/>
            <a:ext cx="10058400" cy="563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32470"/>
      </p:ext>
    </p:extLst>
  </p:cSld>
  <p:clrMapOvr>
    <a:masterClrMapping/>
  </p:clrMapOvr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13495</TotalTime>
  <Words>978</Words>
  <Application>Microsoft Office PowerPoint</Application>
  <PresentationFormat>Vlastní</PresentationFormat>
  <Paragraphs>214</Paragraphs>
  <Slides>25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MF-PowerPoint 01</vt:lpstr>
      <vt:lpstr>Prezentace aplikace PowerPoint</vt:lpstr>
      <vt:lpstr>Obsah</vt:lpstr>
      <vt:lpstr>OTEVŘENÁ DATA </vt:lpstr>
      <vt:lpstr>Legislativní základ</vt:lpstr>
      <vt:lpstr>Otevřená data</vt:lpstr>
      <vt:lpstr>Otevřená data</vt:lpstr>
      <vt:lpstr>Přínosy otevřených dat</vt:lpstr>
      <vt:lpstr>Národní katalog otevřených dat</vt:lpstr>
      <vt:lpstr>Otevřená data Ministerstva financí</vt:lpstr>
      <vt:lpstr>Otevřená data Ministerstva financí</vt:lpstr>
      <vt:lpstr>Rozpočet a jeho kontrola </vt:lpstr>
      <vt:lpstr>Legislativní základ</vt:lpstr>
      <vt:lpstr>Státní pokladna</vt:lpstr>
      <vt:lpstr>Státní pokladna jako integrovaní informační systém (IISSP)</vt:lpstr>
      <vt:lpstr>Monitor státní pokladny</vt:lpstr>
      <vt:lpstr>Monitor státní pokladny</vt:lpstr>
      <vt:lpstr>Monitor státní pokladny</vt:lpstr>
      <vt:lpstr>Finanční kontrola </vt:lpstr>
      <vt:lpstr>Role orgánů finanční správy</vt:lpstr>
      <vt:lpstr>Předávání informace o podezření na porušení rozpočtové kázně na OFS</vt:lpstr>
      <vt:lpstr>Zpráva o výsledcích finančních kontrol</vt:lpstr>
      <vt:lpstr>Obsah zpráv o výsledcích finančních kontrol</vt:lpstr>
      <vt:lpstr>Zjednodušení zpráv o výsledcích finančních kontrol</vt:lpstr>
      <vt:lpstr>Souhrnná zpráva Ministerstva financí</vt:lpstr>
      <vt:lpstr>Děkuji Vám za pozornost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Radka &amp; Eliška</dc:creator>
  <cp:lastModifiedBy>Bureš Stanislav Mgr.</cp:lastModifiedBy>
  <cp:revision>1419</cp:revision>
  <cp:lastPrinted>2019-11-14T15:33:43Z</cp:lastPrinted>
  <dcterms:created xsi:type="dcterms:W3CDTF">2016-08-25T14:27:15Z</dcterms:created>
  <dcterms:modified xsi:type="dcterms:W3CDTF">2019-11-14T16:10:42Z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