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Evropské správní právo NV305K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Lukáš Potěšil,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56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Termíny výuky: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4. 10. 2019</a:t>
            </a:r>
          </a:p>
          <a:p>
            <a:r>
              <a:rPr lang="cs-CZ" dirty="0" smtClean="0"/>
              <a:t>25. 10. 2019</a:t>
            </a:r>
          </a:p>
          <a:p>
            <a:r>
              <a:rPr lang="cs-CZ" dirty="0" smtClean="0"/>
              <a:t>13. 12. 2019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381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výuky: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4900" indent="-342900" algn="just">
              <a:buFont typeface="+mj-lt"/>
              <a:buAutoNum type="arabicPeriod"/>
            </a:pPr>
            <a:r>
              <a:rPr lang="cs-CZ" sz="1400" b="1" dirty="0"/>
              <a:t>Pojem evropské správní právo. Europeizace národního (domácího) správního práva. Rada Evropy a Evropská unie </a:t>
            </a:r>
            <a:r>
              <a:rPr lang="cs-CZ" sz="1400" dirty="0"/>
              <a:t>(jejich vliv na domácí právní úpravu).</a:t>
            </a:r>
            <a:r>
              <a:rPr lang="cs-CZ" sz="1400" b="1" dirty="0"/>
              <a:t> Pojetí europeizace v domácím právním řádu </a:t>
            </a:r>
            <a:r>
              <a:rPr lang="cs-CZ" sz="1400" dirty="0"/>
              <a:t>(dokumenty Rady Evropy; příklady a judikatura</a:t>
            </a:r>
            <a:r>
              <a:rPr lang="cs-CZ" sz="1400" dirty="0" smtClean="0"/>
              <a:t>).</a:t>
            </a:r>
          </a:p>
          <a:p>
            <a:pPr marL="414900" indent="-342900" algn="just">
              <a:buFont typeface="+mj-lt"/>
              <a:buAutoNum type="arabicPeriod"/>
            </a:pPr>
            <a:r>
              <a:rPr lang="cs-CZ" sz="1400" b="1" dirty="0"/>
              <a:t>Správní právo a evropské správní právo </a:t>
            </a:r>
            <a:r>
              <a:rPr lang="cs-CZ" sz="1400" dirty="0"/>
              <a:t>(komparativní pohled). </a:t>
            </a:r>
            <a:r>
              <a:rPr lang="cs-CZ" sz="1400" b="1" dirty="0"/>
              <a:t>Bližší komparace pojetí správního práva v okolních evropských státech. </a:t>
            </a:r>
            <a:endParaRPr lang="cs-CZ" sz="1400" dirty="0"/>
          </a:p>
          <a:p>
            <a:pPr marL="414900" indent="-342900" algn="just">
              <a:buFont typeface="+mj-lt"/>
              <a:buAutoNum type="arabicPeriod"/>
            </a:pPr>
            <a:r>
              <a:rPr lang="cs-CZ" sz="1400" b="1" dirty="0"/>
              <a:t>Evropský veřejný ochránce práv. Princip dobré správy </a:t>
            </a:r>
            <a:r>
              <a:rPr lang="cs-CZ" sz="1400" dirty="0"/>
              <a:t>(pojem, podstata, prameny, judikatura). </a:t>
            </a:r>
            <a:endParaRPr lang="cs-CZ" sz="1400" dirty="0" smtClean="0"/>
          </a:p>
          <a:p>
            <a:pPr marL="414900" indent="-342900" algn="just">
              <a:buFont typeface="+mj-lt"/>
              <a:buAutoNum type="arabicPeriod"/>
            </a:pPr>
            <a:r>
              <a:rPr lang="cs-CZ" sz="1400" b="1" dirty="0"/>
              <a:t>Regionální a kohezní politika Evropské unie. </a:t>
            </a:r>
            <a:r>
              <a:rPr lang="cs-CZ" sz="1400" dirty="0"/>
              <a:t>Východiska evropské </a:t>
            </a:r>
            <a:r>
              <a:rPr lang="cs-CZ" sz="1400" dirty="0" err="1"/>
              <a:t>nevrchnostenské</a:t>
            </a:r>
            <a:r>
              <a:rPr lang="cs-CZ" sz="1400" dirty="0"/>
              <a:t> správy.</a:t>
            </a:r>
          </a:p>
          <a:p>
            <a:pPr marL="414900" indent="-342900" algn="just">
              <a:buFont typeface="+mj-lt"/>
              <a:buAutoNum type="arabicPeriod"/>
            </a:pPr>
            <a:r>
              <a:rPr lang="cs-CZ" sz="1400" b="1" dirty="0"/>
              <a:t>Správní právo Evropské unie. Správní pravomoc Evropské unie, orgány a agentury, tzv. správní sítě. Správní řád Evropské unie.</a:t>
            </a:r>
            <a:endParaRPr lang="cs-CZ" sz="1400" dirty="0"/>
          </a:p>
          <a:p>
            <a:pPr marL="414900" indent="-342900" algn="just">
              <a:buFont typeface="+mj-lt"/>
              <a:buAutoNum type="arabicPeriod"/>
            </a:pPr>
            <a:r>
              <a:rPr lang="cs-CZ" sz="1400" b="1" dirty="0"/>
              <a:t>Správní pravomoc Evropské unie, orgány a agentury.</a:t>
            </a:r>
            <a:endParaRPr lang="cs-CZ" sz="1400" dirty="0"/>
          </a:p>
          <a:p>
            <a:pPr algn="just"/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923410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Ukončení předmětu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000000"/>
                </a:solidFill>
              </a:rPr>
              <a:t>Předmět se ukončuje kolokviem. Podmínkou je, mimo absolvování výuky, zpracování seminární práce (v rozsahu cca 2 – 4 stran) na zvolené téma: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rabicPeriod"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Evropeizace v daném odvětví SP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rabicPeriod"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Charakteristika vybrané agentury EU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rabicPeriod"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Volné téma (nutno předem předjednat s vyučujícím)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Vložit/Odevzdat do složky „</a:t>
            </a:r>
            <a:r>
              <a:rPr lang="cs-CZ" altLang="cs-CZ" sz="2400" dirty="0" err="1">
                <a:solidFill>
                  <a:srgbClr val="000000"/>
                </a:solidFill>
              </a:rPr>
              <a:t>Odevzdávárna</a:t>
            </a:r>
            <a:r>
              <a:rPr lang="cs-CZ" altLang="cs-CZ" sz="2400" dirty="0">
                <a:solidFill>
                  <a:srgbClr val="000000"/>
                </a:solidFill>
              </a:rPr>
              <a:t>“ v </a:t>
            </a:r>
            <a:r>
              <a:rPr lang="cs-CZ" altLang="cs-CZ" sz="2400" dirty="0" err="1">
                <a:solidFill>
                  <a:srgbClr val="000000"/>
                </a:solidFill>
              </a:rPr>
              <a:t>ISu</a:t>
            </a:r>
            <a:r>
              <a:rPr lang="cs-CZ" altLang="cs-CZ" sz="2400" dirty="0">
                <a:solidFill>
                  <a:srgbClr val="000000"/>
                </a:solidFill>
              </a:rPr>
              <a:t> do </a:t>
            </a:r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31. 12. </a:t>
            </a:r>
            <a:r>
              <a:rPr lang="cs-CZ" alt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 </a:t>
            </a:r>
            <a:r>
              <a:rPr lang="cs-CZ" altLang="cs-CZ" sz="2400" dirty="0">
                <a:solidFill>
                  <a:srgbClr val="000000"/>
                </a:solidFill>
              </a:rPr>
              <a:t>včetně, k pozdě odevzdaným pracím nebude brán zřetel!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77787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4</TotalTime>
  <Words>168</Words>
  <Application>Microsoft Office PowerPoint</Application>
  <PresentationFormat>Vlastní</PresentationFormat>
  <Paragraphs>28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Tahoma</vt:lpstr>
      <vt:lpstr>Wingdings</vt:lpstr>
      <vt:lpstr>Prezentace_MU_CZ</vt:lpstr>
      <vt:lpstr>Evropské správní právo NV305K</vt:lpstr>
      <vt:lpstr>Termíny výuky:</vt:lpstr>
      <vt:lpstr>Obsah výuky:</vt:lpstr>
      <vt:lpstr>Ukončení předmětu: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správní právo NV305K</dc:title>
  <dc:creator>Lukas Potesil</dc:creator>
  <cp:lastModifiedBy>Lukas Potesil</cp:lastModifiedBy>
  <cp:revision>1</cp:revision>
  <cp:lastPrinted>1601-01-01T00:00:00Z</cp:lastPrinted>
  <dcterms:created xsi:type="dcterms:W3CDTF">2019-07-09T08:28:16Z</dcterms:created>
  <dcterms:modified xsi:type="dcterms:W3CDTF">2019-07-09T08:32:47Z</dcterms:modified>
</cp:coreProperties>
</file>