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7" r:id="rId1"/>
  </p:sldMasterIdLst>
  <p:notesMasterIdLst>
    <p:notesMasterId r:id="rId22"/>
  </p:notesMasterIdLst>
  <p:handoutMasterIdLst>
    <p:handoutMasterId r:id="rId23"/>
  </p:handoutMasterIdLst>
  <p:sldIdLst>
    <p:sldId id="289" r:id="rId2"/>
    <p:sldId id="257" r:id="rId3"/>
    <p:sldId id="290" r:id="rId4"/>
    <p:sldId id="291" r:id="rId5"/>
    <p:sldId id="292" r:id="rId6"/>
    <p:sldId id="303" r:id="rId7"/>
    <p:sldId id="304" r:id="rId8"/>
    <p:sldId id="293" r:id="rId9"/>
    <p:sldId id="294" r:id="rId10"/>
    <p:sldId id="295" r:id="rId11"/>
    <p:sldId id="305" r:id="rId12"/>
    <p:sldId id="296" r:id="rId13"/>
    <p:sldId id="297" r:id="rId14"/>
    <p:sldId id="306" r:id="rId15"/>
    <p:sldId id="301" r:id="rId16"/>
    <p:sldId id="307" r:id="rId17"/>
    <p:sldId id="308" r:id="rId18"/>
    <p:sldId id="309" r:id="rId19"/>
    <p:sldId id="310" r:id="rId20"/>
    <p:sldId id="288" r:id="rId21"/>
  </p:sldIdLst>
  <p:sldSz cx="12192000" cy="6858000"/>
  <p:notesSz cx="6858000" cy="9144000"/>
  <p:defaultTextStyle>
    <a:defPPr>
      <a:defRPr lang="en-US"/>
    </a:defPPr>
    <a:lvl1pPr algn="l" rtl="0" fontAlgn="base">
      <a:spcBef>
        <a:spcPct val="0"/>
      </a:spcBef>
      <a:spcAft>
        <a:spcPct val="0"/>
      </a:spcAft>
      <a:defRPr sz="2400" kern="1200">
        <a:solidFill>
          <a:schemeClr val="tx1"/>
        </a:solidFill>
        <a:latin typeface="Tahoma" pitchFamily="34" charset="0"/>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p15:guide id="1" orient="horz" pos="1120" userDrawn="1">
          <p15:clr>
            <a:srgbClr val="A4A3A4"/>
          </p15:clr>
        </p15:guide>
        <p15:guide id="2" orient="horz" pos="1272" userDrawn="1">
          <p15:clr>
            <a:srgbClr val="A4A3A4"/>
          </p15:clr>
        </p15:guide>
        <p15:guide id="3" orient="horz" pos="715" userDrawn="1">
          <p15:clr>
            <a:srgbClr val="A4A3A4"/>
          </p15:clr>
        </p15:guide>
        <p15:guide id="4" orient="horz" pos="3861" userDrawn="1">
          <p15:clr>
            <a:srgbClr val="A4A3A4"/>
          </p15:clr>
        </p15:guide>
        <p15:guide id="5" orient="horz" pos="3944" userDrawn="1">
          <p15:clr>
            <a:srgbClr val="A4A3A4"/>
          </p15:clr>
        </p15:guide>
        <p15:guide id="6" pos="428" userDrawn="1">
          <p15:clr>
            <a:srgbClr val="A4A3A4"/>
          </p15:clr>
        </p15:guide>
        <p15:guide id="7" pos="7224" userDrawn="1">
          <p15:clr>
            <a:srgbClr val="A4A3A4"/>
          </p15:clr>
        </p15:guide>
        <p15:guide id="8" pos="909" userDrawn="1">
          <p15:clr>
            <a:srgbClr val="A4A3A4"/>
          </p15:clr>
        </p15:guide>
        <p15:guide id="9" pos="3688" userDrawn="1">
          <p15:clr>
            <a:srgbClr val="A4A3A4"/>
          </p15:clr>
        </p15:guide>
        <p15:guide id="10" pos="3968"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100DC"/>
    <a:srgbClr val="0000DC"/>
    <a:srgbClr val="F01928"/>
    <a:srgbClr val="5AC8AF"/>
    <a:srgbClr val="00287D"/>
    <a:srgbClr val="9696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6754" autoAdjust="0"/>
  </p:normalViewPr>
  <p:slideViewPr>
    <p:cSldViewPr snapToGrid="0">
      <p:cViewPr varScale="1">
        <p:scale>
          <a:sx n="80" d="100"/>
          <a:sy n="80" d="100"/>
        </p:scale>
        <p:origin x="120" y="702"/>
      </p:cViewPr>
      <p:guideLst>
        <p:guide orient="horz" pos="1120"/>
        <p:guide orient="horz" pos="1272"/>
        <p:guide orient="horz" pos="715"/>
        <p:guide orient="horz" pos="3861"/>
        <p:guide orient="horz" pos="3944"/>
        <p:guide pos="428"/>
        <p:guide pos="7224"/>
        <p:guide pos="909"/>
        <p:guide pos="3688"/>
        <p:guide pos="3968"/>
      </p:guideLst>
    </p:cSldViewPr>
  </p:slideViewPr>
  <p:notesTextViewPr>
    <p:cViewPr>
      <p:scale>
        <a:sx n="3" d="2"/>
        <a:sy n="3" d="2"/>
      </p:scale>
      <p:origin x="0" y="0"/>
    </p:cViewPr>
  </p:notesTextViewPr>
  <p:sorterViewPr>
    <p:cViewPr>
      <p:scale>
        <a:sx n="100" d="100"/>
        <a:sy n="100" d="100"/>
      </p:scale>
      <p:origin x="0" y="0"/>
    </p:cViewPr>
  </p:sorterViewPr>
  <p:notesViewPr>
    <p:cSldViewPr snapToGrid="0">
      <p:cViewPr varScale="1">
        <p:scale>
          <a:sx n="125" d="100"/>
          <a:sy n="125" d="100"/>
        </p:scale>
        <p:origin x="4002"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035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cs-CZ" altLang="cs-CZ"/>
          </a:p>
        </p:txBody>
      </p:sp>
      <p:sp>
        <p:nvSpPr>
          <p:cNvPr id="100355"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cs-CZ" altLang="cs-CZ"/>
          </a:p>
        </p:txBody>
      </p:sp>
      <p:sp>
        <p:nvSpPr>
          <p:cNvPr id="100356"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cs-CZ" altLang="cs-CZ"/>
          </a:p>
        </p:txBody>
      </p:sp>
      <p:sp>
        <p:nvSpPr>
          <p:cNvPr id="100357"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C634D9CB-1186-4E97-85EF-EEFDD3E78B1E}" type="slidenum">
              <a:rPr lang="cs-CZ" altLang="cs-CZ"/>
              <a:pPr/>
              <a:t>‹#›</a:t>
            </a:fld>
            <a:endParaRPr lang="cs-CZ" altLang="cs-CZ"/>
          </a:p>
        </p:txBody>
      </p:sp>
    </p:spTree>
    <p:extLst>
      <p:ext uri="{BB962C8B-B14F-4D97-AF65-F5344CB8AC3E}">
        <p14:creationId xmlns:p14="http://schemas.microsoft.com/office/powerpoint/2010/main" val="18451449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0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cs-CZ" altLang="cs-CZ"/>
          </a:p>
        </p:txBody>
      </p:sp>
      <p:sp>
        <p:nvSpPr>
          <p:cNvPr id="10240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cs-CZ" altLang="cs-CZ"/>
          </a:p>
        </p:txBody>
      </p:sp>
      <p:sp>
        <p:nvSpPr>
          <p:cNvPr id="102404"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240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cs-CZ" altLang="cs-CZ"/>
              <a:t>Klepnutím lze upravit styly předlohy textu.</a:t>
            </a:r>
          </a:p>
          <a:p>
            <a:pPr lvl="1"/>
            <a:r>
              <a:rPr lang="cs-CZ" altLang="cs-CZ"/>
              <a:t>Druhá úroveň</a:t>
            </a:r>
          </a:p>
          <a:p>
            <a:pPr lvl="2"/>
            <a:r>
              <a:rPr lang="cs-CZ" altLang="cs-CZ"/>
              <a:t>Třetí úroveň</a:t>
            </a:r>
          </a:p>
          <a:p>
            <a:pPr lvl="3"/>
            <a:r>
              <a:rPr lang="cs-CZ" altLang="cs-CZ"/>
              <a:t>Čtvrtá úroveň</a:t>
            </a:r>
          </a:p>
          <a:p>
            <a:pPr lvl="4"/>
            <a:r>
              <a:rPr lang="cs-CZ" altLang="cs-CZ"/>
              <a:t>Pátá úroveň</a:t>
            </a:r>
          </a:p>
        </p:txBody>
      </p:sp>
      <p:sp>
        <p:nvSpPr>
          <p:cNvPr id="10240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cs-CZ" altLang="cs-CZ"/>
          </a:p>
        </p:txBody>
      </p:sp>
      <p:sp>
        <p:nvSpPr>
          <p:cNvPr id="10240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061A6D36-8CFB-40FE-8D60-D2050488125D}" type="slidenum">
              <a:rPr lang="cs-CZ" altLang="cs-CZ"/>
              <a:pPr/>
              <a:t>‹#›</a:t>
            </a:fld>
            <a:endParaRPr lang="cs-CZ" altLang="cs-CZ"/>
          </a:p>
        </p:txBody>
      </p:sp>
    </p:spTree>
    <p:extLst>
      <p:ext uri="{BB962C8B-B14F-4D97-AF65-F5344CB8AC3E}">
        <p14:creationId xmlns:p14="http://schemas.microsoft.com/office/powerpoint/2010/main" val="13881114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charset="0"/>
        <a:ea typeface="+mn-ea"/>
        <a:cs typeface="+mn-cs"/>
      </a:defRPr>
    </a:lvl1pPr>
    <a:lvl2pPr marL="457200" algn="l" rtl="0" fontAlgn="base">
      <a:spcBef>
        <a:spcPct val="30000"/>
      </a:spcBef>
      <a:spcAft>
        <a:spcPct val="0"/>
      </a:spcAft>
      <a:defRPr kumimoji="1" sz="1200" kern="1200">
        <a:solidFill>
          <a:schemeClr val="tx1"/>
        </a:solidFill>
        <a:latin typeface="Arial" charset="0"/>
        <a:ea typeface="+mn-ea"/>
        <a:cs typeface="+mn-cs"/>
      </a:defRPr>
    </a:lvl2pPr>
    <a:lvl3pPr marL="914400" algn="l" rtl="0" fontAlgn="base">
      <a:spcBef>
        <a:spcPct val="30000"/>
      </a:spcBef>
      <a:spcAft>
        <a:spcPct val="0"/>
      </a:spcAft>
      <a:defRPr kumimoji="1" sz="1200" kern="1200">
        <a:solidFill>
          <a:schemeClr val="tx1"/>
        </a:solidFill>
        <a:latin typeface="Arial" charset="0"/>
        <a:ea typeface="+mn-ea"/>
        <a:cs typeface="+mn-cs"/>
      </a:defRPr>
    </a:lvl3pPr>
    <a:lvl4pPr marL="1371600" algn="l" rtl="0" fontAlgn="base">
      <a:spcBef>
        <a:spcPct val="30000"/>
      </a:spcBef>
      <a:spcAft>
        <a:spcPct val="0"/>
      </a:spcAft>
      <a:defRPr kumimoji="1" sz="1200" kern="1200">
        <a:solidFill>
          <a:schemeClr val="tx1"/>
        </a:solidFill>
        <a:latin typeface="Arial" charset="0"/>
        <a:ea typeface="+mn-ea"/>
        <a:cs typeface="+mn-cs"/>
      </a:defRPr>
    </a:lvl4pPr>
    <a:lvl5pPr marL="1828800" algn="l" rtl="0" fontAlgn="base">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Úvodní snímek">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p>
            <a:r>
              <a:rPr lang="en-US" noProof="0" smtClean="0"/>
              <a:t>Criminal Law and Protection of Human Rights                                             </a:t>
            </a:r>
            <a:endParaRPr lang="en-GB" noProof="0" dirty="0"/>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p>
            <a:fld id="{0DE708CC-0C3F-4567-9698-B54C0F35BD31}" type="slidenum">
              <a:rPr lang="cs-CZ" altLang="cs-CZ" smtClean="0"/>
              <a:pPr/>
              <a:t>‹#›</a:t>
            </a:fld>
            <a:endParaRPr lang="cs-CZ" altLang="cs-CZ"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hasCustomPrompt="1"/>
          </p:nvPr>
        </p:nvSpPr>
        <p:spPr>
          <a:xfrm>
            <a:off x="398502" y="2900365"/>
            <a:ext cx="11361600" cy="1171580"/>
          </a:xfrm>
        </p:spPr>
        <p:txBody>
          <a:bodyPr anchor="t"/>
          <a:lstStyle>
            <a:lvl1pPr algn="l">
              <a:lnSpc>
                <a:spcPts val="4400"/>
              </a:lnSpc>
              <a:defRPr sz="4400"/>
            </a:lvl1pPr>
          </a:lstStyle>
          <a:p>
            <a:r>
              <a:rPr lang="en-GB" noProof="0" dirty="0"/>
              <a:t>Click here to insert title.</a:t>
            </a:r>
            <a:endParaRPr lang="cs-CZ" dirty="0"/>
          </a:p>
        </p:txBody>
      </p:sp>
      <p:sp>
        <p:nvSpPr>
          <p:cNvPr id="8" name="Podnadpis 2"/>
          <p:cNvSpPr>
            <a:spLocks noGrp="1"/>
          </p:cNvSpPr>
          <p:nvPr>
            <p:ph type="subTitle" idx="1" hasCustomPrompt="1"/>
          </p:nvPr>
        </p:nvSpPr>
        <p:spPr>
          <a:xfrm>
            <a:off x="398502" y="4116402"/>
            <a:ext cx="11361600" cy="698497"/>
          </a:xfrm>
        </p:spPr>
        <p:txBody>
          <a:bodyPr anchor="t"/>
          <a:lstStyle>
            <a:lvl1pPr marL="0" indent="0" algn="l">
              <a:buNone/>
              <a:defRPr lang="cs-CZ" sz="2400" b="0" dirty="0">
                <a:solidFill>
                  <a:schemeClr val="tx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noProof="0" dirty="0"/>
              <a:t>Click here to insert subtitle.</a:t>
            </a:r>
          </a:p>
        </p:txBody>
      </p:sp>
      <p:pic>
        <p:nvPicPr>
          <p:cNvPr id="9" name="Obrázek 8">
            <a:extLst>
              <a:ext uri="{FF2B5EF4-FFF2-40B4-BE49-F238E27FC236}">
                <a16:creationId xmlns:a16="http://schemas.microsoft.com/office/drawing/2014/main" id="{B229B6B9-1460-4014-8B8A-5645913D2CD9}"/>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14000" y="414000"/>
            <a:ext cx="1546943" cy="1067391"/>
          </a:xfrm>
          <a:prstGeom prst="rect">
            <a:avLst/>
          </a:prstGeom>
        </p:spPr>
      </p:pic>
    </p:spTree>
    <p:extLst>
      <p:ext uri="{BB962C8B-B14F-4D97-AF65-F5344CB8AC3E}">
        <p14:creationId xmlns:p14="http://schemas.microsoft.com/office/powerpoint/2010/main" val="935384140"/>
      </p:ext>
    </p:extLst>
  </p:cSld>
  <p:clrMapOvr>
    <a:masterClrMapping/>
  </p:clrMapOvr>
  <p:extLst mod="1">
    <p:ext uri="{DCECCB84-F9BA-43D5-87BE-67443E8EF086}">
      <p15:sldGuideLst xmlns:p15="http://schemas.microsoft.com/office/powerpoint/2012/main">
        <p15:guide id="1" orient="horz" pos="2432" userDrawn="1">
          <p15:clr>
            <a:srgbClr val="FBAE40"/>
          </p15:clr>
        </p15:guide>
        <p15:guide id="2" pos="234"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Images, text – two columns">
    <p:spTree>
      <p:nvGrpSpPr>
        <p:cNvPr id="1" name=""/>
        <p:cNvGrpSpPr/>
        <p:nvPr/>
      </p:nvGrpSpPr>
      <p:grpSpPr>
        <a:xfrm>
          <a:off x="0" y="0"/>
          <a:ext cx="0" cy="0"/>
          <a:chOff x="0" y="0"/>
          <a:chExt cx="0" cy="0"/>
        </a:xfrm>
      </p:grpSpPr>
      <p:sp>
        <p:nvSpPr>
          <p:cNvPr id="12" name="Zástupný symbol pro obsah 12">
            <a:extLst>
              <a:ext uri="{FF2B5EF4-FFF2-40B4-BE49-F238E27FC236}">
                <a16:creationId xmlns:a16="http://schemas.microsoft.com/office/drawing/2014/main" id="{9622FDD6-5C71-4DE9-BFBE-6443A2855E5C}"/>
              </a:ext>
            </a:extLst>
          </p:cNvPr>
          <p:cNvSpPr>
            <a:spLocks noGrp="1"/>
          </p:cNvSpPr>
          <p:nvPr>
            <p:ph sz="quarter" idx="24" hasCustomPrompt="1"/>
          </p:nvPr>
        </p:nvSpPr>
        <p:spPr>
          <a:xfrm>
            <a:off x="719997" y="718712"/>
            <a:ext cx="5220001" cy="3204001"/>
          </a:xfrm>
        </p:spPr>
        <p:txBody>
          <a:bodyPr/>
          <a:lstStyle/>
          <a:p>
            <a:pPr lvl="0"/>
            <a:r>
              <a:rPr lang="en-GB" noProof="0" dirty="0"/>
              <a:t>Click here to insert text.</a:t>
            </a:r>
          </a:p>
        </p:txBody>
      </p:sp>
      <p:sp>
        <p:nvSpPr>
          <p:cNvPr id="2" name="Zástupný symbol pro zápatí 1"/>
          <p:cNvSpPr>
            <a:spLocks noGrp="1"/>
          </p:cNvSpPr>
          <p:nvPr>
            <p:ph type="ftr" sz="quarter" idx="10"/>
          </p:nvPr>
        </p:nvSpPr>
        <p:spPr/>
        <p:txBody>
          <a:bodyPr/>
          <a:lstStyle>
            <a:lvl1pPr>
              <a:defRPr/>
            </a:lvl1pPr>
          </a:lstStyle>
          <a:p>
            <a:r>
              <a:rPr lang="en-US" noProof="0" smtClean="0"/>
              <a:t>Criminal Law and Protection of Human Rights                                             </a:t>
            </a:r>
            <a:endParaRPr lang="en-GB" noProof="0"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9" name="Zástupný symbol pro text 5">
            <a:extLst>
              <a:ext uri="{FF2B5EF4-FFF2-40B4-BE49-F238E27FC236}">
                <a16:creationId xmlns:a16="http://schemas.microsoft.com/office/drawing/2014/main" id="{8D903DEB-B441-46DB-8462-2640DC8DB3E8}"/>
              </a:ext>
            </a:extLst>
          </p:cNvPr>
          <p:cNvSpPr>
            <a:spLocks noGrp="1"/>
          </p:cNvSpPr>
          <p:nvPr>
            <p:ph type="body" sz="quarter" idx="13" hasCustomPrompt="1"/>
          </p:nvPr>
        </p:nvSpPr>
        <p:spPr>
          <a:xfrm>
            <a:off x="719999"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en-GB" noProof="0" dirty="0"/>
              <a:t>Click here to insert text.</a:t>
            </a:r>
          </a:p>
        </p:txBody>
      </p:sp>
      <p:sp>
        <p:nvSpPr>
          <p:cNvPr id="11" name="Zástupný symbol pro text 13">
            <a:extLst>
              <a:ext uri="{FF2B5EF4-FFF2-40B4-BE49-F238E27FC236}">
                <a16:creationId xmlns:a16="http://schemas.microsoft.com/office/drawing/2014/main" id="{66F1D7B9-D1BE-446E-87CA-6AD81AFA8389}"/>
              </a:ext>
            </a:extLst>
          </p:cNvPr>
          <p:cNvSpPr>
            <a:spLocks noGrp="1"/>
          </p:cNvSpPr>
          <p:nvPr>
            <p:ph type="body" sz="quarter" idx="19" hasCustomPrompt="1"/>
          </p:nvPr>
        </p:nvSpPr>
        <p:spPr>
          <a:xfrm>
            <a:off x="720724" y="4068000"/>
            <a:ext cx="5220000" cy="360000"/>
          </a:xfrm>
        </p:spPr>
        <p:txBody>
          <a:bodyPr/>
          <a:lstStyle>
            <a:lvl1pPr>
              <a:lnSpc>
                <a:spcPts val="1100"/>
              </a:lnSpc>
              <a:defRPr sz="900" b="1"/>
            </a:lvl1pPr>
          </a:lstStyle>
          <a:p>
            <a:pPr lvl="0"/>
            <a:r>
              <a:rPr lang="en-US" dirty="0"/>
              <a:t>Click here to insert text.</a:t>
            </a:r>
          </a:p>
        </p:txBody>
      </p:sp>
      <p:sp>
        <p:nvSpPr>
          <p:cNvPr id="13" name="Zástupný symbol pro text 5">
            <a:extLst>
              <a:ext uri="{FF2B5EF4-FFF2-40B4-BE49-F238E27FC236}">
                <a16:creationId xmlns:a16="http://schemas.microsoft.com/office/drawing/2014/main" id="{3947EF07-8AF7-4904-8565-F5D81E4282DE}"/>
              </a:ext>
            </a:extLst>
          </p:cNvPr>
          <p:cNvSpPr>
            <a:spLocks noGrp="1"/>
          </p:cNvSpPr>
          <p:nvPr>
            <p:ph type="body" sz="quarter" idx="20" hasCustomPrompt="1"/>
          </p:nvPr>
        </p:nvSpPr>
        <p:spPr>
          <a:xfrm>
            <a:off x="6251278"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en-GB" noProof="0" dirty="0"/>
              <a:t>Click here to insert text.</a:t>
            </a:r>
          </a:p>
        </p:txBody>
      </p:sp>
      <p:sp>
        <p:nvSpPr>
          <p:cNvPr id="15" name="Zástupný symbol pro text 13">
            <a:extLst>
              <a:ext uri="{FF2B5EF4-FFF2-40B4-BE49-F238E27FC236}">
                <a16:creationId xmlns:a16="http://schemas.microsoft.com/office/drawing/2014/main" id="{334B9440-7A06-4BF8-9532-C11248171B0C}"/>
              </a:ext>
            </a:extLst>
          </p:cNvPr>
          <p:cNvSpPr>
            <a:spLocks noGrp="1"/>
          </p:cNvSpPr>
          <p:nvPr>
            <p:ph type="body" sz="quarter" idx="22" hasCustomPrompt="1"/>
          </p:nvPr>
        </p:nvSpPr>
        <p:spPr>
          <a:xfrm>
            <a:off x="6252003" y="4068000"/>
            <a:ext cx="5220000" cy="360000"/>
          </a:xfrm>
        </p:spPr>
        <p:txBody>
          <a:bodyPr/>
          <a:lstStyle>
            <a:lvl1pPr>
              <a:lnSpc>
                <a:spcPts val="1100"/>
              </a:lnSpc>
              <a:defRPr sz="900" b="1"/>
            </a:lvl1pPr>
          </a:lstStyle>
          <a:p>
            <a:pPr lvl="0"/>
            <a:r>
              <a:rPr lang="en-US" dirty="0"/>
              <a:t>Click here to insert text.</a:t>
            </a:r>
          </a:p>
        </p:txBody>
      </p:sp>
      <p:sp>
        <p:nvSpPr>
          <p:cNvPr id="17" name="Zástupný symbol pro obsah 12">
            <a:extLst>
              <a:ext uri="{FF2B5EF4-FFF2-40B4-BE49-F238E27FC236}">
                <a16:creationId xmlns:a16="http://schemas.microsoft.com/office/drawing/2014/main" id="{263AA377-982D-4CA3-B9BD-C61AF6524812}"/>
              </a:ext>
            </a:extLst>
          </p:cNvPr>
          <p:cNvSpPr>
            <a:spLocks noGrp="1"/>
          </p:cNvSpPr>
          <p:nvPr>
            <p:ph sz="quarter" idx="25" hasCustomPrompt="1"/>
          </p:nvPr>
        </p:nvSpPr>
        <p:spPr>
          <a:xfrm>
            <a:off x="6251278" y="718712"/>
            <a:ext cx="5220001" cy="3204001"/>
          </a:xfrm>
        </p:spPr>
        <p:txBody>
          <a:bodyPr/>
          <a:lstStyle/>
          <a:p>
            <a:pPr lvl="0"/>
            <a:r>
              <a:rPr lang="en-GB" noProof="0" dirty="0"/>
              <a:t>Click here to insert text.</a:t>
            </a:r>
          </a:p>
        </p:txBody>
      </p:sp>
      <p:pic>
        <p:nvPicPr>
          <p:cNvPr id="14" name="Obrázek 13">
            <a:extLst>
              <a:ext uri="{FF2B5EF4-FFF2-40B4-BE49-F238E27FC236}">
                <a16:creationId xmlns:a16="http://schemas.microsoft.com/office/drawing/2014/main" id="{1EDD87E7-64E6-409D-AAA9-0E1E8D196C9A}"/>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17229866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Empty slide">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en-US" noProof="0" smtClean="0"/>
              <a:t>Criminal Law and Protection of Human Rights                                             </a:t>
            </a:r>
            <a:endParaRPr lang="en-GB" noProof="0"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pic>
        <p:nvPicPr>
          <p:cNvPr id="6" name="Obrázek 5">
            <a:extLst>
              <a:ext uri="{FF2B5EF4-FFF2-40B4-BE49-F238E27FC236}">
                <a16:creationId xmlns:a16="http://schemas.microsoft.com/office/drawing/2014/main" id="{EF87016A-F642-47AA-AF46-3487FC4250F5}"/>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7238907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Inverse slide with image">
    <p:bg>
      <p:bgPr>
        <a:solidFill>
          <a:srgbClr val="9100DC"/>
        </a:solidFill>
        <a:effectLst/>
      </p:bgPr>
    </p:bg>
    <p:spTree>
      <p:nvGrpSpPr>
        <p:cNvPr id="1" name=""/>
        <p:cNvGrpSpPr/>
        <p:nvPr/>
      </p:nvGrpSpPr>
      <p:grpSpPr>
        <a:xfrm>
          <a:off x="0" y="0"/>
          <a:ext cx="0" cy="0"/>
          <a:chOff x="0" y="0"/>
          <a:chExt cx="0" cy="0"/>
        </a:xfrm>
      </p:grpSpPr>
      <p:sp>
        <p:nvSpPr>
          <p:cNvPr id="4" name="Zástupný symbol pro zápatí 1"/>
          <p:cNvSpPr>
            <a:spLocks noGrp="1"/>
          </p:cNvSpPr>
          <p:nvPr>
            <p:ph type="ftr" sz="quarter" idx="10"/>
          </p:nvPr>
        </p:nvSpPr>
        <p:spPr>
          <a:xfrm>
            <a:off x="720000" y="6228000"/>
            <a:ext cx="7920000" cy="252000"/>
          </a:xfrm>
        </p:spPr>
        <p:txBody>
          <a:bodyPr/>
          <a:lstStyle>
            <a:lvl1pPr>
              <a:defRPr>
                <a:solidFill>
                  <a:schemeClr val="bg1"/>
                </a:solidFill>
              </a:defRPr>
            </a:lvl1pPr>
          </a:lstStyle>
          <a:p>
            <a:r>
              <a:rPr lang="en-US" smtClean="0"/>
              <a:t>Criminal Law and Protection of Human Rights                                             </a:t>
            </a:r>
            <a:endParaRPr lang="en-US" dirty="0"/>
          </a:p>
        </p:txBody>
      </p:sp>
      <p:sp>
        <p:nvSpPr>
          <p:cNvPr id="5" name="Zástupný symbol pro číslo snímku 2"/>
          <p:cNvSpPr>
            <a:spLocks noGrp="1"/>
          </p:cNvSpPr>
          <p:nvPr>
            <p:ph type="sldNum" sz="quarter" idx="11"/>
          </p:nvPr>
        </p:nvSpPr>
        <p:spPr>
          <a:xfrm>
            <a:off x="414000" y="6228000"/>
            <a:ext cx="252000" cy="252000"/>
          </a:xfrm>
        </p:spPr>
        <p:txBody>
          <a:bodyPr/>
          <a:lstStyle>
            <a:lvl1pPr>
              <a:defRPr>
                <a:solidFill>
                  <a:schemeClr val="bg1"/>
                </a:solidFill>
              </a:defRPr>
            </a:lvl1pPr>
          </a:lstStyle>
          <a:p>
            <a:fld id="{D6D6C118-631F-4A80-9886-907009361577}" type="slidenum">
              <a:rPr lang="cs-CZ" altLang="cs-CZ" smtClean="0"/>
              <a:pPr/>
              <a:t>‹#›</a:t>
            </a:fld>
            <a:endParaRPr lang="cs-CZ" altLang="cs-CZ" dirty="0"/>
          </a:p>
        </p:txBody>
      </p:sp>
      <p:sp>
        <p:nvSpPr>
          <p:cNvPr id="8" name="Zástupný symbol pro obrázek 7"/>
          <p:cNvSpPr>
            <a:spLocks noGrp="1"/>
          </p:cNvSpPr>
          <p:nvPr>
            <p:ph type="pic" sz="quarter" idx="12" hasCustomPrompt="1"/>
          </p:nvPr>
        </p:nvSpPr>
        <p:spPr>
          <a:xfrm>
            <a:off x="0" y="1"/>
            <a:ext cx="12192000" cy="5842000"/>
          </a:xfrm>
        </p:spPr>
        <p:txBody>
          <a:bodyPr anchor="ctr"/>
          <a:lstStyle>
            <a:lvl1pPr algn="ctr">
              <a:defRPr>
                <a:solidFill>
                  <a:schemeClr val="bg1"/>
                </a:solidFill>
              </a:defRPr>
            </a:lvl1pPr>
          </a:lstStyle>
          <a:p>
            <a:r>
              <a:rPr lang="cs-CZ" dirty="0" err="1"/>
              <a:t>Click</a:t>
            </a:r>
            <a:r>
              <a:rPr lang="cs-CZ" dirty="0"/>
              <a:t> on </a:t>
            </a:r>
            <a:r>
              <a:rPr lang="cs-CZ" dirty="0" err="1"/>
              <a:t>the</a:t>
            </a:r>
            <a:r>
              <a:rPr lang="cs-CZ" dirty="0"/>
              <a:t> </a:t>
            </a:r>
            <a:r>
              <a:rPr lang="cs-CZ" dirty="0" err="1"/>
              <a:t>icon</a:t>
            </a:r>
            <a:r>
              <a:rPr lang="cs-CZ" dirty="0"/>
              <a:t> to insert image</a:t>
            </a:r>
          </a:p>
        </p:txBody>
      </p:sp>
      <p:pic>
        <p:nvPicPr>
          <p:cNvPr id="7" name="Obrázek 6">
            <a:extLst>
              <a:ext uri="{FF2B5EF4-FFF2-40B4-BE49-F238E27FC236}">
                <a16:creationId xmlns:a16="http://schemas.microsoft.com/office/drawing/2014/main" id="{4C251B53-6C8B-4F0B-8824-504A47FFDC9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5419" cy="597139"/>
          </a:xfrm>
          <a:prstGeom prst="rect">
            <a:avLst/>
          </a:prstGeom>
        </p:spPr>
      </p:pic>
    </p:spTree>
    <p:extLst>
      <p:ext uri="{BB962C8B-B14F-4D97-AF65-F5344CB8AC3E}">
        <p14:creationId xmlns:p14="http://schemas.microsoft.com/office/powerpoint/2010/main" val="196421176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MUNI LAW slide">
    <p:bg>
      <p:bgPr>
        <a:solidFill>
          <a:srgbClr val="9100DC"/>
        </a:solidFill>
        <a:effectLst/>
      </p:bgPr>
    </p:bg>
    <p:spTree>
      <p:nvGrpSpPr>
        <p:cNvPr id="1" name=""/>
        <p:cNvGrpSpPr/>
        <p:nvPr/>
      </p:nvGrpSpPr>
      <p:grpSpPr>
        <a:xfrm>
          <a:off x="0" y="0"/>
          <a:ext cx="0" cy="0"/>
          <a:chOff x="0" y="0"/>
          <a:chExt cx="0" cy="0"/>
        </a:xfrm>
      </p:grpSpPr>
      <p:pic>
        <p:nvPicPr>
          <p:cNvPr id="4" name="Obrázek 3">
            <a:extLst>
              <a:ext uri="{FF2B5EF4-FFF2-40B4-BE49-F238E27FC236}">
                <a16:creationId xmlns:a16="http://schemas.microsoft.com/office/drawing/2014/main" id="{F8393F8C-A31C-4CAB-9887-50F0DCCDFBF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042870" y="2019299"/>
            <a:ext cx="4106255" cy="2833317"/>
          </a:xfrm>
          <a:prstGeom prst="rect">
            <a:avLst/>
          </a:prstGeom>
        </p:spPr>
      </p:pic>
      <p:sp>
        <p:nvSpPr>
          <p:cNvPr id="3" name="Zástupný symbol pro zápatí 1"/>
          <p:cNvSpPr>
            <a:spLocks noGrp="1"/>
          </p:cNvSpPr>
          <p:nvPr>
            <p:ph type="ftr" sz="quarter" idx="10"/>
          </p:nvPr>
        </p:nvSpPr>
        <p:spPr>
          <a:xfrm>
            <a:off x="720000" y="6228000"/>
            <a:ext cx="7920000" cy="252000"/>
          </a:xfrm>
        </p:spPr>
        <p:txBody>
          <a:bodyPr/>
          <a:lstStyle>
            <a:lvl1pPr>
              <a:defRPr>
                <a:solidFill>
                  <a:srgbClr val="9100DC"/>
                </a:solidFill>
              </a:defRPr>
            </a:lvl1pPr>
          </a:lstStyle>
          <a:p>
            <a:r>
              <a:rPr lang="en-US" smtClean="0"/>
              <a:t>Criminal Law and Protection of Human Rights                                             </a:t>
            </a:r>
            <a:endParaRPr lang="en-US" dirty="0"/>
          </a:p>
        </p:txBody>
      </p:sp>
      <p:sp>
        <p:nvSpPr>
          <p:cNvPr id="5" name="Zástupný symbol pro číslo snímku 2"/>
          <p:cNvSpPr>
            <a:spLocks noGrp="1"/>
          </p:cNvSpPr>
          <p:nvPr>
            <p:ph type="sldNum" sz="quarter" idx="11"/>
          </p:nvPr>
        </p:nvSpPr>
        <p:spPr>
          <a:xfrm>
            <a:off x="414000" y="6228000"/>
            <a:ext cx="252000" cy="252000"/>
          </a:xfrm>
        </p:spPr>
        <p:txBody>
          <a:bodyPr/>
          <a:lstStyle>
            <a:lvl1pPr>
              <a:defRPr>
                <a:solidFill>
                  <a:srgbClr val="9100DC"/>
                </a:solidFill>
              </a:defRPr>
            </a:lvl1pPr>
          </a:lstStyle>
          <a:p>
            <a:fld id="{D6D6C118-631F-4A80-9886-907009361577}" type="slidenum">
              <a:rPr lang="cs-CZ" altLang="cs-CZ" smtClean="0"/>
              <a:pPr/>
              <a:t>‹#›</a:t>
            </a:fld>
            <a:endParaRPr lang="cs-CZ" altLang="cs-CZ" dirty="0"/>
          </a:p>
        </p:txBody>
      </p:sp>
    </p:spTree>
    <p:extLst>
      <p:ext uri="{BB962C8B-B14F-4D97-AF65-F5344CB8AC3E}">
        <p14:creationId xmlns:p14="http://schemas.microsoft.com/office/powerpoint/2010/main" val="30097039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MUNI slide">
    <p:bg>
      <p:bgRef idx="1001">
        <a:schemeClr val="bg2"/>
      </p:bgRef>
    </p:bg>
    <p:spTree>
      <p:nvGrpSpPr>
        <p:cNvPr id="1" name=""/>
        <p:cNvGrpSpPr/>
        <p:nvPr/>
      </p:nvGrpSpPr>
      <p:grpSpPr>
        <a:xfrm>
          <a:off x="0" y="0"/>
          <a:ext cx="0" cy="0"/>
          <a:chOff x="0" y="0"/>
          <a:chExt cx="0" cy="0"/>
        </a:xfrm>
      </p:grpSpPr>
      <p:pic>
        <p:nvPicPr>
          <p:cNvPr id="2" name="Obrázek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644028" y="2285079"/>
            <a:ext cx="8890088" cy="2304838"/>
          </a:xfrm>
          <a:prstGeom prst="rect">
            <a:avLst/>
          </a:prstGeom>
        </p:spPr>
      </p:pic>
      <p:sp>
        <p:nvSpPr>
          <p:cNvPr id="3" name="Zástupný symbol pro zápatí 1">
            <a:extLst>
              <a:ext uri="{FF2B5EF4-FFF2-40B4-BE49-F238E27FC236}">
                <a16:creationId xmlns:a16="http://schemas.microsoft.com/office/drawing/2014/main" id="{BE125B44-EA9F-40DC-9421-87D42174D6BA}"/>
              </a:ext>
            </a:extLst>
          </p:cNvPr>
          <p:cNvSpPr>
            <a:spLocks noGrp="1"/>
          </p:cNvSpPr>
          <p:nvPr>
            <p:ph type="ftr" sz="quarter" idx="10"/>
          </p:nvPr>
        </p:nvSpPr>
        <p:spPr>
          <a:xfrm>
            <a:off x="720000" y="6228000"/>
            <a:ext cx="7920000" cy="252000"/>
          </a:xfrm>
        </p:spPr>
        <p:txBody>
          <a:bodyPr/>
          <a:lstStyle>
            <a:lvl1pPr>
              <a:defRPr>
                <a:solidFill>
                  <a:srgbClr val="0000DC"/>
                </a:solidFill>
              </a:defRPr>
            </a:lvl1pPr>
          </a:lstStyle>
          <a:p>
            <a:r>
              <a:rPr lang="en-US" smtClean="0"/>
              <a:t>Criminal Law and Protection of Human Rights                                             </a:t>
            </a:r>
            <a:endParaRPr lang="en-US" dirty="0"/>
          </a:p>
        </p:txBody>
      </p:sp>
      <p:sp>
        <p:nvSpPr>
          <p:cNvPr id="4" name="Zástupný symbol pro číslo snímku 2">
            <a:extLst>
              <a:ext uri="{FF2B5EF4-FFF2-40B4-BE49-F238E27FC236}">
                <a16:creationId xmlns:a16="http://schemas.microsoft.com/office/drawing/2014/main" id="{0835EBE0-0CC4-4619-A835-594CA361B9C1}"/>
              </a:ext>
            </a:extLst>
          </p:cNvPr>
          <p:cNvSpPr>
            <a:spLocks noGrp="1"/>
          </p:cNvSpPr>
          <p:nvPr>
            <p:ph type="sldNum" sz="quarter" idx="11"/>
          </p:nvPr>
        </p:nvSpPr>
        <p:spPr>
          <a:xfrm>
            <a:off x="414000" y="6228000"/>
            <a:ext cx="252000" cy="252000"/>
          </a:xfrm>
        </p:spPr>
        <p:txBody>
          <a:bodyPr/>
          <a:lstStyle>
            <a:lvl1pPr>
              <a:defRPr>
                <a:solidFill>
                  <a:srgbClr val="0000DC"/>
                </a:solidFill>
              </a:defRPr>
            </a:lvl1pPr>
          </a:lstStyle>
          <a:p>
            <a:fld id="{D6D6C118-631F-4A80-9886-907009361577}" type="slidenum">
              <a:rPr lang="cs-CZ" altLang="cs-CZ" smtClean="0"/>
              <a:pPr/>
              <a:t>‹#›</a:t>
            </a:fld>
            <a:endParaRPr lang="cs-CZ" altLang="cs-CZ" dirty="0"/>
          </a:p>
        </p:txBody>
      </p:sp>
    </p:spTree>
    <p:extLst>
      <p:ext uri="{BB962C8B-B14F-4D97-AF65-F5344CB8AC3E}">
        <p14:creationId xmlns:p14="http://schemas.microsoft.com/office/powerpoint/2010/main" val="791214269"/>
      </p:ext>
    </p:extLst>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cSld name="1_Úvodní snímek">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5548" name="Rectangle 12"/>
          <p:cNvSpPr>
            <a:spLocks noGrp="1" noChangeArrowheads="1"/>
          </p:cNvSpPr>
          <p:nvPr>
            <p:ph type="ctrTitle"/>
          </p:nvPr>
        </p:nvSpPr>
        <p:spPr>
          <a:xfrm>
            <a:off x="1443567" y="2565402"/>
            <a:ext cx="10024533" cy="2663825"/>
          </a:xfrm>
        </p:spPr>
        <p:txBody>
          <a:bodyPr tIns="0" bIns="0" anchor="ctr"/>
          <a:lstStyle>
            <a:lvl1pPr>
              <a:defRPr sz="3200"/>
            </a:lvl1pPr>
          </a:lstStyle>
          <a:p>
            <a:pPr lvl="0"/>
            <a:r>
              <a:rPr lang="cs-CZ" altLang="cs-CZ" noProof="0"/>
              <a:t>Kliknutím lze upravit styl.</a:t>
            </a:r>
            <a:endParaRPr lang="cs-CZ" altLang="cs-CZ" noProof="0" dirty="0"/>
          </a:p>
        </p:txBody>
      </p:sp>
      <p:sp>
        <p:nvSpPr>
          <p:cNvPr id="7" name="Rectangle 17"/>
          <p:cNvSpPr>
            <a:spLocks noGrp="1" noChangeArrowheads="1"/>
          </p:cNvSpPr>
          <p:nvPr>
            <p:ph type="ftr" sz="quarter" idx="3"/>
          </p:nvPr>
        </p:nvSpPr>
        <p:spPr bwMode="auto">
          <a:xfrm>
            <a:off x="563592" y="6248400"/>
            <a:ext cx="840788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solidFill>
                  <a:srgbClr val="969696"/>
                </a:solidFill>
              </a:defRPr>
            </a:lvl1pPr>
          </a:lstStyle>
          <a:p>
            <a:r>
              <a:rPr lang="en-US" altLang="cs-CZ" smtClean="0"/>
              <a:t>Criminal Law and Protection of Human Rights                                             </a:t>
            </a:r>
            <a:endParaRPr lang="cs-CZ" altLang="cs-CZ" dirty="0"/>
          </a:p>
        </p:txBody>
      </p:sp>
      <p:sp>
        <p:nvSpPr>
          <p:cNvPr id="8" name="Rectangle 18"/>
          <p:cNvSpPr>
            <a:spLocks noGrp="1" noChangeArrowheads="1"/>
          </p:cNvSpPr>
          <p:nvPr>
            <p:ph type="sldNum" sz="quarter" idx="4"/>
          </p:nvPr>
        </p:nvSpPr>
        <p:spPr bwMode="auto">
          <a:xfrm>
            <a:off x="9144000" y="6248400"/>
            <a:ext cx="245565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solidFill>
                  <a:srgbClr val="969696"/>
                </a:solidFill>
              </a:defRPr>
            </a:lvl1pPr>
          </a:lstStyle>
          <a:p>
            <a:fld id="{0DE708CC-0C3F-4567-9698-B54C0F35BD31}" type="slidenum">
              <a:rPr lang="cs-CZ" altLang="cs-CZ" smtClean="0"/>
              <a:pPr/>
              <a:t>‹#›</a:t>
            </a:fld>
            <a:endParaRPr lang="cs-CZ" altLang="cs-CZ" dirty="0"/>
          </a:p>
        </p:txBody>
      </p:sp>
    </p:spTree>
    <p:extLst>
      <p:ext uri="{BB962C8B-B14F-4D97-AF65-F5344CB8AC3E}">
        <p14:creationId xmlns:p14="http://schemas.microsoft.com/office/powerpoint/2010/main" val="283219117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endParaRPr lang="cs-CZ" dirty="0"/>
          </a:p>
        </p:txBody>
      </p:sp>
      <p:sp>
        <p:nvSpPr>
          <p:cNvPr id="3" name="Zástupný symbol pro obsah 2"/>
          <p:cNvSpPr>
            <a:spLocks noGrp="1"/>
          </p:cNvSpPr>
          <p:nvPr>
            <p:ph idx="1"/>
          </p:nvPr>
        </p:nvSpPr>
        <p:spPr/>
        <p:txBody>
          <a:bodyPr/>
          <a:lstStyle>
            <a:lvl1pPr marL="342900" indent="-342900">
              <a:buClr>
                <a:srgbClr val="00287D"/>
              </a:buClr>
              <a:buSzPct val="100000"/>
              <a:buFont typeface="Wingdings" panose="05000000000000000000" pitchFamily="2" charset="2"/>
              <a:buChar char="§"/>
              <a:defRPr/>
            </a:lvl1pPr>
            <a:lvl2pPr marL="742950" indent="-285750">
              <a:buClr>
                <a:srgbClr val="00287D"/>
              </a:buClr>
              <a:buFont typeface="Wingdings" panose="05000000000000000000" pitchFamily="2" charset="2"/>
              <a:buChar char="§"/>
              <a:defRPr/>
            </a:lvl2pPr>
            <a:lvl3pPr marL="914400" indent="0">
              <a:buNone/>
              <a:defRPr/>
            </a:lvl3pPr>
          </a:lstStyle>
          <a:p>
            <a:pPr lvl="0"/>
            <a:r>
              <a:rPr lang="cs-CZ"/>
              <a:t>Upravte styly předlohy textu.</a:t>
            </a:r>
          </a:p>
          <a:p>
            <a:pPr lvl="1"/>
            <a:r>
              <a:rPr lang="cs-CZ"/>
              <a:t>Druhá úroveň</a:t>
            </a:r>
          </a:p>
        </p:txBody>
      </p:sp>
      <p:sp>
        <p:nvSpPr>
          <p:cNvPr id="4" name="Zástupný symbol pro zápatí 3"/>
          <p:cNvSpPr>
            <a:spLocks noGrp="1"/>
          </p:cNvSpPr>
          <p:nvPr>
            <p:ph type="ftr" sz="quarter" idx="10"/>
          </p:nvPr>
        </p:nvSpPr>
        <p:spPr/>
        <p:txBody>
          <a:bodyPr/>
          <a:lstStyle>
            <a:lvl1pPr>
              <a:defRPr/>
            </a:lvl1pPr>
          </a:lstStyle>
          <a:p>
            <a:r>
              <a:rPr lang="en-US" altLang="cs-CZ" smtClean="0"/>
              <a:t>Criminal Law and Protection of Human Rights                                             </a:t>
            </a:r>
            <a:endParaRPr lang="cs-CZ" altLang="cs-CZ"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Tree>
    <p:extLst>
      <p:ext uri="{BB962C8B-B14F-4D97-AF65-F5344CB8AC3E}">
        <p14:creationId xmlns:p14="http://schemas.microsoft.com/office/powerpoint/2010/main" val="427945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Heading and content">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a:xfrm>
            <a:off x="720000" y="6228000"/>
            <a:ext cx="7920000" cy="252000"/>
          </a:xfrm>
        </p:spPr>
        <p:txBody>
          <a:bodyPr/>
          <a:lstStyle>
            <a:lvl1pPr>
              <a:defRPr sz="1200"/>
            </a:lvl1pPr>
          </a:lstStyle>
          <a:p>
            <a:r>
              <a:rPr lang="en-US" noProof="0" smtClean="0"/>
              <a:t>Criminal Law and Protection of Human Rights                                             </a:t>
            </a:r>
            <a:endParaRPr lang="en-GB" noProof="0"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13" name="Nadpis 12">
            <a:extLst>
              <a:ext uri="{FF2B5EF4-FFF2-40B4-BE49-F238E27FC236}">
                <a16:creationId xmlns:a16="http://schemas.microsoft.com/office/drawing/2014/main" id="{6B0440B8-6781-4DF7-853B-03D5855A8CB8}"/>
              </a:ext>
            </a:extLst>
          </p:cNvPr>
          <p:cNvSpPr>
            <a:spLocks noGrp="1"/>
          </p:cNvSpPr>
          <p:nvPr>
            <p:ph type="title" hasCustomPrompt="1"/>
          </p:nvPr>
        </p:nvSpPr>
        <p:spPr/>
        <p:txBody>
          <a:bodyPr/>
          <a:lstStyle/>
          <a:p>
            <a:r>
              <a:rPr lang="en-GB" noProof="0" dirty="0"/>
              <a:t>Click here to insert heading.</a:t>
            </a:r>
            <a:endParaRPr lang="cs-CZ" dirty="0"/>
          </a:p>
        </p:txBody>
      </p:sp>
      <p:sp>
        <p:nvSpPr>
          <p:cNvPr id="7" name="Zástupný symbol pro obsah 2"/>
          <p:cNvSpPr>
            <a:spLocks noGrp="1"/>
          </p:cNvSpPr>
          <p:nvPr>
            <p:ph idx="1" hasCustomPrompt="1"/>
          </p:nvPr>
        </p:nvSpPr>
        <p:spPr>
          <a:xfrm>
            <a:off x="720000" y="1692002"/>
            <a:ext cx="10753200" cy="4139998"/>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en-GB" noProof="0" dirty="0"/>
              <a:t>Click here to insert text.</a:t>
            </a:r>
          </a:p>
          <a:p>
            <a:pPr lvl="1"/>
            <a:r>
              <a:rPr lang="en-GB" noProof="0" dirty="0"/>
              <a:t>Second level</a:t>
            </a:r>
          </a:p>
          <a:p>
            <a:pPr lvl="2"/>
            <a:r>
              <a:rPr lang="en-GB" noProof="0" dirty="0"/>
              <a:t>Third level</a:t>
            </a:r>
          </a:p>
        </p:txBody>
      </p:sp>
      <p:pic>
        <p:nvPicPr>
          <p:cNvPr id="8" name="Obrázek 7">
            <a:extLst>
              <a:ext uri="{FF2B5EF4-FFF2-40B4-BE49-F238E27FC236}">
                <a16:creationId xmlns:a16="http://schemas.microsoft.com/office/drawing/2014/main" id="{F1694046-8DAB-4CF0-92A5-A8106B5418F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1691229579"/>
      </p:ext>
    </p:extLst>
  </p:cSld>
  <p:clrMapOvr>
    <a:masterClrMapping/>
  </p:clrMapOvr>
  <p:extLst mod="1">
    <p:ext uri="{DCECCB84-F9BA-43D5-87BE-67443E8EF086}">
      <p15:sldGuideLst xmlns:p15="http://schemas.microsoft.com/office/powerpoint/2012/main">
        <p15:guide id="1" orient="horz" pos="3997" userDrawn="1">
          <p15:clr>
            <a:srgbClr val="FBAE40"/>
          </p15:clr>
        </p15:guide>
        <p15:guide id="2" pos="438"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Title slide – inverse">
    <p:bg>
      <p:bgPr>
        <a:solidFill>
          <a:srgbClr val="9100DC"/>
        </a:solidFill>
        <a:effectLst/>
      </p:bgPr>
    </p:bg>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lvl1pPr>
              <a:defRPr>
                <a:solidFill>
                  <a:schemeClr val="bg1"/>
                </a:solidFill>
              </a:defRPr>
            </a:lvl1pPr>
          </a:lstStyle>
          <a:p>
            <a:r>
              <a:rPr lang="en-US" smtClean="0"/>
              <a:t>Criminal Law and Protection of Human Rights                                             </a:t>
            </a:r>
            <a:endParaRPr lang="en-US" dirty="0"/>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lvl1pPr>
              <a:defRPr>
                <a:solidFill>
                  <a:schemeClr val="bg1"/>
                </a:solidFill>
              </a:defRPr>
            </a:lvl1pPr>
          </a:lstStyle>
          <a:p>
            <a:fld id="{0DE708CC-0C3F-4567-9698-B54C0F35BD31}" type="slidenum">
              <a:rPr lang="cs-CZ" altLang="cs-CZ" smtClean="0"/>
              <a:pPr/>
              <a:t>‹#›</a:t>
            </a:fld>
            <a:endParaRPr lang="cs-CZ" altLang="cs-CZ"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hasCustomPrompt="1"/>
          </p:nvPr>
        </p:nvSpPr>
        <p:spPr>
          <a:xfrm>
            <a:off x="398502" y="2900365"/>
            <a:ext cx="11361600" cy="1171580"/>
          </a:xfrm>
        </p:spPr>
        <p:txBody>
          <a:bodyPr anchor="t"/>
          <a:lstStyle>
            <a:lvl1pPr algn="l">
              <a:lnSpc>
                <a:spcPts val="4400"/>
              </a:lnSpc>
              <a:defRPr sz="4400">
                <a:solidFill>
                  <a:schemeClr val="bg1"/>
                </a:solidFill>
              </a:defRPr>
            </a:lvl1pPr>
          </a:lstStyle>
          <a:p>
            <a:r>
              <a:rPr lang="en-US" dirty="0"/>
              <a:t>Click here to insert title.</a:t>
            </a:r>
            <a:endParaRPr lang="cs-CZ" dirty="0"/>
          </a:p>
        </p:txBody>
      </p:sp>
      <p:sp>
        <p:nvSpPr>
          <p:cNvPr id="8" name="Podnadpis 2"/>
          <p:cNvSpPr>
            <a:spLocks noGrp="1"/>
          </p:cNvSpPr>
          <p:nvPr>
            <p:ph type="subTitle" idx="1" hasCustomPrompt="1"/>
          </p:nvPr>
        </p:nvSpPr>
        <p:spPr>
          <a:xfrm>
            <a:off x="398502" y="4116402"/>
            <a:ext cx="11361600" cy="698497"/>
          </a:xfrm>
        </p:spPr>
        <p:txBody>
          <a:bodyPr anchor="t"/>
          <a:lstStyle>
            <a:lvl1pPr marL="0" indent="0" algn="l">
              <a:buNone/>
              <a:defRPr lang="cs-CZ" sz="2400" b="0" dirty="0">
                <a:solidFill>
                  <a:schemeClr val="bg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here to insert subtitle.</a:t>
            </a:r>
          </a:p>
        </p:txBody>
      </p:sp>
      <p:pic>
        <p:nvPicPr>
          <p:cNvPr id="11" name="Obrázek 10">
            <a:extLst>
              <a:ext uri="{FF2B5EF4-FFF2-40B4-BE49-F238E27FC236}">
                <a16:creationId xmlns:a16="http://schemas.microsoft.com/office/drawing/2014/main" id="{0048F454-420A-4E72-98B5-76C7E9DB3EE6}"/>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14000" y="414000"/>
            <a:ext cx="1535992" cy="1059835"/>
          </a:xfrm>
          <a:prstGeom prst="rect">
            <a:avLst/>
          </a:prstGeom>
        </p:spPr>
      </p:pic>
    </p:spTree>
    <p:extLst>
      <p:ext uri="{BB962C8B-B14F-4D97-AF65-F5344CB8AC3E}">
        <p14:creationId xmlns:p14="http://schemas.microsoft.com/office/powerpoint/2010/main" val="39481167"/>
      </p:ext>
    </p:extLst>
  </p:cSld>
  <p:clrMapOvr>
    <a:masterClrMapping/>
  </p:clrMapOvr>
  <p:extLst mod="1">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Heading, subheading and text">
    <p:spTree>
      <p:nvGrpSpPr>
        <p:cNvPr id="1" name=""/>
        <p:cNvGrpSpPr/>
        <p:nvPr/>
      </p:nvGrpSpPr>
      <p:grpSpPr>
        <a:xfrm>
          <a:off x="0" y="0"/>
          <a:ext cx="0" cy="0"/>
          <a:chOff x="0" y="0"/>
          <a:chExt cx="0" cy="0"/>
        </a:xfrm>
      </p:grpSpPr>
      <p:sp>
        <p:nvSpPr>
          <p:cNvPr id="3" name="Zástupný symbol pro obsah 2"/>
          <p:cNvSpPr>
            <a:spLocks noGrp="1"/>
          </p:cNvSpPr>
          <p:nvPr>
            <p:ph idx="1" hasCustomPrompt="1"/>
          </p:nvPr>
        </p:nvSpPr>
        <p:spPr>
          <a:xfrm>
            <a:off x="720000" y="1692002"/>
            <a:ext cx="10753200" cy="4139998"/>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en-GB" noProof="0" dirty="0"/>
              <a:t>Click here to insert text.</a:t>
            </a:r>
          </a:p>
          <a:p>
            <a:pPr lvl="1"/>
            <a:r>
              <a:rPr lang="en-GB" noProof="0" dirty="0"/>
              <a:t>Second level</a:t>
            </a:r>
          </a:p>
          <a:p>
            <a:pPr lvl="2"/>
            <a:r>
              <a:rPr lang="en-GB" noProof="0" dirty="0"/>
              <a:t>Third level</a:t>
            </a:r>
          </a:p>
        </p:txBody>
      </p:sp>
      <p:sp>
        <p:nvSpPr>
          <p:cNvPr id="4" name="Zástupný symbol pro zápatí 3"/>
          <p:cNvSpPr>
            <a:spLocks noGrp="1"/>
          </p:cNvSpPr>
          <p:nvPr>
            <p:ph type="ftr" sz="quarter" idx="10"/>
          </p:nvPr>
        </p:nvSpPr>
        <p:spPr/>
        <p:txBody>
          <a:bodyPr/>
          <a:lstStyle>
            <a:lvl1pPr>
              <a:defRPr sz="1200"/>
            </a:lvl1pPr>
          </a:lstStyle>
          <a:p>
            <a:r>
              <a:rPr lang="en-US" noProof="0" smtClean="0"/>
              <a:t>Criminal Law and Protection of Human Rights                                             </a:t>
            </a:r>
            <a:endParaRPr lang="en-GB" noProof="0"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7" name="Zástupný symbol pro text 7">
            <a:extLst>
              <a:ext uri="{FF2B5EF4-FFF2-40B4-BE49-F238E27FC236}">
                <a16:creationId xmlns:a16="http://schemas.microsoft.com/office/drawing/2014/main" id="{9F610B39-FB78-4767-BA31-C3D4E7D5586C}"/>
              </a:ext>
            </a:extLst>
          </p:cNvPr>
          <p:cNvSpPr>
            <a:spLocks noGrp="1"/>
          </p:cNvSpPr>
          <p:nvPr>
            <p:ph type="body" sz="quarter" idx="13" hasCustomPrompt="1"/>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en-GB" noProof="0" dirty="0"/>
              <a:t>Click here to insert text.</a:t>
            </a:r>
          </a:p>
        </p:txBody>
      </p:sp>
      <p:sp>
        <p:nvSpPr>
          <p:cNvPr id="13" name="Nadpis 12">
            <a:extLst>
              <a:ext uri="{FF2B5EF4-FFF2-40B4-BE49-F238E27FC236}">
                <a16:creationId xmlns:a16="http://schemas.microsoft.com/office/drawing/2014/main" id="{6B0440B8-6781-4DF7-853B-03D5855A8CB8}"/>
              </a:ext>
            </a:extLst>
          </p:cNvPr>
          <p:cNvSpPr>
            <a:spLocks noGrp="1"/>
          </p:cNvSpPr>
          <p:nvPr>
            <p:ph type="title" hasCustomPrompt="1"/>
          </p:nvPr>
        </p:nvSpPr>
        <p:spPr/>
        <p:txBody>
          <a:bodyPr/>
          <a:lstStyle/>
          <a:p>
            <a:r>
              <a:rPr lang="en-GB" noProof="0" dirty="0"/>
              <a:t>Click here to insert heading.</a:t>
            </a:r>
            <a:endParaRPr lang="cs-CZ" dirty="0"/>
          </a:p>
        </p:txBody>
      </p:sp>
      <p:pic>
        <p:nvPicPr>
          <p:cNvPr id="9" name="Obrázek 8">
            <a:extLst>
              <a:ext uri="{FF2B5EF4-FFF2-40B4-BE49-F238E27FC236}">
                <a16:creationId xmlns:a16="http://schemas.microsoft.com/office/drawing/2014/main" id="{6293BF41-B706-49E8-B7FA-8060D47E6DC8}"/>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40344282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Heading and comparison">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en-US" noProof="0" smtClean="0"/>
              <a:t>Criminal Law and Protection of Human Rights                                             </a:t>
            </a:r>
            <a:endParaRPr lang="en-GB" noProof="0"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6" name="Zástupný symbol pro text 7">
            <a:extLst>
              <a:ext uri="{FF2B5EF4-FFF2-40B4-BE49-F238E27FC236}">
                <a16:creationId xmlns:a16="http://schemas.microsoft.com/office/drawing/2014/main" id="{9F610B39-FB78-4767-BA31-C3D4E7D5586C}"/>
              </a:ext>
            </a:extLst>
          </p:cNvPr>
          <p:cNvSpPr>
            <a:spLocks noGrp="1"/>
          </p:cNvSpPr>
          <p:nvPr>
            <p:ph type="body" sz="quarter" idx="26" hasCustomPrompt="1"/>
          </p:nvPr>
        </p:nvSpPr>
        <p:spPr>
          <a:xfrm>
            <a:off x="720725" y="1296001"/>
            <a:ext cx="5220000" cy="271576"/>
          </a:xfrm>
        </p:spPr>
        <p:txBody>
          <a:bodyPr lIns="0" tIns="0" rIns="0" bIns="0">
            <a:noAutofit/>
          </a:bodyPr>
          <a:lstStyle>
            <a:lvl1pPr algn="l">
              <a:lnSpc>
                <a:spcPts val="2300"/>
              </a:lnSpc>
              <a:defRPr sz="2000" b="0">
                <a:solidFill>
                  <a:schemeClr val="tx2"/>
                </a:solidFill>
              </a:defRPr>
            </a:lvl1pPr>
          </a:lstStyle>
          <a:p>
            <a:pPr lvl="0"/>
            <a:r>
              <a:rPr lang="en-GB" noProof="0" dirty="0"/>
              <a:t>Click here to insert text.</a:t>
            </a:r>
          </a:p>
        </p:txBody>
      </p:sp>
      <p:sp>
        <p:nvSpPr>
          <p:cNvPr id="18" name="Nadpis 12">
            <a:extLst>
              <a:ext uri="{FF2B5EF4-FFF2-40B4-BE49-F238E27FC236}">
                <a16:creationId xmlns:a16="http://schemas.microsoft.com/office/drawing/2014/main" id="{6B0440B8-6781-4DF7-853B-03D5855A8CB8}"/>
              </a:ext>
            </a:extLst>
          </p:cNvPr>
          <p:cNvSpPr>
            <a:spLocks noGrp="1"/>
          </p:cNvSpPr>
          <p:nvPr>
            <p:ph type="title" hasCustomPrompt="1"/>
          </p:nvPr>
        </p:nvSpPr>
        <p:spPr>
          <a:xfrm>
            <a:off x="720000" y="720000"/>
            <a:ext cx="10753200" cy="451576"/>
          </a:xfrm>
        </p:spPr>
        <p:txBody>
          <a:bodyPr/>
          <a:lstStyle/>
          <a:p>
            <a:r>
              <a:rPr lang="en-GB" noProof="0" dirty="0"/>
              <a:t>Click here to insert heading.</a:t>
            </a:r>
            <a:endParaRPr lang="cs-CZ" dirty="0"/>
          </a:p>
        </p:txBody>
      </p:sp>
      <p:sp>
        <p:nvSpPr>
          <p:cNvPr id="21" name="Zástupný symbol pro text 7">
            <a:extLst>
              <a:ext uri="{FF2B5EF4-FFF2-40B4-BE49-F238E27FC236}">
                <a16:creationId xmlns:a16="http://schemas.microsoft.com/office/drawing/2014/main" id="{9F610B39-FB78-4767-BA31-C3D4E7D5586C}"/>
              </a:ext>
            </a:extLst>
          </p:cNvPr>
          <p:cNvSpPr>
            <a:spLocks noGrp="1"/>
          </p:cNvSpPr>
          <p:nvPr>
            <p:ph type="body" sz="quarter" idx="27" hasCustomPrompt="1"/>
          </p:nvPr>
        </p:nvSpPr>
        <p:spPr>
          <a:xfrm>
            <a:off x="6251278" y="1290515"/>
            <a:ext cx="5220000" cy="271576"/>
          </a:xfrm>
        </p:spPr>
        <p:txBody>
          <a:bodyPr lIns="0" tIns="0" rIns="0" bIns="0">
            <a:noAutofit/>
          </a:bodyPr>
          <a:lstStyle>
            <a:lvl1pPr algn="l">
              <a:lnSpc>
                <a:spcPts val="2300"/>
              </a:lnSpc>
              <a:defRPr sz="2000" b="0">
                <a:solidFill>
                  <a:schemeClr val="tx2"/>
                </a:solidFill>
              </a:defRPr>
            </a:lvl1pPr>
          </a:lstStyle>
          <a:p>
            <a:pPr lvl="0"/>
            <a:r>
              <a:rPr lang="en-GB" noProof="0" dirty="0"/>
              <a:t>Click here to insert text.</a:t>
            </a:r>
          </a:p>
        </p:txBody>
      </p:sp>
      <p:sp>
        <p:nvSpPr>
          <p:cNvPr id="22" name="Zástupný symbol pro obsah 2"/>
          <p:cNvSpPr>
            <a:spLocks noGrp="1"/>
          </p:cNvSpPr>
          <p:nvPr>
            <p:ph idx="1" hasCustomPrompt="1"/>
          </p:nvPr>
        </p:nvSpPr>
        <p:spPr>
          <a:xfrm>
            <a:off x="720000" y="1692001"/>
            <a:ext cx="5219998" cy="414000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en-GB" noProof="0" dirty="0"/>
              <a:t>Click here to insert text.</a:t>
            </a:r>
          </a:p>
          <a:p>
            <a:pPr lvl="1"/>
            <a:r>
              <a:rPr lang="en-GB" noProof="0" dirty="0"/>
              <a:t>Second level</a:t>
            </a:r>
          </a:p>
          <a:p>
            <a:pPr lvl="2"/>
            <a:r>
              <a:rPr lang="en-GB" noProof="0" dirty="0"/>
              <a:t>Third level</a:t>
            </a:r>
          </a:p>
        </p:txBody>
      </p:sp>
      <p:sp>
        <p:nvSpPr>
          <p:cNvPr id="23" name="Zástupný symbol pro obsah 2"/>
          <p:cNvSpPr>
            <a:spLocks noGrp="1"/>
          </p:cNvSpPr>
          <p:nvPr>
            <p:ph idx="28" hasCustomPrompt="1"/>
          </p:nvPr>
        </p:nvSpPr>
        <p:spPr>
          <a:xfrm>
            <a:off x="6251280" y="1690271"/>
            <a:ext cx="5219998" cy="414000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en-GB" noProof="0" dirty="0"/>
              <a:t>Click here to insert text.</a:t>
            </a:r>
          </a:p>
          <a:p>
            <a:pPr lvl="1"/>
            <a:r>
              <a:rPr lang="en-GB" noProof="0" dirty="0"/>
              <a:t>Second level</a:t>
            </a:r>
          </a:p>
          <a:p>
            <a:pPr lvl="2"/>
            <a:r>
              <a:rPr lang="en-GB" noProof="0" dirty="0"/>
              <a:t>Third level</a:t>
            </a:r>
          </a:p>
        </p:txBody>
      </p:sp>
      <p:pic>
        <p:nvPicPr>
          <p:cNvPr id="11" name="Obrázek 10">
            <a:extLst>
              <a:ext uri="{FF2B5EF4-FFF2-40B4-BE49-F238E27FC236}">
                <a16:creationId xmlns:a16="http://schemas.microsoft.com/office/drawing/2014/main" id="{E11F5410-42DE-48DA-B323-AA83D383137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3317168426"/>
      </p:ext>
    </p:extLst>
  </p:cSld>
  <p:clrMapOvr>
    <a:masterClrMapping/>
  </p:clrMapOvr>
  <p:extLst mod="1">
    <p:ext uri="{DCECCB84-F9BA-43D5-87BE-67443E8EF086}">
      <p15:sldGuideLst xmlns:p15="http://schemas.microsoft.com/office/powerpoint/2012/main">
        <p15:guide id="1" orient="horz" pos="2886" userDrawn="1">
          <p15:clr>
            <a:srgbClr val="FBAE40"/>
          </p15:clr>
        </p15:guide>
        <p15:guide id="2" pos="384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Heading, content and text">
    <p:spTree>
      <p:nvGrpSpPr>
        <p:cNvPr id="1" name=""/>
        <p:cNvGrpSpPr/>
        <p:nvPr/>
      </p:nvGrpSpPr>
      <p:grpSpPr>
        <a:xfrm>
          <a:off x="0" y="0"/>
          <a:ext cx="0" cy="0"/>
          <a:chOff x="0" y="0"/>
          <a:chExt cx="0" cy="0"/>
        </a:xfrm>
      </p:grpSpPr>
      <p:sp>
        <p:nvSpPr>
          <p:cNvPr id="11" name="Zástupný symbol pro obsah 12">
            <a:extLst>
              <a:ext uri="{FF2B5EF4-FFF2-40B4-BE49-F238E27FC236}">
                <a16:creationId xmlns:a16="http://schemas.microsoft.com/office/drawing/2014/main" id="{83517C49-9C06-4658-8660-E0D21D83CE29}"/>
              </a:ext>
            </a:extLst>
          </p:cNvPr>
          <p:cNvSpPr>
            <a:spLocks noGrp="1"/>
          </p:cNvSpPr>
          <p:nvPr>
            <p:ph sz="quarter" idx="24" hasCustomPrompt="1"/>
          </p:nvPr>
        </p:nvSpPr>
        <p:spPr>
          <a:xfrm>
            <a:off x="719137" y="1695074"/>
            <a:ext cx="5218413" cy="3896711"/>
          </a:xfrm>
        </p:spPr>
        <p:txBody>
          <a:bodyPr/>
          <a:lstStyle>
            <a:lvl1pPr>
              <a:defRPr/>
            </a:lvl1pPr>
          </a:lstStyle>
          <a:p>
            <a:pPr lvl="0"/>
            <a:r>
              <a:rPr lang="en-GB" noProof="0" dirty="0"/>
              <a:t>Click here to insert text.</a:t>
            </a:r>
          </a:p>
        </p:txBody>
      </p:sp>
      <p:sp>
        <p:nvSpPr>
          <p:cNvPr id="2" name="Zástupný symbol pro zápatí 1"/>
          <p:cNvSpPr>
            <a:spLocks noGrp="1"/>
          </p:cNvSpPr>
          <p:nvPr>
            <p:ph type="ftr" sz="quarter" idx="10"/>
          </p:nvPr>
        </p:nvSpPr>
        <p:spPr/>
        <p:txBody>
          <a:bodyPr/>
          <a:lstStyle>
            <a:lvl1pPr>
              <a:defRPr/>
            </a:lvl1pPr>
          </a:lstStyle>
          <a:p>
            <a:r>
              <a:rPr lang="en-US" noProof="0" smtClean="0"/>
              <a:t>Criminal Law and Protection of Human Rights                                             </a:t>
            </a:r>
            <a:endParaRPr lang="en-GB" noProof="0"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4" name="Nadpis 3">
            <a:extLst>
              <a:ext uri="{FF2B5EF4-FFF2-40B4-BE49-F238E27FC236}">
                <a16:creationId xmlns:a16="http://schemas.microsoft.com/office/drawing/2014/main" id="{ABDE9BC5-EE25-44B2-8081-F2B94BAA680C}"/>
              </a:ext>
            </a:extLst>
          </p:cNvPr>
          <p:cNvSpPr>
            <a:spLocks noGrp="1"/>
          </p:cNvSpPr>
          <p:nvPr>
            <p:ph type="title" hasCustomPrompt="1"/>
          </p:nvPr>
        </p:nvSpPr>
        <p:spPr/>
        <p:txBody>
          <a:bodyPr/>
          <a:lstStyle/>
          <a:p>
            <a:r>
              <a:rPr lang="en-GB" noProof="0" dirty="0"/>
              <a:t>Click here to insert heading.</a:t>
            </a:r>
            <a:endParaRPr lang="cs-CZ" dirty="0"/>
          </a:p>
        </p:txBody>
      </p:sp>
      <p:sp>
        <p:nvSpPr>
          <p:cNvPr id="9" name="Zástupný symbol pro text 13">
            <a:extLst>
              <a:ext uri="{FF2B5EF4-FFF2-40B4-BE49-F238E27FC236}">
                <a16:creationId xmlns:a16="http://schemas.microsoft.com/office/drawing/2014/main" id="{F7FD9E97-5F69-494E-8672-595752783306}"/>
              </a:ext>
            </a:extLst>
          </p:cNvPr>
          <p:cNvSpPr>
            <a:spLocks noGrp="1"/>
          </p:cNvSpPr>
          <p:nvPr>
            <p:ph type="body" sz="quarter" idx="19" hasCustomPrompt="1"/>
          </p:nvPr>
        </p:nvSpPr>
        <p:spPr>
          <a:xfrm>
            <a:off x="720725" y="5599670"/>
            <a:ext cx="5218412" cy="216000"/>
          </a:xfrm>
        </p:spPr>
        <p:txBody>
          <a:bodyPr anchor="ctr"/>
          <a:lstStyle>
            <a:lvl1pPr>
              <a:lnSpc>
                <a:spcPts val="1100"/>
              </a:lnSpc>
              <a:defRPr sz="1000" b="0" i="0"/>
            </a:lvl1pPr>
          </a:lstStyle>
          <a:p>
            <a:pPr lvl="0"/>
            <a:r>
              <a:rPr lang="en-GB" noProof="0" dirty="0"/>
              <a:t>Click here to insert text.</a:t>
            </a:r>
          </a:p>
        </p:txBody>
      </p:sp>
      <p:sp>
        <p:nvSpPr>
          <p:cNvPr id="12" name="Zástupný symbol pro obsah 2"/>
          <p:cNvSpPr>
            <a:spLocks noGrp="1"/>
          </p:cNvSpPr>
          <p:nvPr>
            <p:ph idx="28" hasCustomPrompt="1"/>
          </p:nvPr>
        </p:nvSpPr>
        <p:spPr>
          <a:xfrm>
            <a:off x="6251280" y="1667024"/>
            <a:ext cx="5219998" cy="414000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sz="2000" b="0"/>
            </a:lvl1pPr>
            <a:lvl2pPr marL="504000" indent="-180000">
              <a:lnSpc>
                <a:spcPct val="100000"/>
              </a:lnSpc>
              <a:buClr>
                <a:schemeClr val="tx2"/>
              </a:buClr>
              <a:buFont typeface="Arial" panose="020B0604020202020204" pitchFamily="34" charset="0"/>
              <a:buChar char="̶"/>
              <a:defRPr sz="1600"/>
            </a:lvl2pPr>
            <a:lvl3pPr marL="914400" indent="0">
              <a:buNone/>
              <a:defRPr baseline="0"/>
            </a:lvl3pPr>
          </a:lstStyle>
          <a:p>
            <a:pPr lvl="0"/>
            <a:r>
              <a:rPr lang="en-GB" noProof="0" dirty="0"/>
              <a:t>Click here to insert text.</a:t>
            </a:r>
          </a:p>
          <a:p>
            <a:pPr lvl="1"/>
            <a:r>
              <a:rPr lang="en-GB" noProof="0" dirty="0"/>
              <a:t>Second level</a:t>
            </a:r>
          </a:p>
          <a:p>
            <a:pPr lvl="2"/>
            <a:r>
              <a:rPr lang="en-GB" noProof="0" dirty="0"/>
              <a:t>Third level</a:t>
            </a:r>
          </a:p>
        </p:txBody>
      </p:sp>
      <p:pic>
        <p:nvPicPr>
          <p:cNvPr id="13" name="Obrázek 12">
            <a:extLst>
              <a:ext uri="{FF2B5EF4-FFF2-40B4-BE49-F238E27FC236}">
                <a16:creationId xmlns:a16="http://schemas.microsoft.com/office/drawing/2014/main" id="{948A4555-0F9C-4A22-8625-3652A80B5518}"/>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2966739591"/>
      </p:ext>
    </p:extLst>
  </p:cSld>
  <p:clrMapOvr>
    <a:masterClrMapping/>
  </p:clrMapOvr>
  <p:extLst mod="1">
    <p:ext uri="{DCECCB84-F9BA-43D5-87BE-67443E8EF086}">
      <p15:sldGuideLst xmlns:p15="http://schemas.microsoft.com/office/powerpoint/2012/main">
        <p15:guide id="1" orient="horz" pos="3657" userDrawn="1">
          <p15:clr>
            <a:srgbClr val="FBAE40"/>
          </p15:clr>
        </p15:guide>
        <p15:guide id="2" pos="7242"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Heading, subheading and three columns">
    <p:spTree>
      <p:nvGrpSpPr>
        <p:cNvPr id="1" name=""/>
        <p:cNvGrpSpPr/>
        <p:nvPr/>
      </p:nvGrpSpPr>
      <p:grpSpPr>
        <a:xfrm>
          <a:off x="0" y="0"/>
          <a:ext cx="0" cy="0"/>
          <a:chOff x="0" y="0"/>
          <a:chExt cx="0" cy="0"/>
        </a:xfrm>
      </p:grpSpPr>
      <p:sp>
        <p:nvSpPr>
          <p:cNvPr id="13" name="Zástupný symbol pro obsah 12">
            <a:extLst>
              <a:ext uri="{FF2B5EF4-FFF2-40B4-BE49-F238E27FC236}">
                <a16:creationId xmlns:a16="http://schemas.microsoft.com/office/drawing/2014/main" id="{548D6DE9-EB16-4D0A-9F96-DD69C3E97213}"/>
              </a:ext>
            </a:extLst>
          </p:cNvPr>
          <p:cNvSpPr>
            <a:spLocks noGrp="1"/>
          </p:cNvSpPr>
          <p:nvPr>
            <p:ph sz="quarter" idx="22" hasCustomPrompt="1"/>
          </p:nvPr>
        </p:nvSpPr>
        <p:spPr>
          <a:xfrm>
            <a:off x="4440000" y="1692002"/>
            <a:ext cx="3311525" cy="2230711"/>
          </a:xfrm>
        </p:spPr>
        <p:txBody>
          <a:bodyPr/>
          <a:lstStyle/>
          <a:p>
            <a:pPr lvl="0"/>
            <a:r>
              <a:rPr lang="en-GB" noProof="0" dirty="0"/>
              <a:t>Click here to insert text.</a:t>
            </a:r>
          </a:p>
        </p:txBody>
      </p:sp>
      <p:sp>
        <p:nvSpPr>
          <p:cNvPr id="2" name="Zástupný symbol pro zápatí 1"/>
          <p:cNvSpPr>
            <a:spLocks noGrp="1"/>
          </p:cNvSpPr>
          <p:nvPr>
            <p:ph type="ftr" sz="quarter" idx="10"/>
          </p:nvPr>
        </p:nvSpPr>
        <p:spPr/>
        <p:txBody>
          <a:bodyPr/>
          <a:lstStyle>
            <a:lvl1pPr>
              <a:defRPr/>
            </a:lvl1pPr>
          </a:lstStyle>
          <a:p>
            <a:r>
              <a:rPr lang="en-US" noProof="0" smtClean="0"/>
              <a:t>Criminal Law and Protection of Human Rights                                             </a:t>
            </a:r>
            <a:endParaRPr lang="en-GB" noProof="0"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6" name="Zástupný symbol pro text 5">
            <a:extLst>
              <a:ext uri="{FF2B5EF4-FFF2-40B4-BE49-F238E27FC236}">
                <a16:creationId xmlns:a16="http://schemas.microsoft.com/office/drawing/2014/main" id="{C2D097E9-9E99-4F02-A434-E69D713D0FBC}"/>
              </a:ext>
            </a:extLst>
          </p:cNvPr>
          <p:cNvSpPr>
            <a:spLocks noGrp="1"/>
          </p:cNvSpPr>
          <p:nvPr>
            <p:ph type="body" sz="quarter" idx="12" hasCustomPrompt="1"/>
          </p:nvPr>
        </p:nvSpPr>
        <p:spPr>
          <a:xfrm>
            <a:off x="719999"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en-GB" noProof="0" dirty="0"/>
              <a:t>Click here to insert text.</a:t>
            </a:r>
          </a:p>
        </p:txBody>
      </p:sp>
      <p:sp>
        <p:nvSpPr>
          <p:cNvPr id="7" name="Zástupný symbol pro text 5">
            <a:extLst>
              <a:ext uri="{FF2B5EF4-FFF2-40B4-BE49-F238E27FC236}">
                <a16:creationId xmlns:a16="http://schemas.microsoft.com/office/drawing/2014/main" id="{7E169087-A2FD-4849-9AAC-BD41AA07A5EA}"/>
              </a:ext>
            </a:extLst>
          </p:cNvPr>
          <p:cNvSpPr>
            <a:spLocks noGrp="1"/>
          </p:cNvSpPr>
          <p:nvPr>
            <p:ph type="body" sz="quarter" idx="14" hasCustomPrompt="1"/>
          </p:nvPr>
        </p:nvSpPr>
        <p:spPr>
          <a:xfrm>
            <a:off x="4440000"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en-GB" noProof="0" dirty="0"/>
              <a:t>Click here to insert text.</a:t>
            </a:r>
          </a:p>
        </p:txBody>
      </p:sp>
      <p:sp>
        <p:nvSpPr>
          <p:cNvPr id="9" name="Zástupný symbol pro text 5">
            <a:extLst>
              <a:ext uri="{FF2B5EF4-FFF2-40B4-BE49-F238E27FC236}">
                <a16:creationId xmlns:a16="http://schemas.microsoft.com/office/drawing/2014/main" id="{E14CE5FF-FB97-4634-9714-4B5C0FDA3862}"/>
              </a:ext>
            </a:extLst>
          </p:cNvPr>
          <p:cNvSpPr>
            <a:spLocks noGrp="1"/>
          </p:cNvSpPr>
          <p:nvPr>
            <p:ph type="body" sz="quarter" idx="15" hasCustomPrompt="1"/>
          </p:nvPr>
        </p:nvSpPr>
        <p:spPr>
          <a:xfrm>
            <a:off x="8161200" y="4414270"/>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en-GB" noProof="0" dirty="0"/>
              <a:t>Click here to insert text.</a:t>
            </a:r>
          </a:p>
        </p:txBody>
      </p:sp>
      <p:sp>
        <p:nvSpPr>
          <p:cNvPr id="14" name="Zástupný symbol pro text 13">
            <a:extLst>
              <a:ext uri="{FF2B5EF4-FFF2-40B4-BE49-F238E27FC236}">
                <a16:creationId xmlns:a16="http://schemas.microsoft.com/office/drawing/2014/main" id="{DD220DBF-2B26-4E32-826A-79839FF51027}"/>
              </a:ext>
            </a:extLst>
          </p:cNvPr>
          <p:cNvSpPr>
            <a:spLocks noGrp="1"/>
          </p:cNvSpPr>
          <p:nvPr>
            <p:ph type="body" sz="quarter" idx="19" hasCustomPrompt="1"/>
          </p:nvPr>
        </p:nvSpPr>
        <p:spPr>
          <a:xfrm>
            <a:off x="720725" y="4025136"/>
            <a:ext cx="3311525" cy="216000"/>
          </a:xfrm>
        </p:spPr>
        <p:txBody>
          <a:bodyPr anchor="ctr"/>
          <a:lstStyle>
            <a:lvl1pPr>
              <a:lnSpc>
                <a:spcPts val="1100"/>
              </a:lnSpc>
              <a:defRPr sz="1000" b="0"/>
            </a:lvl1pPr>
          </a:lstStyle>
          <a:p>
            <a:pPr lvl="0"/>
            <a:r>
              <a:rPr lang="en-US" dirty="0"/>
              <a:t>Click here to insert text.</a:t>
            </a:r>
          </a:p>
        </p:txBody>
      </p:sp>
      <p:sp>
        <p:nvSpPr>
          <p:cNvPr id="15" name="Zástupný symbol pro text 13">
            <a:extLst>
              <a:ext uri="{FF2B5EF4-FFF2-40B4-BE49-F238E27FC236}">
                <a16:creationId xmlns:a16="http://schemas.microsoft.com/office/drawing/2014/main" id="{AD9E96F9-7F56-4453-A9FC-693AF7E57BB4}"/>
              </a:ext>
            </a:extLst>
          </p:cNvPr>
          <p:cNvSpPr>
            <a:spLocks noGrp="1"/>
          </p:cNvSpPr>
          <p:nvPr>
            <p:ph type="body" sz="quarter" idx="20" hasCustomPrompt="1"/>
          </p:nvPr>
        </p:nvSpPr>
        <p:spPr>
          <a:xfrm>
            <a:off x="4440475" y="4025136"/>
            <a:ext cx="3311525" cy="216000"/>
          </a:xfrm>
        </p:spPr>
        <p:txBody>
          <a:bodyPr anchor="ctr"/>
          <a:lstStyle>
            <a:lvl1pPr>
              <a:lnSpc>
                <a:spcPts val="1100"/>
              </a:lnSpc>
              <a:defRPr sz="1000" b="0"/>
            </a:lvl1pPr>
          </a:lstStyle>
          <a:p>
            <a:pPr lvl="0"/>
            <a:r>
              <a:rPr lang="en-US" dirty="0"/>
              <a:t>Click here to insert text.</a:t>
            </a:r>
          </a:p>
        </p:txBody>
      </p:sp>
      <p:sp>
        <p:nvSpPr>
          <p:cNvPr id="16" name="Zástupný symbol pro text 13">
            <a:extLst>
              <a:ext uri="{FF2B5EF4-FFF2-40B4-BE49-F238E27FC236}">
                <a16:creationId xmlns:a16="http://schemas.microsoft.com/office/drawing/2014/main" id="{88362389-3E8C-4129-819C-75F0F7922D0F}"/>
              </a:ext>
            </a:extLst>
          </p:cNvPr>
          <p:cNvSpPr>
            <a:spLocks noGrp="1"/>
          </p:cNvSpPr>
          <p:nvPr>
            <p:ph type="body" sz="quarter" idx="21" hasCustomPrompt="1"/>
          </p:nvPr>
        </p:nvSpPr>
        <p:spPr>
          <a:xfrm>
            <a:off x="8161436" y="4025136"/>
            <a:ext cx="3311525" cy="216000"/>
          </a:xfrm>
        </p:spPr>
        <p:txBody>
          <a:bodyPr anchor="ctr"/>
          <a:lstStyle>
            <a:lvl1pPr>
              <a:lnSpc>
                <a:spcPts val="1100"/>
              </a:lnSpc>
              <a:defRPr sz="1000" b="0"/>
            </a:lvl1pPr>
          </a:lstStyle>
          <a:p>
            <a:pPr lvl="0"/>
            <a:r>
              <a:rPr lang="en-US" dirty="0"/>
              <a:t>Click here to insert text.</a:t>
            </a:r>
          </a:p>
        </p:txBody>
      </p:sp>
      <p:sp>
        <p:nvSpPr>
          <p:cNvPr id="18" name="Zástupný symbol pro obsah 12">
            <a:extLst>
              <a:ext uri="{FF2B5EF4-FFF2-40B4-BE49-F238E27FC236}">
                <a16:creationId xmlns:a16="http://schemas.microsoft.com/office/drawing/2014/main" id="{DE897ACA-C285-471C-BF3F-2886D04C7F9F}"/>
              </a:ext>
            </a:extLst>
          </p:cNvPr>
          <p:cNvSpPr>
            <a:spLocks noGrp="1"/>
          </p:cNvSpPr>
          <p:nvPr>
            <p:ph sz="quarter" idx="23" hasCustomPrompt="1"/>
          </p:nvPr>
        </p:nvSpPr>
        <p:spPr>
          <a:xfrm>
            <a:off x="719999" y="1692002"/>
            <a:ext cx="3311525" cy="2230711"/>
          </a:xfrm>
        </p:spPr>
        <p:txBody>
          <a:bodyPr/>
          <a:lstStyle/>
          <a:p>
            <a:pPr lvl="0"/>
            <a:r>
              <a:rPr lang="en-GB" noProof="0" dirty="0"/>
              <a:t>Click here to insert text.</a:t>
            </a:r>
          </a:p>
        </p:txBody>
      </p:sp>
      <p:sp>
        <p:nvSpPr>
          <p:cNvPr id="20" name="Zástupný symbol pro obsah 12">
            <a:extLst>
              <a:ext uri="{FF2B5EF4-FFF2-40B4-BE49-F238E27FC236}">
                <a16:creationId xmlns:a16="http://schemas.microsoft.com/office/drawing/2014/main" id="{9AF93628-9CF3-4CB5-A8C7-735B527D49B2}"/>
              </a:ext>
            </a:extLst>
          </p:cNvPr>
          <p:cNvSpPr>
            <a:spLocks noGrp="1"/>
          </p:cNvSpPr>
          <p:nvPr>
            <p:ph sz="quarter" idx="24" hasCustomPrompt="1"/>
          </p:nvPr>
        </p:nvSpPr>
        <p:spPr>
          <a:xfrm>
            <a:off x="8160001" y="1692002"/>
            <a:ext cx="3311525" cy="2230711"/>
          </a:xfrm>
        </p:spPr>
        <p:txBody>
          <a:bodyPr/>
          <a:lstStyle/>
          <a:p>
            <a:pPr lvl="0"/>
            <a:r>
              <a:rPr lang="en-GB" noProof="0" dirty="0"/>
              <a:t>Click here to insert text.</a:t>
            </a:r>
          </a:p>
        </p:txBody>
      </p:sp>
      <p:sp>
        <p:nvSpPr>
          <p:cNvPr id="19" name="Zástupný symbol pro text 7">
            <a:extLst>
              <a:ext uri="{FF2B5EF4-FFF2-40B4-BE49-F238E27FC236}">
                <a16:creationId xmlns:a16="http://schemas.microsoft.com/office/drawing/2014/main" id="{9F610B39-FB78-4767-BA31-C3D4E7D5586C}"/>
              </a:ext>
            </a:extLst>
          </p:cNvPr>
          <p:cNvSpPr>
            <a:spLocks noGrp="1"/>
          </p:cNvSpPr>
          <p:nvPr>
            <p:ph type="body" sz="quarter" idx="13" hasCustomPrompt="1"/>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en-GB" noProof="0" dirty="0"/>
              <a:t>Click here to insert text.</a:t>
            </a:r>
          </a:p>
        </p:txBody>
      </p:sp>
      <p:sp>
        <p:nvSpPr>
          <p:cNvPr id="21" name="Nadpis 12">
            <a:extLst>
              <a:ext uri="{FF2B5EF4-FFF2-40B4-BE49-F238E27FC236}">
                <a16:creationId xmlns:a16="http://schemas.microsoft.com/office/drawing/2014/main" id="{6B0440B8-6781-4DF7-853B-03D5855A8CB8}"/>
              </a:ext>
            </a:extLst>
          </p:cNvPr>
          <p:cNvSpPr>
            <a:spLocks noGrp="1"/>
          </p:cNvSpPr>
          <p:nvPr>
            <p:ph type="title" hasCustomPrompt="1"/>
          </p:nvPr>
        </p:nvSpPr>
        <p:spPr>
          <a:xfrm>
            <a:off x="720000" y="720000"/>
            <a:ext cx="10753200" cy="451576"/>
          </a:xfrm>
        </p:spPr>
        <p:txBody>
          <a:bodyPr/>
          <a:lstStyle/>
          <a:p>
            <a:r>
              <a:rPr lang="en-GB" noProof="0" dirty="0"/>
              <a:t>Click here to insert heading.</a:t>
            </a:r>
            <a:endParaRPr lang="cs-CZ" dirty="0"/>
          </a:p>
        </p:txBody>
      </p:sp>
      <p:pic>
        <p:nvPicPr>
          <p:cNvPr id="17" name="Obrázek 16">
            <a:extLst>
              <a:ext uri="{FF2B5EF4-FFF2-40B4-BE49-F238E27FC236}">
                <a16:creationId xmlns:a16="http://schemas.microsoft.com/office/drawing/2014/main" id="{000DC3A2-14E1-473A-B25E-6F3948451783}"/>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2713741071"/>
      </p:ext>
    </p:extLst>
  </p:cSld>
  <p:clrMapOvr>
    <a:masterClrMapping/>
  </p:clrMapOvr>
  <p:extLst mod="1">
    <p:ext uri="{DCECCB84-F9BA-43D5-87BE-67443E8EF086}">
      <p15:sldGuideLst xmlns:p15="http://schemas.microsoft.com/office/powerpoint/2012/main">
        <p15:guide id="1" orient="horz" pos="1049" userDrawn="1">
          <p15:clr>
            <a:srgbClr val="FBAE40"/>
          </p15:clr>
        </p15:guide>
        <p15:guide id="2" pos="384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and text without heading">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en-US" noProof="0" smtClean="0"/>
              <a:t>Criminal Law and Protection of Human Rights                                             </a:t>
            </a:r>
            <a:endParaRPr lang="en-GB" noProof="0"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4" name="Zástupný symbol pro obsah 2"/>
          <p:cNvSpPr>
            <a:spLocks noGrp="1"/>
          </p:cNvSpPr>
          <p:nvPr>
            <p:ph idx="1" hasCustomPrompt="1"/>
          </p:nvPr>
        </p:nvSpPr>
        <p:spPr>
          <a:xfrm>
            <a:off x="6272212" y="692150"/>
            <a:ext cx="5200987" cy="513985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sz="2000" b="0"/>
            </a:lvl1pPr>
            <a:lvl2pPr marL="504000" indent="-180000">
              <a:lnSpc>
                <a:spcPct val="100000"/>
              </a:lnSpc>
              <a:buClr>
                <a:schemeClr val="tx2"/>
              </a:buClr>
              <a:buFont typeface="Arial" panose="020B0604020202020204" pitchFamily="34" charset="0"/>
              <a:buChar char="̶"/>
              <a:defRPr sz="1600"/>
            </a:lvl2pPr>
            <a:lvl3pPr marL="914400" indent="0">
              <a:buNone/>
              <a:defRPr/>
            </a:lvl3pPr>
          </a:lstStyle>
          <a:p>
            <a:pPr lvl="0"/>
            <a:r>
              <a:rPr lang="en-GB" noProof="0" dirty="0"/>
              <a:t>Click here to insert text.</a:t>
            </a:r>
          </a:p>
          <a:p>
            <a:pPr lvl="1"/>
            <a:r>
              <a:rPr lang="en-GB" dirty="0"/>
              <a:t>Second level</a:t>
            </a:r>
            <a:endParaRPr lang="cs-CZ" dirty="0"/>
          </a:p>
          <a:p>
            <a:pPr lvl="2"/>
            <a:r>
              <a:rPr lang="en-GB" dirty="0"/>
              <a:t>Third level</a:t>
            </a:r>
            <a:endParaRPr lang="cs-CZ" dirty="0"/>
          </a:p>
        </p:txBody>
      </p:sp>
      <p:sp>
        <p:nvSpPr>
          <p:cNvPr id="9" name="Zástupný symbol pro obsah 12">
            <a:extLst>
              <a:ext uri="{FF2B5EF4-FFF2-40B4-BE49-F238E27FC236}">
                <a16:creationId xmlns:a16="http://schemas.microsoft.com/office/drawing/2014/main" id="{83517C49-9C06-4658-8660-E0D21D83CE29}"/>
              </a:ext>
            </a:extLst>
          </p:cNvPr>
          <p:cNvSpPr>
            <a:spLocks noGrp="1"/>
          </p:cNvSpPr>
          <p:nvPr>
            <p:ph sz="quarter" idx="24" hasCustomPrompt="1"/>
          </p:nvPr>
        </p:nvSpPr>
        <p:spPr>
          <a:xfrm>
            <a:off x="719137" y="692150"/>
            <a:ext cx="5218413" cy="4899635"/>
          </a:xfrm>
        </p:spPr>
        <p:txBody>
          <a:bodyPr/>
          <a:lstStyle/>
          <a:p>
            <a:pPr lvl="0"/>
            <a:r>
              <a:rPr lang="en-GB" noProof="0" dirty="0"/>
              <a:t>Click here to insert text.</a:t>
            </a:r>
          </a:p>
        </p:txBody>
      </p:sp>
      <p:sp>
        <p:nvSpPr>
          <p:cNvPr id="10" name="Zástupný symbol pro text 13">
            <a:extLst>
              <a:ext uri="{FF2B5EF4-FFF2-40B4-BE49-F238E27FC236}">
                <a16:creationId xmlns:a16="http://schemas.microsoft.com/office/drawing/2014/main" id="{F7FD9E97-5F69-494E-8672-595752783306}"/>
              </a:ext>
            </a:extLst>
          </p:cNvPr>
          <p:cNvSpPr>
            <a:spLocks noGrp="1"/>
          </p:cNvSpPr>
          <p:nvPr>
            <p:ph type="body" sz="quarter" idx="19" hasCustomPrompt="1"/>
          </p:nvPr>
        </p:nvSpPr>
        <p:spPr>
          <a:xfrm>
            <a:off x="720725" y="5599670"/>
            <a:ext cx="5218412" cy="216000"/>
          </a:xfrm>
        </p:spPr>
        <p:txBody>
          <a:bodyPr anchor="ctr"/>
          <a:lstStyle>
            <a:lvl1pPr>
              <a:lnSpc>
                <a:spcPts val="1100"/>
              </a:lnSpc>
              <a:defRPr sz="1000" b="0" i="0"/>
            </a:lvl1pPr>
          </a:lstStyle>
          <a:p>
            <a:pPr lvl="0"/>
            <a:r>
              <a:rPr lang="en-GB" noProof="0" dirty="0"/>
              <a:t>Click here to insert text.</a:t>
            </a:r>
          </a:p>
        </p:txBody>
      </p:sp>
      <p:pic>
        <p:nvPicPr>
          <p:cNvPr id="11" name="Obrázek 10">
            <a:extLst>
              <a:ext uri="{FF2B5EF4-FFF2-40B4-BE49-F238E27FC236}">
                <a16:creationId xmlns:a16="http://schemas.microsoft.com/office/drawing/2014/main" id="{C4B6ECE6-3CAB-406D-8792-674A6CA543C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2117383761"/>
      </p:ext>
    </p:extLst>
  </p:cSld>
  <p:clrMapOvr>
    <a:masterClrMapping/>
  </p:clrMapOvr>
  <p:extLst mod="1">
    <p:ext uri="{DCECCB84-F9BA-43D5-87BE-67443E8EF086}">
      <p15:sldGuideLst xmlns:p15="http://schemas.microsoft.com/office/powerpoint/2012/main">
        <p15:guide id="1" orient="horz" pos="3158" userDrawn="1">
          <p15:clr>
            <a:srgbClr val="FBAE40"/>
          </p15:clr>
        </p15:guide>
        <p15:guide id="2" pos="438"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ntent without heading">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en-US" noProof="0" smtClean="0"/>
              <a:t>Criminal Law and Protection of Human Rights                                             </a:t>
            </a:r>
            <a:endParaRPr lang="en-GB" noProof="0"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0" name="Zástupný symbol pro obsah 2"/>
          <p:cNvSpPr>
            <a:spLocks noGrp="1"/>
          </p:cNvSpPr>
          <p:nvPr>
            <p:ph idx="1" hasCustomPrompt="1"/>
          </p:nvPr>
        </p:nvSpPr>
        <p:spPr>
          <a:xfrm>
            <a:off x="720000" y="692150"/>
            <a:ext cx="10753200" cy="513985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en-GB" noProof="0" dirty="0"/>
              <a:t>Click here to insert text.</a:t>
            </a:r>
          </a:p>
          <a:p>
            <a:pPr lvl="1"/>
            <a:r>
              <a:rPr lang="en-GB" noProof="0" dirty="0"/>
              <a:t>Second level</a:t>
            </a:r>
          </a:p>
          <a:p>
            <a:pPr lvl="2"/>
            <a:r>
              <a:rPr lang="en-GB" noProof="0" dirty="0"/>
              <a:t>Third level</a:t>
            </a:r>
          </a:p>
        </p:txBody>
      </p:sp>
      <p:pic>
        <p:nvPicPr>
          <p:cNvPr id="7" name="Obrázek 6">
            <a:extLst>
              <a:ext uri="{FF2B5EF4-FFF2-40B4-BE49-F238E27FC236}">
                <a16:creationId xmlns:a16="http://schemas.microsoft.com/office/drawing/2014/main" id="{BCC37AB8-74B6-442A-8014-2FF0C0F3FFC8}"/>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234975528"/>
      </p:ext>
    </p:extLst>
  </p:cSld>
  <p:clrMapOvr>
    <a:masterClrMapping/>
  </p:clrMapOvr>
  <p:extLst mod="1">
    <p:ext uri="{DCECCB84-F9BA-43D5-87BE-67443E8EF086}">
      <p15:sldGuideLst xmlns:p15="http://schemas.microsoft.com/office/powerpoint/2012/main">
        <p15:guide id="1" orient="horz" pos="436" userDrawn="1">
          <p15:clr>
            <a:srgbClr val="FBAE40"/>
          </p15:clr>
        </p15:guide>
        <p15:guide id="2" pos="438" userDrawn="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29" name="Rectangle 17"/>
          <p:cNvSpPr>
            <a:spLocks noGrp="1" noChangeArrowheads="1"/>
          </p:cNvSpPr>
          <p:nvPr>
            <p:ph type="ftr" sz="quarter" idx="3"/>
          </p:nvPr>
        </p:nvSpPr>
        <p:spPr bwMode="auto">
          <a:xfrm>
            <a:off x="720000" y="6228000"/>
            <a:ext cx="7920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defRPr lang="cs-CZ" altLang="cs-CZ" sz="1200" dirty="0" smtClean="0">
                <a:solidFill>
                  <a:schemeClr val="tx2"/>
                </a:solidFill>
                <a:latin typeface="+mj-lt"/>
              </a:defRPr>
            </a:lvl1pPr>
          </a:lstStyle>
          <a:p>
            <a:r>
              <a:rPr lang="en-US" noProof="0" smtClean="0"/>
              <a:t>Criminal Law and Protection of Human Rights                                             </a:t>
            </a:r>
            <a:endParaRPr lang="en-GB" noProof="0" dirty="0"/>
          </a:p>
        </p:txBody>
      </p:sp>
      <p:sp>
        <p:nvSpPr>
          <p:cNvPr id="64530" name="Rectangle 18"/>
          <p:cNvSpPr>
            <a:spLocks noGrp="1" noChangeArrowheads="1"/>
          </p:cNvSpPr>
          <p:nvPr>
            <p:ph type="sldNum" sz="quarter" idx="4"/>
          </p:nvPr>
        </p:nvSpPr>
        <p:spPr bwMode="auto">
          <a:xfrm>
            <a:off x="414000" y="6228000"/>
            <a:ext cx="252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bodyPr>
          <a:lstStyle>
            <a:lvl1pPr algn="l">
              <a:defRPr sz="1200" b="0">
                <a:solidFill>
                  <a:schemeClr val="tx2"/>
                </a:solidFill>
                <a:latin typeface="+mj-lt"/>
              </a:defRPr>
            </a:lvl1pPr>
          </a:lstStyle>
          <a:p>
            <a:fld id="{0DE708CC-0C3F-4567-9698-B54C0F35BD31}" type="slidenum">
              <a:rPr lang="cs-CZ" altLang="cs-CZ" smtClean="0"/>
              <a:pPr/>
              <a:t>‹#›</a:t>
            </a:fld>
            <a:endParaRPr lang="cs-CZ" altLang="cs-CZ" dirty="0"/>
          </a:p>
        </p:txBody>
      </p:sp>
      <p:sp>
        <p:nvSpPr>
          <p:cNvPr id="2" name="Zástupný nadpis 1">
            <a:extLst>
              <a:ext uri="{FF2B5EF4-FFF2-40B4-BE49-F238E27FC236}">
                <a16:creationId xmlns:a16="http://schemas.microsoft.com/office/drawing/2014/main" id="{E73EFD05-44F7-4406-AC4D-1167FBFF8008}"/>
              </a:ext>
            </a:extLst>
          </p:cNvPr>
          <p:cNvSpPr>
            <a:spLocks noGrp="1"/>
          </p:cNvSpPr>
          <p:nvPr>
            <p:ph type="title"/>
          </p:nvPr>
        </p:nvSpPr>
        <p:spPr>
          <a:xfrm>
            <a:off x="720000" y="720000"/>
            <a:ext cx="10753200" cy="451576"/>
          </a:xfrm>
          <a:prstGeom prst="rect">
            <a:avLst/>
          </a:prstGeom>
        </p:spPr>
        <p:txBody>
          <a:bodyPr vert="horz" lIns="0" tIns="0" rIns="0" bIns="0" rtlCol="0" anchor="t" anchorCtr="0">
            <a:noAutofit/>
          </a:bodyPr>
          <a:lstStyle/>
          <a:p>
            <a:r>
              <a:rPr lang="en-GB" noProof="0" dirty="0"/>
              <a:t>Click here to insert heading.</a:t>
            </a:r>
            <a:endParaRPr lang="cs-CZ" dirty="0"/>
          </a:p>
        </p:txBody>
      </p:sp>
      <p:sp>
        <p:nvSpPr>
          <p:cNvPr id="5" name="Zástupný symbol pro text 4">
            <a:extLst>
              <a:ext uri="{FF2B5EF4-FFF2-40B4-BE49-F238E27FC236}">
                <a16:creationId xmlns:a16="http://schemas.microsoft.com/office/drawing/2014/main" id="{A4DA628E-D8CA-41EE-AA1A-D14D1A53A264}"/>
              </a:ext>
            </a:extLst>
          </p:cNvPr>
          <p:cNvSpPr>
            <a:spLocks noGrp="1"/>
          </p:cNvSpPr>
          <p:nvPr>
            <p:ph type="body" idx="1"/>
          </p:nvPr>
        </p:nvSpPr>
        <p:spPr>
          <a:xfrm>
            <a:off x="718800" y="1872000"/>
            <a:ext cx="10753200" cy="3960000"/>
          </a:xfrm>
          <a:prstGeom prst="rect">
            <a:avLst/>
          </a:prstGeom>
        </p:spPr>
        <p:txBody>
          <a:bodyPr vert="horz" lIns="0" tIns="0" rIns="0" bIns="0" rtlCol="0">
            <a:noAutofit/>
          </a:bodyPr>
          <a:lstStyle/>
          <a:p>
            <a:pPr lvl="0"/>
            <a:r>
              <a:rPr lang="en-GB" noProof="0" dirty="0"/>
              <a:t>Click here insert text.</a:t>
            </a:r>
          </a:p>
        </p:txBody>
      </p:sp>
    </p:spTree>
  </p:cSld>
  <p:clrMap bg1="lt1" tx1="dk1" bg2="lt2" tx2="dk2" accent1="accent1" accent2="accent2" accent3="accent3" accent4="accent4" accent5="accent5" accent6="accent6" hlink="hlink" folHlink="folHlink"/>
  <p:sldLayoutIdLst>
    <p:sldLayoutId id="2147483678" r:id="rId1"/>
    <p:sldLayoutId id="2147483684" r:id="rId2"/>
    <p:sldLayoutId id="2147483690" r:id="rId3"/>
    <p:sldLayoutId id="2147483685" r:id="rId4"/>
    <p:sldLayoutId id="2147483688" r:id="rId5"/>
    <p:sldLayoutId id="2147483674" r:id="rId6"/>
    <p:sldLayoutId id="2147483673" r:id="rId7"/>
    <p:sldLayoutId id="2147483676" r:id="rId8"/>
    <p:sldLayoutId id="2147483675" r:id="rId9"/>
    <p:sldLayoutId id="2147483677" r:id="rId10"/>
    <p:sldLayoutId id="2147483686" r:id="rId11"/>
    <p:sldLayoutId id="2147483694" r:id="rId12"/>
    <p:sldLayoutId id="2147483692" r:id="rId13"/>
    <p:sldLayoutId id="2147483693" r:id="rId14"/>
    <p:sldLayoutId id="2147483695" r:id="rId15"/>
    <p:sldLayoutId id="2147483696" r:id="rId16"/>
  </p:sldLayoutIdLst>
  <p:hf hdr="0" dt="0"/>
  <p:txStyles>
    <p:titleStyle>
      <a:lvl1pPr algn="l" rtl="0" eaLnBrk="1" fontAlgn="base" hangingPunct="1">
        <a:lnSpc>
          <a:spcPts val="4000"/>
        </a:lnSpc>
        <a:spcBef>
          <a:spcPct val="0"/>
        </a:spcBef>
        <a:spcAft>
          <a:spcPct val="0"/>
        </a:spcAft>
        <a:defRPr sz="4000" b="1">
          <a:solidFill>
            <a:schemeClr val="tx2"/>
          </a:solidFill>
          <a:latin typeface="+mj-lt"/>
          <a:ea typeface="+mj-ea"/>
          <a:cs typeface="+mj-cs"/>
        </a:defRPr>
      </a:lvl1pPr>
      <a:lvl2pPr algn="l" rtl="0" eaLnBrk="1" fontAlgn="base" hangingPunct="1">
        <a:spcBef>
          <a:spcPct val="0"/>
        </a:spcBef>
        <a:spcAft>
          <a:spcPct val="0"/>
        </a:spcAft>
        <a:defRPr sz="2400" b="1">
          <a:solidFill>
            <a:srgbClr val="00287D"/>
          </a:solidFill>
          <a:latin typeface="Tahoma" pitchFamily="34" charset="0"/>
        </a:defRPr>
      </a:lvl2pPr>
      <a:lvl3pPr algn="l" rtl="0" eaLnBrk="1" fontAlgn="base" hangingPunct="1">
        <a:spcBef>
          <a:spcPct val="0"/>
        </a:spcBef>
        <a:spcAft>
          <a:spcPct val="0"/>
        </a:spcAft>
        <a:defRPr sz="2400" b="1">
          <a:solidFill>
            <a:srgbClr val="00287D"/>
          </a:solidFill>
          <a:latin typeface="Tahoma" pitchFamily="34" charset="0"/>
        </a:defRPr>
      </a:lvl3pPr>
      <a:lvl4pPr algn="l" rtl="0" eaLnBrk="1" fontAlgn="base" hangingPunct="1">
        <a:spcBef>
          <a:spcPct val="0"/>
        </a:spcBef>
        <a:spcAft>
          <a:spcPct val="0"/>
        </a:spcAft>
        <a:defRPr sz="2400" b="1">
          <a:solidFill>
            <a:srgbClr val="00287D"/>
          </a:solidFill>
          <a:latin typeface="Tahoma" pitchFamily="34" charset="0"/>
        </a:defRPr>
      </a:lvl4pPr>
      <a:lvl5pPr algn="l" rtl="0" eaLnBrk="1" fontAlgn="base" hangingPunct="1">
        <a:spcBef>
          <a:spcPct val="0"/>
        </a:spcBef>
        <a:spcAft>
          <a:spcPct val="0"/>
        </a:spcAft>
        <a:defRPr sz="2400" b="1">
          <a:solidFill>
            <a:srgbClr val="00287D"/>
          </a:solidFill>
          <a:latin typeface="Tahoma" pitchFamily="34" charset="0"/>
        </a:defRPr>
      </a:lvl5pPr>
      <a:lvl6pPr marL="457200" algn="l" rtl="0" eaLnBrk="1" fontAlgn="base" hangingPunct="1">
        <a:spcBef>
          <a:spcPct val="0"/>
        </a:spcBef>
        <a:spcAft>
          <a:spcPct val="0"/>
        </a:spcAft>
        <a:defRPr sz="2400" b="1">
          <a:solidFill>
            <a:srgbClr val="00287D"/>
          </a:solidFill>
          <a:latin typeface="Tahoma" pitchFamily="34" charset="0"/>
        </a:defRPr>
      </a:lvl6pPr>
      <a:lvl7pPr marL="914400" algn="l" rtl="0" eaLnBrk="1" fontAlgn="base" hangingPunct="1">
        <a:spcBef>
          <a:spcPct val="0"/>
        </a:spcBef>
        <a:spcAft>
          <a:spcPct val="0"/>
        </a:spcAft>
        <a:defRPr sz="2400" b="1">
          <a:solidFill>
            <a:srgbClr val="00287D"/>
          </a:solidFill>
          <a:latin typeface="Tahoma" pitchFamily="34" charset="0"/>
        </a:defRPr>
      </a:lvl7pPr>
      <a:lvl8pPr marL="1371600" algn="l" rtl="0" eaLnBrk="1" fontAlgn="base" hangingPunct="1">
        <a:spcBef>
          <a:spcPct val="0"/>
        </a:spcBef>
        <a:spcAft>
          <a:spcPct val="0"/>
        </a:spcAft>
        <a:defRPr sz="2400" b="1">
          <a:solidFill>
            <a:srgbClr val="00287D"/>
          </a:solidFill>
          <a:latin typeface="Tahoma" pitchFamily="34" charset="0"/>
        </a:defRPr>
      </a:lvl8pPr>
      <a:lvl9pPr marL="1828800" algn="l" rtl="0" eaLnBrk="1" fontAlgn="base" hangingPunct="1">
        <a:spcBef>
          <a:spcPct val="0"/>
        </a:spcBef>
        <a:spcAft>
          <a:spcPct val="0"/>
        </a:spcAft>
        <a:defRPr sz="2400" b="1">
          <a:solidFill>
            <a:srgbClr val="00287D"/>
          </a:solidFill>
          <a:latin typeface="Tahoma" pitchFamily="34" charset="0"/>
        </a:defRPr>
      </a:lvl9pPr>
    </p:titleStyle>
    <p:bodyStyle>
      <a:lvl1pPr marL="0" indent="0" algn="l" rtl="0" eaLnBrk="1" fontAlgn="base" hangingPunct="1">
        <a:lnSpc>
          <a:spcPct val="100000"/>
        </a:lnSpc>
        <a:spcBef>
          <a:spcPts val="0"/>
        </a:spcBef>
        <a:spcAft>
          <a:spcPct val="0"/>
        </a:spcAft>
        <a:buClr>
          <a:schemeClr val="tx2"/>
        </a:buClr>
        <a:buSzPct val="100000"/>
        <a:buFontTx/>
        <a:buNone/>
        <a:defRPr sz="2800" b="0">
          <a:solidFill>
            <a:schemeClr val="tx1"/>
          </a:solidFill>
          <a:latin typeface="+mn-lt"/>
          <a:ea typeface="+mn-ea"/>
          <a:cs typeface="+mn-cs"/>
        </a:defRPr>
      </a:lvl1pPr>
      <a:lvl2pPr marL="0" indent="0" algn="l" rtl="0" eaLnBrk="1" fontAlgn="base" hangingPunct="1">
        <a:lnSpc>
          <a:spcPts val="1800"/>
        </a:lnSpc>
        <a:spcBef>
          <a:spcPts val="0"/>
        </a:spcBef>
        <a:spcAft>
          <a:spcPct val="0"/>
        </a:spcAft>
        <a:buClr>
          <a:schemeClr val="tx2"/>
        </a:buClr>
        <a:buSzPct val="100000"/>
        <a:buFontTx/>
        <a:buNone/>
        <a:defRPr sz="1500" b="0">
          <a:solidFill>
            <a:schemeClr val="tx1"/>
          </a:solidFill>
          <a:latin typeface="+mn-lt"/>
        </a:defRPr>
      </a:lvl2pPr>
      <a:lvl3pPr marL="914400" indent="0" algn="l" rtl="0" eaLnBrk="1" fontAlgn="base" hangingPunct="1">
        <a:lnSpc>
          <a:spcPts val="1800"/>
        </a:lnSpc>
        <a:spcBef>
          <a:spcPts val="0"/>
        </a:spcBef>
        <a:spcAft>
          <a:spcPct val="0"/>
        </a:spcAft>
        <a:buClr>
          <a:schemeClr val="folHlink"/>
        </a:buClr>
        <a:buSzPct val="80000"/>
        <a:buFontTx/>
        <a:buNone/>
        <a:defRPr sz="1500" b="0">
          <a:solidFill>
            <a:schemeClr val="tx1"/>
          </a:solidFill>
          <a:latin typeface="+mn-lt"/>
        </a:defRPr>
      </a:lvl3pPr>
      <a:lvl4pPr marL="1371600" indent="0" algn="l" rtl="0" eaLnBrk="1" fontAlgn="base" hangingPunct="1">
        <a:lnSpc>
          <a:spcPts val="1800"/>
        </a:lnSpc>
        <a:spcBef>
          <a:spcPts val="0"/>
        </a:spcBef>
        <a:spcAft>
          <a:spcPct val="0"/>
        </a:spcAft>
        <a:buClr>
          <a:schemeClr val="accent2"/>
        </a:buClr>
        <a:buSzPct val="90000"/>
        <a:buFontTx/>
        <a:buNone/>
        <a:defRPr sz="1500" b="0">
          <a:solidFill>
            <a:schemeClr val="tx1"/>
          </a:solidFill>
          <a:latin typeface="+mn-lt"/>
        </a:defRPr>
      </a:lvl4pPr>
      <a:lvl5pPr marL="1828800" indent="0" algn="l" rtl="0" eaLnBrk="1" fontAlgn="base" hangingPunct="1">
        <a:lnSpc>
          <a:spcPts val="1800"/>
        </a:lnSpc>
        <a:spcBef>
          <a:spcPts val="0"/>
        </a:spcBef>
        <a:spcAft>
          <a:spcPct val="0"/>
        </a:spcAft>
        <a:buClr>
          <a:schemeClr val="accent1"/>
        </a:buClr>
        <a:buFontTx/>
        <a:buNone/>
        <a:defRPr sz="1500" b="0">
          <a:solidFill>
            <a:schemeClr val="tx1"/>
          </a:solidFill>
          <a:latin typeface="+mn-lt"/>
        </a:defRPr>
      </a:lvl5pPr>
      <a:lvl6pPr marL="2514600" indent="-228600" algn="l" rtl="0" eaLnBrk="1" fontAlgn="base" hangingPunct="1">
        <a:spcBef>
          <a:spcPct val="20000"/>
        </a:spcBef>
        <a:spcAft>
          <a:spcPct val="0"/>
        </a:spcAft>
        <a:buClr>
          <a:schemeClr val="accent1"/>
        </a:buClr>
        <a:buFont typeface="Wingdings" pitchFamily="2" charset="2"/>
        <a:buBlip>
          <a:blip r:embed="rId18"/>
        </a:buBlip>
        <a:defRPr>
          <a:solidFill>
            <a:schemeClr val="tx1"/>
          </a:solidFill>
          <a:latin typeface="+mn-lt"/>
        </a:defRPr>
      </a:lvl6pPr>
      <a:lvl7pPr marL="2743200" indent="0" algn="l" rtl="0" eaLnBrk="1" fontAlgn="base" hangingPunct="1">
        <a:lnSpc>
          <a:spcPts val="1800"/>
        </a:lnSpc>
        <a:spcBef>
          <a:spcPts val="0"/>
        </a:spcBef>
        <a:spcAft>
          <a:spcPct val="0"/>
        </a:spcAft>
        <a:buClr>
          <a:schemeClr val="accent1"/>
        </a:buClr>
        <a:buFont typeface="Arial" panose="020B0604020202020204" pitchFamily="34" charset="0"/>
        <a:buNone/>
        <a:defRPr baseline="0">
          <a:solidFill>
            <a:schemeClr val="tx1"/>
          </a:solidFill>
          <a:latin typeface="+mn-lt"/>
        </a:defRPr>
      </a:lvl7pPr>
      <a:lvl8pPr marL="32004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8pPr>
      <a:lvl9pPr marL="36576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1049" userDrawn="1">
          <p15:clr>
            <a:srgbClr val="F26B43"/>
          </p15:clr>
        </p15:guide>
        <p15:guide id="2" pos="438"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p:txBody>
          <a:bodyPr/>
          <a:lstStyle/>
          <a:p>
            <a:r>
              <a:rPr lang="cs-CZ" dirty="0" err="1" smtClean="0"/>
              <a:t>Selected</a:t>
            </a:r>
            <a:r>
              <a:rPr lang="cs-CZ" dirty="0" smtClean="0"/>
              <a:t> </a:t>
            </a:r>
            <a:r>
              <a:rPr lang="cs-CZ" dirty="0" err="1" smtClean="0"/>
              <a:t>Problems</a:t>
            </a:r>
            <a:r>
              <a:rPr lang="cs-CZ" dirty="0" smtClean="0"/>
              <a:t> </a:t>
            </a:r>
            <a:r>
              <a:rPr lang="cs-CZ" dirty="0" err="1" smtClean="0"/>
              <a:t>of</a:t>
            </a:r>
            <a:r>
              <a:rPr lang="cs-CZ" dirty="0" smtClean="0"/>
              <a:t> Czech </a:t>
            </a:r>
            <a:r>
              <a:rPr lang="cs-CZ" dirty="0" err="1" smtClean="0"/>
              <a:t>Criminal</a:t>
            </a:r>
            <a:r>
              <a:rPr lang="cs-CZ" dirty="0" smtClean="0"/>
              <a:t> </a:t>
            </a:r>
            <a:r>
              <a:rPr lang="cs-CZ" dirty="0" err="1" smtClean="0"/>
              <a:t>Law</a:t>
            </a:r>
            <a:endParaRPr lang="en-GB" dirty="0"/>
          </a:p>
        </p:txBody>
      </p:sp>
      <p:sp>
        <p:nvSpPr>
          <p:cNvPr id="7" name="Podnadpis 6"/>
          <p:cNvSpPr>
            <a:spLocks noGrp="1"/>
          </p:cNvSpPr>
          <p:nvPr>
            <p:ph type="subTitle" idx="1"/>
          </p:nvPr>
        </p:nvSpPr>
        <p:spPr/>
        <p:txBody>
          <a:bodyPr/>
          <a:lstStyle/>
          <a:p>
            <a:pPr algn="ctr"/>
            <a:r>
              <a:rPr lang="cs-CZ" smtClean="0"/>
              <a:t>Criminal Law and Protection of Human Rights</a:t>
            </a:r>
            <a:endParaRPr lang="en-GB" dirty="0"/>
          </a:p>
        </p:txBody>
      </p:sp>
    </p:spTree>
    <p:extLst>
      <p:ext uri="{BB962C8B-B14F-4D97-AF65-F5344CB8AC3E}">
        <p14:creationId xmlns:p14="http://schemas.microsoft.com/office/powerpoint/2010/main" val="271037372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Criminal sanctions – requirements</a:t>
            </a:r>
            <a:endParaRPr lang="en-US"/>
          </a:p>
        </p:txBody>
      </p:sp>
      <p:sp>
        <p:nvSpPr>
          <p:cNvPr id="3" name="Zástupný symbol pro obsah 2"/>
          <p:cNvSpPr>
            <a:spLocks noGrp="1"/>
          </p:cNvSpPr>
          <p:nvPr>
            <p:ph idx="1"/>
          </p:nvPr>
        </p:nvSpPr>
        <p:spPr/>
        <p:txBody>
          <a:bodyPr/>
          <a:lstStyle/>
          <a:p>
            <a:r>
              <a:rPr lang="cs-CZ" smtClean="0"/>
              <a:t>Possibility of release on parole even for convicts sentenced for life (ECHR GC Vinters and other v. UK, 66069/09</a:t>
            </a:r>
            <a:r>
              <a:rPr lang="cs-CZ"/>
              <a:t>, </a:t>
            </a:r>
            <a:r>
              <a:rPr lang="cs-CZ"/>
              <a:t>130/10 </a:t>
            </a:r>
            <a:r>
              <a:rPr lang="cs-CZ" smtClean="0"/>
              <a:t>and 3896/10)</a:t>
            </a:r>
          </a:p>
          <a:p>
            <a:r>
              <a:rPr lang="cs-CZ" smtClean="0"/>
              <a:t>Real opportunity for rehabilitation as a necessary element of each restraint of freedom by punishment (ECHR GC James, Wells, Lee v. UK, </a:t>
            </a:r>
            <a:r>
              <a:rPr lang="cs-CZ"/>
              <a:t>25119/09, 57715/09 a</a:t>
            </a:r>
            <a:r>
              <a:rPr lang="cs-CZ"/>
              <a:t> </a:t>
            </a:r>
            <a:r>
              <a:rPr lang="cs-CZ" smtClean="0"/>
              <a:t>57877/09)</a:t>
            </a:r>
          </a:p>
          <a:p>
            <a:r>
              <a:rPr lang="cs-CZ" smtClean="0"/>
              <a:t>Sufficiently foreseeable and precise conditions, it can even be ensured with foreseeable requirements of presidential clemency </a:t>
            </a:r>
            <a:r>
              <a:rPr lang="cs-CZ"/>
              <a:t>(ECHR Harakhiev and Tomulov v</a:t>
            </a:r>
            <a:r>
              <a:rPr lang="cs-CZ"/>
              <a:t>. </a:t>
            </a:r>
            <a:r>
              <a:rPr lang="cs-CZ" smtClean="0"/>
              <a:t>Bulgaria,</a:t>
            </a:r>
            <a:r>
              <a:rPr lang="en-US"/>
              <a:t> </a:t>
            </a:r>
            <a:r>
              <a:rPr lang="en-US" smtClean="0"/>
              <a:t>15018/11</a:t>
            </a:r>
            <a:r>
              <a:rPr lang="cs-CZ" smtClean="0"/>
              <a:t> and</a:t>
            </a:r>
            <a:r>
              <a:rPr lang="en-US" smtClean="0"/>
              <a:t> 61199/12</a:t>
            </a:r>
            <a:r>
              <a:rPr lang="cs-CZ" smtClean="0"/>
              <a:t>)</a:t>
            </a:r>
          </a:p>
          <a:p>
            <a:pPr marL="0" indent="0">
              <a:buNone/>
            </a:pPr>
            <a:endParaRPr lang="en-US"/>
          </a:p>
        </p:txBody>
      </p:sp>
      <p:sp>
        <p:nvSpPr>
          <p:cNvPr id="4" name="Zástupný symbol pro zápatí 3"/>
          <p:cNvSpPr>
            <a:spLocks noGrp="1"/>
          </p:cNvSpPr>
          <p:nvPr>
            <p:ph type="ftr" sz="quarter" idx="10"/>
          </p:nvPr>
        </p:nvSpPr>
        <p:spPr/>
        <p:txBody>
          <a:bodyPr/>
          <a:lstStyle/>
          <a:p>
            <a:r>
              <a:rPr lang="en-US" altLang="cs-CZ" smtClean="0"/>
              <a:t>Criminal Law and Protection of Human Rights                                             </a:t>
            </a:r>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10</a:t>
            </a:fld>
            <a:endParaRPr lang="cs-CZ" altLang="cs-CZ" dirty="0"/>
          </a:p>
        </p:txBody>
      </p:sp>
    </p:spTree>
    <p:extLst>
      <p:ext uri="{BB962C8B-B14F-4D97-AF65-F5344CB8AC3E}">
        <p14:creationId xmlns:p14="http://schemas.microsoft.com/office/powerpoint/2010/main" val="20582245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Criminal procedure – limitations</a:t>
            </a:r>
            <a:endParaRPr lang="en-US"/>
          </a:p>
        </p:txBody>
      </p:sp>
      <p:sp>
        <p:nvSpPr>
          <p:cNvPr id="3" name="Zástupný symbol pro obsah 2"/>
          <p:cNvSpPr>
            <a:spLocks noGrp="1"/>
          </p:cNvSpPr>
          <p:nvPr>
            <p:ph idx="1"/>
          </p:nvPr>
        </p:nvSpPr>
        <p:spPr/>
        <p:txBody>
          <a:bodyPr/>
          <a:lstStyle/>
          <a:p>
            <a:r>
              <a:rPr lang="cs-CZ" i="1" smtClean="0"/>
              <a:t>Nemo tenetur </a:t>
            </a:r>
            <a:r>
              <a:rPr lang="cs-CZ" smtClean="0"/>
              <a:t>principle</a:t>
            </a:r>
          </a:p>
          <a:p>
            <a:pPr lvl="1">
              <a:lnSpc>
                <a:spcPct val="100000"/>
              </a:lnSpc>
            </a:pPr>
            <a:r>
              <a:rPr lang="cs-CZ" sz="2800" smtClean="0"/>
              <a:t>privilege against self-incrimination</a:t>
            </a:r>
          </a:p>
          <a:p>
            <a:pPr lvl="1">
              <a:lnSpc>
                <a:spcPct val="100000"/>
              </a:lnSpc>
            </a:pPr>
            <a:r>
              <a:rPr lang="cs-CZ" sz="2800" smtClean="0"/>
              <a:t>basically covers only righ to remain silent, not also compulsory extraction of evidence independent on will of the defendant (ECHR GC Saunders v. UK, </a:t>
            </a:r>
            <a:r>
              <a:rPr lang="en-US" sz="2800" smtClean="0"/>
              <a:t>19187/91</a:t>
            </a:r>
            <a:r>
              <a:rPr lang="cs-CZ" sz="2800" smtClean="0"/>
              <a:t>)</a:t>
            </a:r>
          </a:p>
          <a:p>
            <a:pPr lvl="1">
              <a:lnSpc>
                <a:spcPct val="100000"/>
              </a:lnSpc>
            </a:pPr>
            <a:r>
              <a:rPr lang="cs-CZ" sz="2800" smtClean="0"/>
              <a:t>but if the level of compulsion exceeds certain level, this principle might be triggered (ECHR GC Jalloh v. Germany,</a:t>
            </a:r>
            <a:r>
              <a:rPr lang="en-US" sz="2800"/>
              <a:t> </a:t>
            </a:r>
            <a:r>
              <a:rPr lang="en-US" sz="2800" smtClean="0"/>
              <a:t>54810/00</a:t>
            </a:r>
            <a:r>
              <a:rPr lang="cs-CZ" sz="2800" smtClean="0"/>
              <a:t>)   </a:t>
            </a:r>
            <a:endParaRPr lang="cs-CZ" sz="2800"/>
          </a:p>
          <a:p>
            <a:pPr lvl="1"/>
            <a:endParaRPr lang="en-US" i="1"/>
          </a:p>
        </p:txBody>
      </p:sp>
      <p:sp>
        <p:nvSpPr>
          <p:cNvPr id="4" name="Zástupný symbol pro zápatí 3"/>
          <p:cNvSpPr>
            <a:spLocks noGrp="1"/>
          </p:cNvSpPr>
          <p:nvPr>
            <p:ph type="ftr" sz="quarter" idx="10"/>
          </p:nvPr>
        </p:nvSpPr>
        <p:spPr/>
        <p:txBody>
          <a:bodyPr/>
          <a:lstStyle/>
          <a:p>
            <a:r>
              <a:rPr lang="en-US" altLang="cs-CZ" smtClean="0"/>
              <a:t>Criminal Law and Protection of Human Rights                                             </a:t>
            </a:r>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11</a:t>
            </a:fld>
            <a:endParaRPr lang="cs-CZ" altLang="cs-CZ" dirty="0"/>
          </a:p>
        </p:txBody>
      </p:sp>
    </p:spTree>
    <p:extLst>
      <p:ext uri="{BB962C8B-B14F-4D97-AF65-F5344CB8AC3E}">
        <p14:creationId xmlns:p14="http://schemas.microsoft.com/office/powerpoint/2010/main" val="32505726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Criminal procedure – requirements</a:t>
            </a:r>
            <a:endParaRPr lang="en-US"/>
          </a:p>
        </p:txBody>
      </p:sp>
      <p:sp>
        <p:nvSpPr>
          <p:cNvPr id="3" name="Zástupný symbol pro obsah 2"/>
          <p:cNvSpPr>
            <a:spLocks noGrp="1"/>
          </p:cNvSpPr>
          <p:nvPr>
            <p:ph idx="1"/>
          </p:nvPr>
        </p:nvSpPr>
        <p:spPr/>
        <p:txBody>
          <a:bodyPr/>
          <a:lstStyle/>
          <a:p>
            <a:r>
              <a:rPr lang="cs-CZ" smtClean="0"/>
              <a:t>Right to a defence counsel</a:t>
            </a:r>
          </a:p>
          <a:p>
            <a:pPr lvl="1">
              <a:lnSpc>
                <a:spcPct val="100000"/>
              </a:lnSpc>
            </a:pPr>
            <a:r>
              <a:rPr lang="cs-CZ" sz="2800" smtClean="0"/>
              <a:t>delay might breach privilege against self-incrimination</a:t>
            </a:r>
          </a:p>
          <a:p>
            <a:pPr lvl="1">
              <a:lnSpc>
                <a:spcPct val="100000"/>
              </a:lnSpc>
            </a:pPr>
            <a:r>
              <a:rPr lang="cs-CZ" sz="2800" smtClean="0"/>
              <a:t>delay only for compelling reasons and without prejudice to rights to defence (ECHR GC </a:t>
            </a:r>
            <a:r>
              <a:rPr lang="cs-CZ" sz="2800" i="1" smtClean="0"/>
              <a:t>Salduz v. Turkey, </a:t>
            </a:r>
            <a:r>
              <a:rPr lang="en-US" sz="2800" smtClean="0"/>
              <a:t>36391/02</a:t>
            </a:r>
            <a:r>
              <a:rPr lang="cs-CZ" sz="2800" smtClean="0"/>
              <a:t>)</a:t>
            </a:r>
          </a:p>
          <a:p>
            <a:pPr lvl="1">
              <a:lnSpc>
                <a:spcPct val="100000"/>
              </a:lnSpc>
            </a:pPr>
            <a:r>
              <a:rPr lang="cs-CZ" sz="2800" smtClean="0"/>
              <a:t>when instruction on right to remain silent and to have an attorney is missing, it is very likely that violation will be found (ECHR GC Beuze v. Belgium, </a:t>
            </a:r>
            <a:r>
              <a:rPr lang="en-US" sz="2800" smtClean="0"/>
              <a:t>71409/10</a:t>
            </a:r>
            <a:r>
              <a:rPr lang="cs-CZ" sz="2800" smtClean="0"/>
              <a:t>) </a:t>
            </a:r>
          </a:p>
          <a:p>
            <a:pPr lvl="1">
              <a:lnSpc>
                <a:spcPct val="100000"/>
              </a:lnSpc>
            </a:pPr>
            <a:r>
              <a:rPr lang="cs-CZ" sz="2800" smtClean="0"/>
              <a:t>necessity to assess overall fairness of the proceedings (ECHR </a:t>
            </a:r>
            <a:r>
              <a:rPr lang="cs-CZ" sz="2800"/>
              <a:t>GC Ibrahim and others v. UK, </a:t>
            </a:r>
            <a:r>
              <a:rPr lang="en-US" sz="2800"/>
              <a:t>50541/08, 50571/08, 50573/08 and </a:t>
            </a:r>
            <a:r>
              <a:rPr lang="en-US" sz="2800"/>
              <a:t>40351/09</a:t>
            </a:r>
            <a:r>
              <a:rPr lang="cs-CZ" sz="2800" smtClean="0"/>
              <a:t>):</a:t>
            </a:r>
            <a:endParaRPr lang="cs-CZ" sz="2800"/>
          </a:p>
          <a:p>
            <a:pPr lvl="1">
              <a:lnSpc>
                <a:spcPct val="100000"/>
              </a:lnSpc>
            </a:pPr>
            <a:endParaRPr lang="en-US" sz="2800"/>
          </a:p>
        </p:txBody>
      </p:sp>
      <p:sp>
        <p:nvSpPr>
          <p:cNvPr id="4" name="Zástupný symbol pro zápatí 3"/>
          <p:cNvSpPr>
            <a:spLocks noGrp="1"/>
          </p:cNvSpPr>
          <p:nvPr>
            <p:ph type="ftr" sz="quarter" idx="10"/>
          </p:nvPr>
        </p:nvSpPr>
        <p:spPr/>
        <p:txBody>
          <a:bodyPr/>
          <a:lstStyle/>
          <a:p>
            <a:r>
              <a:rPr lang="en-US" altLang="cs-CZ" smtClean="0"/>
              <a:t>Criminal Law and Protection of Human Rights                                             </a:t>
            </a:r>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12</a:t>
            </a:fld>
            <a:endParaRPr lang="cs-CZ" altLang="cs-CZ" dirty="0"/>
          </a:p>
        </p:txBody>
      </p:sp>
    </p:spTree>
    <p:extLst>
      <p:ext uri="{BB962C8B-B14F-4D97-AF65-F5344CB8AC3E}">
        <p14:creationId xmlns:p14="http://schemas.microsoft.com/office/powerpoint/2010/main" val="36587439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252663" y="132347"/>
            <a:ext cx="11778916" cy="5699653"/>
          </a:xfrm>
        </p:spPr>
        <p:txBody>
          <a:bodyPr/>
          <a:lstStyle/>
          <a:p>
            <a:pPr algn="just"/>
            <a:r>
              <a:rPr lang="en-US" smtClean="0"/>
              <a:t>(</a:t>
            </a:r>
            <a:r>
              <a:rPr lang="en-US"/>
              <a:t>a) Whether the applicant was particularly vulnerable, for example, by reason of his age or mental capacity.</a:t>
            </a:r>
          </a:p>
          <a:p>
            <a:pPr algn="just"/>
            <a:r>
              <a:rPr lang="en-US"/>
              <a:t>(b) The legal framework governing the pre-trial proceedings and the admissibility of evidence at trial, and whether it was complied with; where an exclusionary rule applied, it is particularly unlikely that the proceedings as a whole would be considered unfair.</a:t>
            </a:r>
          </a:p>
          <a:p>
            <a:pPr algn="just"/>
            <a:r>
              <a:rPr lang="en-US"/>
              <a:t>(c) Whether the applicant had the opportunity to challenge the authenticity of the evidence and oppose its use.</a:t>
            </a:r>
          </a:p>
          <a:p>
            <a:pPr algn="just"/>
            <a:r>
              <a:rPr lang="en-US"/>
              <a:t>(d) The quality of the evidence and whether the circumstances in which it was obtained cast doubt on its reliability or accuracy, taking into account the degree and nature of any compulsion.</a:t>
            </a:r>
          </a:p>
          <a:p>
            <a:pPr algn="just"/>
            <a:r>
              <a:rPr lang="en-US"/>
              <a:t>(e) Where evidence was obtained unlawfully, the unlawfulness in question and, where it stems from a violation of another Convention Article, the nature of the violation found.</a:t>
            </a:r>
          </a:p>
          <a:p>
            <a:pPr algn="just"/>
            <a:endParaRPr lang="cs-CZ" smtClean="0"/>
          </a:p>
          <a:p>
            <a:pPr algn="just"/>
            <a:endParaRPr lang="cs-CZ" smtClean="0"/>
          </a:p>
          <a:p>
            <a:pPr lvl="1" algn="just"/>
            <a:endParaRPr lang="en-US" i="1"/>
          </a:p>
        </p:txBody>
      </p:sp>
      <p:sp>
        <p:nvSpPr>
          <p:cNvPr id="4" name="Zástupný symbol pro zápatí 3"/>
          <p:cNvSpPr>
            <a:spLocks noGrp="1"/>
          </p:cNvSpPr>
          <p:nvPr>
            <p:ph type="ftr" sz="quarter" idx="10"/>
          </p:nvPr>
        </p:nvSpPr>
        <p:spPr/>
        <p:txBody>
          <a:bodyPr/>
          <a:lstStyle/>
          <a:p>
            <a:r>
              <a:rPr lang="en-US" altLang="cs-CZ" smtClean="0"/>
              <a:t>Criminal Law and Protection of Human Rights                                             </a:t>
            </a:r>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13</a:t>
            </a:fld>
            <a:endParaRPr lang="cs-CZ" altLang="cs-CZ" dirty="0"/>
          </a:p>
        </p:txBody>
      </p:sp>
    </p:spTree>
    <p:extLst>
      <p:ext uri="{BB962C8B-B14F-4D97-AF65-F5344CB8AC3E}">
        <p14:creationId xmlns:p14="http://schemas.microsoft.com/office/powerpoint/2010/main" val="6802765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252663" y="132347"/>
            <a:ext cx="11778916" cy="5699653"/>
          </a:xfrm>
        </p:spPr>
        <p:txBody>
          <a:bodyPr/>
          <a:lstStyle/>
          <a:p>
            <a:pPr algn="just"/>
            <a:r>
              <a:rPr lang="en-US"/>
              <a:t>(f) In the case of a statement, the nature of the statement and whether it was promptly retracted or modified.</a:t>
            </a:r>
          </a:p>
          <a:p>
            <a:pPr algn="just"/>
            <a:r>
              <a:rPr lang="en-US"/>
              <a:t>(g) The use to which the evidence was put, and in particular whether the evidence formed an integral or significant part of the probative evidence upon which the conviction was based, and the strength of the other evidence in the case.</a:t>
            </a:r>
          </a:p>
          <a:p>
            <a:pPr algn="just"/>
            <a:r>
              <a:rPr lang="en-US"/>
              <a:t>(h) Whether the assessment of guilt was performed by professional judges or lay jurors, and in the case of the latter the content of any jury directions.</a:t>
            </a:r>
          </a:p>
          <a:p>
            <a:pPr algn="just"/>
            <a:r>
              <a:rPr lang="en-US"/>
              <a:t>(i) The weight of the public interest in the investigation and punishment of the particular offence in issue.</a:t>
            </a:r>
          </a:p>
          <a:p>
            <a:pPr algn="just"/>
            <a:r>
              <a:rPr lang="en-US"/>
              <a:t>(j) Other relevant procedural safeguards afforded by domestic law and practice.</a:t>
            </a:r>
          </a:p>
          <a:p>
            <a:pPr algn="just"/>
            <a:endParaRPr lang="cs-CZ" smtClean="0"/>
          </a:p>
          <a:p>
            <a:pPr algn="just"/>
            <a:endParaRPr lang="cs-CZ" smtClean="0"/>
          </a:p>
          <a:p>
            <a:pPr lvl="1" algn="just"/>
            <a:endParaRPr lang="en-US" i="1"/>
          </a:p>
        </p:txBody>
      </p:sp>
      <p:sp>
        <p:nvSpPr>
          <p:cNvPr id="4" name="Zástupný symbol pro zápatí 3"/>
          <p:cNvSpPr>
            <a:spLocks noGrp="1"/>
          </p:cNvSpPr>
          <p:nvPr>
            <p:ph type="ftr" sz="quarter" idx="10"/>
          </p:nvPr>
        </p:nvSpPr>
        <p:spPr/>
        <p:txBody>
          <a:bodyPr/>
          <a:lstStyle/>
          <a:p>
            <a:r>
              <a:rPr lang="en-US" altLang="cs-CZ" smtClean="0"/>
              <a:t>Criminal Law and Protection of Human Rights                                             </a:t>
            </a:r>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14</a:t>
            </a:fld>
            <a:endParaRPr lang="cs-CZ" altLang="cs-CZ" dirty="0"/>
          </a:p>
        </p:txBody>
      </p:sp>
    </p:spTree>
    <p:extLst>
      <p:ext uri="{BB962C8B-B14F-4D97-AF65-F5344CB8AC3E}">
        <p14:creationId xmlns:p14="http://schemas.microsoft.com/office/powerpoint/2010/main" val="9004159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Entrapment</a:t>
            </a:r>
            <a:endParaRPr lang="en-US"/>
          </a:p>
        </p:txBody>
      </p:sp>
      <p:sp>
        <p:nvSpPr>
          <p:cNvPr id="3" name="Zástupný symbol pro obsah 2"/>
          <p:cNvSpPr>
            <a:spLocks noGrp="1"/>
          </p:cNvSpPr>
          <p:nvPr>
            <p:ph idx="1"/>
          </p:nvPr>
        </p:nvSpPr>
        <p:spPr>
          <a:xfrm>
            <a:off x="718800" y="1323474"/>
            <a:ext cx="10753200" cy="4508526"/>
          </a:xfrm>
        </p:spPr>
        <p:txBody>
          <a:bodyPr/>
          <a:lstStyle/>
          <a:p>
            <a:r>
              <a:rPr lang="cs-CZ"/>
              <a:t>t</a:t>
            </a:r>
            <a:r>
              <a:rPr lang="cs-CZ" smtClean="0"/>
              <a:t>hree steps test (ECHR Matanovic v. Croatia, </a:t>
            </a:r>
            <a:r>
              <a:rPr lang="en-US" smtClean="0"/>
              <a:t>2742/12</a:t>
            </a:r>
            <a:r>
              <a:rPr lang="cs-CZ" smtClean="0"/>
              <a:t>):</a:t>
            </a:r>
          </a:p>
          <a:p>
            <a:pPr lvl="1">
              <a:lnSpc>
                <a:spcPct val="100000"/>
              </a:lnSpc>
            </a:pPr>
            <a:r>
              <a:rPr lang="cs-CZ" sz="2800" smtClean="0"/>
              <a:t>preliminary: is there an arguable complaint of entrapment?</a:t>
            </a:r>
          </a:p>
          <a:p>
            <a:pPr lvl="1">
              <a:lnSpc>
                <a:spcPct val="100000"/>
              </a:lnSpc>
            </a:pPr>
            <a:r>
              <a:rPr lang="cs-CZ" sz="2800"/>
              <a:t>s</a:t>
            </a:r>
            <a:r>
              <a:rPr lang="cs-CZ" sz="2800" smtClean="0"/>
              <a:t>ubstantial: would the offence have been committed without the autorities intervention? </a:t>
            </a:r>
          </a:p>
          <a:p>
            <a:pPr lvl="1">
              <a:lnSpc>
                <a:spcPct val="100000"/>
              </a:lnSpc>
            </a:pPr>
            <a:r>
              <a:rPr lang="cs-CZ" sz="2800"/>
              <a:t>a</a:t>
            </a:r>
            <a:r>
              <a:rPr lang="cs-CZ" sz="2800" smtClean="0"/>
              <a:t>uthorities must remain „essentially passive“</a:t>
            </a:r>
          </a:p>
          <a:p>
            <a:pPr lvl="1">
              <a:lnSpc>
                <a:spcPct val="100000"/>
              </a:lnSpc>
            </a:pPr>
            <a:r>
              <a:rPr lang="cs-CZ" sz="2800"/>
              <a:t>p</a:t>
            </a:r>
            <a:r>
              <a:rPr lang="cs-CZ" sz="2800" smtClean="0"/>
              <a:t>rocedural: does the national law provide sufficient instruments to efficiently deal with the claim of entrapment?</a:t>
            </a:r>
          </a:p>
          <a:p>
            <a:pPr lvl="1">
              <a:lnSpc>
                <a:spcPct val="100000"/>
              </a:lnSpc>
            </a:pPr>
            <a:r>
              <a:rPr lang="cs-CZ" sz="2800" smtClean="0"/>
              <a:t>-&gt; exclusion rule, defence of entrapment, similar consequences</a:t>
            </a:r>
          </a:p>
          <a:p>
            <a:pPr lvl="1">
              <a:lnSpc>
                <a:spcPct val="100000"/>
              </a:lnSpc>
            </a:pPr>
            <a:r>
              <a:rPr lang="cs-CZ" sz="2800"/>
              <a:t>b</a:t>
            </a:r>
            <a:r>
              <a:rPr lang="cs-CZ" sz="2800"/>
              <a:t>urden of proof rests on prosecution (ECHR Lagutin and others v. Russia, </a:t>
            </a:r>
            <a:r>
              <a:rPr lang="cs-CZ" sz="2800"/>
              <a:t>6228/09, 19123/09, 19678/07, 52340/08 a </a:t>
            </a:r>
            <a:r>
              <a:rPr lang="cs-CZ" sz="2800"/>
              <a:t>7451/09)</a:t>
            </a:r>
            <a:endParaRPr lang="cs-CZ" sz="2800"/>
          </a:p>
        </p:txBody>
      </p:sp>
      <p:sp>
        <p:nvSpPr>
          <p:cNvPr id="4" name="Zástupný symbol pro zápatí 3"/>
          <p:cNvSpPr>
            <a:spLocks noGrp="1"/>
          </p:cNvSpPr>
          <p:nvPr>
            <p:ph type="ftr" sz="quarter" idx="10"/>
          </p:nvPr>
        </p:nvSpPr>
        <p:spPr/>
        <p:txBody>
          <a:bodyPr/>
          <a:lstStyle/>
          <a:p>
            <a:r>
              <a:rPr lang="en-US" altLang="cs-CZ" smtClean="0"/>
              <a:t>Criminal Law and Protection of Human Rights                                             </a:t>
            </a:r>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15</a:t>
            </a:fld>
            <a:endParaRPr lang="cs-CZ" altLang="cs-CZ" dirty="0"/>
          </a:p>
        </p:txBody>
      </p:sp>
    </p:spTree>
    <p:extLst>
      <p:ext uri="{BB962C8B-B14F-4D97-AF65-F5344CB8AC3E}">
        <p14:creationId xmlns:p14="http://schemas.microsoft.com/office/powerpoint/2010/main" val="2216117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„Essentially passive“</a:t>
            </a:r>
            <a:endParaRPr lang="en-US"/>
          </a:p>
        </p:txBody>
      </p:sp>
      <p:sp>
        <p:nvSpPr>
          <p:cNvPr id="3" name="Zástupný symbol pro obsah 2"/>
          <p:cNvSpPr>
            <a:spLocks noGrp="1"/>
          </p:cNvSpPr>
          <p:nvPr>
            <p:ph idx="1"/>
          </p:nvPr>
        </p:nvSpPr>
        <p:spPr/>
        <p:txBody>
          <a:bodyPr/>
          <a:lstStyle/>
          <a:p>
            <a:r>
              <a:rPr lang="cs-CZ" smtClean="0"/>
              <a:t>Not given, when (ECHR Virgil Dan Vasile v. Romania, 35517/11)</a:t>
            </a:r>
          </a:p>
          <a:p>
            <a:pPr lvl="1">
              <a:lnSpc>
                <a:spcPct val="100000"/>
              </a:lnSpc>
            </a:pPr>
            <a:r>
              <a:rPr lang="cs-CZ" sz="2800"/>
              <a:t>t</a:t>
            </a:r>
            <a:r>
              <a:rPr lang="cs-CZ" sz="2800" smtClean="0"/>
              <a:t>aking the initiative</a:t>
            </a:r>
            <a:r>
              <a:rPr lang="cs-CZ" sz="2800"/>
              <a:t> </a:t>
            </a:r>
            <a:r>
              <a:rPr lang="cs-CZ" sz="2800" smtClean="0"/>
              <a:t>in contacting the suspect</a:t>
            </a:r>
          </a:p>
          <a:p>
            <a:pPr lvl="1">
              <a:lnSpc>
                <a:spcPct val="100000"/>
              </a:lnSpc>
            </a:pPr>
            <a:r>
              <a:rPr lang="cs-CZ" sz="2800"/>
              <a:t>repeating the offer to </a:t>
            </a:r>
            <a:r>
              <a:rPr lang="cs-CZ" sz="2800"/>
              <a:t>buy </a:t>
            </a:r>
            <a:r>
              <a:rPr lang="cs-CZ" sz="2800" smtClean="0"/>
              <a:t>drugs after it was refused</a:t>
            </a:r>
          </a:p>
          <a:p>
            <a:pPr lvl="1">
              <a:lnSpc>
                <a:spcPct val="100000"/>
              </a:lnSpc>
            </a:pPr>
            <a:r>
              <a:rPr lang="cs-CZ" sz="2800"/>
              <a:t>r</a:t>
            </a:r>
            <a:r>
              <a:rPr lang="cs-CZ" sz="2800" smtClean="0"/>
              <a:t>aising the price</a:t>
            </a:r>
          </a:p>
          <a:p>
            <a:pPr lvl="1">
              <a:lnSpc>
                <a:spcPct val="100000"/>
              </a:lnSpc>
            </a:pPr>
            <a:r>
              <a:rPr lang="cs-CZ" sz="2800" smtClean="0"/>
              <a:t>urging persistently</a:t>
            </a:r>
          </a:p>
          <a:p>
            <a:pPr lvl="1">
              <a:lnSpc>
                <a:spcPct val="100000"/>
              </a:lnSpc>
            </a:pPr>
            <a:r>
              <a:rPr lang="cs-CZ" sz="2800" smtClean="0"/>
              <a:t>appealing on emotion (e.g. begging because of abstinence syndrome)</a:t>
            </a:r>
            <a:endParaRPr lang="en-US" sz="2800"/>
          </a:p>
        </p:txBody>
      </p:sp>
      <p:sp>
        <p:nvSpPr>
          <p:cNvPr id="4" name="Zástupný symbol pro zápatí 3"/>
          <p:cNvSpPr>
            <a:spLocks noGrp="1"/>
          </p:cNvSpPr>
          <p:nvPr>
            <p:ph type="ftr" sz="quarter" idx="10"/>
          </p:nvPr>
        </p:nvSpPr>
        <p:spPr/>
        <p:txBody>
          <a:bodyPr/>
          <a:lstStyle/>
          <a:p>
            <a:r>
              <a:rPr lang="en-US" altLang="cs-CZ" smtClean="0"/>
              <a:t>Criminal Law and Protection of Human Rights                                             </a:t>
            </a:r>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16</a:t>
            </a:fld>
            <a:endParaRPr lang="cs-CZ" altLang="cs-CZ" dirty="0"/>
          </a:p>
        </p:txBody>
      </p:sp>
    </p:spTree>
    <p:extLst>
      <p:ext uri="{BB962C8B-B14F-4D97-AF65-F5344CB8AC3E}">
        <p14:creationId xmlns:p14="http://schemas.microsoft.com/office/powerpoint/2010/main" val="94109639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Who can be the entrapping agent?</a:t>
            </a:r>
            <a:endParaRPr lang="en-US"/>
          </a:p>
        </p:txBody>
      </p:sp>
      <p:sp>
        <p:nvSpPr>
          <p:cNvPr id="3" name="Zástupný symbol pro obsah 2"/>
          <p:cNvSpPr>
            <a:spLocks noGrp="1"/>
          </p:cNvSpPr>
          <p:nvPr>
            <p:ph idx="1"/>
          </p:nvPr>
        </p:nvSpPr>
        <p:spPr/>
        <p:txBody>
          <a:bodyPr/>
          <a:lstStyle/>
          <a:p>
            <a:r>
              <a:rPr lang="cs-CZ" smtClean="0"/>
              <a:t>Police or other law enforcement agency officer</a:t>
            </a:r>
          </a:p>
          <a:p>
            <a:r>
              <a:rPr lang="cs-CZ" smtClean="0"/>
              <a:t>Private person, who is a police informant</a:t>
            </a:r>
          </a:p>
          <a:p>
            <a:pPr lvl="1">
              <a:lnSpc>
                <a:spcPct val="100000"/>
              </a:lnSpc>
            </a:pPr>
            <a:r>
              <a:rPr lang="cs-CZ" sz="2800"/>
              <a:t>the same criteria as with police agent </a:t>
            </a:r>
            <a:r>
              <a:rPr lang="cs-CZ" sz="2800"/>
              <a:t>(ECHR Burak Hun v. Turkey, 17570/04)</a:t>
            </a:r>
          </a:p>
          <a:p>
            <a:pPr lvl="1">
              <a:lnSpc>
                <a:spcPct val="100000"/>
              </a:lnSpc>
            </a:pPr>
            <a:r>
              <a:rPr lang="cs-CZ" sz="2800" smtClean="0"/>
              <a:t>it is sufficient to conclude that the person has repeatedly cooperated with the police </a:t>
            </a:r>
            <a:r>
              <a:rPr lang="cs-CZ" sz="2800"/>
              <a:t>(ECHR Veselov and others v. Russia, 23200/10, 24009/07 and </a:t>
            </a:r>
            <a:r>
              <a:rPr lang="cs-CZ" sz="2800"/>
              <a:t>556/10</a:t>
            </a:r>
            <a:r>
              <a:rPr lang="cs-CZ" sz="2800" smtClean="0"/>
              <a:t>)</a:t>
            </a:r>
            <a:endParaRPr lang="cs-CZ" sz="2800"/>
          </a:p>
          <a:p>
            <a:r>
              <a:rPr lang="cs-CZ" smtClean="0"/>
              <a:t>Third person who reported to the police that a crime has gone on</a:t>
            </a:r>
          </a:p>
          <a:p>
            <a:pPr lvl="1">
              <a:lnSpc>
                <a:spcPct val="100000"/>
              </a:lnSpc>
            </a:pPr>
            <a:r>
              <a:rPr lang="cs-CZ" sz="2800"/>
              <a:t>h</a:t>
            </a:r>
            <a:r>
              <a:rPr lang="cs-CZ" sz="2800" smtClean="0"/>
              <a:t>is/hers active initiative is not entrapment (ECHR GC Bykov v. Russia, 4378/02) </a:t>
            </a:r>
            <a:endParaRPr lang="cs-CZ" sz="2800"/>
          </a:p>
        </p:txBody>
      </p:sp>
      <p:sp>
        <p:nvSpPr>
          <p:cNvPr id="4" name="Zástupný symbol pro zápatí 3"/>
          <p:cNvSpPr>
            <a:spLocks noGrp="1"/>
          </p:cNvSpPr>
          <p:nvPr>
            <p:ph type="ftr" sz="quarter" idx="10"/>
          </p:nvPr>
        </p:nvSpPr>
        <p:spPr/>
        <p:txBody>
          <a:bodyPr/>
          <a:lstStyle/>
          <a:p>
            <a:r>
              <a:rPr lang="en-US" altLang="cs-CZ" smtClean="0"/>
              <a:t>Criminal Law and Protection of Human Rights                                             </a:t>
            </a:r>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17</a:t>
            </a:fld>
            <a:endParaRPr lang="cs-CZ" altLang="cs-CZ" dirty="0"/>
          </a:p>
        </p:txBody>
      </p:sp>
    </p:spTree>
    <p:extLst>
      <p:ext uri="{BB962C8B-B14F-4D97-AF65-F5344CB8AC3E}">
        <p14:creationId xmlns:p14="http://schemas.microsoft.com/office/powerpoint/2010/main" val="298612058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How to tell that the person would commit the crime on his/hers own?</a:t>
            </a:r>
            <a:endParaRPr lang="en-US"/>
          </a:p>
        </p:txBody>
      </p:sp>
      <p:sp>
        <p:nvSpPr>
          <p:cNvPr id="3" name="Zástupný symbol pro obsah 2"/>
          <p:cNvSpPr>
            <a:spLocks noGrp="1"/>
          </p:cNvSpPr>
          <p:nvPr>
            <p:ph idx="1"/>
          </p:nvPr>
        </p:nvSpPr>
        <p:spPr/>
        <p:txBody>
          <a:bodyPr/>
          <a:lstStyle/>
          <a:p>
            <a:r>
              <a:rPr lang="cs-CZ" smtClean="0"/>
              <a:t>Being member of an organized group (ECHR </a:t>
            </a:r>
            <a:r>
              <a:rPr lang="cs-CZ"/>
              <a:t>Burak Hun v. Turkey, 17570/04)</a:t>
            </a:r>
          </a:p>
          <a:p>
            <a:r>
              <a:rPr lang="cs-CZ" smtClean="0"/>
              <a:t>Having drugs at home, report of a narcoman that the person in question is a supplier (ECHR Sepil v. Turkey, 17711/07)</a:t>
            </a:r>
          </a:p>
          <a:p>
            <a:r>
              <a:rPr lang="cs-CZ" smtClean="0"/>
              <a:t>Selling drugs after being asked, but under ordinary conditions (ECHR Scholer v. Germany, 14212/10)</a:t>
            </a:r>
          </a:p>
          <a:p>
            <a:r>
              <a:rPr lang="cs-CZ" smtClean="0"/>
              <a:t>Offering the drugs to the agent out of own initiative (ECHR Sequiera v. Portugal, 73557/01) </a:t>
            </a:r>
          </a:p>
          <a:p>
            <a:endParaRPr lang="cs-CZ" smtClean="0"/>
          </a:p>
        </p:txBody>
      </p:sp>
      <p:sp>
        <p:nvSpPr>
          <p:cNvPr id="4" name="Zástupný symbol pro zápatí 3"/>
          <p:cNvSpPr>
            <a:spLocks noGrp="1"/>
          </p:cNvSpPr>
          <p:nvPr>
            <p:ph type="ftr" sz="quarter" idx="10"/>
          </p:nvPr>
        </p:nvSpPr>
        <p:spPr/>
        <p:txBody>
          <a:bodyPr/>
          <a:lstStyle/>
          <a:p>
            <a:r>
              <a:rPr lang="en-US" altLang="cs-CZ" smtClean="0"/>
              <a:t>Criminal Law and Protection of Human Rights                                             </a:t>
            </a:r>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18</a:t>
            </a:fld>
            <a:endParaRPr lang="cs-CZ" altLang="cs-CZ" dirty="0"/>
          </a:p>
        </p:txBody>
      </p:sp>
    </p:spTree>
    <p:extLst>
      <p:ext uri="{BB962C8B-B14F-4D97-AF65-F5344CB8AC3E}">
        <p14:creationId xmlns:p14="http://schemas.microsoft.com/office/powerpoint/2010/main" val="92549275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14001" y="720000"/>
            <a:ext cx="11677736" cy="451576"/>
          </a:xfrm>
        </p:spPr>
        <p:txBody>
          <a:bodyPr/>
          <a:lstStyle/>
          <a:p>
            <a:r>
              <a:rPr lang="cs-CZ" smtClean="0"/>
              <a:t>What is insufficient to conclude that the person would commit the crime on his/hers own?</a:t>
            </a:r>
            <a:endParaRPr lang="en-US"/>
          </a:p>
        </p:txBody>
      </p:sp>
      <p:sp>
        <p:nvSpPr>
          <p:cNvPr id="3" name="Zástupný symbol pro obsah 2"/>
          <p:cNvSpPr>
            <a:spLocks noGrp="1"/>
          </p:cNvSpPr>
          <p:nvPr>
            <p:ph idx="1"/>
          </p:nvPr>
        </p:nvSpPr>
        <p:spPr/>
        <p:txBody>
          <a:bodyPr/>
          <a:lstStyle/>
          <a:p>
            <a:r>
              <a:rPr lang="cs-CZ" smtClean="0"/>
              <a:t>previous </a:t>
            </a:r>
            <a:r>
              <a:rPr lang="cs-CZ"/>
              <a:t>drugs </a:t>
            </a:r>
            <a:r>
              <a:rPr lang="cs-CZ"/>
              <a:t>addiction </a:t>
            </a:r>
            <a:r>
              <a:rPr lang="cs-CZ" smtClean="0"/>
              <a:t>(</a:t>
            </a:r>
            <a:r>
              <a:rPr lang="cs-CZ"/>
              <a:t>ECHR Constantia and Stoian v. Romania, 23782/06 and 46629/06)</a:t>
            </a:r>
          </a:p>
          <a:p>
            <a:r>
              <a:rPr lang="cs-CZ" smtClean="0"/>
              <a:t>getting </a:t>
            </a:r>
            <a:r>
              <a:rPr lang="cs-CZ"/>
              <a:t>the </a:t>
            </a:r>
            <a:r>
              <a:rPr lang="cs-CZ" smtClean="0"/>
              <a:t>drugs when </a:t>
            </a:r>
            <a:r>
              <a:rPr lang="cs-CZ"/>
              <a:t>all initiative is on the agent (ECHR Ciprian Vlăduț and Ioan Florin Pop v. Romania, 43490/07 and </a:t>
            </a:r>
            <a:r>
              <a:rPr lang="cs-CZ"/>
              <a:t>44304/07</a:t>
            </a:r>
            <a:r>
              <a:rPr lang="cs-CZ" smtClean="0"/>
              <a:t>)</a:t>
            </a:r>
          </a:p>
          <a:p>
            <a:r>
              <a:rPr lang="cs-CZ" smtClean="0"/>
              <a:t>Clean criminal record, not having drugs at home, obtaining only the ammout that the agent asked for, not being prosecuted for related suspicions, being connected to agent via an intermediary, who was in cahoot with the police (ECHR Teixeira de Castro v. Portugal, 25829/94)  </a:t>
            </a:r>
          </a:p>
          <a:p>
            <a:endParaRPr lang="en-US"/>
          </a:p>
          <a:p>
            <a:endParaRPr lang="cs-CZ" smtClean="0"/>
          </a:p>
        </p:txBody>
      </p:sp>
      <p:sp>
        <p:nvSpPr>
          <p:cNvPr id="4" name="Zástupný symbol pro zápatí 3"/>
          <p:cNvSpPr>
            <a:spLocks noGrp="1"/>
          </p:cNvSpPr>
          <p:nvPr>
            <p:ph type="ftr" sz="quarter" idx="10"/>
          </p:nvPr>
        </p:nvSpPr>
        <p:spPr/>
        <p:txBody>
          <a:bodyPr/>
          <a:lstStyle/>
          <a:p>
            <a:r>
              <a:rPr lang="en-US" altLang="cs-CZ" smtClean="0"/>
              <a:t>Criminal Law and Protection of Human Rights                                             </a:t>
            </a:r>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19</a:t>
            </a:fld>
            <a:endParaRPr lang="cs-CZ" altLang="cs-CZ" dirty="0"/>
          </a:p>
        </p:txBody>
      </p:sp>
    </p:spTree>
    <p:extLst>
      <p:ext uri="{BB962C8B-B14F-4D97-AF65-F5344CB8AC3E}">
        <p14:creationId xmlns:p14="http://schemas.microsoft.com/office/powerpoint/2010/main" val="14358575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a:xfrm>
            <a:off x="719999" y="6228000"/>
            <a:ext cx="11359705" cy="252000"/>
          </a:xfrm>
        </p:spPr>
        <p:txBody>
          <a:bodyPr/>
          <a:lstStyle/>
          <a:p>
            <a:pPr>
              <a:defRPr/>
            </a:pPr>
            <a:r>
              <a:rPr lang="en-US" smtClean="0"/>
              <a:t>Criminal Law and Protection of Human Rights                                             </a:t>
            </a:r>
            <a:endParaRPr lang="cs-CZ"/>
          </a:p>
        </p:txBody>
      </p:sp>
      <p:sp>
        <p:nvSpPr>
          <p:cNvPr id="5124" name="Rectangle 2"/>
          <p:cNvSpPr>
            <a:spLocks noGrp="1" noChangeArrowheads="1"/>
          </p:cNvSpPr>
          <p:nvPr>
            <p:ph type="title"/>
          </p:nvPr>
        </p:nvSpPr>
        <p:spPr/>
        <p:txBody>
          <a:bodyPr/>
          <a:lstStyle/>
          <a:p>
            <a:pPr algn="ctr" eaLnBrk="1" hangingPunct="1"/>
            <a:r>
              <a:rPr lang="cs-CZ" altLang="cs-CZ" smtClean="0"/>
              <a:t>Human Rights in Modern State</a:t>
            </a:r>
            <a:endParaRPr lang="en-GB" altLang="cs-CZ" dirty="0" smtClean="0"/>
          </a:p>
        </p:txBody>
      </p:sp>
      <p:sp>
        <p:nvSpPr>
          <p:cNvPr id="5125" name="Rectangle 3"/>
          <p:cNvSpPr>
            <a:spLocks noGrp="1" noChangeArrowheads="1"/>
          </p:cNvSpPr>
          <p:nvPr>
            <p:ph type="body" idx="1"/>
          </p:nvPr>
        </p:nvSpPr>
        <p:spPr/>
        <p:txBody>
          <a:bodyPr/>
          <a:lstStyle/>
          <a:p>
            <a:pPr eaLnBrk="1" hangingPunct="1"/>
            <a:r>
              <a:rPr lang="cs-CZ" altLang="cs-CZ" smtClean="0"/>
              <a:t>Modern democratic state with rule of law</a:t>
            </a:r>
            <a:endParaRPr lang="cs-CZ" altLang="cs-CZ" dirty="0" smtClean="0"/>
          </a:p>
          <a:p>
            <a:pPr lvl="1">
              <a:lnSpc>
                <a:spcPct val="100000"/>
              </a:lnSpc>
            </a:pPr>
            <a:r>
              <a:rPr lang="cs-CZ" altLang="cs-CZ" sz="2800" smtClean="0"/>
              <a:t>the whole reason of existence is to serve people</a:t>
            </a:r>
          </a:p>
          <a:p>
            <a:pPr lvl="1">
              <a:lnSpc>
                <a:spcPct val="100000"/>
              </a:lnSpc>
            </a:pPr>
            <a:r>
              <a:rPr lang="cs-CZ" altLang="cs-CZ" sz="2800" smtClean="0"/>
              <a:t>the priority of individual against the state</a:t>
            </a:r>
          </a:p>
          <a:p>
            <a:pPr lvl="1">
              <a:lnSpc>
                <a:spcPct val="100000"/>
              </a:lnSpc>
            </a:pPr>
            <a:r>
              <a:rPr lang="cs-CZ" altLang="cs-CZ" sz="2800" smtClean="0"/>
              <a:t>constant weighing of conflicting interests</a:t>
            </a:r>
          </a:p>
          <a:p>
            <a:pPr lvl="1">
              <a:lnSpc>
                <a:spcPct val="100000"/>
              </a:lnSpc>
            </a:pPr>
            <a:r>
              <a:rPr lang="cs-CZ" altLang="cs-CZ" sz="2800"/>
              <a:t>n</a:t>
            </a:r>
            <a:r>
              <a:rPr lang="cs-CZ" altLang="cs-CZ" sz="2800" smtClean="0"/>
              <a:t>arative from perspective of an individual  </a:t>
            </a:r>
          </a:p>
          <a:p>
            <a:pPr eaLnBrk="1" hangingPunct="1">
              <a:buFont typeface="Wingdings" panose="05000000000000000000" pitchFamily="2" charset="2"/>
              <a:buNone/>
            </a:pPr>
            <a:endParaRPr lang="cs-CZ" altLang="cs-CZ" dirty="0" smtClean="0"/>
          </a:p>
          <a:p>
            <a:r>
              <a:rPr lang="cs-CZ" altLang="cs-CZ" smtClean="0"/>
              <a:t>Human </a:t>
            </a:r>
            <a:r>
              <a:rPr lang="cs-CZ" altLang="cs-CZ"/>
              <a:t>rights</a:t>
            </a:r>
            <a:endParaRPr lang="cs-CZ" altLang="cs-CZ" dirty="0" smtClean="0"/>
          </a:p>
          <a:p>
            <a:pPr lvl="1">
              <a:lnSpc>
                <a:spcPct val="100000"/>
              </a:lnSpc>
            </a:pPr>
            <a:r>
              <a:rPr lang="cs-CZ" altLang="cs-CZ" sz="2800" smtClean="0"/>
              <a:t>aim</a:t>
            </a:r>
          </a:p>
          <a:p>
            <a:pPr lvl="1">
              <a:lnSpc>
                <a:spcPct val="100000"/>
              </a:lnSpc>
            </a:pPr>
            <a:r>
              <a:rPr lang="cs-CZ" altLang="cs-CZ" sz="2800" smtClean="0"/>
              <a:t>means </a:t>
            </a:r>
          </a:p>
          <a:p>
            <a:pPr lvl="1">
              <a:lnSpc>
                <a:spcPct val="100000"/>
              </a:lnSpc>
            </a:pPr>
            <a:r>
              <a:rPr lang="cs-CZ" altLang="cs-CZ" sz="2800" smtClean="0"/>
              <a:t>obstacle</a:t>
            </a:r>
            <a:endParaRPr lang="cs-CZ" altLang="cs-CZ" sz="2800" smtClean="0"/>
          </a:p>
        </p:txBody>
      </p:sp>
      <p:sp>
        <p:nvSpPr>
          <p:cNvPr id="2" name="Zástupný symbol pro číslo snímku 1"/>
          <p:cNvSpPr>
            <a:spLocks noGrp="1"/>
          </p:cNvSpPr>
          <p:nvPr>
            <p:ph type="sldNum" sz="quarter" idx="11"/>
          </p:nvPr>
        </p:nvSpPr>
        <p:spPr/>
        <p:txBody>
          <a:bodyPr/>
          <a:lstStyle/>
          <a:p>
            <a:fld id="{0970407D-EE58-4A0B-824B-1D3AE42DD9CF}" type="slidenum">
              <a:rPr lang="cs-CZ" altLang="cs-CZ" smtClean="0"/>
              <a:pPr/>
              <a:t>2</a:t>
            </a:fld>
            <a:endParaRPr lang="cs-CZ" altLang="cs-CZ" dirty="0"/>
          </a:p>
        </p:txBody>
      </p:sp>
    </p:spTree>
    <p:extLst>
      <p:ext uri="{BB962C8B-B14F-4D97-AF65-F5344CB8AC3E}">
        <p14:creationId xmlns:p14="http://schemas.microsoft.com/office/powerpoint/2010/main" val="393423550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Nadpis 1"/>
          <p:cNvSpPr>
            <a:spLocks noGrp="1"/>
          </p:cNvSpPr>
          <p:nvPr>
            <p:ph type="title"/>
          </p:nvPr>
        </p:nvSpPr>
        <p:spPr>
          <a:xfrm>
            <a:off x="1925760" y="1798870"/>
            <a:ext cx="8086635" cy="647700"/>
          </a:xfrm>
        </p:spPr>
        <p:txBody>
          <a:bodyPr/>
          <a:lstStyle/>
          <a:p>
            <a:pPr algn="ctr"/>
            <a:r>
              <a:rPr lang="en-GB" altLang="cs-CZ" dirty="0" smtClean="0"/>
              <a:t>Thank you for your attention!</a:t>
            </a:r>
          </a:p>
        </p:txBody>
      </p:sp>
      <p:sp>
        <p:nvSpPr>
          <p:cNvPr id="33795" name="Zástupný symbol pro obsah 2"/>
          <p:cNvSpPr>
            <a:spLocks noGrp="1"/>
          </p:cNvSpPr>
          <p:nvPr>
            <p:ph idx="1"/>
          </p:nvPr>
        </p:nvSpPr>
        <p:spPr>
          <a:xfrm>
            <a:off x="264696" y="2017713"/>
            <a:ext cx="9851216" cy="4383087"/>
          </a:xfrm>
        </p:spPr>
        <p:txBody>
          <a:bodyPr/>
          <a:lstStyle/>
          <a:p>
            <a:pPr marL="0" indent="0" algn="just">
              <a:buNone/>
            </a:pPr>
            <a:endParaRPr lang="en-GB" altLang="cs-CZ" dirty="0" smtClean="0"/>
          </a:p>
          <a:p>
            <a:pPr marL="0" indent="0" algn="just">
              <a:buNone/>
            </a:pPr>
            <a:endParaRPr lang="en-GB" altLang="cs-CZ" dirty="0" smtClean="0"/>
          </a:p>
          <a:p>
            <a:endParaRPr lang="cs-CZ" altLang="cs-CZ" dirty="0"/>
          </a:p>
          <a:p>
            <a:pPr marL="0" indent="0">
              <a:buNone/>
            </a:pPr>
            <a:r>
              <a:rPr lang="en-GB" altLang="cs-CZ" dirty="0" err="1"/>
              <a:t>JUDr</a:t>
            </a:r>
            <a:r>
              <a:rPr lang="en-GB" altLang="cs-CZ" dirty="0"/>
              <a:t>. Jan Provazník, Ph.D.</a:t>
            </a:r>
          </a:p>
          <a:p>
            <a:pPr marL="0" indent="0">
              <a:buNone/>
            </a:pPr>
            <a:r>
              <a:rPr lang="en-GB" altLang="cs-CZ" dirty="0"/>
              <a:t>Assistant Professor </a:t>
            </a:r>
          </a:p>
          <a:p>
            <a:pPr marL="0" indent="0">
              <a:buNone/>
            </a:pPr>
            <a:r>
              <a:rPr lang="en-GB" altLang="cs-CZ" dirty="0"/>
              <a:t>Department of Criminal Law</a:t>
            </a:r>
          </a:p>
          <a:p>
            <a:pPr marL="0" indent="0">
              <a:buNone/>
            </a:pPr>
            <a:r>
              <a:rPr lang="en-GB" altLang="cs-CZ" dirty="0"/>
              <a:t>Office: room no. 226</a:t>
            </a:r>
          </a:p>
          <a:p>
            <a:pPr marL="0" indent="0">
              <a:buNone/>
            </a:pPr>
            <a:r>
              <a:rPr lang="en-GB" altLang="cs-CZ" dirty="0"/>
              <a:t>Consultation hours: </a:t>
            </a:r>
            <a:r>
              <a:rPr lang="en-GB" altLang="cs-CZ"/>
              <a:t>Wednesdays </a:t>
            </a:r>
            <a:r>
              <a:rPr lang="en-GB" altLang="cs-CZ"/>
              <a:t>1</a:t>
            </a:r>
            <a:r>
              <a:rPr lang="cs-CZ" altLang="cs-CZ"/>
              <a:t>1</a:t>
            </a:r>
            <a:r>
              <a:rPr lang="en-GB" altLang="cs-CZ"/>
              <a:t>:</a:t>
            </a:r>
            <a:r>
              <a:rPr lang="cs-CZ" altLang="cs-CZ"/>
              <a:t>4</a:t>
            </a:r>
            <a:r>
              <a:rPr lang="en-GB" altLang="cs-CZ"/>
              <a:t>0 </a:t>
            </a:r>
            <a:r>
              <a:rPr lang="en-GB" altLang="cs-CZ"/>
              <a:t>- </a:t>
            </a:r>
            <a:r>
              <a:rPr lang="en-GB" altLang="cs-CZ"/>
              <a:t>1</a:t>
            </a:r>
            <a:r>
              <a:rPr lang="cs-CZ" altLang="cs-CZ"/>
              <a:t>2</a:t>
            </a:r>
            <a:r>
              <a:rPr lang="en-GB" altLang="cs-CZ"/>
              <a:t>:</a:t>
            </a:r>
            <a:r>
              <a:rPr lang="cs-CZ" altLang="cs-CZ"/>
              <a:t>4</a:t>
            </a:r>
            <a:r>
              <a:rPr lang="en-GB" altLang="cs-CZ"/>
              <a:t>0</a:t>
            </a:r>
            <a:endParaRPr lang="en-GB" altLang="cs-CZ" dirty="0"/>
          </a:p>
          <a:p>
            <a:pPr marL="0" indent="0">
              <a:buNone/>
            </a:pPr>
            <a:r>
              <a:rPr lang="en-GB" altLang="cs-CZ" dirty="0"/>
              <a:t>E:mail: jan.provaznik@law.muni.cz</a:t>
            </a:r>
          </a:p>
        </p:txBody>
      </p:sp>
      <p:sp>
        <p:nvSpPr>
          <p:cNvPr id="5" name="Zástupný symbol pro zápatí 4"/>
          <p:cNvSpPr>
            <a:spLocks noGrp="1"/>
          </p:cNvSpPr>
          <p:nvPr>
            <p:ph type="ftr" sz="quarter" idx="10"/>
          </p:nvPr>
        </p:nvSpPr>
        <p:spPr>
          <a:xfrm>
            <a:off x="719999" y="6228000"/>
            <a:ext cx="11359705" cy="252000"/>
          </a:xfrm>
        </p:spPr>
        <p:txBody>
          <a:bodyPr/>
          <a:lstStyle/>
          <a:p>
            <a:r>
              <a:rPr lang="en-US" altLang="cs-CZ" smtClean="0"/>
              <a:t>Criminal Law and Protection of Human Rights                                             </a:t>
            </a:r>
            <a:endParaRPr lang="cs-CZ" altLang="cs-CZ" dirty="0"/>
          </a:p>
        </p:txBody>
      </p:sp>
      <p:sp>
        <p:nvSpPr>
          <p:cNvPr id="2" name="Zástupný symbol pro číslo snímku 1"/>
          <p:cNvSpPr>
            <a:spLocks noGrp="1"/>
          </p:cNvSpPr>
          <p:nvPr>
            <p:ph type="sldNum" sz="quarter" idx="11"/>
          </p:nvPr>
        </p:nvSpPr>
        <p:spPr/>
        <p:txBody>
          <a:bodyPr/>
          <a:lstStyle/>
          <a:p>
            <a:fld id="{0970407D-EE58-4A0B-824B-1D3AE42DD9CF}" type="slidenum">
              <a:rPr lang="cs-CZ" altLang="cs-CZ" smtClean="0"/>
              <a:pPr/>
              <a:t>20</a:t>
            </a:fld>
            <a:endParaRPr lang="cs-CZ" altLang="cs-CZ" dirty="0"/>
          </a:p>
        </p:txBody>
      </p:sp>
    </p:spTree>
    <p:extLst>
      <p:ext uri="{BB962C8B-B14F-4D97-AF65-F5344CB8AC3E}">
        <p14:creationId xmlns:p14="http://schemas.microsoft.com/office/powerpoint/2010/main" val="19876726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a:xfrm>
            <a:off x="719999" y="6228000"/>
            <a:ext cx="11359705" cy="252000"/>
          </a:xfrm>
        </p:spPr>
        <p:txBody>
          <a:bodyPr/>
          <a:lstStyle/>
          <a:p>
            <a:pPr>
              <a:defRPr/>
            </a:pPr>
            <a:r>
              <a:rPr lang="en-US" smtClean="0"/>
              <a:t>Criminal Law and Protection of Human Rights                                             </a:t>
            </a:r>
            <a:endParaRPr lang="cs-CZ"/>
          </a:p>
        </p:txBody>
      </p:sp>
      <p:sp>
        <p:nvSpPr>
          <p:cNvPr id="5124" name="Rectangle 2"/>
          <p:cNvSpPr>
            <a:spLocks noGrp="1" noChangeArrowheads="1"/>
          </p:cNvSpPr>
          <p:nvPr>
            <p:ph type="title"/>
          </p:nvPr>
        </p:nvSpPr>
        <p:spPr/>
        <p:txBody>
          <a:bodyPr/>
          <a:lstStyle/>
          <a:p>
            <a:pPr algn="ctr" eaLnBrk="1" hangingPunct="1"/>
            <a:r>
              <a:rPr lang="cs-CZ" altLang="cs-CZ" smtClean="0"/>
              <a:t>Modern criminal law</a:t>
            </a:r>
            <a:endParaRPr lang="en-GB" altLang="cs-CZ" dirty="0" smtClean="0"/>
          </a:p>
        </p:txBody>
      </p:sp>
      <p:sp>
        <p:nvSpPr>
          <p:cNvPr id="5125" name="Rectangle 3"/>
          <p:cNvSpPr>
            <a:spLocks noGrp="1" noChangeArrowheads="1"/>
          </p:cNvSpPr>
          <p:nvPr>
            <p:ph type="body" idx="1"/>
          </p:nvPr>
        </p:nvSpPr>
        <p:spPr/>
        <p:txBody>
          <a:bodyPr/>
          <a:lstStyle/>
          <a:p>
            <a:r>
              <a:rPr lang="cs-CZ" altLang="cs-CZ" smtClean="0"/>
              <a:t>Most </a:t>
            </a:r>
            <a:r>
              <a:rPr lang="cs-CZ" altLang="cs-CZ"/>
              <a:t>flagrant </a:t>
            </a:r>
            <a:r>
              <a:rPr lang="cs-CZ" altLang="cs-CZ"/>
              <a:t>and </a:t>
            </a:r>
            <a:r>
              <a:rPr lang="cs-CZ" altLang="cs-CZ" smtClean="0"/>
              <a:t>powerful </a:t>
            </a:r>
            <a:r>
              <a:rPr lang="cs-CZ" altLang="cs-CZ"/>
              <a:t>expression of </a:t>
            </a:r>
            <a:r>
              <a:rPr lang="cs-CZ" altLang="cs-CZ"/>
              <a:t>state </a:t>
            </a:r>
            <a:r>
              <a:rPr lang="cs-CZ" altLang="cs-CZ" smtClean="0"/>
              <a:t>power</a:t>
            </a:r>
          </a:p>
          <a:p>
            <a:r>
              <a:rPr lang="cs-CZ" altLang="cs-CZ" sz="2800" smtClean="0"/>
              <a:t>Subsidiary nature</a:t>
            </a:r>
          </a:p>
          <a:p>
            <a:r>
              <a:rPr lang="cs-CZ" altLang="cs-CZ" smtClean="0"/>
              <a:t>Protection of individual interests against their most severe breaches </a:t>
            </a:r>
          </a:p>
          <a:p>
            <a:r>
              <a:rPr lang="cs-CZ" altLang="cs-CZ" sz="2800" smtClean="0"/>
              <a:t>Protection of collective interests necessary for the fulfillment of the functions of modern democratic state based on rule of law </a:t>
            </a:r>
            <a:endParaRPr lang="cs-CZ" altLang="cs-CZ" sz="2800" smtClean="0"/>
          </a:p>
        </p:txBody>
      </p:sp>
      <p:sp>
        <p:nvSpPr>
          <p:cNvPr id="2" name="Zástupný symbol pro číslo snímku 1"/>
          <p:cNvSpPr>
            <a:spLocks noGrp="1"/>
          </p:cNvSpPr>
          <p:nvPr>
            <p:ph type="sldNum" sz="quarter" idx="11"/>
          </p:nvPr>
        </p:nvSpPr>
        <p:spPr/>
        <p:txBody>
          <a:bodyPr/>
          <a:lstStyle/>
          <a:p>
            <a:fld id="{0970407D-EE58-4A0B-824B-1D3AE42DD9CF}" type="slidenum">
              <a:rPr lang="cs-CZ" altLang="cs-CZ" smtClean="0"/>
              <a:pPr/>
              <a:t>3</a:t>
            </a:fld>
            <a:endParaRPr lang="cs-CZ" altLang="cs-CZ" dirty="0"/>
          </a:p>
        </p:txBody>
      </p:sp>
    </p:spTree>
    <p:extLst>
      <p:ext uri="{BB962C8B-B14F-4D97-AF65-F5344CB8AC3E}">
        <p14:creationId xmlns:p14="http://schemas.microsoft.com/office/powerpoint/2010/main" val="279133317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a:xfrm>
            <a:off x="719999" y="6228000"/>
            <a:ext cx="11359705" cy="252000"/>
          </a:xfrm>
        </p:spPr>
        <p:txBody>
          <a:bodyPr/>
          <a:lstStyle/>
          <a:p>
            <a:pPr>
              <a:defRPr/>
            </a:pPr>
            <a:r>
              <a:rPr lang="en-US" smtClean="0"/>
              <a:t>Criminal Law and Protection of Human Rights                                             </a:t>
            </a:r>
            <a:endParaRPr lang="cs-CZ"/>
          </a:p>
        </p:txBody>
      </p:sp>
      <p:sp>
        <p:nvSpPr>
          <p:cNvPr id="5124" name="Rectangle 2"/>
          <p:cNvSpPr>
            <a:spLocks noGrp="1" noChangeArrowheads="1"/>
          </p:cNvSpPr>
          <p:nvPr>
            <p:ph type="title"/>
          </p:nvPr>
        </p:nvSpPr>
        <p:spPr/>
        <p:txBody>
          <a:bodyPr/>
          <a:lstStyle/>
          <a:p>
            <a:pPr algn="ctr" eaLnBrk="1" hangingPunct="1"/>
            <a:r>
              <a:rPr lang="cs-CZ" altLang="cs-CZ" smtClean="0"/>
              <a:t>Interaction of Criminal Law and Human Rights</a:t>
            </a:r>
            <a:endParaRPr lang="en-GB" altLang="cs-CZ" dirty="0" smtClean="0"/>
          </a:p>
        </p:txBody>
      </p:sp>
      <p:sp>
        <p:nvSpPr>
          <p:cNvPr id="5125" name="Rectangle 3"/>
          <p:cNvSpPr>
            <a:spLocks noGrp="1" noChangeArrowheads="1"/>
          </p:cNvSpPr>
          <p:nvPr>
            <p:ph type="body" idx="1"/>
          </p:nvPr>
        </p:nvSpPr>
        <p:spPr/>
        <p:txBody>
          <a:bodyPr/>
          <a:lstStyle/>
          <a:p>
            <a:pPr eaLnBrk="1" hangingPunct="1"/>
            <a:r>
              <a:rPr lang="cs-CZ" altLang="cs-CZ" smtClean="0"/>
              <a:t>Criminal law typically </a:t>
            </a:r>
            <a:r>
              <a:rPr lang="cs-CZ" altLang="cs-CZ" sz="2800" smtClean="0"/>
              <a:t>i</a:t>
            </a:r>
            <a:r>
              <a:rPr lang="cs-CZ" altLang="cs-CZ" sz="2800" smtClean="0"/>
              <a:t>nterferes with human rights of one person for sake of protection of human rights of another</a:t>
            </a:r>
          </a:p>
          <a:p>
            <a:pPr eaLnBrk="1" hangingPunct="1"/>
            <a:r>
              <a:rPr lang="cs-CZ" altLang="cs-CZ" smtClean="0"/>
              <a:t>Human rights</a:t>
            </a:r>
          </a:p>
          <a:p>
            <a:pPr lvl="1">
              <a:lnSpc>
                <a:spcPct val="100000"/>
              </a:lnSpc>
            </a:pPr>
            <a:r>
              <a:rPr lang="cs-CZ" altLang="cs-CZ" sz="2800"/>
              <a:t>(co)define the scope of protection (criminal liability)</a:t>
            </a:r>
          </a:p>
          <a:p>
            <a:pPr lvl="1">
              <a:lnSpc>
                <a:spcPct val="100000"/>
              </a:lnSpc>
            </a:pPr>
            <a:r>
              <a:rPr lang="cs-CZ" altLang="cs-CZ" sz="2800"/>
              <a:t>limits the outcome of this protection (criminal sanctions)</a:t>
            </a:r>
          </a:p>
          <a:p>
            <a:pPr lvl="1">
              <a:lnSpc>
                <a:spcPct val="100000"/>
              </a:lnSpc>
            </a:pPr>
            <a:r>
              <a:rPr lang="cs-CZ" altLang="cs-CZ" sz="2800"/>
              <a:t>(co)define the basic framework of law enforcement (</a:t>
            </a:r>
            <a:r>
              <a:rPr lang="cs-CZ" altLang="cs-CZ" sz="2800"/>
              <a:t>procedure</a:t>
            </a:r>
            <a:r>
              <a:rPr lang="cs-CZ" altLang="cs-CZ" sz="2800" smtClean="0"/>
              <a:t>)</a:t>
            </a:r>
            <a:endParaRPr lang="cs-CZ" altLang="cs-CZ" smtClean="0"/>
          </a:p>
          <a:p>
            <a:pPr eaLnBrk="1" hangingPunct="1"/>
            <a:r>
              <a:rPr lang="cs-CZ" altLang="cs-CZ" sz="2800" smtClean="0"/>
              <a:t>All of this applies in both ways</a:t>
            </a:r>
          </a:p>
          <a:p>
            <a:pPr lvl="1">
              <a:lnSpc>
                <a:spcPct val="100000"/>
              </a:lnSpc>
            </a:pPr>
            <a:r>
              <a:rPr lang="cs-CZ" altLang="cs-CZ" sz="2800" smtClean="0"/>
              <a:t>limits (negative) and requirements (positive) </a:t>
            </a:r>
          </a:p>
          <a:p>
            <a:pPr marL="342900" lvl="1" indent="-342900">
              <a:lnSpc>
                <a:spcPct val="100000"/>
              </a:lnSpc>
            </a:pPr>
            <a:endParaRPr lang="cs-CZ" altLang="cs-CZ" sz="2800" smtClean="0">
              <a:ea typeface="+mn-ea"/>
              <a:cs typeface="+mn-cs"/>
            </a:endParaRPr>
          </a:p>
          <a:p>
            <a:pPr marL="342900" lvl="1" indent="-342900">
              <a:lnSpc>
                <a:spcPct val="100000"/>
              </a:lnSpc>
            </a:pPr>
            <a:r>
              <a:rPr lang="cs-CZ" altLang="cs-CZ" sz="2800" smtClean="0">
                <a:ea typeface="+mn-ea"/>
                <a:cs typeface="+mn-cs"/>
              </a:rPr>
              <a:t>On the next slides, only </a:t>
            </a:r>
            <a:r>
              <a:rPr lang="cs-CZ" altLang="cs-CZ" sz="2800" u="sng" smtClean="0">
                <a:ea typeface="+mn-ea"/>
                <a:cs typeface="+mn-cs"/>
              </a:rPr>
              <a:t>a few chosen </a:t>
            </a:r>
            <a:r>
              <a:rPr lang="cs-CZ" altLang="cs-CZ" sz="2800" smtClean="0">
                <a:ea typeface="+mn-ea"/>
                <a:cs typeface="+mn-cs"/>
              </a:rPr>
              <a:t>issues are analysed</a:t>
            </a:r>
            <a:endParaRPr lang="cs-CZ" altLang="cs-CZ" sz="2800" u="sng">
              <a:ea typeface="+mn-ea"/>
              <a:cs typeface="+mn-cs"/>
            </a:endParaRPr>
          </a:p>
        </p:txBody>
      </p:sp>
      <p:sp>
        <p:nvSpPr>
          <p:cNvPr id="2" name="Zástupný symbol pro číslo snímku 1"/>
          <p:cNvSpPr>
            <a:spLocks noGrp="1"/>
          </p:cNvSpPr>
          <p:nvPr>
            <p:ph type="sldNum" sz="quarter" idx="11"/>
          </p:nvPr>
        </p:nvSpPr>
        <p:spPr/>
        <p:txBody>
          <a:bodyPr/>
          <a:lstStyle/>
          <a:p>
            <a:fld id="{0970407D-EE58-4A0B-824B-1D3AE42DD9CF}" type="slidenum">
              <a:rPr lang="cs-CZ" altLang="cs-CZ" smtClean="0"/>
              <a:pPr/>
              <a:t>4</a:t>
            </a:fld>
            <a:endParaRPr lang="cs-CZ" altLang="cs-CZ" dirty="0"/>
          </a:p>
        </p:txBody>
      </p:sp>
    </p:spTree>
    <p:extLst>
      <p:ext uri="{BB962C8B-B14F-4D97-AF65-F5344CB8AC3E}">
        <p14:creationId xmlns:p14="http://schemas.microsoft.com/office/powerpoint/2010/main" val="50539886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Criminal liability interaction – limitations</a:t>
            </a:r>
            <a:endParaRPr lang="en-US"/>
          </a:p>
        </p:txBody>
      </p:sp>
      <p:sp>
        <p:nvSpPr>
          <p:cNvPr id="3" name="Zástupný symbol pro obsah 2"/>
          <p:cNvSpPr>
            <a:spLocks noGrp="1"/>
          </p:cNvSpPr>
          <p:nvPr>
            <p:ph idx="1"/>
          </p:nvPr>
        </p:nvSpPr>
        <p:spPr>
          <a:xfrm>
            <a:off x="718800" y="1359568"/>
            <a:ext cx="10753200" cy="4472432"/>
          </a:xfrm>
        </p:spPr>
        <p:txBody>
          <a:bodyPr/>
          <a:lstStyle/>
          <a:p>
            <a:r>
              <a:rPr lang="cs-CZ" smtClean="0"/>
              <a:t>foreseeability of criminal law regulation </a:t>
            </a:r>
          </a:p>
          <a:p>
            <a:pPr lvl="1">
              <a:lnSpc>
                <a:spcPct val="100000"/>
              </a:lnSpc>
            </a:pPr>
            <a:r>
              <a:rPr lang="cs-CZ" sz="2800" smtClean="0"/>
              <a:t>the perpetrator must know, which behaviour is criminalized and what sanctions may follow from its breach (ECHR Ashlarba v. Georgia, </a:t>
            </a:r>
            <a:r>
              <a:rPr lang="cs-CZ" sz="2800"/>
              <a:t>45554/08</a:t>
            </a:r>
            <a:r>
              <a:rPr lang="cs-CZ" sz="2800" smtClean="0"/>
              <a:t>)</a:t>
            </a:r>
          </a:p>
          <a:p>
            <a:pPr lvl="1">
              <a:lnSpc>
                <a:spcPct val="100000"/>
              </a:lnSpc>
            </a:pPr>
            <a:r>
              <a:rPr lang="cs-CZ" sz="2800" smtClean="0"/>
              <a:t>possible necessity of knowing the case law does not mind (ECHR Konov v. Latvia, </a:t>
            </a:r>
            <a:r>
              <a:rPr lang="cs-CZ" sz="2800"/>
              <a:t>36376/04</a:t>
            </a:r>
            <a:r>
              <a:rPr lang="cs-CZ" sz="2800"/>
              <a:t>) </a:t>
            </a:r>
            <a:endParaRPr lang="cs-CZ" sz="2800" smtClean="0"/>
          </a:p>
          <a:p>
            <a:pPr lvl="1">
              <a:lnSpc>
                <a:spcPct val="100000"/>
              </a:lnSpc>
            </a:pPr>
            <a:r>
              <a:rPr lang="cs-CZ" sz="2800" smtClean="0"/>
              <a:t>general or uncertain terms do not mind (ECHR Huhtamaki v. Finland, 54468/09)</a:t>
            </a:r>
          </a:p>
          <a:p>
            <a:pPr lvl="1">
              <a:lnSpc>
                <a:spcPct val="100000"/>
              </a:lnSpc>
            </a:pPr>
            <a:r>
              <a:rPr lang="cs-CZ" sz="2800"/>
              <a:t>p</a:t>
            </a:r>
            <a:r>
              <a:rPr lang="cs-CZ" sz="2800" smtClean="0"/>
              <a:t>ossible necessity of consulting an expert does not mind (ECHR Achour v. France, 67335/01) </a:t>
            </a:r>
          </a:p>
          <a:p>
            <a:pPr lvl="1">
              <a:lnSpc>
                <a:spcPct val="100000"/>
              </a:lnSpc>
            </a:pPr>
            <a:r>
              <a:rPr lang="cs-CZ" sz="2800" smtClean="0"/>
              <a:t>necessary use of common sense does not mind (ECHR Moiseyev v. Russia, 62936/00)</a:t>
            </a:r>
            <a:endParaRPr lang="cs-CZ" sz="2800"/>
          </a:p>
        </p:txBody>
      </p:sp>
      <p:sp>
        <p:nvSpPr>
          <p:cNvPr id="4" name="Zástupný symbol pro zápatí 3"/>
          <p:cNvSpPr>
            <a:spLocks noGrp="1"/>
          </p:cNvSpPr>
          <p:nvPr>
            <p:ph type="ftr" sz="quarter" idx="10"/>
          </p:nvPr>
        </p:nvSpPr>
        <p:spPr/>
        <p:txBody>
          <a:bodyPr/>
          <a:lstStyle/>
          <a:p>
            <a:r>
              <a:rPr lang="en-US" altLang="cs-CZ" smtClean="0"/>
              <a:t>Criminal Law and Protection of Human Rights                                             </a:t>
            </a:r>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5</a:t>
            </a:fld>
            <a:endParaRPr lang="cs-CZ" altLang="cs-CZ" dirty="0"/>
          </a:p>
        </p:txBody>
      </p:sp>
    </p:spTree>
    <p:extLst>
      <p:ext uri="{BB962C8B-B14F-4D97-AF65-F5344CB8AC3E}">
        <p14:creationId xmlns:p14="http://schemas.microsoft.com/office/powerpoint/2010/main" val="40427085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Criminal liability interaction – limitations</a:t>
            </a:r>
            <a:endParaRPr lang="en-US"/>
          </a:p>
        </p:txBody>
      </p:sp>
      <p:sp>
        <p:nvSpPr>
          <p:cNvPr id="3" name="Zástupný symbol pro obsah 2"/>
          <p:cNvSpPr>
            <a:spLocks noGrp="1"/>
          </p:cNvSpPr>
          <p:nvPr>
            <p:ph idx="1"/>
          </p:nvPr>
        </p:nvSpPr>
        <p:spPr>
          <a:xfrm>
            <a:off x="666000" y="1390737"/>
            <a:ext cx="10753200" cy="3960000"/>
          </a:xfrm>
        </p:spPr>
        <p:txBody>
          <a:bodyPr/>
          <a:lstStyle/>
          <a:p>
            <a:r>
              <a:rPr lang="cs-CZ" smtClean="0"/>
              <a:t>What migh constitute a breach of foreseeability</a:t>
            </a:r>
          </a:p>
          <a:p>
            <a:pPr lvl="1">
              <a:lnSpc>
                <a:spcPct val="100000"/>
              </a:lnSpc>
            </a:pPr>
            <a:r>
              <a:rPr lang="cs-CZ" sz="2800" smtClean="0"/>
              <a:t>analogy </a:t>
            </a:r>
            <a:r>
              <a:rPr lang="cs-CZ" sz="2800"/>
              <a:t>to the detriment of the perpetrator (ECHR </a:t>
            </a:r>
            <a:r>
              <a:rPr lang="en-GB" sz="2800"/>
              <a:t>Cöeme</a:t>
            </a:r>
            <a:r>
              <a:rPr lang="cs-CZ" sz="2800"/>
              <a:t> v. Belgium, </a:t>
            </a:r>
            <a:r>
              <a:rPr lang="en-GB" sz="2800"/>
              <a:t>32492/96, 32547/96, 32548/96</a:t>
            </a:r>
            <a:r>
              <a:rPr lang="cs-CZ" sz="2800"/>
              <a:t>)  </a:t>
            </a:r>
          </a:p>
          <a:p>
            <a:pPr lvl="1">
              <a:lnSpc>
                <a:spcPct val="100000"/>
              </a:lnSpc>
            </a:pPr>
            <a:r>
              <a:rPr lang="cs-CZ" sz="2800"/>
              <a:t>s</a:t>
            </a:r>
            <a:r>
              <a:rPr lang="cs-CZ" sz="2800"/>
              <a:t>urprising interpretation of a term that has not been interpreted so </a:t>
            </a:r>
            <a:r>
              <a:rPr lang="cs-CZ" sz="2800"/>
              <a:t>far </a:t>
            </a:r>
            <a:r>
              <a:rPr lang="cs-CZ" sz="2800" smtClean="0"/>
              <a:t>(</a:t>
            </a:r>
            <a:r>
              <a:rPr lang="cs-CZ" sz="2800"/>
              <a:t>ECHR Liivik v. Estonia, </a:t>
            </a:r>
            <a:r>
              <a:rPr lang="cs-CZ" sz="2800"/>
              <a:t>12157/05</a:t>
            </a:r>
            <a:r>
              <a:rPr lang="cs-CZ" sz="2800" smtClean="0"/>
              <a:t>)</a:t>
            </a:r>
          </a:p>
          <a:p>
            <a:pPr lvl="1">
              <a:lnSpc>
                <a:spcPct val="100000"/>
              </a:lnSpc>
            </a:pPr>
            <a:r>
              <a:rPr lang="cs-CZ" sz="2800" smtClean="0"/>
              <a:t>surprising interpretation of a term in another case after the act was committed (ECHR Alimuçaj v. Albania, </a:t>
            </a:r>
            <a:r>
              <a:rPr lang="cs-CZ" sz="2800"/>
              <a:t>20134/05)</a:t>
            </a:r>
            <a:endParaRPr lang="en-US" sz="2800"/>
          </a:p>
          <a:p>
            <a:pPr lvl="1">
              <a:lnSpc>
                <a:spcPct val="100000"/>
              </a:lnSpc>
            </a:pPr>
            <a:r>
              <a:rPr lang="cs-CZ" sz="2800"/>
              <a:t>s</a:t>
            </a:r>
            <a:r>
              <a:rPr lang="cs-CZ" sz="2800"/>
              <a:t>urprising </a:t>
            </a:r>
            <a:r>
              <a:rPr lang="cs-CZ" sz="2800"/>
              <a:t>interpetation </a:t>
            </a:r>
            <a:r>
              <a:rPr lang="cs-CZ" sz="2800" smtClean="0"/>
              <a:t>solving an unstable case-law, which has changed repeatedly (ECHR Contrada v. Italy, </a:t>
            </a:r>
            <a:r>
              <a:rPr lang="cs-CZ" sz="2800"/>
              <a:t>66655/13)</a:t>
            </a:r>
            <a:endParaRPr lang="cs-CZ" sz="2800"/>
          </a:p>
          <a:p>
            <a:pPr lvl="1">
              <a:lnSpc>
                <a:spcPct val="100000"/>
              </a:lnSpc>
            </a:pPr>
            <a:endParaRPr lang="cs-CZ" sz="2800" smtClean="0"/>
          </a:p>
        </p:txBody>
      </p:sp>
      <p:sp>
        <p:nvSpPr>
          <p:cNvPr id="4" name="Zástupný symbol pro zápatí 3"/>
          <p:cNvSpPr>
            <a:spLocks noGrp="1"/>
          </p:cNvSpPr>
          <p:nvPr>
            <p:ph type="ftr" sz="quarter" idx="10"/>
          </p:nvPr>
        </p:nvSpPr>
        <p:spPr/>
        <p:txBody>
          <a:bodyPr/>
          <a:lstStyle/>
          <a:p>
            <a:r>
              <a:rPr lang="en-US" altLang="cs-CZ" smtClean="0"/>
              <a:t>Criminal Law and Protection of Human Rights                                             </a:t>
            </a:r>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6</a:t>
            </a:fld>
            <a:endParaRPr lang="cs-CZ" altLang="cs-CZ" dirty="0"/>
          </a:p>
        </p:txBody>
      </p:sp>
    </p:spTree>
    <p:extLst>
      <p:ext uri="{BB962C8B-B14F-4D97-AF65-F5344CB8AC3E}">
        <p14:creationId xmlns:p14="http://schemas.microsoft.com/office/powerpoint/2010/main" val="3407489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Criminal liability interaction – limitations</a:t>
            </a:r>
            <a:endParaRPr lang="en-US"/>
          </a:p>
        </p:txBody>
      </p:sp>
      <p:sp>
        <p:nvSpPr>
          <p:cNvPr id="3" name="Zástupný symbol pro obsah 2"/>
          <p:cNvSpPr>
            <a:spLocks noGrp="1"/>
          </p:cNvSpPr>
          <p:nvPr>
            <p:ph idx="1"/>
          </p:nvPr>
        </p:nvSpPr>
        <p:spPr>
          <a:xfrm>
            <a:off x="666000" y="1390737"/>
            <a:ext cx="10753200" cy="3960000"/>
          </a:xfrm>
        </p:spPr>
        <p:txBody>
          <a:bodyPr/>
          <a:lstStyle/>
          <a:p>
            <a:r>
              <a:rPr lang="cs-CZ" smtClean="0"/>
              <a:t>When change of case law does not mind</a:t>
            </a:r>
          </a:p>
          <a:p>
            <a:pPr lvl="1">
              <a:lnSpc>
                <a:spcPct val="100000"/>
              </a:lnSpc>
            </a:pPr>
            <a:r>
              <a:rPr lang="cs-CZ" sz="2800"/>
              <a:t>the change followed an obvious </a:t>
            </a:r>
            <a:r>
              <a:rPr lang="cs-CZ" sz="2800"/>
              <a:t>continual </a:t>
            </a:r>
            <a:r>
              <a:rPr lang="cs-CZ" sz="2800" smtClean="0"/>
              <a:t>trend of case-law </a:t>
            </a:r>
            <a:r>
              <a:rPr lang="cs-CZ" sz="2800"/>
              <a:t>(ECHR C. R. v. UK</a:t>
            </a:r>
            <a:r>
              <a:rPr lang="cs-CZ" sz="2800"/>
              <a:t>, </a:t>
            </a:r>
            <a:r>
              <a:rPr lang="cs-CZ" sz="2800" smtClean="0"/>
              <a:t>20190/92)</a:t>
            </a:r>
          </a:p>
          <a:p>
            <a:pPr lvl="1">
              <a:lnSpc>
                <a:spcPct val="100000"/>
              </a:lnSpc>
            </a:pPr>
            <a:r>
              <a:rPr lang="cs-CZ" sz="2800" smtClean="0"/>
              <a:t>the change was expectable due to an obvious development of society (ECHR S.W. v. UK, </a:t>
            </a:r>
            <a:r>
              <a:rPr lang="cs-CZ" sz="2800"/>
              <a:t>20166/92</a:t>
            </a:r>
            <a:r>
              <a:rPr lang="cs-CZ" sz="2800" smtClean="0"/>
              <a:t>)</a:t>
            </a:r>
          </a:p>
          <a:p>
            <a:pPr lvl="1">
              <a:lnSpc>
                <a:spcPct val="100000"/>
              </a:lnSpc>
            </a:pPr>
            <a:r>
              <a:rPr lang="cs-CZ" sz="2800" smtClean="0"/>
              <a:t>the change was a result of a change of legislation (</a:t>
            </a:r>
            <a:r>
              <a:rPr lang="cs-CZ" sz="2800"/>
              <a:t>ECHR Martirosyan v</a:t>
            </a:r>
            <a:r>
              <a:rPr lang="cs-CZ" sz="2800"/>
              <a:t>. </a:t>
            </a:r>
            <a:r>
              <a:rPr lang="cs-CZ" sz="2800" smtClean="0"/>
              <a:t>Armenia, 23341/06)</a:t>
            </a:r>
            <a:endParaRPr lang="cs-CZ" sz="2800"/>
          </a:p>
        </p:txBody>
      </p:sp>
      <p:sp>
        <p:nvSpPr>
          <p:cNvPr id="4" name="Zástupný symbol pro zápatí 3"/>
          <p:cNvSpPr>
            <a:spLocks noGrp="1"/>
          </p:cNvSpPr>
          <p:nvPr>
            <p:ph type="ftr" sz="quarter" idx="10"/>
          </p:nvPr>
        </p:nvSpPr>
        <p:spPr/>
        <p:txBody>
          <a:bodyPr/>
          <a:lstStyle/>
          <a:p>
            <a:r>
              <a:rPr lang="en-US" altLang="cs-CZ" smtClean="0"/>
              <a:t>Criminal Law and Protection of Human Rights                                             </a:t>
            </a:r>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7</a:t>
            </a:fld>
            <a:endParaRPr lang="cs-CZ" altLang="cs-CZ" dirty="0"/>
          </a:p>
        </p:txBody>
      </p:sp>
    </p:spTree>
    <p:extLst>
      <p:ext uri="{BB962C8B-B14F-4D97-AF65-F5344CB8AC3E}">
        <p14:creationId xmlns:p14="http://schemas.microsoft.com/office/powerpoint/2010/main" val="30217042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Criminal liability interaction – requirements</a:t>
            </a:r>
            <a:endParaRPr lang="en-US"/>
          </a:p>
        </p:txBody>
      </p:sp>
      <p:sp>
        <p:nvSpPr>
          <p:cNvPr id="3" name="Zástupný symbol pro obsah 2"/>
          <p:cNvSpPr>
            <a:spLocks noGrp="1"/>
          </p:cNvSpPr>
          <p:nvPr>
            <p:ph idx="1"/>
          </p:nvPr>
        </p:nvSpPr>
        <p:spPr/>
        <p:txBody>
          <a:bodyPr/>
          <a:lstStyle/>
          <a:p>
            <a:r>
              <a:rPr lang="cs-CZ" smtClean="0"/>
              <a:t>Human rights might request certain behaviour to be criminalized </a:t>
            </a:r>
          </a:p>
          <a:p>
            <a:pPr lvl="1">
              <a:lnSpc>
                <a:spcPct val="100000"/>
              </a:lnSpc>
            </a:pPr>
            <a:r>
              <a:rPr lang="cs-CZ" sz="2800" smtClean="0"/>
              <a:t>ECHR(GC) Osman v. UK, no. </a:t>
            </a:r>
            <a:r>
              <a:rPr lang="en-US" sz="2800" smtClean="0"/>
              <a:t>23452/94</a:t>
            </a:r>
            <a:endParaRPr lang="cs-CZ" sz="2800" smtClean="0"/>
          </a:p>
          <a:p>
            <a:pPr lvl="1">
              <a:lnSpc>
                <a:spcPct val="100000"/>
              </a:lnSpc>
            </a:pPr>
            <a:r>
              <a:rPr lang="cs-CZ" sz="2800" smtClean="0"/>
              <a:t>typically intentional killing, civil law liability may suffice for negligent killing (ECHR(GC) Calvelli and Ciglio v. Italy, </a:t>
            </a:r>
            <a:r>
              <a:rPr lang="en-US" sz="2800" smtClean="0"/>
              <a:t>32967/96</a:t>
            </a:r>
            <a:r>
              <a:rPr lang="cs-CZ" sz="2800" smtClean="0"/>
              <a:t>) </a:t>
            </a:r>
          </a:p>
          <a:p>
            <a:pPr lvl="1">
              <a:lnSpc>
                <a:spcPct val="100000"/>
              </a:lnSpc>
            </a:pPr>
            <a:r>
              <a:rPr lang="cs-CZ" sz="2800"/>
              <a:t>r</a:t>
            </a:r>
            <a:r>
              <a:rPr lang="cs-CZ" sz="2800" smtClean="0"/>
              <a:t>ape (ECHR M.C. v. Bulgaria, </a:t>
            </a:r>
            <a:r>
              <a:rPr lang="en-US" sz="2800" smtClean="0"/>
              <a:t>39272/98</a:t>
            </a:r>
            <a:r>
              <a:rPr lang="cs-CZ" sz="2800" smtClean="0"/>
              <a:t>)</a:t>
            </a:r>
          </a:p>
          <a:p>
            <a:pPr lvl="1">
              <a:lnSpc>
                <a:spcPct val="100000"/>
              </a:lnSpc>
            </a:pPr>
            <a:r>
              <a:rPr lang="cs-CZ" sz="2800" smtClean="0"/>
              <a:t>sexual abuse of a mentally handicaped person (ECHR X. and Y. v. the Netherlands, </a:t>
            </a:r>
            <a:r>
              <a:rPr lang="en-US" sz="2800" smtClean="0"/>
              <a:t>8978/80</a:t>
            </a:r>
            <a:r>
              <a:rPr lang="cs-CZ" sz="2800" smtClean="0"/>
              <a:t>)</a:t>
            </a:r>
          </a:p>
          <a:p>
            <a:pPr lvl="1">
              <a:lnSpc>
                <a:spcPct val="100000"/>
              </a:lnSpc>
            </a:pPr>
            <a:endParaRPr lang="en-US" sz="2800"/>
          </a:p>
        </p:txBody>
      </p:sp>
      <p:sp>
        <p:nvSpPr>
          <p:cNvPr id="4" name="Zástupný symbol pro zápatí 3"/>
          <p:cNvSpPr>
            <a:spLocks noGrp="1"/>
          </p:cNvSpPr>
          <p:nvPr>
            <p:ph type="ftr" sz="quarter" idx="10"/>
          </p:nvPr>
        </p:nvSpPr>
        <p:spPr/>
        <p:txBody>
          <a:bodyPr/>
          <a:lstStyle/>
          <a:p>
            <a:r>
              <a:rPr lang="en-US" altLang="cs-CZ" smtClean="0"/>
              <a:t>Criminal Law and Protection of Human Rights                                             </a:t>
            </a:r>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8</a:t>
            </a:fld>
            <a:endParaRPr lang="cs-CZ" altLang="cs-CZ" dirty="0"/>
          </a:p>
        </p:txBody>
      </p:sp>
    </p:spTree>
    <p:extLst>
      <p:ext uri="{BB962C8B-B14F-4D97-AF65-F5344CB8AC3E}">
        <p14:creationId xmlns:p14="http://schemas.microsoft.com/office/powerpoint/2010/main" val="5494353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Criminal sanctions – limitations</a:t>
            </a:r>
            <a:endParaRPr lang="en-US"/>
          </a:p>
        </p:txBody>
      </p:sp>
      <p:sp>
        <p:nvSpPr>
          <p:cNvPr id="3" name="Zástupný symbol pro obsah 2"/>
          <p:cNvSpPr>
            <a:spLocks noGrp="1"/>
          </p:cNvSpPr>
          <p:nvPr>
            <p:ph idx="1"/>
          </p:nvPr>
        </p:nvSpPr>
        <p:spPr/>
        <p:txBody>
          <a:bodyPr/>
          <a:lstStyle/>
          <a:p>
            <a:r>
              <a:rPr lang="cs-CZ" smtClean="0"/>
              <a:t>Typically cruel, inhuman or degrading punishment</a:t>
            </a:r>
          </a:p>
          <a:p>
            <a:endParaRPr lang="cs-CZ" sz="2800"/>
          </a:p>
          <a:p>
            <a:r>
              <a:rPr lang="cs-CZ" sz="2800" smtClean="0"/>
              <a:t>What wasn‘t found as cruel, inhuman or degrading: „slippering“ three times on buttocks with a rubber-soled gym shoe in private by the headmaster of his boarding school (ECHR Costello-Robers v. UK, </a:t>
            </a:r>
            <a:r>
              <a:rPr lang="en-US" smtClean="0"/>
              <a:t>13134/87</a:t>
            </a:r>
            <a:r>
              <a:rPr lang="cs-CZ" smtClean="0"/>
              <a:t>)</a:t>
            </a:r>
            <a:endParaRPr lang="cs-CZ" sz="2800" smtClean="0"/>
          </a:p>
          <a:p>
            <a:endParaRPr lang="cs-CZ"/>
          </a:p>
          <a:p>
            <a:r>
              <a:rPr lang="cs-CZ" sz="2800" smtClean="0"/>
              <a:t>What was: spanking three times by a birch on bare posterior on a police station while other policemen watching (ECHR Tyler v. UK, </a:t>
            </a:r>
            <a:r>
              <a:rPr lang="en-US" smtClean="0"/>
              <a:t>5856/72</a:t>
            </a:r>
            <a:r>
              <a:rPr lang="cs-CZ" smtClean="0"/>
              <a:t>)</a:t>
            </a:r>
            <a:r>
              <a:rPr lang="cs-CZ" sz="2800" smtClean="0"/>
              <a:t> </a:t>
            </a:r>
          </a:p>
        </p:txBody>
      </p:sp>
      <p:sp>
        <p:nvSpPr>
          <p:cNvPr id="4" name="Zástupný symbol pro zápatí 3"/>
          <p:cNvSpPr>
            <a:spLocks noGrp="1"/>
          </p:cNvSpPr>
          <p:nvPr>
            <p:ph type="ftr" sz="quarter" idx="10"/>
          </p:nvPr>
        </p:nvSpPr>
        <p:spPr/>
        <p:txBody>
          <a:bodyPr/>
          <a:lstStyle/>
          <a:p>
            <a:r>
              <a:rPr lang="en-US" altLang="cs-CZ" smtClean="0"/>
              <a:t>Criminal Law and Protection of Human Rights                                             </a:t>
            </a:r>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9</a:t>
            </a:fld>
            <a:endParaRPr lang="cs-CZ" altLang="cs-CZ" dirty="0"/>
          </a:p>
        </p:txBody>
      </p:sp>
    </p:spTree>
    <p:extLst>
      <p:ext uri="{BB962C8B-B14F-4D97-AF65-F5344CB8AC3E}">
        <p14:creationId xmlns:p14="http://schemas.microsoft.com/office/powerpoint/2010/main" val="690231753"/>
      </p:ext>
    </p:extLst>
  </p:cSld>
  <p:clrMapOvr>
    <a:masterClrMapping/>
  </p:clrMapOvr>
</p:sld>
</file>

<file path=ppt/theme/theme1.xml><?xml version="1.0" encoding="utf-8"?>
<a:theme xmlns:a="http://schemas.openxmlformats.org/drawingml/2006/main" name="Presentation_MU_EN">
  <a:themeElements>
    <a:clrScheme name="MUNI MED">
      <a:dk1>
        <a:srgbClr val="000000"/>
      </a:dk1>
      <a:lt1>
        <a:srgbClr val="FFFFFF"/>
      </a:lt1>
      <a:dk2>
        <a:srgbClr val="0000DC"/>
      </a:dk2>
      <a:lt2>
        <a:srgbClr val="FFC000"/>
      </a:lt2>
      <a:accent1>
        <a:srgbClr val="0000DC"/>
      </a:accent1>
      <a:accent2>
        <a:srgbClr val="F01928"/>
      </a:accent2>
      <a:accent3>
        <a:srgbClr val="00AF3F"/>
      </a:accent3>
      <a:accent4>
        <a:srgbClr val="4BC8FF"/>
      </a:accent4>
      <a:accent5>
        <a:srgbClr val="FF7300"/>
      </a:accent5>
      <a:accent6>
        <a:srgbClr val="B9006E"/>
      </a:accent6>
      <a:hlink>
        <a:srgbClr val="0000DC"/>
      </a:hlink>
      <a:folHlink>
        <a:srgbClr val="5AC8AF"/>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Směsi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Směsi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Směsi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Směsi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Směsi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Směsi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zentace-LAW-EN.potx" id="{0C0DC805-1389-42E8-B0E9-37E70B4CDACB}" vid="{C467CF55-C5A9-4A6A-8FED-214A2E97D31C}"/>
    </a:ext>
  </a:extLst>
</a:theme>
</file>

<file path=ppt/theme/theme2.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296</TotalTime>
  <Words>1754</Words>
  <Application>Microsoft Office PowerPoint</Application>
  <PresentationFormat>Širokoúhlá obrazovka</PresentationFormat>
  <Paragraphs>164</Paragraphs>
  <Slides>20</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20</vt:i4>
      </vt:variant>
    </vt:vector>
  </HeadingPairs>
  <TitlesOfParts>
    <vt:vector size="24" baseType="lpstr">
      <vt:lpstr>Arial</vt:lpstr>
      <vt:lpstr>Tahoma</vt:lpstr>
      <vt:lpstr>Wingdings</vt:lpstr>
      <vt:lpstr>Presentation_MU_EN</vt:lpstr>
      <vt:lpstr>Selected Problems of Czech Criminal Law</vt:lpstr>
      <vt:lpstr>Human Rights in Modern State</vt:lpstr>
      <vt:lpstr>Modern criminal law</vt:lpstr>
      <vt:lpstr>Interaction of Criminal Law and Human Rights</vt:lpstr>
      <vt:lpstr>Criminal liability interaction – limitations</vt:lpstr>
      <vt:lpstr>Criminal liability interaction – limitations</vt:lpstr>
      <vt:lpstr>Criminal liability interaction – limitations</vt:lpstr>
      <vt:lpstr>Criminal liability interaction – requirements</vt:lpstr>
      <vt:lpstr>Criminal sanctions – limitations</vt:lpstr>
      <vt:lpstr>Criminal sanctions – requirements</vt:lpstr>
      <vt:lpstr>Criminal procedure – limitations</vt:lpstr>
      <vt:lpstr>Criminal procedure – requirements</vt:lpstr>
      <vt:lpstr>Prezentace aplikace PowerPoint</vt:lpstr>
      <vt:lpstr>Prezentace aplikace PowerPoint</vt:lpstr>
      <vt:lpstr>Entrapment</vt:lpstr>
      <vt:lpstr>„Essentially passive“</vt:lpstr>
      <vt:lpstr>Who can be the entrapping agent?</vt:lpstr>
      <vt:lpstr>How to tell that the person would commit the crime on his/hers own?</vt:lpstr>
      <vt:lpstr>What is insufficient to conclude that the person would commit the crime on his/hers own?</vt:lpstr>
      <vt:lpstr>Thank you for your attention!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Selected Problems of Czech Criminal Law</dc:title>
  <dc:creator>Provazník Jan</dc:creator>
  <cp:lastModifiedBy>Jan Provazník</cp:lastModifiedBy>
  <cp:revision>40</cp:revision>
  <cp:lastPrinted>1601-01-01T00:00:00Z</cp:lastPrinted>
  <dcterms:created xsi:type="dcterms:W3CDTF">2019-02-26T12:47:20Z</dcterms:created>
  <dcterms:modified xsi:type="dcterms:W3CDTF">2019-10-30T15:02:47Z</dcterms:modified>
</cp:coreProperties>
</file>