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4"/>
  </p:notesMasterIdLst>
  <p:handoutMasterIdLst>
    <p:handoutMasterId r:id="rId45"/>
  </p:handoutMasterIdLst>
  <p:sldIdLst>
    <p:sldId id="256" r:id="rId2"/>
    <p:sldId id="309" r:id="rId3"/>
    <p:sldId id="258" r:id="rId4"/>
    <p:sldId id="259" r:id="rId5"/>
    <p:sldId id="260" r:id="rId6"/>
    <p:sldId id="263" r:id="rId7"/>
    <p:sldId id="264" r:id="rId8"/>
    <p:sldId id="265" r:id="rId9"/>
    <p:sldId id="266" r:id="rId10"/>
    <p:sldId id="268" r:id="rId11"/>
    <p:sldId id="267" r:id="rId12"/>
    <p:sldId id="269" r:id="rId13"/>
    <p:sldId id="299" r:id="rId14"/>
    <p:sldId id="300" r:id="rId15"/>
    <p:sldId id="301" r:id="rId16"/>
    <p:sldId id="302" r:id="rId17"/>
    <p:sldId id="303" r:id="rId18"/>
    <p:sldId id="304"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305" r:id="rId32"/>
    <p:sldId id="306" r:id="rId33"/>
    <p:sldId id="307" r:id="rId34"/>
    <p:sldId id="308" r:id="rId35"/>
    <p:sldId id="282" r:id="rId36"/>
    <p:sldId id="283" r:id="rId37"/>
    <p:sldId id="284" r:id="rId38"/>
    <p:sldId id="285" r:id="rId39"/>
    <p:sldId id="286" r:id="rId40"/>
    <p:sldId id="287" r:id="rId41"/>
    <p:sldId id="288" r:id="rId42"/>
    <p:sldId id="298"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754" autoAdjust="0"/>
  </p:normalViewPr>
  <p:slideViewPr>
    <p:cSldViewPr snapToGrid="0">
      <p:cViewPr varScale="1">
        <p:scale>
          <a:sx n="80" d="100"/>
          <a:sy n="80" d="100"/>
        </p:scale>
        <p:origin x="120" y="7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noProof="0" smtClean="0"/>
              <a:t>Selected Problems of Czech Criminal Law – Criminal Liability in the Czech Criminal Law; 2. X. 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smtClean="0"/>
              <a:t>Selected Problems of Czech Criminal Law – Criminal Liability in the Czech Criminal Law; 2. X.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US" smtClean="0"/>
              <a:t>Selected Problems of Czech Criminal Law – Criminal Liability in the Czech Criminal Law; 2. X.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smtClean="0"/>
              <a:t>Selected Problems of Czech Criminal Law – Criminal Liability in the Czech Criminal Law; 2. X. 2019</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Selected Problems of Czech Criminal Law – Criminal Liability in the Czech Criminal Law; 2. X. 2019</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smtClean="0"/>
              <a:t>Selected Problems of Czech Criminal Law – Criminal Liability in the Czech Criminal Law; 2. X.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smtClean="0"/>
              <a:t>Selected Problems of Czech Criminal Law – Criminal Liability in the Czech Criminal Law; 2. X. 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US" noProof="0" smtClean="0"/>
              <a:t>Selected Problems of Czech Criminal Law – Criminal Liability in the Czech Criminal Law; 2. X.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smtClean="0"/>
              <a:t>Selected Problems of Czech Criminal Law – Criminal Liability in the Czech Criminal Law; 2. X. 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en-GB" altLang="cs-CZ" dirty="0"/>
              <a:t>Introduction – Criminal Liability in the Czech Criminal Law</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1871334" y="526419"/>
            <a:ext cx="8086635" cy="454393"/>
          </a:xfrm>
        </p:spPr>
        <p:txBody>
          <a:bodyPr/>
          <a:lstStyle/>
          <a:p>
            <a:pPr algn="ctr"/>
            <a:r>
              <a:rPr lang="en-GB" altLang="cs-CZ" dirty="0" smtClean="0"/>
              <a:t>The </a:t>
            </a:r>
            <a:r>
              <a:rPr lang="en-GB" altLang="cs-CZ" i="1" dirty="0" err="1" smtClean="0"/>
              <a:t>Ultima</a:t>
            </a:r>
            <a:r>
              <a:rPr lang="en-GB" altLang="cs-CZ" i="1" dirty="0" smtClean="0"/>
              <a:t> Ratio </a:t>
            </a:r>
            <a:r>
              <a:rPr lang="en-GB" altLang="cs-CZ" dirty="0" smtClean="0"/>
              <a:t>Principle in the CC</a:t>
            </a:r>
            <a:endParaRPr lang="cs-CZ" altLang="cs-CZ" i="1" dirty="0" smtClean="0"/>
          </a:p>
        </p:txBody>
      </p:sp>
      <p:sp>
        <p:nvSpPr>
          <p:cNvPr id="16387" name="Zástupný symbol pro obsah 2"/>
          <p:cNvSpPr>
            <a:spLocks noGrp="1"/>
          </p:cNvSpPr>
          <p:nvPr>
            <p:ph idx="1"/>
          </p:nvPr>
        </p:nvSpPr>
        <p:spPr>
          <a:xfrm>
            <a:off x="274320" y="1679080"/>
            <a:ext cx="11679382" cy="4114800"/>
          </a:xfrm>
        </p:spPr>
        <p:txBody>
          <a:bodyPr/>
          <a:lstStyle/>
          <a:p>
            <a:pPr marL="0" indent="0" algn="ctr">
              <a:buNone/>
            </a:pPr>
            <a:endParaRPr lang="en-GB" altLang="cs-CZ" dirty="0"/>
          </a:p>
          <a:p>
            <a:pPr marL="0" indent="0" algn="ctr">
              <a:buNone/>
            </a:pPr>
            <a:r>
              <a:rPr lang="en-GB" altLang="cs-CZ" dirty="0"/>
              <a:t>Section 12 para 2</a:t>
            </a:r>
          </a:p>
          <a:p>
            <a:pPr algn="just" eaLnBrk="1" hangingPunct="1">
              <a:buFont typeface="Wingdings" panose="05000000000000000000" pitchFamily="2" charset="2"/>
              <a:buNone/>
            </a:pPr>
            <a:r>
              <a:rPr lang="en-GB" altLang="cs-CZ" dirty="0"/>
              <a:t>   “</a:t>
            </a:r>
            <a:r>
              <a:rPr lang="en-GB" altLang="cs-CZ" i="1" dirty="0"/>
              <a:t>The criminal liability and its legal consequences may be only applied</a:t>
            </a:r>
            <a:r>
              <a:rPr lang="en-GB" altLang="cs-CZ" b="1" i="1" dirty="0"/>
              <a:t> in socially harmful cases</a:t>
            </a:r>
            <a:r>
              <a:rPr lang="en-GB" altLang="cs-CZ" i="1" dirty="0"/>
              <a:t> if application of liability under </a:t>
            </a:r>
            <a:r>
              <a:rPr lang="en-GB" altLang="cs-CZ" b="1" i="1" dirty="0"/>
              <a:t>another legal regulation is not sufficient</a:t>
            </a:r>
            <a:r>
              <a:rPr lang="en-GB" altLang="cs-CZ" i="1" dirty="0"/>
              <a:t>.</a:t>
            </a:r>
            <a:r>
              <a:rPr lang="en-GB" altLang="cs-CZ" dirty="0"/>
              <a:t>”</a:t>
            </a:r>
            <a:r>
              <a:rPr lang="en-GB" altLang="cs-CZ" i="1" dirty="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370334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a:xfrm>
            <a:off x="183183" y="858905"/>
            <a:ext cx="11787446" cy="4114800"/>
          </a:xfrm>
        </p:spPr>
        <p:txBody>
          <a:bodyPr/>
          <a:lstStyle/>
          <a:p>
            <a:pPr algn="just" eaLnBrk="1" hangingPunct="1">
              <a:spcAft>
                <a:spcPts val="600"/>
              </a:spcAft>
            </a:pPr>
            <a:r>
              <a:rPr lang="en-GB" altLang="cs-CZ" dirty="0" smtClean="0"/>
              <a:t>According  to Section 3 para 1 of the former Criminal Code, </a:t>
            </a:r>
            <a:r>
              <a:rPr lang="en-GB" altLang="cs-CZ" b="1" i="1" dirty="0" smtClean="0"/>
              <a:t>a</a:t>
            </a:r>
            <a:r>
              <a:rPr lang="en-GB" altLang="cs-CZ" i="1" dirty="0" smtClean="0"/>
              <a:t> </a:t>
            </a:r>
            <a:r>
              <a:rPr lang="en-GB" altLang="cs-CZ" b="1" i="1" dirty="0" smtClean="0"/>
              <a:t>criminal act  shall be an act which is dangerous to the society </a:t>
            </a:r>
            <a:r>
              <a:rPr lang="en-GB" altLang="cs-CZ" b="1" dirty="0" smtClean="0"/>
              <a:t> </a:t>
            </a:r>
            <a:r>
              <a:rPr lang="en-GB" altLang="cs-CZ" b="1" i="1" dirty="0" smtClean="0"/>
              <a:t>and the features of which laid down in this Code.</a:t>
            </a:r>
            <a:r>
              <a:rPr lang="en-GB" altLang="cs-CZ" i="1" dirty="0" smtClean="0"/>
              <a:t> </a:t>
            </a:r>
          </a:p>
          <a:p>
            <a:pPr lvl="1" algn="just">
              <a:lnSpc>
                <a:spcPct val="100000"/>
              </a:lnSpc>
              <a:spcAft>
                <a:spcPts val="600"/>
              </a:spcAft>
              <a:defRPr/>
            </a:pPr>
            <a:r>
              <a:rPr lang="en-GB" altLang="cs-CZ" sz="2400" dirty="0"/>
              <a:t>According to Section 3 para 2, an act whose degree of danger to society is negligible shall not be considered a criminal act, even though it may otherwise have elements of a criminal act. </a:t>
            </a:r>
          </a:p>
          <a:p>
            <a:pPr lvl="1" algn="just">
              <a:lnSpc>
                <a:spcPct val="100000"/>
              </a:lnSpc>
              <a:spcAft>
                <a:spcPts val="600"/>
              </a:spcAft>
              <a:defRPr/>
            </a:pPr>
            <a:r>
              <a:rPr lang="en-GB" altLang="cs-CZ" sz="2400" dirty="0"/>
              <a:t>The degree of danger to the society was determined  in particular by the </a:t>
            </a:r>
            <a:r>
              <a:rPr lang="en-GB" altLang="cs-CZ" sz="2400" b="1" dirty="0"/>
              <a:t>significance of the protected interests </a:t>
            </a:r>
            <a:r>
              <a:rPr lang="en-GB" altLang="cs-CZ" sz="2400" dirty="0"/>
              <a:t>affected by such an act, </a:t>
            </a:r>
            <a:r>
              <a:rPr lang="en-GB" altLang="cs-CZ" sz="2400" b="1" dirty="0"/>
              <a:t>the manner in which the act is committed </a:t>
            </a:r>
            <a:r>
              <a:rPr lang="en-GB" altLang="cs-CZ" sz="2400" dirty="0"/>
              <a:t>and its </a:t>
            </a:r>
            <a:r>
              <a:rPr lang="en-GB" altLang="cs-CZ" sz="2400" b="1" dirty="0"/>
              <a:t>consequences</a:t>
            </a:r>
            <a:r>
              <a:rPr lang="en-GB" altLang="cs-CZ" sz="2400" dirty="0"/>
              <a:t>, the </a:t>
            </a:r>
            <a:r>
              <a:rPr lang="en-GB" altLang="cs-CZ" sz="2400" b="1" dirty="0"/>
              <a:t>circumstances under which the act is committed</a:t>
            </a:r>
            <a:r>
              <a:rPr lang="en-GB" altLang="cs-CZ" sz="2400" dirty="0"/>
              <a:t>, </a:t>
            </a:r>
            <a:r>
              <a:rPr lang="en-GB" altLang="cs-CZ" sz="2400" b="1" dirty="0"/>
              <a:t>the person of the perpetrator </a:t>
            </a:r>
            <a:r>
              <a:rPr lang="en-GB" altLang="cs-CZ" sz="2400" dirty="0"/>
              <a:t>and the </a:t>
            </a:r>
            <a:r>
              <a:rPr lang="en-GB" altLang="cs-CZ" sz="2400" b="1" dirty="0"/>
              <a:t>degree of his culpability</a:t>
            </a:r>
            <a:r>
              <a:rPr lang="en-GB" altLang="cs-CZ" sz="2400" dirty="0"/>
              <a:t> and motives. </a:t>
            </a:r>
          </a:p>
          <a:p>
            <a:pPr algn="just" eaLnBrk="1" hangingPunct="1">
              <a:spcAft>
                <a:spcPts val="600"/>
              </a:spcAft>
            </a:pPr>
            <a:r>
              <a:rPr lang="en-GB" altLang="cs-CZ" dirty="0" smtClean="0"/>
              <a:t>According the </a:t>
            </a:r>
            <a:r>
              <a:rPr lang="en-GB" altLang="cs-CZ" b="1" dirty="0" smtClean="0"/>
              <a:t>Juvenile Justice Act</a:t>
            </a:r>
            <a:r>
              <a:rPr lang="en-GB" altLang="cs-CZ" dirty="0" smtClean="0"/>
              <a:t>, an act whose degree of danger to </a:t>
            </a:r>
            <a:r>
              <a:rPr lang="en-GB" altLang="cs-CZ" smtClean="0"/>
              <a:t>society </a:t>
            </a:r>
            <a:r>
              <a:rPr lang="cs-CZ" altLang="cs-CZ" b="1" smtClean="0"/>
              <a:t>was</a:t>
            </a:r>
            <a:r>
              <a:rPr lang="en-GB" altLang="cs-CZ" b="1" smtClean="0"/>
              <a:t> small </a:t>
            </a:r>
            <a:r>
              <a:rPr lang="en-GB" altLang="cs-CZ" smtClean="0"/>
              <a:t>sh</a:t>
            </a:r>
            <a:r>
              <a:rPr lang="cs-CZ" altLang="cs-CZ" smtClean="0"/>
              <a:t>ould</a:t>
            </a:r>
            <a:r>
              <a:rPr lang="en-GB" altLang="cs-CZ" smtClean="0"/>
              <a:t> not</a:t>
            </a:r>
            <a:r>
              <a:rPr lang="cs-CZ" altLang="cs-CZ" smtClean="0"/>
              <a:t> have</a:t>
            </a:r>
            <a:r>
              <a:rPr lang="en-GB" altLang="cs-CZ" smtClean="0"/>
              <a:t> be</a:t>
            </a:r>
            <a:r>
              <a:rPr lang="cs-CZ" altLang="cs-CZ" smtClean="0"/>
              <a:t>en</a:t>
            </a:r>
            <a:r>
              <a:rPr lang="en-GB" altLang="cs-CZ" smtClean="0"/>
              <a:t> </a:t>
            </a:r>
            <a:r>
              <a:rPr lang="en-GB" altLang="cs-CZ" dirty="0" smtClean="0"/>
              <a:t>considered a criminal act…..</a:t>
            </a:r>
          </a:p>
          <a:p>
            <a:pPr eaLnBrk="1" hangingPunct="1">
              <a:lnSpc>
                <a:spcPct val="90000"/>
              </a:lnSpc>
            </a:pPr>
            <a:endParaRPr lang="cs-CZ" altLang="cs-CZ" dirty="0" smtClean="0"/>
          </a:p>
          <a:p>
            <a:endParaRPr lang="cs-CZ" altLang="cs-CZ" b="1" dirty="0" smtClean="0"/>
          </a:p>
        </p:txBody>
      </p:sp>
      <p:sp>
        <p:nvSpPr>
          <p:cNvPr id="15364" name="Nadpis 1"/>
          <p:cNvSpPr>
            <a:spLocks noGrp="1"/>
          </p:cNvSpPr>
          <p:nvPr>
            <p:ph type="title"/>
          </p:nvPr>
        </p:nvSpPr>
        <p:spPr>
          <a:xfrm>
            <a:off x="2033589" y="369343"/>
            <a:ext cx="8086635" cy="489562"/>
          </a:xfrm>
        </p:spPr>
        <p:txBody>
          <a:bodyPr/>
          <a:lstStyle/>
          <a:p>
            <a:pPr algn="ctr"/>
            <a:r>
              <a:rPr lang="en-GB" altLang="cs-CZ" dirty="0" smtClean="0"/>
              <a:t>Criminal Act in the Former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193223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50630"/>
            <a:ext cx="8086635" cy="445601"/>
          </a:xfrm>
        </p:spPr>
        <p:txBody>
          <a:bodyPr/>
          <a:lstStyle/>
          <a:p>
            <a:pPr algn="ctr"/>
            <a:r>
              <a:rPr lang="en-US" altLang="cs-CZ" dirty="0" smtClean="0"/>
              <a:t>The use of the </a:t>
            </a:r>
            <a:r>
              <a:rPr lang="en-US" altLang="cs-CZ" i="1" dirty="0" smtClean="0"/>
              <a:t>ultima ratio </a:t>
            </a:r>
            <a:r>
              <a:rPr lang="en-GB" altLang="cs-CZ" i="1" dirty="0" smtClean="0"/>
              <a:t>principle</a:t>
            </a:r>
          </a:p>
        </p:txBody>
      </p:sp>
      <p:sp>
        <p:nvSpPr>
          <p:cNvPr id="17411" name="Zástupný symbol pro obsah 2"/>
          <p:cNvSpPr>
            <a:spLocks noGrp="1"/>
          </p:cNvSpPr>
          <p:nvPr>
            <p:ph idx="1"/>
          </p:nvPr>
        </p:nvSpPr>
        <p:spPr>
          <a:xfrm>
            <a:off x="170714" y="1752935"/>
            <a:ext cx="11812385" cy="4406796"/>
          </a:xfrm>
        </p:spPr>
        <p:txBody>
          <a:bodyPr/>
          <a:lstStyle/>
          <a:p>
            <a:pPr algn="just">
              <a:spcAft>
                <a:spcPts val="600"/>
              </a:spcAft>
            </a:pPr>
            <a:r>
              <a:rPr lang="cs-CZ" altLang="cs-CZ" dirty="0" smtClean="0"/>
              <a:t>A</a:t>
            </a:r>
            <a:r>
              <a:rPr lang="en-US" altLang="cs-CZ" dirty="0" smtClean="0"/>
              <a:t>t first problematic reception</a:t>
            </a:r>
            <a:r>
              <a:rPr lang="cs-CZ" altLang="cs-CZ" dirty="0" smtClean="0"/>
              <a:t> by </a:t>
            </a:r>
            <a:r>
              <a:rPr lang="en-GB" altLang="cs-CZ" dirty="0" smtClean="0"/>
              <a:t>the</a:t>
            </a:r>
            <a:r>
              <a:rPr lang="cs-CZ" altLang="cs-CZ" dirty="0" smtClean="0"/>
              <a:t> </a:t>
            </a:r>
            <a:r>
              <a:rPr lang="en-US" altLang="cs-CZ" dirty="0" smtClean="0"/>
              <a:t>decision-making</a:t>
            </a:r>
            <a:r>
              <a:rPr lang="en-GB" altLang="cs-CZ" dirty="0" smtClean="0"/>
              <a:t> praxis</a:t>
            </a:r>
          </a:p>
          <a:p>
            <a:pPr lvl="1" algn="just">
              <a:lnSpc>
                <a:spcPct val="100000"/>
              </a:lnSpc>
              <a:spcAft>
                <a:spcPts val="600"/>
              </a:spcAft>
              <a:defRPr/>
            </a:pPr>
            <a:r>
              <a:rPr lang="en-US" altLang="cs-CZ" sz="2400" dirty="0"/>
              <a:t>social harm = social danger vs. strict formal </a:t>
            </a:r>
            <a:r>
              <a:rPr lang="en-GB" altLang="cs-CZ" sz="2400" dirty="0"/>
              <a:t>approach</a:t>
            </a:r>
            <a:endParaRPr lang="cs-CZ" altLang="cs-CZ" sz="2400" dirty="0"/>
          </a:p>
          <a:p>
            <a:pPr algn="just">
              <a:spcAft>
                <a:spcPts val="600"/>
              </a:spcAft>
            </a:pPr>
            <a:r>
              <a:rPr lang="en-GB" altLang="cs-CZ" dirty="0" smtClean="0"/>
              <a:t>Disharmony even a</a:t>
            </a:r>
            <a:r>
              <a:rPr lang="cs-CZ" altLang="cs-CZ" dirty="0" smtClean="0"/>
              <a:t>t</a:t>
            </a:r>
            <a:r>
              <a:rPr lang="en-US" altLang="cs-CZ" dirty="0" smtClean="0"/>
              <a:t> the Supreme Court</a:t>
            </a:r>
          </a:p>
          <a:p>
            <a:pPr algn="just">
              <a:spcAft>
                <a:spcPts val="600"/>
              </a:spcAft>
            </a:pPr>
            <a:r>
              <a:rPr lang="en-US" altLang="cs-CZ" dirty="0" smtClean="0"/>
              <a:t>Unifying opinion of its criminal division</a:t>
            </a:r>
          </a:p>
          <a:p>
            <a:pPr lvl="1" algn="just">
              <a:lnSpc>
                <a:spcPct val="100000"/>
              </a:lnSpc>
              <a:spcAft>
                <a:spcPts val="600"/>
              </a:spcAft>
            </a:pPr>
            <a:r>
              <a:rPr lang="en-US" altLang="cs-CZ" sz="2400" i="1" dirty="0" smtClean="0"/>
              <a:t>ultima ratio </a:t>
            </a:r>
            <a:r>
              <a:rPr lang="en-US" altLang="cs-CZ" sz="2400" dirty="0" smtClean="0"/>
              <a:t>as a </a:t>
            </a:r>
            <a:r>
              <a:rPr lang="en-US" altLang="cs-CZ" sz="2400" b="1" dirty="0" smtClean="0"/>
              <a:t>principle of </a:t>
            </a:r>
            <a:r>
              <a:rPr lang="en-GB" altLang="cs-CZ" sz="2400" b="1" dirty="0" smtClean="0"/>
              <a:t>legislation</a:t>
            </a:r>
            <a:endParaRPr lang="cs-CZ" altLang="cs-CZ" sz="2400" b="1" dirty="0" smtClean="0"/>
          </a:p>
          <a:p>
            <a:pPr lvl="1" algn="just">
              <a:lnSpc>
                <a:spcPct val="100000"/>
              </a:lnSpc>
              <a:spcAft>
                <a:spcPts val="600"/>
              </a:spcAft>
            </a:pPr>
            <a:r>
              <a:rPr lang="cs-CZ" altLang="cs-CZ" sz="2400" i="1" dirty="0" smtClean="0"/>
              <a:t>ultima ratio </a:t>
            </a:r>
            <a:r>
              <a:rPr lang="cs-CZ" altLang="cs-CZ" sz="2400" dirty="0" smtClean="0"/>
              <a:t>as a </a:t>
            </a:r>
            <a:r>
              <a:rPr lang="en-GB" altLang="cs-CZ" sz="2400" b="1" dirty="0" smtClean="0"/>
              <a:t>corrective of interpretation</a:t>
            </a:r>
          </a:p>
          <a:p>
            <a:pPr lvl="1" algn="just">
              <a:lnSpc>
                <a:spcPct val="100000"/>
              </a:lnSpc>
              <a:spcAft>
                <a:spcPts val="600"/>
              </a:spcAft>
            </a:pPr>
            <a:r>
              <a:rPr lang="cs-CZ" altLang="cs-CZ" sz="2400" b="1" dirty="0" smtClean="0"/>
              <a:t>direct </a:t>
            </a:r>
            <a:r>
              <a:rPr lang="en-GB" altLang="cs-CZ" sz="2400" b="1" dirty="0" smtClean="0"/>
              <a:t>application </a:t>
            </a:r>
            <a:r>
              <a:rPr lang="en-GB" altLang="cs-CZ" sz="2400" dirty="0" smtClean="0"/>
              <a:t>of the principle</a:t>
            </a:r>
          </a:p>
          <a:p>
            <a:pPr lvl="2" algn="just">
              <a:lnSpc>
                <a:spcPct val="100000"/>
              </a:lnSpc>
              <a:spcAft>
                <a:spcPts val="600"/>
              </a:spcAft>
            </a:pPr>
            <a:r>
              <a:rPr lang="en-GB" altLang="cs-CZ" sz="2400" dirty="0" smtClean="0"/>
              <a:t>the individual case does not reach even the lower border </a:t>
            </a:r>
            <a:r>
              <a:rPr lang="cs-CZ" altLang="cs-CZ" sz="2400" dirty="0" smtClean="0"/>
              <a:t>(</a:t>
            </a:r>
            <a:r>
              <a:rPr lang="en-US" altLang="cs-CZ" sz="2400" dirty="0" smtClean="0"/>
              <a:t>threshold</a:t>
            </a:r>
            <a:r>
              <a:rPr lang="cs-CZ" altLang="cs-CZ" sz="2400" dirty="0" smtClean="0"/>
              <a:t>) </a:t>
            </a:r>
            <a:r>
              <a:rPr lang="en-GB" altLang="cs-CZ" sz="2400" dirty="0"/>
              <a:t>of </a:t>
            </a:r>
            <a:r>
              <a:rPr lang="en-GB" altLang="cs-CZ" sz="2400" dirty="0" smtClean="0"/>
              <a:t>criminality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377581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967089" y="450647"/>
            <a:ext cx="8086635" cy="428016"/>
          </a:xfrm>
        </p:spPr>
        <p:txBody>
          <a:bodyPr/>
          <a:lstStyle/>
          <a:p>
            <a:pPr algn="ctr"/>
            <a:r>
              <a:rPr lang="cs-CZ" altLang="cs-CZ" dirty="0" err="1" smtClean="0"/>
              <a:t>Examples</a:t>
            </a:r>
            <a:r>
              <a:rPr lang="cs-CZ" altLang="cs-CZ" dirty="0" smtClean="0"/>
              <a:t>: </a:t>
            </a:r>
            <a:r>
              <a:rPr lang="cs-CZ" altLang="cs-CZ" i="1" dirty="0" smtClean="0"/>
              <a:t>Ultima Ratio</a:t>
            </a:r>
            <a:r>
              <a:rPr lang="cs-CZ" altLang="cs-CZ" dirty="0" smtClean="0"/>
              <a:t> </a:t>
            </a:r>
            <a:r>
              <a:rPr lang="cs-CZ" altLang="cs-CZ" i="1" dirty="0" err="1" smtClean="0"/>
              <a:t>Principle</a:t>
            </a:r>
            <a:r>
              <a:rPr lang="cs-CZ" altLang="cs-CZ" dirty="0" smtClean="0"/>
              <a:t> </a:t>
            </a:r>
            <a:endParaRPr lang="cs-CZ" altLang="cs-CZ" i="1" dirty="0" smtClean="0"/>
          </a:p>
        </p:txBody>
      </p:sp>
      <p:sp>
        <p:nvSpPr>
          <p:cNvPr id="17411" name="Zástupný symbol pro obsah 2"/>
          <p:cNvSpPr>
            <a:spLocks noGrp="1"/>
          </p:cNvSpPr>
          <p:nvPr>
            <p:ph idx="1"/>
          </p:nvPr>
        </p:nvSpPr>
        <p:spPr>
          <a:xfrm>
            <a:off x="83128" y="1069855"/>
            <a:ext cx="11986952" cy="4114800"/>
          </a:xfrm>
        </p:spPr>
        <p:txBody>
          <a:bodyPr/>
          <a:lstStyle/>
          <a:p>
            <a:pPr algn="just"/>
            <a:r>
              <a:rPr lang="en-GB" altLang="cs-CZ" dirty="0" smtClean="0"/>
              <a:t>Controversial finding of the Constitutional Court (I. </a:t>
            </a:r>
            <a:r>
              <a:rPr lang="cs-CZ" altLang="cs-CZ" dirty="0" smtClean="0"/>
              <a:t>Ú</a:t>
            </a:r>
            <a:r>
              <a:rPr lang="en-GB" altLang="cs-CZ" dirty="0" smtClean="0"/>
              <a:t>S 3080/2016) - squatting in the homestead “</a:t>
            </a:r>
            <a:r>
              <a:rPr lang="en-GB" altLang="cs-CZ" dirty="0" err="1" smtClean="0"/>
              <a:t>Cibulka</a:t>
            </a:r>
            <a:r>
              <a:rPr lang="en-GB" altLang="cs-CZ" dirty="0" smtClean="0"/>
              <a:t>”</a:t>
            </a:r>
          </a:p>
          <a:p>
            <a:pPr algn="just"/>
            <a:r>
              <a:rPr lang="en-GB" altLang="cs-CZ" dirty="0" smtClean="0"/>
              <a:t>the squatters had an written agreement with the owner at first, then he cancelled it because of the breach of the conditions, so a notice period of three months started </a:t>
            </a:r>
          </a:p>
          <a:p>
            <a:pPr algn="just"/>
            <a:r>
              <a:rPr lang="en-GB" altLang="cs-CZ" dirty="0" smtClean="0"/>
              <a:t>the squatters disagreed and tried to negotiate another deal with the owner during the notice period (they wanted a new place to stay or a longer period to move out etc.), the negotiations allegedly continued even after the expiration of the notice period</a:t>
            </a:r>
          </a:p>
          <a:p>
            <a:pPr algn="just"/>
            <a:r>
              <a:rPr lang="en-GB" altLang="cs-CZ" dirty="0" smtClean="0"/>
              <a:t>the owner refused and submitted a criminal notice due to</a:t>
            </a:r>
            <a:r>
              <a:rPr lang="cs-CZ" altLang="cs-CZ" dirty="0" smtClean="0"/>
              <a:t> </a:t>
            </a:r>
            <a:r>
              <a:rPr lang="en-GB" altLang="cs-CZ" dirty="0" smtClean="0"/>
              <a:t>suspicion of a crime under </a:t>
            </a:r>
            <a:r>
              <a:rPr lang="cs-CZ" altLang="cs-CZ" dirty="0" smtClean="0"/>
              <a:t>§</a:t>
            </a:r>
            <a:r>
              <a:rPr lang="en-GB" altLang="cs-CZ" dirty="0" smtClean="0"/>
              <a:t> 208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3488403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41315" y="358910"/>
            <a:ext cx="11845637" cy="744539"/>
          </a:xfrm>
        </p:spPr>
        <p:txBody>
          <a:bodyPr/>
          <a:lstStyle/>
          <a:p>
            <a:pPr algn="ctr"/>
            <a:r>
              <a:rPr lang="cs-CZ" altLang="cs-CZ" dirty="0" smtClean="0"/>
              <a:t>§ </a:t>
            </a:r>
            <a:r>
              <a:rPr lang="en-GB" altLang="cs-CZ" dirty="0" smtClean="0"/>
              <a:t>208 - Unlawful interference with another’s rights to a house, flat or non-residential space </a:t>
            </a:r>
            <a:endParaRPr lang="cs-CZ" altLang="cs-CZ" i="1" dirty="0" smtClean="0"/>
          </a:p>
        </p:txBody>
      </p:sp>
      <p:sp>
        <p:nvSpPr>
          <p:cNvPr id="17411" name="Zástupný symbol pro obsah 2"/>
          <p:cNvSpPr>
            <a:spLocks noGrp="1"/>
          </p:cNvSpPr>
          <p:nvPr>
            <p:ph idx="1"/>
          </p:nvPr>
        </p:nvSpPr>
        <p:spPr>
          <a:xfrm>
            <a:off x="324196" y="1439131"/>
            <a:ext cx="11479877" cy="3708648"/>
          </a:xfrm>
        </p:spPr>
        <p:txBody>
          <a:bodyPr/>
          <a:lstStyle/>
          <a:p>
            <a:pPr marL="0" indent="0" algn="just">
              <a:spcAft>
                <a:spcPts val="600"/>
              </a:spcAft>
              <a:buNone/>
            </a:pPr>
            <a:r>
              <a:rPr lang="en-GB" altLang="cs-CZ" dirty="0" smtClean="0"/>
              <a:t>“</a:t>
            </a:r>
            <a:r>
              <a:rPr lang="en-GB" altLang="cs-CZ" i="1" dirty="0" smtClean="0"/>
              <a:t>(1) Who </a:t>
            </a:r>
            <a:r>
              <a:rPr lang="en-GB" altLang="cs-CZ" b="1" i="1" dirty="0" smtClean="0"/>
              <a:t>in a breach of law occupies </a:t>
            </a:r>
            <a:r>
              <a:rPr lang="en-GB" altLang="cs-CZ" i="1" dirty="0" smtClean="0"/>
              <a:t>or </a:t>
            </a:r>
            <a:r>
              <a:rPr lang="en-GB" altLang="cs-CZ" b="1" i="1" dirty="0" smtClean="0"/>
              <a:t>uses</a:t>
            </a:r>
            <a:r>
              <a:rPr lang="en-GB" altLang="cs-CZ" i="1" dirty="0" smtClean="0"/>
              <a:t> </a:t>
            </a:r>
            <a:r>
              <a:rPr lang="en-GB" altLang="cs-CZ" b="1" i="1" dirty="0" smtClean="0"/>
              <a:t>another person’s house</a:t>
            </a:r>
            <a:r>
              <a:rPr lang="en-GB" altLang="cs-CZ" i="1" dirty="0" smtClean="0"/>
              <a:t>, </a:t>
            </a:r>
            <a:r>
              <a:rPr lang="en-GB" altLang="cs-CZ" b="1" i="1" dirty="0" smtClean="0"/>
              <a:t>flat </a:t>
            </a:r>
            <a:r>
              <a:rPr lang="en-GB" altLang="cs-CZ" i="1" dirty="0" smtClean="0"/>
              <a:t>or a </a:t>
            </a:r>
            <a:r>
              <a:rPr lang="en-GB" altLang="cs-CZ" b="1" i="1" dirty="0" smtClean="0"/>
              <a:t>non-residential space</a:t>
            </a:r>
            <a:r>
              <a:rPr lang="en-GB" altLang="cs-CZ" i="1" dirty="0" smtClean="0"/>
              <a:t>, will be punished with up to two years of imprisonment or with a financial penalty.</a:t>
            </a:r>
          </a:p>
          <a:p>
            <a:pPr marL="0" indent="0" algn="just">
              <a:spcAft>
                <a:spcPts val="600"/>
              </a:spcAft>
              <a:buNone/>
            </a:pPr>
            <a:r>
              <a:rPr lang="en-GB" altLang="cs-CZ" i="1" dirty="0" smtClean="0"/>
              <a:t>(2) The same penalty will be imposed on anyone who in a breach of law obstructs the use of these premises by an authorised person.</a:t>
            </a:r>
          </a:p>
          <a:p>
            <a:pPr marL="0" indent="0" algn="just">
              <a:spcAft>
                <a:spcPts val="600"/>
              </a:spcAft>
              <a:buNone/>
            </a:pPr>
            <a:r>
              <a:rPr lang="en-GB" altLang="cs-CZ" i="1" dirty="0" smtClean="0"/>
              <a:t>(3) Punished with an imprisonment of from six months up to five years shall be anyone who</a:t>
            </a:r>
          </a:p>
          <a:p>
            <a:pPr marL="0" indent="0" algn="just">
              <a:spcAft>
                <a:spcPts val="600"/>
              </a:spcAft>
              <a:buNone/>
            </a:pPr>
            <a:r>
              <a:rPr lang="en-GB" altLang="cs-CZ" i="1" dirty="0" smtClean="0"/>
              <a:t>	a) commits an act according to the par. 1 or 2 as a 	</a:t>
            </a:r>
            <a:r>
              <a:rPr lang="en-GB" altLang="cs-CZ" b="1" i="1" dirty="0" smtClean="0"/>
              <a:t>member of an organised group</a:t>
            </a:r>
          </a:p>
          <a:p>
            <a:pPr marL="0" indent="0" algn="just">
              <a:spcAft>
                <a:spcPts val="600"/>
              </a:spcAft>
              <a:buNone/>
            </a:pPr>
            <a:r>
              <a:rPr lang="en-GB" altLang="cs-CZ" i="1" dirty="0" smtClean="0"/>
              <a:t>	b) causes damage of large proportions by such an 	act</a:t>
            </a:r>
            <a:r>
              <a:rPr lang="en-GB" altLang="cs-CZ" dirty="0" smtClean="0"/>
              <a:t>.” </a:t>
            </a:r>
          </a:p>
          <a:p>
            <a:pPr marL="0" indent="0">
              <a:buNone/>
            </a:pPr>
            <a:r>
              <a:rPr lang="en-GB" altLang="cs-CZ" dirty="0" smtClean="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00026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cs-CZ" altLang="cs-CZ" dirty="0" smtClean="0"/>
              <a:t>I. ÚS 3080/16</a:t>
            </a:r>
            <a:endParaRPr lang="cs-CZ" altLang="cs-CZ" i="1" dirty="0" smtClean="0"/>
          </a:p>
        </p:txBody>
      </p:sp>
      <p:sp>
        <p:nvSpPr>
          <p:cNvPr id="17411" name="Zástupný symbol pro obsah 2"/>
          <p:cNvSpPr>
            <a:spLocks noGrp="1"/>
          </p:cNvSpPr>
          <p:nvPr>
            <p:ph idx="1"/>
          </p:nvPr>
        </p:nvSpPr>
        <p:spPr>
          <a:xfrm>
            <a:off x="414000" y="1286944"/>
            <a:ext cx="11423324" cy="4114800"/>
          </a:xfrm>
        </p:spPr>
        <p:txBody>
          <a:bodyPr/>
          <a:lstStyle/>
          <a:p>
            <a:pPr algn="just">
              <a:spcAft>
                <a:spcPts val="600"/>
              </a:spcAft>
            </a:pPr>
            <a:r>
              <a:rPr lang="en-GB" dirty="0" smtClean="0"/>
              <a:t>“</a:t>
            </a:r>
            <a:r>
              <a:rPr lang="en-GB" i="1" dirty="0" smtClean="0"/>
              <a:t>The CC </a:t>
            </a:r>
            <a:r>
              <a:rPr lang="en-GB" b="1" i="1" dirty="0" smtClean="0"/>
              <a:t>basically preserved the formal-material concept of the criminal act</a:t>
            </a:r>
            <a:r>
              <a:rPr lang="en-GB" i="1" dirty="0" smtClean="0"/>
              <a:t>. The solution contained in the CC is based on a combination of a formal term of a criminal act (sec. 13 par. 1) and a material corrective of the scope of the criminal lawlessness through the subsidiarity of criminal repression (sec. 12 par. 2, sec. 39 par. 2).”</a:t>
            </a:r>
          </a:p>
          <a:p>
            <a:pPr algn="just">
              <a:spcAft>
                <a:spcPts val="600"/>
              </a:spcAft>
            </a:pPr>
            <a:r>
              <a:rPr lang="en-GB" dirty="0" smtClean="0"/>
              <a:t>This idea contradicts the opinion of the Supreme Court</a:t>
            </a:r>
          </a:p>
          <a:p>
            <a:pPr algn="just">
              <a:spcAft>
                <a:spcPts val="600"/>
              </a:spcAft>
            </a:pPr>
            <a:r>
              <a:rPr lang="en-GB" dirty="0" smtClean="0"/>
              <a:t>Should that mean that the material aspect of a criminal act ought to play the same role as it did in the former CC?    </a:t>
            </a:r>
            <a:r>
              <a:rPr lang="en-GB" i="1" dirty="0" smtClean="0"/>
              <a:t> </a:t>
            </a:r>
            <a:endParaRPr lang="en-GB" dirty="0" smtClean="0"/>
          </a:p>
          <a:p>
            <a:pPr marL="0" indent="0">
              <a:buNone/>
            </a:pPr>
            <a:endParaRPr lang="en-GB"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406314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Examples: </a:t>
            </a:r>
            <a:r>
              <a:rPr lang="cs-CZ" altLang="cs-CZ" i="1" smtClean="0"/>
              <a:t>Ultima Ratio</a:t>
            </a:r>
            <a:r>
              <a:rPr lang="cs-CZ" altLang="cs-CZ" smtClean="0"/>
              <a:t> </a:t>
            </a:r>
            <a:r>
              <a:rPr lang="cs-CZ" altLang="cs-CZ" i="1" smtClean="0"/>
              <a:t>Principle II.</a:t>
            </a:r>
            <a:r>
              <a:rPr lang="cs-CZ" altLang="cs-CZ" smtClean="0"/>
              <a:t> </a:t>
            </a:r>
            <a:endParaRPr lang="cs-CZ" altLang="cs-CZ" i="1" dirty="0" smtClean="0"/>
          </a:p>
        </p:txBody>
      </p:sp>
      <p:sp>
        <p:nvSpPr>
          <p:cNvPr id="17411" name="Zástupný symbol pro obsah 2"/>
          <p:cNvSpPr>
            <a:spLocks noGrp="1"/>
          </p:cNvSpPr>
          <p:nvPr>
            <p:ph idx="1"/>
          </p:nvPr>
        </p:nvSpPr>
        <p:spPr>
          <a:xfrm>
            <a:off x="257695" y="1158565"/>
            <a:ext cx="11762508" cy="4131020"/>
          </a:xfrm>
        </p:spPr>
        <p:txBody>
          <a:bodyPr/>
          <a:lstStyle/>
          <a:p>
            <a:pPr algn="just"/>
            <a:endParaRPr lang="en-GB" altLang="cs-CZ" dirty="0" smtClean="0"/>
          </a:p>
          <a:p>
            <a:pPr algn="just"/>
            <a:r>
              <a:rPr lang="en-GB" altLang="cs-CZ" dirty="0" smtClean="0"/>
              <a:t>Finding of the Constitutional Court (</a:t>
            </a:r>
            <a:r>
              <a:rPr lang="en-US" dirty="0"/>
              <a:t>III.ÚS 934/13</a:t>
            </a:r>
            <a:r>
              <a:rPr lang="en-GB" altLang="cs-CZ" dirty="0" smtClean="0"/>
              <a:t>) – running of the so-called „grow shops“</a:t>
            </a:r>
          </a:p>
          <a:p>
            <a:pPr algn="just"/>
            <a:r>
              <a:rPr lang="en-GB" altLang="cs-CZ" dirty="0" smtClean="0"/>
              <a:t>shops selling every</a:t>
            </a:r>
            <a:r>
              <a:rPr lang="cs-CZ" altLang="cs-CZ" dirty="0" smtClean="0"/>
              <a:t> </a:t>
            </a:r>
            <a:r>
              <a:rPr lang="en-GB" altLang="cs-CZ" dirty="0" smtClean="0"/>
              <a:t>propriety necessary to grow and cultivate hemp rich in THC </a:t>
            </a:r>
          </a:p>
          <a:p>
            <a:pPr algn="just"/>
            <a:r>
              <a:rPr lang="en-GB" altLang="cs-CZ" dirty="0" smtClean="0"/>
              <a:t>seeds, soil, fertilizers, pesticides, UV-lamps, bongs, rolling papers, pipes, written instructions and catalogues contain also description of particular seeds‘ effects on human organism etc.</a:t>
            </a:r>
            <a:r>
              <a:rPr lang="cs-CZ" altLang="cs-CZ" dirty="0" smtClean="0"/>
              <a:t> </a:t>
            </a:r>
            <a:endParaRPr lang="en-GB" altLang="cs-CZ" dirty="0" smtClean="0"/>
          </a:p>
          <a:p>
            <a:pPr algn="just"/>
            <a:r>
              <a:rPr lang="en-GB" altLang="cs-CZ" dirty="0" smtClean="0"/>
              <a:t>the documents were accessible from various unrelated serves on-line</a:t>
            </a:r>
          </a:p>
          <a:p>
            <a:pPr algn="just"/>
            <a:r>
              <a:rPr lang="en-GB" altLang="cs-CZ" dirty="0" smtClean="0"/>
              <a:t>no actual grown plants or crushed pulp was sold</a:t>
            </a:r>
          </a:p>
          <a:p>
            <a:pPr algn="just"/>
            <a:r>
              <a:rPr lang="en-US" altLang="cs-CZ" dirty="0" smtClean="0"/>
              <a:t>the court found them guilty of promoting </a:t>
            </a:r>
            <a:r>
              <a:rPr lang="en-US" altLang="cs-CZ" dirty="0" err="1" smtClean="0"/>
              <a:t>toxicomania</a:t>
            </a:r>
            <a:r>
              <a:rPr lang="en-US" altLang="cs-CZ" dirty="0" smtClean="0"/>
              <a:t> according to sec. 287 sec. 1, 2 lit. c) of the CC</a:t>
            </a:r>
            <a:endParaRPr lang="cs-CZ" altLang="cs-CZ" dirty="0" smtClean="0"/>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77195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Sec. 287 of the CC – Promoting of Toxicomania</a:t>
            </a:r>
            <a:endParaRPr lang="cs-CZ" altLang="cs-CZ" i="1" dirty="0" smtClean="0"/>
          </a:p>
        </p:txBody>
      </p:sp>
      <p:sp>
        <p:nvSpPr>
          <p:cNvPr id="17411" name="Zástupný symbol pro obsah 2"/>
          <p:cNvSpPr>
            <a:spLocks noGrp="1"/>
          </p:cNvSpPr>
          <p:nvPr>
            <p:ph idx="1"/>
          </p:nvPr>
        </p:nvSpPr>
        <p:spPr>
          <a:xfrm>
            <a:off x="167541" y="1294298"/>
            <a:ext cx="11935790" cy="4114800"/>
          </a:xfrm>
        </p:spPr>
        <p:txBody>
          <a:bodyPr/>
          <a:lstStyle/>
          <a:p>
            <a:pPr algn="just"/>
            <a:endParaRPr lang="en-GB" altLang="cs-CZ" dirty="0" smtClean="0"/>
          </a:p>
          <a:p>
            <a:pPr marL="0" indent="0" algn="just">
              <a:spcAft>
                <a:spcPts val="600"/>
              </a:spcAft>
              <a:buNone/>
            </a:pPr>
            <a:r>
              <a:rPr lang="en-US" altLang="cs-CZ" sz="2400" i="1" dirty="0"/>
              <a:t>“(1) Whoever temps another person to </a:t>
            </a:r>
            <a:r>
              <a:rPr lang="en-US" altLang="cs-CZ" sz="2400" b="1" i="1" dirty="0"/>
              <a:t>abuse an addictive substance </a:t>
            </a:r>
            <a:r>
              <a:rPr lang="en-US" altLang="cs-CZ" sz="2400" i="1" dirty="0"/>
              <a:t>other than alcohol or supports him therein and/or whoever who </a:t>
            </a:r>
            <a:r>
              <a:rPr lang="en-US" altLang="cs-CZ" sz="2400" b="1" i="1" dirty="0"/>
              <a:t>incites or promotes abusing of such a substance </a:t>
            </a:r>
            <a:r>
              <a:rPr lang="en-US" altLang="cs-CZ" sz="2400" i="1" dirty="0"/>
              <a:t>in another way, shall be punished</a:t>
            </a:r>
            <a:r>
              <a:rPr lang="cs-CZ" altLang="cs-CZ" sz="2400" i="1" dirty="0"/>
              <a:t> </a:t>
            </a:r>
            <a:r>
              <a:rPr lang="en-GB" altLang="cs-CZ" sz="2400" i="1" dirty="0"/>
              <a:t>with up to two </a:t>
            </a:r>
            <a:r>
              <a:rPr lang="cs-CZ" altLang="cs-CZ" sz="2400" i="1" dirty="0" err="1"/>
              <a:t>three</a:t>
            </a:r>
            <a:r>
              <a:rPr lang="cs-CZ" altLang="cs-CZ" sz="2400" i="1" dirty="0"/>
              <a:t> </a:t>
            </a:r>
            <a:r>
              <a:rPr lang="cs-CZ" altLang="cs-CZ" sz="2400" i="1" dirty="0" err="1"/>
              <a:t>years</a:t>
            </a:r>
            <a:r>
              <a:rPr lang="en-GB" altLang="cs-CZ" sz="2400" i="1" dirty="0"/>
              <a:t> of imprisonment or with a</a:t>
            </a:r>
            <a:r>
              <a:rPr lang="cs-CZ" altLang="cs-CZ" sz="2400" i="1" dirty="0"/>
              <a:t>n </a:t>
            </a:r>
            <a:r>
              <a:rPr lang="cs-CZ" altLang="cs-CZ" sz="2400" i="1" dirty="0" err="1"/>
              <a:t>ban</a:t>
            </a:r>
            <a:r>
              <a:rPr lang="cs-CZ" altLang="cs-CZ" sz="2400" i="1" dirty="0"/>
              <a:t> on </a:t>
            </a:r>
            <a:r>
              <a:rPr lang="en-US" altLang="cs-CZ" sz="2400" i="1" dirty="0"/>
              <a:t>activity.</a:t>
            </a:r>
            <a:endParaRPr lang="en-US" altLang="cs-CZ" sz="2400" dirty="0"/>
          </a:p>
          <a:p>
            <a:pPr marL="0" indent="0" algn="just">
              <a:spcAft>
                <a:spcPts val="600"/>
              </a:spcAft>
              <a:buNone/>
            </a:pPr>
            <a:r>
              <a:rPr lang="en-US" altLang="cs-CZ" sz="2400" i="1" dirty="0"/>
              <a:t>(2) A perpetrator shall be punished with an imprisonment form one year to five years or with a financial penalty, if he commits the act stated in par. (1):</a:t>
            </a:r>
          </a:p>
          <a:p>
            <a:pPr lvl="1" algn="just">
              <a:spcAft>
                <a:spcPts val="600"/>
              </a:spcAft>
            </a:pPr>
            <a:r>
              <a:rPr lang="en-US" altLang="cs-CZ" sz="2400" i="1" dirty="0"/>
              <a:t>as a member of an organized group</a:t>
            </a:r>
          </a:p>
          <a:p>
            <a:pPr lvl="1" algn="just">
              <a:spcAft>
                <a:spcPts val="600"/>
              </a:spcAft>
            </a:pPr>
            <a:r>
              <a:rPr lang="en-US" altLang="cs-CZ" sz="2400" i="1" dirty="0"/>
              <a:t>against a minor</a:t>
            </a:r>
          </a:p>
          <a:p>
            <a:pPr lvl="1" algn="just">
              <a:spcAft>
                <a:spcPts val="600"/>
              </a:spcAft>
            </a:pPr>
            <a:r>
              <a:rPr lang="en-US" altLang="cs-CZ" sz="2400" i="1" dirty="0"/>
              <a:t>through a press, film, radio, television, publicly accessible computer network or </a:t>
            </a:r>
            <a:r>
              <a:rPr lang="en-US" altLang="cs-CZ" sz="2400" b="1" i="1" dirty="0"/>
              <a:t>in a similarly effective manner</a:t>
            </a:r>
            <a:r>
              <a:rPr lang="en-US" altLang="cs-CZ" sz="2400" b="1" i="1" dirty="0" smtClean="0"/>
              <a:t>  </a:t>
            </a:r>
          </a:p>
          <a:p>
            <a:pPr marL="0" lvl="2" algn="just">
              <a:spcAft>
                <a:spcPts val="600"/>
              </a:spcAft>
              <a:buClr>
                <a:srgbClr val="00287D"/>
              </a:buClr>
              <a:buSzPct val="100000"/>
            </a:pPr>
            <a:r>
              <a:rPr lang="en-US" altLang="cs-CZ" sz="2400" i="1" dirty="0"/>
              <a:t>(3) A perpetrator shall be punished with an imprisonment form two to </a:t>
            </a:r>
            <a:r>
              <a:rPr lang="en-US" altLang="cs-CZ" sz="2400" i="1" dirty="0" err="1"/>
              <a:t>eigth</a:t>
            </a:r>
            <a:r>
              <a:rPr lang="en-US" altLang="cs-CZ" sz="2400" i="1" dirty="0"/>
              <a:t> years, if he commits the act stated in par. (1) against a minor under 15.” </a:t>
            </a:r>
          </a:p>
          <a:p>
            <a:pPr marL="0" lvl="2" algn="just">
              <a:buClr>
                <a:srgbClr val="00287D"/>
              </a:buClr>
              <a:buSzPct val="100000"/>
            </a:pPr>
            <a:endParaRPr lang="cs-CZ" altLang="cs-CZ" sz="2000" i="1" dirty="0">
              <a:ea typeface="+mn-ea"/>
              <a:cs typeface="+mn-cs"/>
            </a:endParaRPr>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88831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en-US"/>
              <a:t>III.ÚS 934/13</a:t>
            </a:r>
            <a:endParaRPr lang="cs-CZ" altLang="cs-CZ" i="1" dirty="0" smtClean="0"/>
          </a:p>
        </p:txBody>
      </p:sp>
      <p:sp>
        <p:nvSpPr>
          <p:cNvPr id="17411" name="Zástupný symbol pro obsah 2"/>
          <p:cNvSpPr>
            <a:spLocks noGrp="1"/>
          </p:cNvSpPr>
          <p:nvPr>
            <p:ph idx="1"/>
          </p:nvPr>
        </p:nvSpPr>
        <p:spPr>
          <a:xfrm>
            <a:off x="414000" y="1087438"/>
            <a:ext cx="11498138" cy="4114800"/>
          </a:xfrm>
        </p:spPr>
        <p:txBody>
          <a:bodyPr/>
          <a:lstStyle/>
          <a:p>
            <a:pPr algn="just"/>
            <a:endParaRPr lang="en-GB" dirty="0" smtClean="0"/>
          </a:p>
          <a:p>
            <a:pPr marL="0" indent="0" algn="just">
              <a:buNone/>
            </a:pPr>
            <a:r>
              <a:rPr lang="en-GB" dirty="0" smtClean="0"/>
              <a:t>“</a:t>
            </a:r>
            <a:r>
              <a:rPr lang="en-GB" i="1" dirty="0"/>
              <a:t>The description </a:t>
            </a:r>
            <a:r>
              <a:rPr lang="en-GB" i="1"/>
              <a:t>of </a:t>
            </a:r>
            <a:r>
              <a:rPr lang="cs-CZ" i="1" smtClean="0"/>
              <a:t>the</a:t>
            </a:r>
            <a:r>
              <a:rPr lang="en-GB" i="1" smtClean="0"/>
              <a:t> </a:t>
            </a:r>
            <a:r>
              <a:rPr lang="en-GB" i="1" dirty="0"/>
              <a:t>act…contains a whole complex of different </a:t>
            </a:r>
            <a:r>
              <a:rPr lang="en-GB" i="1" dirty="0" err="1"/>
              <a:t>actings</a:t>
            </a:r>
            <a:r>
              <a:rPr lang="en-GB" i="1" dirty="0"/>
              <a:t>, put into an objective context. The court of facts has expressed in an transparent, apt and concrete enough way the elements of criminal </a:t>
            </a:r>
            <a:r>
              <a:rPr lang="en-GB" i="1" dirty="0" err="1"/>
              <a:t>actings</a:t>
            </a:r>
            <a:r>
              <a:rPr lang="en-GB" i="1" dirty="0"/>
              <a:t> that the </a:t>
            </a:r>
            <a:r>
              <a:rPr lang="en-GB" i="1" dirty="0" err="1"/>
              <a:t>accussed</a:t>
            </a:r>
            <a:r>
              <a:rPr lang="en-GB" i="1" dirty="0"/>
              <a:t> `offered in the shop and publicly presented materials promoting growing and using of </a:t>
            </a:r>
            <a:r>
              <a:rPr lang="en-GB" i="1" dirty="0" smtClean="0"/>
              <a:t>marijuana </a:t>
            </a:r>
            <a:r>
              <a:rPr lang="en-GB" i="1" dirty="0"/>
              <a:t>and of hemp and providing instructions to grow several cultivars of hemp in order </a:t>
            </a:r>
            <a:r>
              <a:rPr lang="en-GB" i="1" dirty="0" smtClean="0"/>
              <a:t>to obtain THC in the grown plants in an extent as effective as possible…’ while apart from instructions on growing, there are descriptions of the effects of use of parts of the plants to human organism and namely the quantum of THC in the particular cultivars in the printed materials.`”</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423324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2033589" y="589085"/>
            <a:ext cx="7772400" cy="468190"/>
          </a:xfrm>
        </p:spPr>
        <p:txBody>
          <a:bodyPr/>
          <a:lstStyle/>
          <a:p>
            <a:pPr algn="ctr"/>
            <a:r>
              <a:rPr lang="en-GB" altLang="cs-CZ" dirty="0" smtClean="0"/>
              <a:t>Body of a</a:t>
            </a:r>
            <a:r>
              <a:rPr lang="cs-CZ" altLang="cs-CZ" dirty="0" smtClean="0"/>
              <a:t> </a:t>
            </a:r>
            <a:r>
              <a:rPr lang="en-GB" altLang="cs-CZ" dirty="0" smtClean="0"/>
              <a:t>criminal act</a:t>
            </a:r>
            <a:endParaRPr lang="cs-CZ" altLang="cs-CZ" dirty="0" smtClean="0"/>
          </a:p>
        </p:txBody>
      </p:sp>
      <p:sp>
        <p:nvSpPr>
          <p:cNvPr id="18435" name="Zástupný symbol pro obsah 2"/>
          <p:cNvSpPr>
            <a:spLocks noGrp="1"/>
          </p:cNvSpPr>
          <p:nvPr>
            <p:ph idx="1"/>
          </p:nvPr>
        </p:nvSpPr>
        <p:spPr>
          <a:xfrm>
            <a:off x="414000" y="1406410"/>
            <a:ext cx="11581265" cy="4114800"/>
          </a:xfrm>
        </p:spPr>
        <p:txBody>
          <a:bodyPr/>
          <a:lstStyle/>
          <a:p>
            <a:pPr algn="just" eaLnBrk="1" hangingPunct="1">
              <a:spcAft>
                <a:spcPts val="600"/>
              </a:spcAft>
            </a:pPr>
            <a:r>
              <a:rPr lang="en-GB" altLang="cs-CZ" dirty="0" smtClean="0"/>
              <a:t>Can be defined as a </a:t>
            </a:r>
            <a:r>
              <a:rPr lang="en-GB" altLang="cs-CZ" b="1" dirty="0" smtClean="0"/>
              <a:t>complex of formal elements </a:t>
            </a:r>
            <a:r>
              <a:rPr lang="en-GB" altLang="cs-CZ" dirty="0" smtClean="0"/>
              <a:t>(characteristics) which has to be fulfilled in order to conclude that a criminal act has been committed </a:t>
            </a:r>
          </a:p>
          <a:p>
            <a:pPr algn="just" eaLnBrk="1" hangingPunct="1">
              <a:spcAft>
                <a:spcPts val="600"/>
              </a:spcAft>
            </a:pPr>
            <a:r>
              <a:rPr lang="en-GB" altLang="cs-CZ" b="1" dirty="0" smtClean="0"/>
              <a:t>Object</a:t>
            </a:r>
          </a:p>
          <a:p>
            <a:pPr algn="just" eaLnBrk="1" hangingPunct="1">
              <a:spcAft>
                <a:spcPts val="600"/>
              </a:spcAft>
            </a:pPr>
            <a:r>
              <a:rPr lang="en-GB" altLang="cs-CZ" b="1" dirty="0" smtClean="0"/>
              <a:t>Perpetrator </a:t>
            </a:r>
            <a:r>
              <a:rPr lang="en-GB" altLang="cs-CZ" dirty="0" smtClean="0"/>
              <a:t>(Subject)</a:t>
            </a:r>
          </a:p>
          <a:p>
            <a:pPr algn="just" eaLnBrk="1" hangingPunct="1">
              <a:spcAft>
                <a:spcPts val="600"/>
              </a:spcAft>
            </a:pPr>
            <a:r>
              <a:rPr lang="en-GB" altLang="cs-CZ" b="1" dirty="0" smtClean="0"/>
              <a:t>Objective part</a:t>
            </a:r>
            <a:r>
              <a:rPr lang="en-GB" altLang="cs-CZ" dirty="0" smtClean="0"/>
              <a:t> (aspect) – </a:t>
            </a:r>
            <a:r>
              <a:rPr lang="en-GB" altLang="cs-CZ" i="1" dirty="0" err="1" smtClean="0"/>
              <a:t>actus</a:t>
            </a:r>
            <a:r>
              <a:rPr lang="en-GB" altLang="cs-CZ" i="1" dirty="0" smtClean="0"/>
              <a:t> </a:t>
            </a:r>
            <a:r>
              <a:rPr lang="en-GB" altLang="cs-CZ" i="1" dirty="0" err="1" smtClean="0"/>
              <a:t>reus</a:t>
            </a:r>
            <a:endParaRPr lang="en-GB" altLang="cs-CZ" i="1" dirty="0" smtClean="0"/>
          </a:p>
          <a:p>
            <a:pPr algn="just" eaLnBrk="1" hangingPunct="1">
              <a:spcAft>
                <a:spcPts val="600"/>
              </a:spcAft>
            </a:pPr>
            <a:r>
              <a:rPr lang="en-GB" altLang="cs-CZ" b="1" dirty="0" smtClean="0"/>
              <a:t>Subjective part</a:t>
            </a:r>
            <a:r>
              <a:rPr lang="en-GB" altLang="cs-CZ" dirty="0" smtClean="0"/>
              <a:t> (aspect)– </a:t>
            </a:r>
            <a:r>
              <a:rPr lang="en-GB" altLang="cs-CZ" i="1" dirty="0" err="1" smtClean="0"/>
              <a:t>mens</a:t>
            </a:r>
            <a:r>
              <a:rPr lang="en-GB" altLang="cs-CZ" i="1" dirty="0" smtClean="0"/>
              <a:t> rea</a:t>
            </a:r>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66216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obsah 8"/>
          <p:cNvSpPr>
            <a:spLocks noGrp="1"/>
          </p:cNvSpPr>
          <p:nvPr>
            <p:ph sz="quarter" idx="24"/>
          </p:nvPr>
        </p:nvSpPr>
        <p:spPr/>
        <p:txBody>
          <a:bodyPr/>
          <a:lstStyle/>
          <a:p>
            <a:endParaRPr lang="en-US"/>
          </a:p>
        </p:txBody>
      </p:sp>
      <p:sp>
        <p:nvSpPr>
          <p:cNvPr id="2" name="Zástupný symbol pro zápatí 1"/>
          <p:cNvSpPr>
            <a:spLocks noGrp="1"/>
          </p:cNvSpPr>
          <p:nvPr>
            <p:ph type="ftr" sz="quarter" idx="10"/>
          </p:nvPr>
        </p:nvSpPr>
        <p:spPr/>
        <p:txBody>
          <a:bodyPr/>
          <a:lstStyle/>
          <a:p>
            <a:r>
              <a:rPr lang="en-US" noProof="0" smtClean="0"/>
              <a:t>Selected Problems of Czech Criminal Law – Criminal Liability in the Czech Criminal Law; 2. X. 2019</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8" name="Zástupný symbol pro text 7"/>
          <p:cNvSpPr>
            <a:spLocks noGrp="1"/>
          </p:cNvSpPr>
          <p:nvPr>
            <p:ph type="body" sz="quarter" idx="19"/>
          </p:nvPr>
        </p:nvSpPr>
        <p:spPr/>
        <p:txBody>
          <a:bodyPr/>
          <a:lstStyle/>
          <a:p>
            <a:endParaRPr lang="en-US"/>
          </a:p>
        </p:txBody>
      </p:sp>
      <p:sp>
        <p:nvSpPr>
          <p:cNvPr id="10" name="Zástupný symbol pro obsah 9"/>
          <p:cNvSpPr>
            <a:spLocks noGrp="1"/>
          </p:cNvSpPr>
          <p:nvPr>
            <p:ph idx="28"/>
          </p:nvPr>
        </p:nvSpPr>
        <p:spPr/>
        <p:txBody>
          <a:bodyPr/>
          <a:lstStyle/>
          <a:p>
            <a:r>
              <a:rPr lang="en-US"/>
              <a:t>https://is.muni.cz/obchod/baleni/91172?lang=en;issession=oS0tRxAeJOGpD8YBFMt1HXff</a:t>
            </a:r>
          </a:p>
        </p:txBody>
      </p:sp>
      <p:pic>
        <p:nvPicPr>
          <p:cNvPr id="6" name="Zástupný symbol pro obsah 5"/>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1191126" y="210437"/>
            <a:ext cx="4014788" cy="5807075"/>
          </a:xfrm>
        </p:spPr>
      </p:pic>
    </p:spTree>
    <p:extLst>
      <p:ext uri="{BB962C8B-B14F-4D97-AF65-F5344CB8AC3E}">
        <p14:creationId xmlns:p14="http://schemas.microsoft.com/office/powerpoint/2010/main" val="1650090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033590" y="615461"/>
            <a:ext cx="8086635" cy="419224"/>
          </a:xfrm>
        </p:spPr>
        <p:txBody>
          <a:bodyPr/>
          <a:lstStyle/>
          <a:p>
            <a:pPr algn="ctr"/>
            <a:r>
              <a:rPr lang="en-GB" altLang="cs-CZ" dirty="0" smtClean="0"/>
              <a:t>Object </a:t>
            </a:r>
            <a:endParaRPr lang="cs-CZ" altLang="cs-CZ" dirty="0" smtClean="0"/>
          </a:p>
        </p:txBody>
      </p:sp>
      <p:sp>
        <p:nvSpPr>
          <p:cNvPr id="19459" name="Zástupný symbol pro obsah 2"/>
          <p:cNvSpPr>
            <a:spLocks noGrp="1"/>
          </p:cNvSpPr>
          <p:nvPr>
            <p:ph idx="1"/>
          </p:nvPr>
        </p:nvSpPr>
        <p:spPr>
          <a:xfrm>
            <a:off x="414000" y="1325631"/>
            <a:ext cx="11481513" cy="4114800"/>
          </a:xfrm>
        </p:spPr>
        <p:txBody>
          <a:bodyPr/>
          <a:lstStyle/>
          <a:p>
            <a:pPr eaLnBrk="1" hangingPunct="1">
              <a:spcAft>
                <a:spcPts val="600"/>
              </a:spcAft>
            </a:pPr>
            <a:r>
              <a:rPr lang="en-GB" altLang="cs-CZ" b="1" dirty="0" smtClean="0"/>
              <a:t>Interests</a:t>
            </a:r>
            <a:r>
              <a:rPr lang="en-GB" altLang="cs-CZ" dirty="0" smtClean="0"/>
              <a:t>, </a:t>
            </a:r>
            <a:r>
              <a:rPr lang="en-GB" altLang="cs-CZ" b="1" dirty="0" smtClean="0"/>
              <a:t>relations </a:t>
            </a:r>
            <a:r>
              <a:rPr lang="en-GB" altLang="cs-CZ" dirty="0" smtClean="0"/>
              <a:t>and </a:t>
            </a:r>
            <a:r>
              <a:rPr lang="en-GB" altLang="cs-CZ" b="1" dirty="0" smtClean="0"/>
              <a:t>values </a:t>
            </a:r>
            <a:r>
              <a:rPr lang="en-GB" altLang="cs-CZ" dirty="0" smtClean="0"/>
              <a:t>protected by criminal law</a:t>
            </a:r>
          </a:p>
          <a:p>
            <a:pPr eaLnBrk="1" hangingPunct="1">
              <a:spcAft>
                <a:spcPts val="600"/>
              </a:spcAft>
            </a:pPr>
            <a:r>
              <a:rPr lang="en-GB" altLang="cs-CZ" dirty="0" smtClean="0"/>
              <a:t>General – general interest on inhibition of criminality</a:t>
            </a:r>
          </a:p>
          <a:p>
            <a:pPr eaLnBrk="1" hangingPunct="1">
              <a:spcAft>
                <a:spcPts val="600"/>
              </a:spcAft>
            </a:pPr>
            <a:r>
              <a:rPr lang="en-GB" altLang="cs-CZ" dirty="0" smtClean="0"/>
              <a:t>Generic – legitimate interest of individuals, society and state</a:t>
            </a:r>
          </a:p>
          <a:p>
            <a:pPr eaLnBrk="1" hangingPunct="1">
              <a:spcAft>
                <a:spcPts val="600"/>
              </a:spcAft>
            </a:pPr>
            <a:r>
              <a:rPr lang="en-GB" altLang="cs-CZ" dirty="0" smtClean="0"/>
              <a:t>Group – e.g. freedom (personal, of movement, of religion)</a:t>
            </a:r>
            <a:endParaRPr lang="cs-CZ" altLang="cs-CZ" dirty="0" smtClean="0"/>
          </a:p>
          <a:p>
            <a:pPr eaLnBrk="1" hangingPunct="1">
              <a:spcAft>
                <a:spcPts val="600"/>
              </a:spcAft>
            </a:pPr>
            <a:r>
              <a:rPr lang="en-GB" altLang="cs-CZ" dirty="0" smtClean="0"/>
              <a:t>Class – e. g. property, life, health </a:t>
            </a:r>
          </a:p>
          <a:p>
            <a:pPr eaLnBrk="1" hangingPunct="1">
              <a:spcAft>
                <a:spcPts val="600"/>
              </a:spcAft>
            </a:pPr>
            <a:r>
              <a:rPr lang="en-GB" altLang="cs-CZ" b="1" dirty="0" smtClean="0"/>
              <a:t>Individual</a:t>
            </a:r>
            <a:r>
              <a:rPr lang="en-GB" altLang="cs-CZ" dirty="0" smtClean="0"/>
              <a:t> (e.g. property entrusted to another, property one has on him/her)</a:t>
            </a:r>
          </a:p>
          <a:p>
            <a:pPr lvl="1" algn="just">
              <a:lnSpc>
                <a:spcPct val="100000"/>
              </a:lnSpc>
              <a:spcAft>
                <a:spcPts val="600"/>
              </a:spcAft>
              <a:defRPr/>
            </a:pPr>
            <a:r>
              <a:rPr lang="en-GB" altLang="cs-CZ" sz="2400" dirty="0"/>
              <a:t>individual object is an element of each specific body of a crime </a:t>
            </a:r>
            <a:endParaRPr lang="cs-CZ" altLang="cs-CZ" sz="2400" dirty="0"/>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4142443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2037350" y="613030"/>
            <a:ext cx="8086635" cy="395278"/>
          </a:xfrm>
        </p:spPr>
        <p:txBody>
          <a:bodyPr/>
          <a:lstStyle/>
          <a:p>
            <a:pPr algn="ctr"/>
            <a:r>
              <a:rPr lang="en-GB" altLang="cs-CZ" dirty="0" smtClean="0"/>
              <a:t>Perpetrator</a:t>
            </a:r>
            <a:endParaRPr lang="cs-CZ" altLang="cs-CZ" dirty="0" smtClean="0"/>
          </a:p>
        </p:txBody>
      </p:sp>
      <p:sp>
        <p:nvSpPr>
          <p:cNvPr id="20483" name="Zástupný symbol pro obsah 2"/>
          <p:cNvSpPr>
            <a:spLocks noGrp="1"/>
          </p:cNvSpPr>
          <p:nvPr>
            <p:ph idx="1"/>
          </p:nvPr>
        </p:nvSpPr>
        <p:spPr>
          <a:xfrm>
            <a:off x="324197" y="1008308"/>
            <a:ext cx="11637818" cy="4357687"/>
          </a:xfrm>
        </p:spPr>
        <p:txBody>
          <a:bodyPr/>
          <a:lstStyle/>
          <a:p>
            <a:pPr algn="just" eaLnBrk="1" hangingPunct="1">
              <a:spcAft>
                <a:spcPts val="600"/>
              </a:spcAft>
            </a:pPr>
            <a:r>
              <a:rPr lang="en-GB" altLang="cs-CZ" b="1" dirty="0" smtClean="0"/>
              <a:t>Age</a:t>
            </a:r>
            <a:endParaRPr lang="en-GB" altLang="cs-CZ" b="1" dirty="0"/>
          </a:p>
          <a:p>
            <a:pPr lvl="1" algn="just">
              <a:lnSpc>
                <a:spcPct val="100000"/>
              </a:lnSpc>
              <a:spcAft>
                <a:spcPts val="600"/>
              </a:spcAft>
              <a:defRPr/>
            </a:pPr>
            <a:r>
              <a:rPr lang="en-GB" altLang="cs-CZ" sz="2400" dirty="0"/>
              <a:t>a person who has not completed </a:t>
            </a:r>
            <a:r>
              <a:rPr lang="en-GB" altLang="cs-CZ" sz="2400" b="1" dirty="0"/>
              <a:t>fifteenth year of age </a:t>
            </a:r>
            <a:r>
              <a:rPr lang="en-GB" altLang="cs-CZ" sz="2400" dirty="0"/>
              <a:t>at the time an offence is committed shall no be criminal liable (CC, Section 25)</a:t>
            </a:r>
          </a:p>
          <a:p>
            <a:pPr algn="just" eaLnBrk="1" hangingPunct="1">
              <a:spcAft>
                <a:spcPts val="600"/>
              </a:spcAft>
            </a:pPr>
            <a:r>
              <a:rPr lang="en-GB" altLang="cs-CZ" b="1" dirty="0" smtClean="0"/>
              <a:t>Sanity</a:t>
            </a:r>
            <a:r>
              <a:rPr lang="en-GB" altLang="cs-CZ" i="1" dirty="0" smtClean="0"/>
              <a:t> </a:t>
            </a:r>
          </a:p>
          <a:p>
            <a:pPr lvl="1" algn="just">
              <a:lnSpc>
                <a:spcPct val="100000"/>
              </a:lnSpc>
              <a:spcAft>
                <a:spcPts val="600"/>
              </a:spcAft>
              <a:defRPr/>
            </a:pPr>
            <a:r>
              <a:rPr lang="en-GB" altLang="cs-CZ" sz="2400" dirty="0"/>
              <a:t>a person who was not able, due to his </a:t>
            </a:r>
            <a:r>
              <a:rPr lang="en-GB" altLang="cs-CZ" sz="2400" b="1" dirty="0"/>
              <a:t>mental disorder</a:t>
            </a:r>
            <a:r>
              <a:rPr lang="en-GB" altLang="cs-CZ" sz="2400" dirty="0"/>
              <a:t>, to </a:t>
            </a:r>
            <a:r>
              <a:rPr lang="en-GB" altLang="cs-CZ" sz="2400" b="1" dirty="0"/>
              <a:t>recognize the illegality </a:t>
            </a:r>
            <a:r>
              <a:rPr lang="en-GB" altLang="cs-CZ" sz="2400" dirty="0"/>
              <a:t>of his acting </a:t>
            </a:r>
            <a:r>
              <a:rPr lang="en-GB" altLang="cs-CZ" sz="2400" b="1" u="sng" dirty="0"/>
              <a:t>or</a:t>
            </a:r>
            <a:r>
              <a:rPr lang="en-GB" altLang="cs-CZ" sz="2400" b="1" dirty="0"/>
              <a:t> to control </a:t>
            </a:r>
            <a:r>
              <a:rPr lang="en-GB" altLang="cs-CZ" sz="2400" dirty="0"/>
              <a:t>it, shall not be criminally liable for his act (CC, Section 26)</a:t>
            </a:r>
          </a:p>
          <a:p>
            <a:pPr algn="just" eaLnBrk="1" hangingPunct="1">
              <a:spcAft>
                <a:spcPts val="600"/>
              </a:spcAft>
            </a:pPr>
            <a:r>
              <a:rPr lang="en-GB" altLang="cs-CZ" dirty="0" smtClean="0"/>
              <a:t>+ sufficient level</a:t>
            </a:r>
            <a:r>
              <a:rPr lang="en-GB" altLang="cs-CZ" b="1" dirty="0" smtClean="0"/>
              <a:t> of intellectual and moral development </a:t>
            </a:r>
            <a:r>
              <a:rPr lang="en-GB" altLang="cs-CZ" dirty="0" smtClean="0"/>
              <a:t>by juveniles </a:t>
            </a:r>
          </a:p>
          <a:p>
            <a:pPr lvl="1" algn="just">
              <a:lnSpc>
                <a:spcPct val="100000"/>
              </a:lnSpc>
              <a:spcAft>
                <a:spcPts val="600"/>
              </a:spcAft>
              <a:defRPr/>
            </a:pPr>
            <a:r>
              <a:rPr lang="en-GB" altLang="cs-CZ" sz="2400" dirty="0"/>
              <a:t>(does not apply on adults)</a:t>
            </a:r>
          </a:p>
          <a:p>
            <a:pPr algn="just" eaLnBrk="1" hangingPunct="1">
              <a:spcAft>
                <a:spcPts val="600"/>
              </a:spcAft>
            </a:pPr>
            <a:r>
              <a:rPr lang="en-GB" altLang="cs-CZ" dirty="0" smtClean="0"/>
              <a:t>Special attribute, position or relation of a perpetrator</a:t>
            </a:r>
          </a:p>
          <a:p>
            <a:pPr lvl="1" algn="just">
              <a:lnSpc>
                <a:spcPct val="100000"/>
              </a:lnSpc>
              <a:spcAft>
                <a:spcPts val="600"/>
              </a:spcAft>
            </a:pPr>
            <a:r>
              <a:rPr lang="en-GB" altLang="cs-CZ" sz="2400" dirty="0"/>
              <a:t>special attribute – public official, citizen of the Czech Republic etc.</a:t>
            </a:r>
          </a:p>
          <a:p>
            <a:pPr lvl="1" algn="just">
              <a:lnSpc>
                <a:spcPct val="100000"/>
              </a:lnSpc>
              <a:spcAft>
                <a:spcPts val="600"/>
              </a:spcAft>
            </a:pPr>
            <a:r>
              <a:rPr lang="en-GB" altLang="cs-CZ" sz="2400" dirty="0"/>
              <a:t>special relation – debtor of the injured person, mother of the </a:t>
            </a:r>
            <a:r>
              <a:rPr lang="en-GB" altLang="cs-CZ" sz="2400" dirty="0" err="1" smtClean="0"/>
              <a:t>newborn</a:t>
            </a:r>
            <a:r>
              <a:rPr lang="en-GB" altLang="cs-CZ" sz="2400" dirty="0" smtClean="0"/>
              <a:t>  </a:t>
            </a:r>
            <a:endParaRPr lang="en-GB" altLang="cs-CZ" sz="2400" dirty="0"/>
          </a:p>
          <a:p>
            <a:pPr eaLnBrk="1" hangingPunct="1">
              <a:lnSpc>
                <a:spcPct val="90000"/>
              </a:lnSpc>
            </a:pPr>
            <a:endParaRPr lang="cs-CZ" altLang="cs-CZ" dirty="0"/>
          </a:p>
          <a:p>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84208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695" y="516173"/>
            <a:ext cx="8086635" cy="647700"/>
          </a:xfrm>
        </p:spPr>
        <p:txBody>
          <a:bodyPr/>
          <a:lstStyle/>
          <a:p>
            <a:pPr algn="ctr"/>
            <a:r>
              <a:rPr lang="en-US" smtClean="0"/>
              <a:t>Perpetrators</a:t>
            </a:r>
            <a:endParaRPr lang="en-US"/>
          </a:p>
        </p:txBody>
      </p:sp>
      <p:sp>
        <p:nvSpPr>
          <p:cNvPr id="3" name="Zástupný symbol pro obsah 2"/>
          <p:cNvSpPr>
            <a:spLocks noGrp="1"/>
          </p:cNvSpPr>
          <p:nvPr>
            <p:ph idx="1"/>
          </p:nvPr>
        </p:nvSpPr>
        <p:spPr>
          <a:xfrm>
            <a:off x="324197" y="840023"/>
            <a:ext cx="11762509" cy="4114800"/>
          </a:xfrm>
        </p:spPr>
        <p:txBody>
          <a:bodyPr/>
          <a:lstStyle/>
          <a:p>
            <a:pPr>
              <a:spcAft>
                <a:spcPts val="600"/>
              </a:spcAft>
            </a:pPr>
            <a:r>
              <a:rPr lang="en-US" dirty="0" smtClean="0"/>
              <a:t>Direct perpetrator</a:t>
            </a:r>
          </a:p>
          <a:p>
            <a:pPr lvl="1">
              <a:lnSpc>
                <a:spcPct val="100000"/>
              </a:lnSpc>
              <a:spcAft>
                <a:spcPts val="600"/>
              </a:spcAft>
            </a:pPr>
            <a:r>
              <a:rPr lang="en-US" sz="2400" dirty="0"/>
              <a:t>Who has fulfilled all the elements of a body of crime, its attempt or its preparation where it is punishable</a:t>
            </a:r>
          </a:p>
          <a:p>
            <a:pPr>
              <a:spcAft>
                <a:spcPts val="600"/>
              </a:spcAft>
            </a:pPr>
            <a:r>
              <a:rPr lang="en-US" dirty="0" smtClean="0"/>
              <a:t>Indirect </a:t>
            </a:r>
            <a:r>
              <a:rPr lang="en-US" dirty="0"/>
              <a:t>perpetrator</a:t>
            </a:r>
          </a:p>
          <a:p>
            <a:pPr lvl="1">
              <a:lnSpc>
                <a:spcPct val="100000"/>
              </a:lnSpc>
              <a:spcAft>
                <a:spcPts val="600"/>
              </a:spcAft>
            </a:pPr>
            <a:r>
              <a:rPr lang="cs-CZ" sz="2400" dirty="0" smtClean="0"/>
              <a:t>„</a:t>
            </a:r>
            <a:r>
              <a:rPr lang="en-US" sz="2400" dirty="0" smtClean="0"/>
              <a:t>the man behind</a:t>
            </a:r>
            <a:r>
              <a:rPr lang="cs-CZ" sz="2400" dirty="0" smtClean="0"/>
              <a:t>“, </a:t>
            </a:r>
            <a:r>
              <a:rPr lang="en-US" sz="2400" dirty="0" smtClean="0"/>
              <a:t>the manipulating mastermind</a:t>
            </a:r>
          </a:p>
          <a:p>
            <a:pPr lvl="1">
              <a:lnSpc>
                <a:spcPct val="100000"/>
              </a:lnSpc>
              <a:spcAft>
                <a:spcPts val="600"/>
              </a:spcAft>
            </a:pPr>
            <a:r>
              <a:rPr lang="en-US" sz="2400" dirty="0" smtClean="0"/>
              <a:t>Who </a:t>
            </a:r>
            <a:r>
              <a:rPr lang="en-US" sz="2400" b="1" dirty="0"/>
              <a:t>has used another person </a:t>
            </a:r>
            <a:r>
              <a:rPr lang="en-US" sz="2400" dirty="0"/>
              <a:t>thereto, which</a:t>
            </a:r>
          </a:p>
          <a:p>
            <a:pPr marL="1200150" lvl="2" indent="-285750">
              <a:lnSpc>
                <a:spcPct val="100000"/>
              </a:lnSpc>
              <a:spcAft>
                <a:spcPts val="600"/>
              </a:spcAft>
              <a:buFont typeface="Arial" panose="020B0604020202020204" pitchFamily="34" charset="0"/>
              <a:buChar char="•"/>
            </a:pPr>
            <a:r>
              <a:rPr lang="en-US" sz="1600" dirty="0"/>
              <a:t>is not criminally liable due to a lack of </a:t>
            </a:r>
            <a:r>
              <a:rPr lang="en-US" sz="1600" dirty="0" smtClean="0"/>
              <a:t>age, sanity or error</a:t>
            </a:r>
            <a:endParaRPr lang="en-US" sz="1600" dirty="0"/>
          </a:p>
          <a:p>
            <a:pPr marL="1200150" lvl="2" indent="-285750">
              <a:lnSpc>
                <a:spcPct val="100000"/>
              </a:lnSpc>
              <a:spcAft>
                <a:spcPts val="600"/>
              </a:spcAft>
              <a:buFont typeface="Arial" panose="020B0604020202020204" pitchFamily="34" charset="0"/>
              <a:buChar char="•"/>
            </a:pPr>
            <a:r>
              <a:rPr lang="en-US" sz="1600" dirty="0"/>
              <a:t>is not criminally liable due to a condition excluding illegality</a:t>
            </a:r>
          </a:p>
          <a:p>
            <a:pPr marL="1200150" lvl="2" indent="-285750">
              <a:lnSpc>
                <a:spcPct val="100000"/>
              </a:lnSpc>
              <a:spcAft>
                <a:spcPts val="600"/>
              </a:spcAft>
              <a:buFont typeface="Arial" panose="020B0604020202020204" pitchFamily="34" charset="0"/>
              <a:buChar char="•"/>
            </a:pPr>
            <a:r>
              <a:rPr lang="en-US" sz="1600" dirty="0"/>
              <a:t>did not </a:t>
            </a:r>
            <a:r>
              <a:rPr lang="en-US" sz="1600" dirty="0" smtClean="0"/>
              <a:t>act </a:t>
            </a:r>
            <a:r>
              <a:rPr lang="en-US" sz="1600" dirty="0"/>
              <a:t>himself/herself</a:t>
            </a:r>
          </a:p>
          <a:p>
            <a:pPr marL="1200150" lvl="2" indent="-285750">
              <a:lnSpc>
                <a:spcPct val="100000"/>
              </a:lnSpc>
              <a:spcAft>
                <a:spcPts val="600"/>
              </a:spcAft>
              <a:buFont typeface="Arial" panose="020B0604020202020204" pitchFamily="34" charset="0"/>
              <a:buChar char="•"/>
            </a:pPr>
            <a:r>
              <a:rPr lang="en-US" sz="1600" dirty="0"/>
              <a:t>lacked the substantive element</a:t>
            </a:r>
          </a:p>
          <a:p>
            <a:pPr marL="1200150" lvl="2" indent="-285750">
              <a:lnSpc>
                <a:spcPct val="100000"/>
              </a:lnSpc>
              <a:spcAft>
                <a:spcPts val="600"/>
              </a:spcAft>
              <a:buFont typeface="Arial" panose="020B0604020202020204" pitchFamily="34" charset="0"/>
              <a:buChar char="•"/>
            </a:pPr>
            <a:r>
              <a:rPr lang="en-US" sz="1600" dirty="0"/>
              <a:t>is criminally liable for a negligent criminal offence</a:t>
            </a:r>
          </a:p>
          <a:p>
            <a:pPr marL="1200150" lvl="2" indent="-285750">
              <a:lnSpc>
                <a:spcPct val="100000"/>
              </a:lnSpc>
              <a:spcAft>
                <a:spcPts val="600"/>
              </a:spcAft>
              <a:buFont typeface="Arial" panose="020B0604020202020204" pitchFamily="34" charset="0"/>
              <a:buChar char="•"/>
            </a:pPr>
            <a:r>
              <a:rPr lang="en-US" sz="1600" dirty="0"/>
              <a:t>is criminally liable for a criminal offence without a specific motive or aim</a:t>
            </a:r>
          </a:p>
          <a:p>
            <a:pPr marL="342900" lvl="1" indent="-342900">
              <a:lnSpc>
                <a:spcPct val="100000"/>
              </a:lnSpc>
              <a:spcAft>
                <a:spcPts val="600"/>
              </a:spcAft>
            </a:pPr>
            <a:r>
              <a:rPr lang="en-US" sz="2800" dirty="0">
                <a:ea typeface="+mn-ea"/>
                <a:cs typeface="+mn-cs"/>
              </a:rPr>
              <a:t>Co-perpetrators</a:t>
            </a:r>
          </a:p>
          <a:p>
            <a:pPr lvl="1">
              <a:lnSpc>
                <a:spcPct val="100000"/>
              </a:lnSpc>
              <a:spcAft>
                <a:spcPts val="600"/>
              </a:spcAft>
            </a:pPr>
            <a:r>
              <a:rPr lang="en-US" sz="2400" b="1" dirty="0"/>
              <a:t>Intentional joint </a:t>
            </a:r>
            <a:r>
              <a:rPr lang="en-US" sz="2400" dirty="0"/>
              <a:t>committing by two or more perpetrators </a:t>
            </a:r>
          </a:p>
          <a:p>
            <a:pPr lvl="2"/>
            <a:r>
              <a:rPr lang="en-US" sz="1600" dirty="0"/>
              <a:t> </a:t>
            </a:r>
          </a:p>
          <a:p>
            <a:pPr marL="457200" lvl="1" indent="0">
              <a:buNone/>
            </a:pPr>
            <a:endParaRPr lang="en-US" dirty="0" smtClean="0"/>
          </a:p>
        </p:txBody>
      </p:sp>
      <p:sp>
        <p:nvSpPr>
          <p:cNvPr id="4" name="Zástupný symbol pro zápatí 3"/>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385873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2033589" y="624254"/>
            <a:ext cx="7772400" cy="397852"/>
          </a:xfrm>
        </p:spPr>
        <p:txBody>
          <a:bodyPr/>
          <a:lstStyle/>
          <a:p>
            <a:pPr algn="ctr"/>
            <a:r>
              <a:rPr lang="en-GB" altLang="cs-CZ" dirty="0" smtClean="0"/>
              <a:t>Culpable Insanity</a:t>
            </a:r>
            <a:endParaRPr lang="cs-CZ" altLang="cs-CZ" dirty="0" smtClean="0"/>
          </a:p>
        </p:txBody>
      </p:sp>
      <p:sp>
        <p:nvSpPr>
          <p:cNvPr id="21507" name="Zástupný symbol pro obsah 2"/>
          <p:cNvSpPr>
            <a:spLocks noGrp="1"/>
          </p:cNvSpPr>
          <p:nvPr>
            <p:ph idx="1"/>
          </p:nvPr>
        </p:nvSpPr>
        <p:spPr>
          <a:xfrm>
            <a:off x="257694" y="1437743"/>
            <a:ext cx="11637817" cy="4114800"/>
          </a:xfrm>
        </p:spPr>
        <p:txBody>
          <a:bodyPr/>
          <a:lstStyle/>
          <a:p>
            <a:pPr algn="just" eaLnBrk="1" hangingPunct="1">
              <a:spcAft>
                <a:spcPts val="600"/>
              </a:spcAft>
            </a:pPr>
            <a:r>
              <a:rPr lang="en-GB" altLang="cs-CZ" b="1" dirty="0" smtClean="0"/>
              <a:t>Drunkenness</a:t>
            </a:r>
            <a:r>
              <a:rPr lang="en-GB" altLang="cs-CZ" dirty="0" smtClean="0"/>
              <a:t>: insanity caused by application of addictive substance + committing an act otherwise classified as offence </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dolosa</a:t>
            </a:r>
            <a:r>
              <a:rPr lang="en-GB" altLang="cs-CZ" dirty="0" smtClean="0"/>
              <a:t>: insanity brought upon self with the intention of committing an offence in the state of insanity</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culposa</a:t>
            </a:r>
            <a:r>
              <a:rPr lang="en-GB" altLang="cs-CZ" dirty="0" smtClean="0"/>
              <a:t>: committing an offence in the state of insanity which the perpetrator has voluntary entered while knowing or should and could having known the risk of committing an offence in this state</a:t>
            </a:r>
          </a:p>
          <a:p>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168034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1846249" y="514180"/>
            <a:ext cx="8086635" cy="401639"/>
          </a:xfrm>
        </p:spPr>
        <p:txBody>
          <a:bodyPr/>
          <a:lstStyle/>
          <a:p>
            <a:pPr algn="ctr"/>
            <a:r>
              <a:rPr lang="en-GB" altLang="cs-CZ" dirty="0" smtClean="0"/>
              <a:t>Objective Part</a:t>
            </a:r>
            <a:endParaRPr lang="cs-CZ" altLang="cs-CZ" dirty="0" smtClean="0"/>
          </a:p>
        </p:txBody>
      </p:sp>
      <p:sp>
        <p:nvSpPr>
          <p:cNvPr id="3" name="Zástupný symbol pro obsah 2"/>
          <p:cNvSpPr>
            <a:spLocks noGrp="1"/>
          </p:cNvSpPr>
          <p:nvPr>
            <p:ph idx="1"/>
          </p:nvPr>
        </p:nvSpPr>
        <p:spPr>
          <a:xfrm>
            <a:off x="257695" y="1218524"/>
            <a:ext cx="11712632" cy="4114800"/>
          </a:xfrm>
        </p:spPr>
        <p:txBody>
          <a:bodyPr/>
          <a:lstStyle/>
          <a:p>
            <a:pPr algn="just" eaLnBrk="1" hangingPunct="1">
              <a:spcAft>
                <a:spcPts val="600"/>
              </a:spcAft>
              <a:defRPr/>
            </a:pPr>
            <a:r>
              <a:rPr lang="en-GB" altLang="cs-CZ" b="1" dirty="0" smtClean="0"/>
              <a:t>Acting </a:t>
            </a:r>
          </a:p>
          <a:p>
            <a:pPr lvl="1" algn="just">
              <a:lnSpc>
                <a:spcPct val="100000"/>
              </a:lnSpc>
              <a:spcAft>
                <a:spcPts val="600"/>
              </a:spcAft>
              <a:defRPr/>
            </a:pPr>
            <a:r>
              <a:rPr lang="en-GB" altLang="cs-CZ" sz="2400" dirty="0"/>
              <a:t>act of </a:t>
            </a:r>
            <a:r>
              <a:rPr lang="en-GB" altLang="cs-CZ" sz="2400" b="1" dirty="0"/>
              <a:t>commission</a:t>
            </a:r>
            <a:r>
              <a:rPr lang="en-GB" altLang="cs-CZ" sz="2400" dirty="0"/>
              <a:t> or act of </a:t>
            </a:r>
            <a:r>
              <a:rPr lang="en-GB" altLang="cs-CZ" sz="2400" b="1" dirty="0"/>
              <a:t>omission</a:t>
            </a:r>
          </a:p>
          <a:p>
            <a:pPr lvl="1" algn="just">
              <a:lnSpc>
                <a:spcPct val="100000"/>
              </a:lnSpc>
              <a:spcAft>
                <a:spcPts val="600"/>
              </a:spcAft>
              <a:defRPr/>
            </a:pPr>
            <a:r>
              <a:rPr lang="en-GB" altLang="cs-CZ" sz="2400" dirty="0"/>
              <a:t>omission – where the perpetrator had a legally relevant obligation to act </a:t>
            </a:r>
          </a:p>
          <a:p>
            <a:pPr algn="just" eaLnBrk="1" hangingPunct="1">
              <a:spcAft>
                <a:spcPts val="600"/>
              </a:spcAft>
              <a:defRPr/>
            </a:pPr>
            <a:r>
              <a:rPr lang="en-GB" altLang="cs-CZ" b="1" dirty="0" smtClean="0"/>
              <a:t>Consequence </a:t>
            </a:r>
          </a:p>
          <a:p>
            <a:pPr lvl="1" algn="just">
              <a:lnSpc>
                <a:spcPct val="100000"/>
              </a:lnSpc>
              <a:spcAft>
                <a:spcPts val="600"/>
              </a:spcAft>
              <a:defRPr/>
            </a:pPr>
            <a:r>
              <a:rPr lang="en-GB" altLang="cs-CZ" sz="2400" b="1" dirty="0"/>
              <a:t>violation </a:t>
            </a:r>
            <a:r>
              <a:rPr lang="en-GB" altLang="cs-CZ" sz="2400" dirty="0"/>
              <a:t>or </a:t>
            </a:r>
            <a:r>
              <a:rPr lang="en-GB" altLang="cs-CZ" sz="2400" b="1" dirty="0"/>
              <a:t>endangerment </a:t>
            </a:r>
            <a:r>
              <a:rPr lang="en-GB" altLang="cs-CZ" sz="2400" dirty="0"/>
              <a:t>of an interest protected</a:t>
            </a:r>
          </a:p>
          <a:p>
            <a:pPr algn="just" eaLnBrk="1" hangingPunct="1">
              <a:spcAft>
                <a:spcPts val="600"/>
              </a:spcAft>
              <a:defRPr/>
            </a:pPr>
            <a:r>
              <a:rPr lang="en-GB" altLang="cs-CZ" b="1" dirty="0" smtClean="0"/>
              <a:t>Causality</a:t>
            </a:r>
          </a:p>
          <a:p>
            <a:pPr lvl="1" algn="just">
              <a:lnSpc>
                <a:spcPct val="100000"/>
              </a:lnSpc>
              <a:spcAft>
                <a:spcPts val="600"/>
              </a:spcAft>
              <a:defRPr/>
            </a:pPr>
            <a:r>
              <a:rPr lang="en-GB" altLang="cs-CZ" sz="2400" dirty="0"/>
              <a:t>causal link between the acting and the consequence (acting as a </a:t>
            </a:r>
            <a:r>
              <a:rPr lang="en-GB" altLang="cs-CZ" sz="2400" i="1" dirty="0"/>
              <a:t>condition sine qua non </a:t>
            </a:r>
            <a:r>
              <a:rPr lang="en-GB" altLang="cs-CZ" sz="2400" dirty="0"/>
              <a:t>of the consequence) </a:t>
            </a:r>
          </a:p>
          <a:p>
            <a:pPr marL="0" indent="0" algn="just">
              <a:spcAft>
                <a:spcPts val="600"/>
              </a:spcAft>
              <a:buNone/>
              <a:defRPr/>
            </a:pPr>
            <a:endParaRPr lang="en-GB" altLang="cs-CZ" dirty="0" smtClean="0"/>
          </a:p>
          <a:p>
            <a:pPr algn="just" eaLnBrk="1" hangingPunct="1">
              <a:spcAft>
                <a:spcPts val="600"/>
              </a:spcAft>
              <a:defRPr/>
            </a:pPr>
            <a:r>
              <a:rPr lang="en-GB" altLang="cs-CZ" b="1" dirty="0" smtClean="0"/>
              <a:t>Manner </a:t>
            </a:r>
            <a:r>
              <a:rPr lang="en-GB" altLang="cs-CZ" dirty="0" smtClean="0"/>
              <a:t>in which the offence was committed, </a:t>
            </a:r>
            <a:r>
              <a:rPr lang="en-GB" altLang="cs-CZ" b="1" dirty="0" smtClean="0"/>
              <a:t>place</a:t>
            </a:r>
            <a:r>
              <a:rPr lang="en-GB" altLang="cs-CZ" b="1" dirty="0"/>
              <a:t> </a:t>
            </a:r>
            <a:r>
              <a:rPr lang="en-GB" altLang="cs-CZ" dirty="0" smtClean="0"/>
              <a:t>or </a:t>
            </a:r>
            <a:r>
              <a:rPr lang="en-GB" altLang="cs-CZ" b="1" dirty="0" smtClean="0"/>
              <a:t>time </a:t>
            </a:r>
            <a:r>
              <a:rPr lang="en-GB" altLang="cs-CZ" dirty="0" smtClean="0"/>
              <a:t>of committing, </a:t>
            </a:r>
            <a:r>
              <a:rPr lang="en-GB" altLang="cs-CZ" b="1" dirty="0" smtClean="0"/>
              <a:t>effect</a:t>
            </a:r>
            <a:r>
              <a:rPr lang="en-GB" altLang="cs-CZ" dirty="0" smtClean="0"/>
              <a:t> of the offence</a:t>
            </a:r>
          </a:p>
          <a:p>
            <a:pPr>
              <a:defRPr/>
            </a:pPr>
            <a:endParaRPr lang="cs-CZ" dirty="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3324628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2029276" y="571500"/>
            <a:ext cx="8086635" cy="436808"/>
          </a:xfrm>
        </p:spPr>
        <p:txBody>
          <a:bodyPr/>
          <a:lstStyle/>
          <a:p>
            <a:pPr algn="ctr"/>
            <a:r>
              <a:rPr lang="en-GB" altLang="cs-CZ" dirty="0" smtClean="0"/>
              <a:t>Subjective Part</a:t>
            </a:r>
            <a:endParaRPr lang="cs-CZ" altLang="cs-CZ" dirty="0" smtClean="0"/>
          </a:p>
        </p:txBody>
      </p:sp>
      <p:sp>
        <p:nvSpPr>
          <p:cNvPr id="23555" name="Zástupný symbol pro obsah 2"/>
          <p:cNvSpPr>
            <a:spLocks noGrp="1"/>
          </p:cNvSpPr>
          <p:nvPr>
            <p:ph idx="1"/>
          </p:nvPr>
        </p:nvSpPr>
        <p:spPr>
          <a:xfrm>
            <a:off x="216132" y="1008308"/>
            <a:ext cx="11762508" cy="4114800"/>
          </a:xfrm>
        </p:spPr>
        <p:txBody>
          <a:bodyPr/>
          <a:lstStyle/>
          <a:p>
            <a:pPr algn="just" eaLnBrk="1" hangingPunct="1">
              <a:spcAft>
                <a:spcPts val="600"/>
              </a:spcAft>
            </a:pPr>
            <a:r>
              <a:rPr lang="en-GB" altLang="cs-CZ" b="1" dirty="0" smtClean="0"/>
              <a:t>Culpability</a:t>
            </a:r>
          </a:p>
          <a:p>
            <a:pPr lvl="1" algn="just">
              <a:lnSpc>
                <a:spcPct val="100000"/>
              </a:lnSpc>
              <a:spcAft>
                <a:spcPts val="600"/>
              </a:spcAft>
              <a:defRPr/>
            </a:pPr>
            <a:r>
              <a:rPr lang="en-GB" altLang="cs-CZ" sz="2400" b="1" dirty="0"/>
              <a:t>intent </a:t>
            </a:r>
            <a:r>
              <a:rPr lang="en-GB" altLang="cs-CZ" sz="2400" dirty="0"/>
              <a:t>or </a:t>
            </a:r>
            <a:r>
              <a:rPr lang="en-GB" altLang="cs-CZ" sz="2400" b="1" dirty="0"/>
              <a:t>negligence</a:t>
            </a:r>
            <a:endParaRPr lang="en-GB" altLang="cs-CZ" sz="2400" dirty="0"/>
          </a:p>
          <a:p>
            <a:pPr lvl="1" algn="just">
              <a:lnSpc>
                <a:spcPct val="100000"/>
              </a:lnSpc>
              <a:spcAft>
                <a:spcPts val="600"/>
              </a:spcAft>
              <a:defRPr/>
            </a:pPr>
            <a:r>
              <a:rPr lang="en-GB" altLang="cs-CZ" sz="2400" b="1" dirty="0"/>
              <a:t>Sec. 13 par. 2 of the CC </a:t>
            </a:r>
            <a:r>
              <a:rPr lang="en-GB" altLang="cs-CZ" sz="2400" dirty="0"/>
              <a:t>“</a:t>
            </a:r>
            <a:r>
              <a:rPr lang="en-GB" altLang="cs-CZ" sz="2400" i="1" dirty="0"/>
              <a:t>The intention is required as a regular condition of </a:t>
            </a:r>
            <a:r>
              <a:rPr lang="en-GB" altLang="cs-CZ" sz="2400" i="1" dirty="0" err="1"/>
              <a:t>punishability</a:t>
            </a:r>
            <a:r>
              <a:rPr lang="en-GB" altLang="cs-CZ" sz="2400" i="1" dirty="0"/>
              <a:t>, unless the Criminal Code expressly provides that  the negligence is sufficient for committing a crime.</a:t>
            </a:r>
            <a:r>
              <a:rPr lang="en-GB" altLang="cs-CZ" sz="2400" dirty="0"/>
              <a:t>”</a:t>
            </a:r>
          </a:p>
          <a:p>
            <a:pPr algn="just" eaLnBrk="1" hangingPunct="1">
              <a:spcAft>
                <a:spcPts val="600"/>
              </a:spcAft>
            </a:pPr>
            <a:endParaRPr lang="en-GB" altLang="cs-CZ" i="1" dirty="0" smtClean="0"/>
          </a:p>
          <a:p>
            <a:pPr algn="just" eaLnBrk="1" hangingPunct="1">
              <a:spcAft>
                <a:spcPts val="600"/>
              </a:spcAft>
            </a:pPr>
            <a:r>
              <a:rPr lang="en-GB" altLang="cs-CZ" b="1" dirty="0" smtClean="0"/>
              <a:t>Motive </a:t>
            </a:r>
            <a:r>
              <a:rPr lang="en-GB" altLang="cs-CZ" dirty="0" smtClean="0"/>
              <a:t>– what has driven the perpetrator</a:t>
            </a:r>
            <a:endParaRPr lang="en-GB" altLang="cs-CZ" b="1" dirty="0" smtClean="0"/>
          </a:p>
          <a:p>
            <a:pPr algn="just" eaLnBrk="1" hangingPunct="1">
              <a:spcAft>
                <a:spcPts val="600"/>
              </a:spcAft>
            </a:pPr>
            <a:r>
              <a:rPr lang="en-GB" altLang="cs-CZ" b="1" dirty="0" smtClean="0"/>
              <a:t>Goal</a:t>
            </a:r>
            <a:r>
              <a:rPr lang="en-GB" altLang="cs-CZ" dirty="0" smtClean="0"/>
              <a:t> – what he or she wanted to achieve</a:t>
            </a:r>
          </a:p>
          <a:p>
            <a:pPr algn="just" eaLnBrk="1" hangingPunct="1">
              <a:spcAft>
                <a:spcPts val="600"/>
              </a:spcAft>
            </a:pPr>
            <a:r>
              <a:rPr lang="en-GB" altLang="cs-CZ" b="1" dirty="0" smtClean="0"/>
              <a:t>Intention</a:t>
            </a:r>
            <a:r>
              <a:rPr lang="en-GB" altLang="cs-CZ" dirty="0" smtClean="0"/>
              <a:t> – what was the perpetrator’s general design (e. g. when he/she commits a criminal act through multiple attacks)</a:t>
            </a:r>
          </a:p>
          <a:p>
            <a:pPr algn="just" eaLnBrk="1" hangingPunct="1">
              <a:spcAft>
                <a:spcPts val="600"/>
              </a:spcAft>
              <a:buFont typeface="Wingdings" panose="05000000000000000000" pitchFamily="2" charset="2"/>
              <a:buNone/>
            </a:pPr>
            <a:r>
              <a:rPr lang="cs-CZ" altLang="cs-CZ" i="1"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1979107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2033590" y="650630"/>
            <a:ext cx="8086635" cy="366470"/>
          </a:xfrm>
        </p:spPr>
        <p:txBody>
          <a:bodyPr/>
          <a:lstStyle/>
          <a:p>
            <a:pPr algn="ctr"/>
            <a:r>
              <a:rPr lang="en-GB" altLang="cs-CZ" dirty="0" smtClean="0"/>
              <a:t>Intent</a:t>
            </a:r>
            <a:endParaRPr lang="cs-CZ" altLang="cs-CZ" dirty="0" smtClean="0"/>
          </a:p>
        </p:txBody>
      </p:sp>
      <p:sp>
        <p:nvSpPr>
          <p:cNvPr id="24579" name="Zástupný symbol pro obsah 2"/>
          <p:cNvSpPr>
            <a:spLocks noGrp="1"/>
          </p:cNvSpPr>
          <p:nvPr>
            <p:ph idx="1"/>
          </p:nvPr>
        </p:nvSpPr>
        <p:spPr>
          <a:xfrm>
            <a:off x="183183" y="1324671"/>
            <a:ext cx="11787447" cy="4114800"/>
          </a:xfrm>
        </p:spPr>
        <p:txBody>
          <a:bodyPr/>
          <a:lstStyle/>
          <a:p>
            <a:pPr algn="just" eaLnBrk="1" hangingPunct="1">
              <a:spcAft>
                <a:spcPts val="600"/>
              </a:spcAft>
            </a:pPr>
            <a:r>
              <a:rPr lang="en-GB" altLang="cs-CZ" b="1" dirty="0" smtClean="0"/>
              <a:t>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 (she) could  violate or endanger an interest  protected  by the Criminal Code and </a:t>
            </a:r>
            <a:r>
              <a:rPr lang="en-GB" altLang="cs-CZ" sz="2000" b="1" dirty="0"/>
              <a:t>wants to </a:t>
            </a:r>
            <a:r>
              <a:rPr lang="en-GB" altLang="cs-CZ" sz="2000" dirty="0"/>
              <a:t>it</a:t>
            </a:r>
          </a:p>
          <a:p>
            <a:pPr algn="just" eaLnBrk="1" hangingPunct="1">
              <a:spcAft>
                <a:spcPts val="600"/>
              </a:spcAft>
            </a:pPr>
            <a:r>
              <a:rPr lang="en-GB" altLang="cs-CZ" b="1" dirty="0" smtClean="0"/>
              <a:t>Indirect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he(she) could violate or endanger an interest protected by the Criminal Code and he or she </a:t>
            </a:r>
            <a:r>
              <a:rPr lang="en-GB" altLang="cs-CZ" sz="2000" b="1" dirty="0"/>
              <a:t>is at peace</a:t>
            </a:r>
            <a:r>
              <a:rPr lang="en-GB" altLang="cs-CZ" sz="2000" dirty="0"/>
              <a:t> with the possibility such a violation or endanger could emerge</a:t>
            </a:r>
            <a:endParaRPr lang="en-GB" altLang="cs-CZ" dirty="0" smtClean="0"/>
          </a:p>
          <a:p>
            <a:pPr algn="just" eaLnBrk="1" hangingPunct="1">
              <a:spcAft>
                <a:spcPts val="600"/>
              </a:spcAft>
            </a:pPr>
            <a:r>
              <a:rPr lang="en-GB" altLang="cs-CZ" b="1" dirty="0" smtClean="0"/>
              <a:t>Forethought </a:t>
            </a:r>
          </a:p>
          <a:p>
            <a:pPr lvl="1" algn="just">
              <a:lnSpc>
                <a:spcPct val="100000"/>
              </a:lnSpc>
              <a:spcAft>
                <a:spcPts val="600"/>
              </a:spcAft>
              <a:defRPr/>
            </a:pPr>
            <a:r>
              <a:rPr lang="en-GB" altLang="cs-CZ" sz="2000" dirty="0"/>
              <a:t>even a brief plan shortly before an act</a:t>
            </a:r>
          </a:p>
          <a:p>
            <a:pPr algn="just" eaLnBrk="1" hangingPunct="1">
              <a:spcAft>
                <a:spcPts val="600"/>
              </a:spcAft>
            </a:pPr>
            <a:r>
              <a:rPr lang="en-GB" altLang="cs-CZ" b="1" dirty="0" smtClean="0"/>
              <a:t>Previous consideration</a:t>
            </a:r>
          </a:p>
          <a:p>
            <a:pPr lvl="1" algn="just">
              <a:lnSpc>
                <a:spcPct val="100000"/>
              </a:lnSpc>
              <a:spcAft>
                <a:spcPts val="600"/>
              </a:spcAft>
              <a:defRPr/>
            </a:pPr>
            <a:r>
              <a:rPr lang="en-GB" altLang="cs-CZ" sz="2000" dirty="0"/>
              <a:t>more sophisticated premeditation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9101836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2029276" y="641839"/>
            <a:ext cx="8086635" cy="384054"/>
          </a:xfrm>
        </p:spPr>
        <p:txBody>
          <a:bodyPr/>
          <a:lstStyle/>
          <a:p>
            <a:pPr algn="ctr"/>
            <a:r>
              <a:rPr lang="en-US" altLang="cs-CZ" dirty="0" smtClean="0"/>
              <a:t>Negligence</a:t>
            </a:r>
          </a:p>
        </p:txBody>
      </p:sp>
      <p:sp>
        <p:nvSpPr>
          <p:cNvPr id="25603" name="Zástupný symbol pro obsah 2"/>
          <p:cNvSpPr>
            <a:spLocks noGrp="1"/>
          </p:cNvSpPr>
          <p:nvPr>
            <p:ph idx="1"/>
          </p:nvPr>
        </p:nvSpPr>
        <p:spPr>
          <a:xfrm>
            <a:off x="290944" y="1217086"/>
            <a:ext cx="11754197" cy="4114800"/>
          </a:xfrm>
        </p:spPr>
        <p:txBody>
          <a:bodyPr/>
          <a:lstStyle/>
          <a:p>
            <a:pPr algn="just" eaLnBrk="1" hangingPunct="1">
              <a:spcAft>
                <a:spcPts val="600"/>
              </a:spcAft>
            </a:pPr>
            <a:r>
              <a:rPr lang="en-GB" altLang="cs-CZ" b="1" dirty="0" smtClean="0"/>
              <a:t>Wilful negligence</a:t>
            </a:r>
            <a:r>
              <a:rPr lang="en-GB" altLang="cs-CZ" dirty="0" smtClean="0"/>
              <a:t> </a:t>
            </a:r>
          </a:p>
          <a:p>
            <a:pPr lvl="1" algn="just">
              <a:lnSpc>
                <a:spcPct val="100000"/>
              </a:lnSpc>
              <a:spcAft>
                <a:spcPts val="600"/>
              </a:spcAft>
              <a:defRPr/>
            </a:pPr>
            <a:r>
              <a:rPr lang="en-GB" altLang="cs-CZ" sz="2400" dirty="0"/>
              <a:t>the perpetrator </a:t>
            </a:r>
            <a:r>
              <a:rPr lang="en-GB" altLang="cs-CZ" sz="2400" b="1" dirty="0"/>
              <a:t>knows</a:t>
            </a:r>
            <a:r>
              <a:rPr lang="en-GB" altLang="cs-CZ" sz="2400" dirty="0"/>
              <a:t> that he (she) could violate or endanger an interest protected by the Criminal Code, but </a:t>
            </a:r>
            <a:r>
              <a:rPr lang="en-GB" altLang="cs-CZ" sz="2400" b="1" dirty="0"/>
              <a:t>without adequate reasons </a:t>
            </a:r>
            <a:r>
              <a:rPr lang="en-GB" altLang="cs-CZ" sz="2400" dirty="0"/>
              <a:t>he (she) </a:t>
            </a:r>
            <a:r>
              <a:rPr lang="en-GB" altLang="cs-CZ" sz="2400" b="1" dirty="0"/>
              <a:t>believes</a:t>
            </a:r>
            <a:r>
              <a:rPr lang="en-GB" altLang="cs-CZ" sz="2400" dirty="0"/>
              <a:t> </a:t>
            </a:r>
            <a:r>
              <a:rPr lang="en-GB" altLang="cs-CZ" sz="2400" b="1" dirty="0"/>
              <a:t>he (she) won’t cause it</a:t>
            </a:r>
          </a:p>
          <a:p>
            <a:pPr algn="just" eaLnBrk="1" hangingPunct="1">
              <a:spcAft>
                <a:spcPts val="600"/>
              </a:spcAft>
            </a:pPr>
            <a:r>
              <a:rPr lang="en-GB" altLang="cs-CZ" dirty="0" smtClean="0"/>
              <a:t> </a:t>
            </a:r>
            <a:r>
              <a:rPr lang="en-GB" altLang="cs-CZ" b="1" dirty="0" smtClean="0"/>
              <a:t>Non-wilful negligence</a:t>
            </a:r>
          </a:p>
          <a:p>
            <a:pPr lvl="1" algn="just">
              <a:lnSpc>
                <a:spcPct val="100000"/>
              </a:lnSpc>
              <a:spcAft>
                <a:spcPts val="600"/>
              </a:spcAft>
              <a:defRPr/>
            </a:pPr>
            <a:r>
              <a:rPr lang="en-GB" altLang="cs-CZ" sz="2400" dirty="0"/>
              <a:t>the perpetrator </a:t>
            </a:r>
            <a:r>
              <a:rPr lang="en-GB" altLang="cs-CZ" sz="2400" b="1" dirty="0"/>
              <a:t>does not know </a:t>
            </a:r>
            <a:r>
              <a:rPr lang="en-GB" altLang="cs-CZ" sz="2400" dirty="0"/>
              <a:t>that his (her) acting can violate or endanger an interest protected by the Criminal Code, although, with respect to the circumstances and his (her) personal situation, he (she) </a:t>
            </a:r>
            <a:r>
              <a:rPr lang="en-GB" altLang="cs-CZ" sz="2400" b="1" dirty="0"/>
              <a:t>should know and is able to know so</a:t>
            </a:r>
            <a:endParaRPr lang="en-GB" altLang="cs-CZ" sz="2400" dirty="0"/>
          </a:p>
          <a:p>
            <a:pPr algn="just" eaLnBrk="1" hangingPunct="1">
              <a:spcAft>
                <a:spcPts val="600"/>
              </a:spcAft>
            </a:pPr>
            <a:endParaRPr lang="en-GB" altLang="cs-CZ" dirty="0" smtClean="0"/>
          </a:p>
          <a:p>
            <a:pPr algn="just" eaLnBrk="1" hangingPunct="1">
              <a:spcAft>
                <a:spcPts val="600"/>
              </a:spcAft>
            </a:pPr>
            <a:r>
              <a:rPr lang="en-GB" altLang="cs-CZ" b="1" dirty="0" smtClean="0"/>
              <a:t>Gross negligence</a:t>
            </a:r>
          </a:p>
          <a:p>
            <a:pPr lvl="1" algn="just">
              <a:lnSpc>
                <a:spcPct val="100000"/>
              </a:lnSpc>
              <a:spcAft>
                <a:spcPts val="600"/>
              </a:spcAft>
              <a:defRPr/>
            </a:pPr>
            <a:r>
              <a:rPr lang="en-GB" altLang="cs-CZ" sz="2000" dirty="0"/>
              <a:t>negligence that shows </a:t>
            </a:r>
            <a:r>
              <a:rPr lang="en-GB" altLang="cs-CZ" sz="2000" b="1" dirty="0"/>
              <a:t>especial ruthlessness </a:t>
            </a:r>
            <a:r>
              <a:rPr lang="en-GB" altLang="cs-CZ" sz="2000" dirty="0"/>
              <a:t>towards the protected interest </a:t>
            </a:r>
            <a:r>
              <a:rPr lang="en-GB" altLang="cs-CZ" sz="2000" b="1" dirty="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856462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2029276" y="650631"/>
            <a:ext cx="8086635" cy="445601"/>
          </a:xfrm>
        </p:spPr>
        <p:txBody>
          <a:bodyPr/>
          <a:lstStyle/>
          <a:p>
            <a:pPr algn="ctr"/>
            <a:r>
              <a:rPr lang="en-GB" altLang="cs-CZ" noProof="1" smtClean="0"/>
              <a:t>Other Forms of Criminal Acts </a:t>
            </a:r>
          </a:p>
        </p:txBody>
      </p:sp>
      <p:sp>
        <p:nvSpPr>
          <p:cNvPr id="26627" name="Zástupný symbol pro obsah 2"/>
          <p:cNvSpPr>
            <a:spLocks noGrp="1"/>
          </p:cNvSpPr>
          <p:nvPr>
            <p:ph idx="1"/>
          </p:nvPr>
        </p:nvSpPr>
        <p:spPr>
          <a:xfrm>
            <a:off x="315884" y="1412114"/>
            <a:ext cx="11696006" cy="4114800"/>
          </a:xfrm>
        </p:spPr>
        <p:txBody>
          <a:bodyPr/>
          <a:lstStyle/>
          <a:p>
            <a:pPr algn="just">
              <a:spcAft>
                <a:spcPts val="600"/>
              </a:spcAft>
            </a:pPr>
            <a:r>
              <a:rPr lang="en-GB" altLang="cs-CZ" dirty="0" smtClean="0"/>
              <a:t>According to Section 111 criminal act means also </a:t>
            </a:r>
            <a:r>
              <a:rPr lang="en-GB" altLang="cs-CZ" b="1" dirty="0" smtClean="0"/>
              <a:t>preparation for a criminal act</a:t>
            </a:r>
            <a:r>
              <a:rPr lang="en-GB" altLang="cs-CZ" dirty="0" smtClean="0"/>
              <a:t>, </a:t>
            </a:r>
            <a:r>
              <a:rPr lang="en-GB" altLang="cs-CZ" b="1" dirty="0" smtClean="0"/>
              <a:t>attempted offence </a:t>
            </a:r>
            <a:r>
              <a:rPr lang="en-GB" altLang="cs-CZ" dirty="0" smtClean="0"/>
              <a:t>(inchoate offences), </a:t>
            </a:r>
            <a:r>
              <a:rPr lang="en-GB" altLang="cs-CZ" b="1" dirty="0" smtClean="0"/>
              <a:t>organisation</a:t>
            </a:r>
            <a:r>
              <a:rPr lang="en-GB" altLang="cs-CZ" dirty="0" smtClean="0"/>
              <a:t>, </a:t>
            </a:r>
            <a:r>
              <a:rPr lang="en-GB" altLang="cs-CZ" b="1" dirty="0" smtClean="0"/>
              <a:t>abetment </a:t>
            </a:r>
            <a:r>
              <a:rPr lang="en-GB" altLang="cs-CZ" dirty="0" smtClean="0"/>
              <a:t>and </a:t>
            </a:r>
            <a:r>
              <a:rPr lang="en-GB" altLang="cs-CZ" b="1" dirty="0" smtClean="0"/>
              <a:t>assistance </a:t>
            </a:r>
            <a:r>
              <a:rPr lang="en-GB" altLang="cs-CZ" dirty="0" smtClean="0"/>
              <a:t>(complicity).</a:t>
            </a:r>
          </a:p>
          <a:p>
            <a:pPr marL="0" indent="0" algn="just">
              <a:spcAft>
                <a:spcPts val="600"/>
              </a:spcAft>
              <a:buNone/>
            </a:pPr>
            <a:endParaRPr lang="en-GB" altLang="cs-CZ" dirty="0" smtClean="0"/>
          </a:p>
          <a:p>
            <a:pPr algn="just">
              <a:spcAft>
                <a:spcPts val="600"/>
              </a:spcAft>
            </a:pPr>
            <a:r>
              <a:rPr lang="en-GB" altLang="cs-CZ" dirty="0" smtClean="0"/>
              <a:t>Extension of criminal liability</a:t>
            </a:r>
          </a:p>
          <a:p>
            <a:pPr lvl="1" algn="just">
              <a:lnSpc>
                <a:spcPct val="100000"/>
              </a:lnSpc>
              <a:spcAft>
                <a:spcPts val="600"/>
              </a:spcAft>
              <a:defRPr/>
            </a:pPr>
            <a:r>
              <a:rPr lang="en-GB" altLang="cs-CZ" sz="2400" dirty="0"/>
              <a:t>it stems from a committed (completed) offence, </a:t>
            </a:r>
            <a:r>
              <a:rPr lang="en-GB" altLang="cs-CZ" sz="2400" dirty="0" err="1"/>
              <a:t>i</a:t>
            </a:r>
            <a:r>
              <a:rPr lang="en-GB" altLang="cs-CZ" sz="2400" dirty="0"/>
              <a:t>. e. from the fulfilment of all elements of the body of an offence</a:t>
            </a:r>
          </a:p>
          <a:p>
            <a:pPr lvl="1" algn="just">
              <a:lnSpc>
                <a:spcPct val="100000"/>
              </a:lnSpc>
              <a:spcAft>
                <a:spcPts val="600"/>
              </a:spcAft>
              <a:defRPr/>
            </a:pPr>
            <a:r>
              <a:rPr lang="en-GB" altLang="cs-CZ" sz="2400" dirty="0"/>
              <a:t>some of these elements are missing in respect to inchoate offences and complicity     </a:t>
            </a:r>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4251069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2029276" y="606669"/>
            <a:ext cx="8086635" cy="410431"/>
          </a:xfrm>
        </p:spPr>
        <p:txBody>
          <a:bodyPr/>
          <a:lstStyle/>
          <a:p>
            <a:pPr algn="ctr"/>
            <a:r>
              <a:rPr lang="en-GB" altLang="cs-CZ" dirty="0" smtClean="0"/>
              <a:t>Inchoate Offences</a:t>
            </a:r>
            <a:endParaRPr lang="cs-CZ" altLang="cs-CZ" dirty="0" smtClean="0"/>
          </a:p>
        </p:txBody>
      </p:sp>
      <p:sp>
        <p:nvSpPr>
          <p:cNvPr id="3" name="Zástupný symbol pro obsah 2"/>
          <p:cNvSpPr>
            <a:spLocks noGrp="1"/>
          </p:cNvSpPr>
          <p:nvPr>
            <p:ph idx="1"/>
          </p:nvPr>
        </p:nvSpPr>
        <p:spPr>
          <a:xfrm>
            <a:off x="349135" y="1017099"/>
            <a:ext cx="11621191" cy="4114800"/>
          </a:xfrm>
        </p:spPr>
        <p:txBody>
          <a:bodyPr/>
          <a:lstStyle/>
          <a:p>
            <a:pPr algn="just">
              <a:spcAft>
                <a:spcPts val="600"/>
              </a:spcAft>
              <a:defRPr/>
            </a:pPr>
            <a:r>
              <a:rPr lang="en-GB" b="1" dirty="0" smtClean="0"/>
              <a:t>Attempt</a:t>
            </a:r>
            <a:r>
              <a:rPr lang="cs-CZ" dirty="0" smtClean="0"/>
              <a:t> - § 21 CC</a:t>
            </a:r>
          </a:p>
          <a:p>
            <a:pPr lvl="1" algn="just">
              <a:lnSpc>
                <a:spcPct val="100000"/>
              </a:lnSpc>
              <a:spcAft>
                <a:spcPts val="600"/>
              </a:spcAft>
              <a:defRPr/>
            </a:pPr>
            <a:r>
              <a:rPr lang="en-GB" sz="2400" dirty="0"/>
              <a:t>intentional offences only</a:t>
            </a:r>
          </a:p>
          <a:p>
            <a:pPr lvl="1" algn="just">
              <a:lnSpc>
                <a:spcPct val="100000"/>
              </a:lnSpc>
              <a:spcAft>
                <a:spcPts val="600"/>
              </a:spcAft>
              <a:defRPr/>
            </a:pPr>
            <a:r>
              <a:rPr lang="en-GB" sz="2400" dirty="0"/>
              <a:t>the perpetrator started </a:t>
            </a:r>
            <a:r>
              <a:rPr lang="cs-CZ" sz="2400" dirty="0"/>
              <a:t>to </a:t>
            </a:r>
            <a:r>
              <a:rPr lang="en-GB" sz="2400" dirty="0"/>
              <a:t>fulfil the </a:t>
            </a:r>
            <a:r>
              <a:rPr lang="cs-CZ" sz="2400" dirty="0"/>
              <a:t>body </a:t>
            </a:r>
            <a:r>
              <a:rPr lang="en-GB" sz="2400" dirty="0"/>
              <a:t>of</a:t>
            </a:r>
            <a:r>
              <a:rPr lang="cs-CZ" sz="2400" dirty="0"/>
              <a:t> a </a:t>
            </a:r>
            <a:r>
              <a:rPr lang="en-GB" sz="2400" dirty="0"/>
              <a:t>particular offence</a:t>
            </a:r>
            <a:r>
              <a:rPr lang="cs-CZ" sz="2400" dirty="0"/>
              <a:t>, but </a:t>
            </a:r>
            <a:r>
              <a:rPr lang="en-GB" sz="2400" dirty="0" err="1" smtClean="0"/>
              <a:t>hasn</a:t>
            </a:r>
            <a:r>
              <a:rPr lang="en-US" sz="2400" dirty="0" smtClean="0"/>
              <a:t>’t </a:t>
            </a:r>
            <a:r>
              <a:rPr lang="en-US" sz="2400" dirty="0"/>
              <a:t>finished yet</a:t>
            </a:r>
          </a:p>
          <a:p>
            <a:pPr lvl="1" algn="just">
              <a:lnSpc>
                <a:spcPct val="100000"/>
              </a:lnSpc>
              <a:spcAft>
                <a:spcPts val="600"/>
              </a:spcAft>
              <a:defRPr/>
            </a:pPr>
            <a:r>
              <a:rPr lang="en-US" sz="2400" dirty="0"/>
              <a:t>the perpetrator has removed the last obstacle to fulfill the body of a particular </a:t>
            </a:r>
            <a:r>
              <a:rPr lang="en-GB" sz="2400" dirty="0"/>
              <a:t>offence</a:t>
            </a:r>
          </a:p>
          <a:p>
            <a:pPr lvl="1" algn="just">
              <a:lnSpc>
                <a:spcPct val="100000"/>
              </a:lnSpc>
              <a:spcAft>
                <a:spcPts val="600"/>
              </a:spcAft>
              <a:defRPr/>
            </a:pPr>
            <a:r>
              <a:rPr lang="en-US" sz="2400" dirty="0"/>
              <a:t>there is nothing that prevents the perpetrator from committing the </a:t>
            </a:r>
            <a:r>
              <a:rPr lang="en-GB" sz="2400" dirty="0" smtClean="0"/>
              <a:t>offence</a:t>
            </a:r>
          </a:p>
          <a:p>
            <a:pPr lvl="1" algn="just">
              <a:lnSpc>
                <a:spcPct val="100000"/>
              </a:lnSpc>
              <a:spcAft>
                <a:spcPts val="600"/>
              </a:spcAft>
              <a:defRPr/>
            </a:pPr>
            <a:endParaRPr lang="en-GB" sz="2000" dirty="0"/>
          </a:p>
          <a:p>
            <a:pPr algn="just">
              <a:spcAft>
                <a:spcPts val="600"/>
              </a:spcAft>
              <a:defRPr/>
            </a:pPr>
            <a:r>
              <a:rPr lang="en-US" b="1" dirty="0" smtClean="0"/>
              <a:t>Preparation</a:t>
            </a:r>
            <a:r>
              <a:rPr lang="cs-CZ" dirty="0" smtClean="0"/>
              <a:t> - § 20 CC</a:t>
            </a:r>
            <a:endParaRPr lang="en-US" dirty="0" smtClean="0"/>
          </a:p>
          <a:p>
            <a:pPr lvl="1" algn="just">
              <a:lnSpc>
                <a:spcPct val="100000"/>
              </a:lnSpc>
              <a:spcAft>
                <a:spcPts val="600"/>
              </a:spcAft>
              <a:defRPr/>
            </a:pPr>
            <a:r>
              <a:rPr lang="en-US" sz="2400" dirty="0"/>
              <a:t>only particularly serious </a:t>
            </a:r>
            <a:r>
              <a:rPr lang="en-GB" sz="2400" dirty="0"/>
              <a:t>felonies</a:t>
            </a:r>
            <a:r>
              <a:rPr lang="en-US" sz="2400" dirty="0"/>
              <a:t> where the CC explicitly states so</a:t>
            </a:r>
          </a:p>
          <a:p>
            <a:pPr marL="342900" lvl="1" indent="-342900" algn="just">
              <a:lnSpc>
                <a:spcPct val="100000"/>
              </a:lnSpc>
              <a:spcAft>
                <a:spcPts val="600"/>
              </a:spcAft>
              <a:defRPr/>
            </a:pPr>
            <a:r>
              <a:rPr lang="en-US" sz="2400" dirty="0">
                <a:ea typeface="+mn-ea"/>
                <a:cs typeface="+mn-cs"/>
              </a:rPr>
              <a:t>Both attempt and preparation are punished </a:t>
            </a:r>
            <a:r>
              <a:rPr lang="en-US" sz="2400" b="1" dirty="0">
                <a:ea typeface="+mn-ea"/>
                <a:cs typeface="+mn-cs"/>
              </a:rPr>
              <a:t>in principle </a:t>
            </a:r>
            <a:r>
              <a:rPr lang="en-US" sz="2400" dirty="0">
                <a:ea typeface="+mn-ea"/>
                <a:cs typeface="+mn-cs"/>
              </a:rPr>
              <a:t>as committed </a:t>
            </a:r>
            <a:r>
              <a:rPr lang="en-GB" sz="2400" dirty="0">
                <a:ea typeface="+mn-ea"/>
                <a:cs typeface="+mn-cs"/>
              </a:rPr>
              <a:t>offences</a:t>
            </a:r>
            <a:endParaRPr lang="en-GB" dirty="0">
              <a:ea typeface="+mn-ea"/>
              <a:cs typeface="+mn-cs"/>
            </a:endParaRPr>
          </a:p>
          <a:p>
            <a:pPr lvl="1" algn="just">
              <a:lnSpc>
                <a:spcPct val="100000"/>
              </a:lnSpc>
              <a:spcAft>
                <a:spcPts val="600"/>
              </a:spcAft>
              <a:defRPr/>
            </a:pPr>
            <a:r>
              <a:rPr lang="en-GB" sz="2400" dirty="0"/>
              <a:t>specifics of punishment (e. g. incapable attempt)  </a:t>
            </a: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24002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624254"/>
            <a:ext cx="8086635" cy="436808"/>
          </a:xfrm>
        </p:spPr>
        <p:txBody>
          <a:bodyPr/>
          <a:lstStyle/>
          <a:p>
            <a:pPr algn="ctr"/>
            <a:r>
              <a:rPr lang="en-GB" altLang="cs-CZ" dirty="0" smtClean="0"/>
              <a:t>Criminal Law’s Reform after 1989</a:t>
            </a:r>
            <a:endParaRPr lang="cs-CZ" altLang="cs-CZ" dirty="0" smtClean="0"/>
          </a:p>
        </p:txBody>
      </p:sp>
      <p:sp>
        <p:nvSpPr>
          <p:cNvPr id="3" name="Zástupný symbol pro obsah 2"/>
          <p:cNvSpPr>
            <a:spLocks noGrp="1"/>
          </p:cNvSpPr>
          <p:nvPr>
            <p:ph idx="1"/>
          </p:nvPr>
        </p:nvSpPr>
        <p:spPr>
          <a:xfrm>
            <a:off x="232756" y="1061062"/>
            <a:ext cx="11571317" cy="4114800"/>
          </a:xfrm>
        </p:spPr>
        <p:txBody>
          <a:bodyPr/>
          <a:lstStyle/>
          <a:p>
            <a:pPr algn="just">
              <a:defRPr/>
            </a:pPr>
            <a:endParaRPr lang="en-GB" altLang="cs-CZ" dirty="0" smtClean="0"/>
          </a:p>
          <a:p>
            <a:pPr algn="just">
              <a:defRPr/>
            </a:pPr>
            <a:r>
              <a:rPr lang="en-GB" altLang="cs-CZ" dirty="0" smtClean="0"/>
              <a:t>The reform of criminal law started in </a:t>
            </a:r>
            <a:r>
              <a:rPr lang="en-GB" altLang="cs-CZ" b="1" dirty="0" smtClean="0"/>
              <a:t>1990</a:t>
            </a:r>
            <a:r>
              <a:rPr lang="en-GB" altLang="cs-CZ" dirty="0" smtClean="0"/>
              <a:t>, after the „Velvet Revolution“ in November 1989</a:t>
            </a:r>
            <a:endParaRPr lang="cs-CZ" altLang="cs-CZ" dirty="0" smtClean="0"/>
          </a:p>
          <a:p>
            <a:pPr algn="just">
              <a:defRPr/>
            </a:pPr>
            <a:endParaRPr lang="en-GB" altLang="cs-CZ" dirty="0" smtClean="0"/>
          </a:p>
          <a:p>
            <a:pPr algn="just">
              <a:spcAft>
                <a:spcPts val="600"/>
              </a:spcAft>
              <a:defRPr/>
            </a:pPr>
            <a:r>
              <a:rPr lang="en-GB" altLang="cs-CZ" dirty="0" smtClean="0"/>
              <a:t>2 phases of</a:t>
            </a:r>
            <a:r>
              <a:rPr lang="cs-CZ" altLang="cs-CZ" dirty="0" smtClean="0"/>
              <a:t> </a:t>
            </a:r>
            <a:r>
              <a:rPr lang="cs-CZ" altLang="cs-CZ" dirty="0" err="1" smtClean="0"/>
              <a:t>the</a:t>
            </a:r>
            <a:r>
              <a:rPr lang="en-GB" altLang="cs-CZ" dirty="0" smtClean="0"/>
              <a:t> reform </a:t>
            </a:r>
          </a:p>
          <a:p>
            <a:pPr lvl="1" algn="just">
              <a:lnSpc>
                <a:spcPct val="100000"/>
              </a:lnSpc>
              <a:spcAft>
                <a:spcPts val="600"/>
              </a:spcAft>
              <a:defRPr/>
            </a:pPr>
            <a:r>
              <a:rPr lang="en-GB" altLang="cs-CZ" sz="2400" b="1" dirty="0" smtClean="0"/>
              <a:t>phase of amendments</a:t>
            </a:r>
            <a:r>
              <a:rPr lang="en-GB" altLang="cs-CZ" sz="2400" dirty="0" smtClean="0"/>
              <a:t> – numerous amendments to Criminal Code a Code of Criminal Procedure reflecting the democratic and social changes and also the fact that Czech Republic became a Member State of EU in 2004 have been accepted since 1990</a:t>
            </a:r>
          </a:p>
          <a:p>
            <a:pPr lvl="1" algn="just">
              <a:lnSpc>
                <a:spcPct val="100000"/>
              </a:lnSpc>
              <a:defRPr/>
            </a:pPr>
            <a:r>
              <a:rPr lang="en-GB" altLang="cs-CZ" sz="2400" b="1" dirty="0" smtClean="0"/>
              <a:t>phase of recodification</a:t>
            </a:r>
            <a:r>
              <a:rPr lang="en-GB" altLang="cs-CZ" sz="2400" dirty="0" smtClean="0"/>
              <a:t> – the concept of three  penal laws (codes)  was introduced</a:t>
            </a:r>
          </a:p>
          <a:p>
            <a:pPr>
              <a:defRPr/>
            </a:pPr>
            <a:endParaRPr lang="en-GB" dirty="0"/>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a:t>
            </a:r>
            <a:r>
              <a:rPr lang="cs-CZ" altLang="cs-CZ"/>
              <a:t>2</a:t>
            </a:r>
            <a:r>
              <a:rPr lang="en-GB" altLang="cs-CZ" smtClean="0"/>
              <a:t>. </a:t>
            </a:r>
            <a:r>
              <a:rPr lang="cs-CZ" altLang="cs-CZ" smtClean="0"/>
              <a:t>X</a:t>
            </a:r>
            <a:r>
              <a:rPr lang="en-GB" altLang="cs-CZ" smtClean="0"/>
              <a:t>.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620494738"/>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35664" y="624254"/>
            <a:ext cx="7772400" cy="448287"/>
          </a:xfrm>
        </p:spPr>
        <p:txBody>
          <a:bodyPr/>
          <a:lstStyle/>
          <a:p>
            <a:pPr algn="ctr"/>
            <a:r>
              <a:rPr lang="en-GB" altLang="cs-CZ" dirty="0" smtClean="0"/>
              <a:t>Complicity – sec. 24 of the CC</a:t>
            </a:r>
            <a:endParaRPr lang="en-US" altLang="cs-CZ" dirty="0" smtClean="0"/>
          </a:p>
        </p:txBody>
      </p:sp>
      <p:sp>
        <p:nvSpPr>
          <p:cNvPr id="28675" name="Zástupný symbol pro obsah 2"/>
          <p:cNvSpPr>
            <a:spLocks noGrp="1"/>
          </p:cNvSpPr>
          <p:nvPr>
            <p:ph idx="1"/>
          </p:nvPr>
        </p:nvSpPr>
        <p:spPr>
          <a:xfrm>
            <a:off x="166255" y="1072540"/>
            <a:ext cx="11920450" cy="4357688"/>
          </a:xfrm>
        </p:spPr>
        <p:txBody>
          <a:bodyPr/>
          <a:lstStyle/>
          <a:p>
            <a:pPr algn="just">
              <a:spcAft>
                <a:spcPts val="600"/>
              </a:spcAft>
              <a:defRPr/>
            </a:pPr>
            <a:r>
              <a:rPr lang="en-US" altLang="cs-CZ" b="1" dirty="0" smtClean="0"/>
              <a:t>Organization  </a:t>
            </a:r>
          </a:p>
          <a:p>
            <a:pPr lvl="1" algn="just">
              <a:lnSpc>
                <a:spcPct val="100000"/>
              </a:lnSpc>
              <a:spcAft>
                <a:spcPts val="600"/>
              </a:spcAft>
              <a:defRPr/>
            </a:pPr>
            <a:r>
              <a:rPr lang="en-GB" altLang="cs-CZ" sz="2400" dirty="0"/>
              <a:t>orchestrating</a:t>
            </a:r>
            <a:r>
              <a:rPr lang="en-US" altLang="cs-CZ" sz="2400" dirty="0"/>
              <a:t> or managing of the committing of an offence</a:t>
            </a:r>
          </a:p>
          <a:p>
            <a:pPr algn="just">
              <a:spcAft>
                <a:spcPts val="600"/>
              </a:spcAft>
              <a:defRPr/>
            </a:pPr>
            <a:r>
              <a:rPr lang="en-US" altLang="cs-CZ" b="1" dirty="0" smtClean="0"/>
              <a:t>Abetment</a:t>
            </a:r>
            <a:endParaRPr lang="cs-CZ" altLang="cs-CZ" b="1" dirty="0" smtClean="0"/>
          </a:p>
          <a:p>
            <a:pPr lvl="1" algn="just">
              <a:lnSpc>
                <a:spcPct val="100000"/>
              </a:lnSpc>
              <a:spcAft>
                <a:spcPts val="600"/>
              </a:spcAft>
              <a:defRPr/>
            </a:pPr>
            <a:r>
              <a:rPr lang="en-GB" altLang="cs-CZ" sz="2400" dirty="0"/>
              <a:t>instilling the idea of committing an offence in another</a:t>
            </a:r>
          </a:p>
          <a:p>
            <a:pPr algn="just">
              <a:spcAft>
                <a:spcPts val="600"/>
              </a:spcAft>
              <a:defRPr/>
            </a:pPr>
            <a:r>
              <a:rPr lang="en-US" altLang="cs-CZ" b="1" dirty="0" smtClean="0"/>
              <a:t>Assistance </a:t>
            </a:r>
            <a:endParaRPr lang="cs-CZ" altLang="cs-CZ" b="1" dirty="0" smtClean="0"/>
          </a:p>
          <a:p>
            <a:pPr lvl="1" algn="just">
              <a:lnSpc>
                <a:spcPct val="100000"/>
              </a:lnSpc>
              <a:spcAft>
                <a:spcPts val="600"/>
              </a:spcAft>
              <a:defRPr/>
            </a:pPr>
            <a:r>
              <a:rPr lang="en-GB" altLang="cs-CZ" sz="2400" dirty="0"/>
              <a:t>enabling or simplifying of committing an offence by another</a:t>
            </a:r>
          </a:p>
          <a:p>
            <a:pPr lvl="1" algn="just">
              <a:lnSpc>
                <a:spcPct val="100000"/>
              </a:lnSpc>
              <a:spcAft>
                <a:spcPts val="600"/>
              </a:spcAft>
              <a:defRPr/>
            </a:pPr>
            <a:r>
              <a:rPr lang="en-GB" altLang="cs-CZ" sz="2400" dirty="0"/>
              <a:t>especially providing instruments, removing obstacles, luring out the victim to the crime scene, patrolling at the crime scene etc.</a:t>
            </a:r>
          </a:p>
          <a:p>
            <a:pPr marL="342900" lvl="1" indent="-342900" algn="just">
              <a:lnSpc>
                <a:spcPct val="100000"/>
              </a:lnSpc>
              <a:spcAft>
                <a:spcPts val="600"/>
              </a:spcAft>
              <a:defRPr/>
            </a:pPr>
            <a:r>
              <a:rPr lang="en-GB" altLang="cs-CZ" sz="2400" b="1" dirty="0">
                <a:ea typeface="+mn-ea"/>
                <a:cs typeface="+mn-cs"/>
              </a:rPr>
              <a:t>Accessory principle </a:t>
            </a:r>
            <a:r>
              <a:rPr lang="en-GB" altLang="cs-CZ" sz="2400" dirty="0">
                <a:ea typeface="+mn-ea"/>
                <a:cs typeface="+mn-cs"/>
              </a:rPr>
              <a:t>vs. </a:t>
            </a:r>
            <a:r>
              <a:rPr lang="en-GB" altLang="cs-CZ" sz="2400" b="1" dirty="0">
                <a:ea typeface="+mn-ea"/>
                <a:cs typeface="+mn-cs"/>
              </a:rPr>
              <a:t>isolation principle </a:t>
            </a:r>
          </a:p>
          <a:p>
            <a:pPr marL="342900" lvl="1" indent="-342900" algn="just">
              <a:lnSpc>
                <a:spcPct val="100000"/>
              </a:lnSpc>
              <a:spcAft>
                <a:spcPts val="600"/>
              </a:spcAft>
              <a:defRPr/>
            </a:pPr>
            <a:r>
              <a:rPr lang="en-GB" altLang="cs-CZ" sz="2400" dirty="0">
                <a:ea typeface="+mn-ea"/>
                <a:cs typeface="+mn-cs"/>
              </a:rPr>
              <a:t>So-called </a:t>
            </a:r>
            <a:r>
              <a:rPr lang="en-US" altLang="cs-CZ" sz="2400" dirty="0" smtClean="0">
                <a:ea typeface="+mn-ea"/>
                <a:cs typeface="+mn-cs"/>
              </a:rPr>
              <a:t>ostensible</a:t>
            </a:r>
            <a:r>
              <a:rPr lang="en-GB" altLang="cs-CZ" sz="2400" dirty="0" smtClean="0">
                <a:ea typeface="+mn-ea"/>
                <a:cs typeface="+mn-cs"/>
              </a:rPr>
              <a:t> </a:t>
            </a:r>
            <a:r>
              <a:rPr lang="en-GB" altLang="cs-CZ" sz="2400" dirty="0">
                <a:ea typeface="+mn-ea"/>
                <a:cs typeface="+mn-cs"/>
              </a:rPr>
              <a:t>complicity</a:t>
            </a:r>
          </a:p>
          <a:p>
            <a:pPr lvl="1" algn="just">
              <a:lnSpc>
                <a:spcPct val="100000"/>
              </a:lnSpc>
              <a:spcAft>
                <a:spcPts val="600"/>
              </a:spcAft>
              <a:defRPr/>
            </a:pPr>
            <a:r>
              <a:rPr lang="en-US" altLang="cs-CZ" sz="2400" dirty="0"/>
              <a:t>the act on which the accomplice takes part is not criminal itself, only the complicity is</a:t>
            </a:r>
          </a:p>
          <a:p>
            <a:pPr lvl="1" algn="just">
              <a:lnSpc>
                <a:spcPct val="100000"/>
              </a:lnSpc>
              <a:spcAft>
                <a:spcPts val="600"/>
              </a:spcAft>
              <a:defRPr/>
            </a:pPr>
            <a:r>
              <a:rPr lang="en-US" altLang="cs-CZ" sz="2400" dirty="0"/>
              <a:t>e. g. taking part on suicide (sec. 144 CC)</a:t>
            </a:r>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521413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239567" y="558710"/>
            <a:ext cx="9990928" cy="445601"/>
          </a:xfrm>
        </p:spPr>
        <p:txBody>
          <a:bodyPr/>
          <a:lstStyle/>
          <a:p>
            <a:pPr algn="ctr"/>
            <a:r>
              <a:rPr lang="en-GB" dirty="0" smtClean="0"/>
              <a:t>Practical Example – criminal cooperation</a:t>
            </a:r>
            <a:endParaRPr lang="en-GB" altLang="cs-CZ" i="1" dirty="0" smtClean="0"/>
          </a:p>
        </p:txBody>
      </p:sp>
      <p:sp>
        <p:nvSpPr>
          <p:cNvPr id="17411" name="Zástupný symbol pro obsah 2"/>
          <p:cNvSpPr>
            <a:spLocks noGrp="1"/>
          </p:cNvSpPr>
          <p:nvPr>
            <p:ph idx="1"/>
          </p:nvPr>
        </p:nvSpPr>
        <p:spPr>
          <a:xfrm>
            <a:off x="199506" y="1478136"/>
            <a:ext cx="11587941" cy="4114800"/>
          </a:xfrm>
        </p:spPr>
        <p:txBody>
          <a:bodyPr/>
          <a:lstStyle/>
          <a:p>
            <a:pPr algn="just"/>
            <a:r>
              <a:rPr lang="cs-CZ" dirty="0" smtClean="0"/>
              <a:t>O.</a:t>
            </a:r>
            <a:r>
              <a:rPr lang="en-US" dirty="0" smtClean="0"/>
              <a:t> was a</a:t>
            </a:r>
            <a:r>
              <a:rPr lang="cs-CZ" dirty="0" smtClean="0"/>
              <a:t> </a:t>
            </a:r>
            <a:r>
              <a:rPr lang="en-GB" dirty="0" smtClean="0"/>
              <a:t>bull</a:t>
            </a:r>
            <a:r>
              <a:rPr lang="en-US" dirty="0" smtClean="0"/>
              <a:t>y, among whose targets was also </a:t>
            </a:r>
            <a:r>
              <a:rPr lang="cs-CZ" dirty="0" smtClean="0"/>
              <a:t>F.</a:t>
            </a:r>
            <a:r>
              <a:rPr lang="en-US" dirty="0" smtClean="0"/>
              <a:t> (child under 15)</a:t>
            </a:r>
            <a:endParaRPr lang="cs-CZ" dirty="0" smtClean="0"/>
          </a:p>
          <a:p>
            <a:pPr algn="just"/>
            <a:r>
              <a:rPr lang="en-US" dirty="0"/>
              <a:t>F. </a:t>
            </a:r>
            <a:r>
              <a:rPr lang="en-US" dirty="0" smtClean="0"/>
              <a:t>developed </a:t>
            </a:r>
            <a:r>
              <a:rPr lang="en-US" dirty="0"/>
              <a:t>a </a:t>
            </a:r>
            <a:r>
              <a:rPr lang="en-US" dirty="0" smtClean="0"/>
              <a:t>plan to get rid of O. – he wanted to lure him out into the woods outside their hometown and kill him there</a:t>
            </a:r>
          </a:p>
          <a:p>
            <a:pPr algn="just"/>
            <a:r>
              <a:rPr lang="en-US" dirty="0" smtClean="0"/>
              <a:t>F. made the necessary preparations – obtained a .22 sporting pistol and dug a shallow grave, but as he was not on good terms with O., he needed to lure him there someway </a:t>
            </a:r>
          </a:p>
          <a:p>
            <a:pPr algn="just"/>
            <a:r>
              <a:rPr lang="cs-CZ" dirty="0" smtClean="0"/>
              <a:t>F. </a:t>
            </a:r>
            <a:r>
              <a:rPr lang="en-GB" dirty="0" smtClean="0"/>
              <a:t>contacted </a:t>
            </a:r>
            <a:r>
              <a:rPr lang="cs-CZ" dirty="0" smtClean="0"/>
              <a:t>J.</a:t>
            </a:r>
            <a:r>
              <a:rPr lang="en-US" dirty="0" smtClean="0"/>
              <a:t> (a juvenile between 15-18), another O.’s target, </a:t>
            </a:r>
            <a:r>
              <a:rPr lang="cs-CZ" dirty="0" smtClean="0"/>
              <a:t>and </a:t>
            </a:r>
            <a:r>
              <a:rPr lang="en-GB" dirty="0" smtClean="0"/>
              <a:t>asked him for help with </a:t>
            </a:r>
            <a:r>
              <a:rPr lang="cs-CZ" dirty="0" smtClean="0"/>
              <a:t>O.</a:t>
            </a:r>
            <a:r>
              <a:rPr lang="en-US" dirty="0" smtClean="0"/>
              <a:t>’s murder, J. agreed in return for a financial reward</a:t>
            </a:r>
          </a:p>
          <a:p>
            <a:pPr algn="just"/>
            <a:r>
              <a:rPr lang="en-US" dirty="0" smtClean="0"/>
              <a:t>F. and J. inspected the place of murder, F. showed J. the weapon and they arranged the time of the deed  </a:t>
            </a:r>
            <a:endParaRPr lang="en-GB" i="1"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037155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166255" y="948028"/>
            <a:ext cx="11837323" cy="4114800"/>
          </a:xfrm>
        </p:spPr>
        <p:txBody>
          <a:bodyPr/>
          <a:lstStyle/>
          <a:p>
            <a:pPr algn="just">
              <a:spcAft>
                <a:spcPts val="600"/>
              </a:spcAft>
            </a:pPr>
            <a:r>
              <a:rPr lang="en-US" dirty="0" smtClean="0"/>
              <a:t>J. contacted O. and lured him into the woods under false pretenses that a marijuana field was growing there and that he could grab himself as much as he wanted to</a:t>
            </a:r>
          </a:p>
          <a:p>
            <a:pPr algn="just">
              <a:spcAft>
                <a:spcPts val="600"/>
              </a:spcAft>
            </a:pPr>
            <a:r>
              <a:rPr lang="en-US" dirty="0" smtClean="0"/>
              <a:t>When they reached the place, J.</a:t>
            </a:r>
            <a:r>
              <a:rPr lang="cs-CZ" dirty="0" smtClean="0"/>
              <a:t> </a:t>
            </a:r>
            <a:r>
              <a:rPr lang="en-GB" dirty="0" smtClean="0"/>
              <a:t>showed O. the direction where the field was supposed to grow</a:t>
            </a:r>
            <a:r>
              <a:rPr lang="cs-CZ" dirty="0" smtClean="0"/>
              <a:t>,</a:t>
            </a:r>
            <a:r>
              <a:rPr lang="en-US" dirty="0" smtClean="0"/>
              <a:t> </a:t>
            </a:r>
            <a:r>
              <a:rPr lang="en-GB" dirty="0" smtClean="0"/>
              <a:t>withdrew and observed the rest of the deed from </a:t>
            </a:r>
            <a:r>
              <a:rPr lang="cs-CZ" dirty="0" smtClean="0"/>
              <a:t>a </a:t>
            </a:r>
            <a:r>
              <a:rPr lang="en-GB" dirty="0" smtClean="0"/>
              <a:t>distance</a:t>
            </a:r>
            <a:r>
              <a:rPr lang="en-US" dirty="0" smtClean="0"/>
              <a:t> </a:t>
            </a:r>
            <a:endParaRPr lang="cs-CZ" dirty="0" smtClean="0"/>
          </a:p>
          <a:p>
            <a:pPr algn="just">
              <a:spcAft>
                <a:spcPts val="600"/>
              </a:spcAft>
            </a:pPr>
            <a:r>
              <a:rPr lang="en-GB" dirty="0" smtClean="0"/>
              <a:t>F. approached O. from behind and shot four times at him, emptying his magazine by that</a:t>
            </a:r>
          </a:p>
          <a:p>
            <a:pPr algn="just">
              <a:spcAft>
                <a:spcPts val="600"/>
              </a:spcAft>
            </a:pPr>
            <a:r>
              <a:rPr lang="en-GB" dirty="0" smtClean="0"/>
              <a:t>First shot hit O. into a lower back area, second hit O.‘s left </a:t>
            </a:r>
            <a:r>
              <a:rPr lang="en-GB" dirty="0" err="1" smtClean="0"/>
              <a:t>auricule</a:t>
            </a:r>
            <a:r>
              <a:rPr lang="en-GB" dirty="0" smtClean="0"/>
              <a:t>, the other two shots missed</a:t>
            </a:r>
          </a:p>
          <a:p>
            <a:pPr algn="just">
              <a:spcAft>
                <a:spcPts val="600"/>
              </a:spcAft>
            </a:pPr>
            <a:r>
              <a:rPr lang="en-GB" dirty="0" smtClean="0"/>
              <a:t>O. turned around and was moving towards F., who panicked; at this point, </a:t>
            </a:r>
            <a:r>
              <a:rPr lang="en-US" dirty="0" smtClean="0"/>
              <a:t>J</a:t>
            </a:r>
            <a:r>
              <a:rPr lang="cs-CZ" dirty="0" smtClean="0"/>
              <a:t>. </a:t>
            </a:r>
            <a:r>
              <a:rPr lang="en-GB" dirty="0" smtClean="0"/>
              <a:t>shouted: </a:t>
            </a:r>
            <a:r>
              <a:rPr lang="en-US" dirty="0" smtClean="0"/>
              <a:t>“Finish him off!”</a:t>
            </a:r>
            <a:endParaRPr 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55625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F. manned up, reloaded and shot O. in the </a:t>
            </a:r>
            <a:r>
              <a:rPr lang="en-US" dirty="0" smtClean="0"/>
              <a:t>head</a:t>
            </a:r>
          </a:p>
          <a:p>
            <a:pPr algn="just">
              <a:spcAft>
                <a:spcPts val="600"/>
              </a:spcAft>
            </a:pPr>
            <a:endParaRPr lang="en-US" dirty="0"/>
          </a:p>
          <a:p>
            <a:pPr algn="just">
              <a:spcAft>
                <a:spcPts val="600"/>
              </a:spcAft>
            </a:pPr>
            <a:r>
              <a:rPr lang="en-US" dirty="0"/>
              <a:t>O. fell down dead, F. kicked him in the head and shot him once more; then he and J. attempted to drag the body to a grave</a:t>
            </a:r>
            <a:endParaRPr lang="en-GB" dirty="0"/>
          </a:p>
          <a:p>
            <a:pPr lvl="1" algn="just">
              <a:spcAft>
                <a:spcPts val="600"/>
              </a:spcAft>
            </a:pPr>
            <a:endParaRPr lang="en-US" sz="2000" dirty="0"/>
          </a:p>
          <a:p>
            <a:pPr algn="just">
              <a:spcAft>
                <a:spcPts val="600"/>
              </a:spcAft>
            </a:pPr>
            <a:r>
              <a:rPr lang="en-US" dirty="0"/>
              <a:t>Court of the first instance</a:t>
            </a:r>
          </a:p>
          <a:p>
            <a:pPr lvl="1" algn="just">
              <a:lnSpc>
                <a:spcPct val="100000"/>
              </a:lnSpc>
              <a:spcAft>
                <a:spcPts val="600"/>
              </a:spcAft>
            </a:pPr>
            <a:r>
              <a:rPr lang="en-US" sz="2000" dirty="0"/>
              <a:t>J. is an indirect perpetrator of a murder f</a:t>
            </a:r>
            <a:r>
              <a:rPr lang="cs-CZ" sz="2000" dirty="0"/>
              <a:t>o</a:t>
            </a:r>
            <a:r>
              <a:rPr lang="en-GB" sz="2000" dirty="0"/>
              <a:t>r</a:t>
            </a:r>
            <a:r>
              <a:rPr lang="en-US" sz="2000" dirty="0"/>
              <a:t> the whole act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384369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Court of appeal</a:t>
            </a:r>
          </a:p>
          <a:p>
            <a:pPr lvl="1" algn="just">
              <a:lnSpc>
                <a:spcPct val="100000"/>
              </a:lnSpc>
              <a:spcAft>
                <a:spcPts val="600"/>
              </a:spcAft>
            </a:pPr>
            <a:r>
              <a:rPr lang="en-US" sz="2400" dirty="0"/>
              <a:t>there were two acts: luring O. to the crime scene and shouting at F. to </a:t>
            </a:r>
            <a:r>
              <a:rPr lang="en-US" sz="2400" dirty="0" smtClean="0"/>
              <a:t>finish </a:t>
            </a:r>
            <a:r>
              <a:rPr lang="en-US" sz="2400" dirty="0"/>
              <a:t>O. off</a:t>
            </a:r>
          </a:p>
          <a:p>
            <a:pPr lvl="1" algn="just">
              <a:lnSpc>
                <a:spcPct val="100000"/>
              </a:lnSpc>
              <a:spcAft>
                <a:spcPts val="600"/>
              </a:spcAft>
            </a:pPr>
            <a:r>
              <a:rPr lang="en-US" sz="2400" dirty="0"/>
              <a:t>first act: J. assisted to an act otherwise criminal of F.</a:t>
            </a:r>
          </a:p>
          <a:p>
            <a:pPr marL="1257300" lvl="2" indent="-342900" algn="just">
              <a:lnSpc>
                <a:spcPct val="100000"/>
              </a:lnSpc>
              <a:spcAft>
                <a:spcPts val="600"/>
              </a:spcAft>
              <a:buFont typeface="Arial" panose="020B0604020202020204" pitchFamily="34" charset="0"/>
              <a:buChar char="•"/>
            </a:pPr>
            <a:r>
              <a:rPr lang="en-US" sz="2000" dirty="0"/>
              <a:t>not guilty for there is no criminal liability</a:t>
            </a:r>
          </a:p>
          <a:p>
            <a:pPr lvl="1" algn="just">
              <a:lnSpc>
                <a:spcPct val="100000"/>
              </a:lnSpc>
              <a:spcAft>
                <a:spcPts val="600"/>
              </a:spcAft>
            </a:pPr>
            <a:r>
              <a:rPr lang="en-US" sz="2400" dirty="0"/>
              <a:t>second act: J. is indirect perpetration of a murder</a:t>
            </a:r>
          </a:p>
          <a:p>
            <a:pPr marL="342900" lvl="1" indent="-342900" algn="just">
              <a:lnSpc>
                <a:spcPct val="100000"/>
              </a:lnSpc>
              <a:spcAft>
                <a:spcPts val="600"/>
              </a:spcAft>
            </a:pPr>
            <a:r>
              <a:rPr lang="en-US" sz="2800" dirty="0" smtClean="0"/>
              <a:t>Supreme Court</a:t>
            </a:r>
          </a:p>
          <a:p>
            <a:pPr lvl="1" algn="just">
              <a:lnSpc>
                <a:spcPct val="100000"/>
              </a:lnSpc>
              <a:spcAft>
                <a:spcPts val="600"/>
              </a:spcAft>
            </a:pPr>
            <a:r>
              <a:rPr lang="en-US" sz="2400" dirty="0" smtClean="0"/>
              <a:t>J</a:t>
            </a:r>
            <a:r>
              <a:rPr lang="en-US" sz="2400" dirty="0"/>
              <a:t>. is a direct perpetrator of a murder with factual co-perpetrator F. </a:t>
            </a:r>
          </a:p>
          <a:p>
            <a:pPr lvl="1" algn="just">
              <a:lnSpc>
                <a:spcPct val="100000"/>
              </a:lnSpc>
              <a:spcAft>
                <a:spcPts val="600"/>
              </a:spcAft>
            </a:pPr>
            <a:r>
              <a:rPr lang="en-US" sz="2400" dirty="0"/>
              <a:t>F.’s actions are attributed to </a:t>
            </a:r>
            <a:r>
              <a:rPr lang="cs-CZ" sz="2400" dirty="0"/>
              <a:t>J. </a:t>
            </a:r>
            <a:endParaRPr lang="en-US" sz="2400" dirty="0"/>
          </a:p>
          <a:p>
            <a:pPr marL="342900" lvl="1" indent="-342900" algn="just">
              <a:lnSpc>
                <a:spcPct val="100000"/>
              </a:lnSpc>
              <a:spcAft>
                <a:spcPts val="600"/>
              </a:spcAft>
            </a:pPr>
            <a:r>
              <a:rPr lang="en-US" sz="2800" dirty="0"/>
              <a:t>Constitutional Court</a:t>
            </a:r>
          </a:p>
          <a:p>
            <a:pPr lvl="1" algn="just">
              <a:lnSpc>
                <a:spcPct val="100000"/>
              </a:lnSpc>
              <a:spcAft>
                <a:spcPts val="600"/>
              </a:spcAft>
            </a:pPr>
            <a:r>
              <a:rPr lang="en-US" sz="2400" dirty="0"/>
              <a:t>the </a:t>
            </a:r>
            <a:r>
              <a:rPr lang="en-US" sz="2400" dirty="0" smtClean="0"/>
              <a:t>Supreme </a:t>
            </a:r>
            <a:r>
              <a:rPr lang="en-US" sz="2400" dirty="0"/>
              <a:t>Court was right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93168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1683087" y="499791"/>
            <a:ext cx="8928345" cy="503238"/>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74566" y="1124377"/>
            <a:ext cx="11945389" cy="4357688"/>
          </a:xfrm>
        </p:spPr>
        <p:txBody>
          <a:bodyPr/>
          <a:lstStyle/>
          <a:p>
            <a:pPr algn="just">
              <a:spcAft>
                <a:spcPts val="600"/>
              </a:spcAft>
              <a:defRPr/>
            </a:pPr>
            <a:r>
              <a:rPr lang="en-GB" altLang="cs-CZ" dirty="0" smtClean="0"/>
              <a:t>An act fulfils the definition of a certain criminal act, but due to these circumstances cannot be deemed as criminal or even illegal in general</a:t>
            </a:r>
          </a:p>
          <a:p>
            <a:pPr lvl="1" algn="just">
              <a:spcAft>
                <a:spcPts val="600"/>
              </a:spcAft>
              <a:defRPr/>
            </a:pPr>
            <a:endParaRPr lang="en-GB" altLang="cs-CZ" b="1" dirty="0" smtClean="0"/>
          </a:p>
          <a:p>
            <a:pPr algn="just">
              <a:spcAft>
                <a:spcPts val="600"/>
              </a:spcAft>
              <a:defRPr/>
            </a:pPr>
            <a:r>
              <a:rPr lang="en-GB" altLang="cs-CZ" b="1" dirty="0" smtClean="0"/>
              <a:t>Extreme emergency</a:t>
            </a:r>
            <a:endParaRPr lang="cs-CZ" altLang="cs-CZ" b="1" dirty="0" smtClean="0"/>
          </a:p>
          <a:p>
            <a:pPr lvl="1" algn="just">
              <a:lnSpc>
                <a:spcPct val="100000"/>
              </a:lnSpc>
              <a:spcAft>
                <a:spcPts val="600"/>
              </a:spcAft>
              <a:defRPr/>
            </a:pPr>
            <a:r>
              <a:rPr lang="en-GB" altLang="cs-CZ" sz="2400" dirty="0"/>
              <a:t>averting an imminent or prevailing danger to an interest protected by a criminal statute</a:t>
            </a:r>
          </a:p>
          <a:p>
            <a:pPr lvl="1" algn="just">
              <a:lnSpc>
                <a:spcPct val="100000"/>
              </a:lnSpc>
              <a:spcAft>
                <a:spcPts val="600"/>
              </a:spcAft>
              <a:defRPr/>
            </a:pPr>
            <a:r>
              <a:rPr lang="en-GB" altLang="cs-CZ" sz="2400" dirty="0"/>
              <a:t>subsidiarity + lesser than equal consequences </a:t>
            </a:r>
            <a:r>
              <a:rPr lang="en-GB" altLang="cs-CZ" sz="2400" dirty="0" smtClean="0"/>
              <a:t> </a:t>
            </a:r>
          </a:p>
          <a:p>
            <a:pPr algn="just">
              <a:spcAft>
                <a:spcPts val="600"/>
              </a:spcAft>
              <a:defRPr/>
            </a:pPr>
            <a:r>
              <a:rPr lang="en-GB" altLang="cs-CZ" b="1" dirty="0" smtClean="0"/>
              <a:t>Necessary defence </a:t>
            </a:r>
            <a:endParaRPr lang="cs-CZ" altLang="cs-CZ" b="1" dirty="0" smtClean="0"/>
          </a:p>
          <a:p>
            <a:pPr lvl="1" algn="just">
              <a:lnSpc>
                <a:spcPct val="100000"/>
              </a:lnSpc>
              <a:spcAft>
                <a:spcPts val="600"/>
              </a:spcAft>
              <a:defRPr/>
            </a:pPr>
            <a:r>
              <a:rPr lang="en-GB" altLang="cs-CZ" sz="2400" dirty="0"/>
              <a:t>averting an imminent or prevailing danger attack on an interest protected by a criminal statute</a:t>
            </a:r>
          </a:p>
          <a:p>
            <a:pPr lvl="1" algn="just">
              <a:lnSpc>
                <a:spcPct val="100000"/>
              </a:lnSpc>
              <a:spcAft>
                <a:spcPts val="600"/>
              </a:spcAft>
              <a:defRPr/>
            </a:pPr>
            <a:r>
              <a:rPr lang="en-GB" altLang="cs-CZ" sz="2400" dirty="0"/>
              <a:t>no subsidiarity, defence must not be clearly obviously disproportional to the attack</a:t>
            </a:r>
          </a:p>
          <a:p>
            <a:pPr lvl="1" algn="just">
              <a:lnSpc>
                <a:spcPct val="100000"/>
              </a:lnSpc>
              <a:spcAft>
                <a:spcPts val="600"/>
              </a:spcAft>
              <a:defRPr/>
            </a:pPr>
            <a:r>
              <a:rPr lang="en-GB" altLang="cs-CZ" sz="2400" dirty="0"/>
              <a:t>of self, another person or even of an object</a:t>
            </a:r>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4180315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53248" y="659118"/>
            <a:ext cx="7772400" cy="404324"/>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57941" y="1620395"/>
            <a:ext cx="11878887" cy="4357688"/>
          </a:xfrm>
        </p:spPr>
        <p:txBody>
          <a:bodyPr/>
          <a:lstStyle/>
          <a:p>
            <a:pPr marL="342900" lvl="1" indent="-342900" algn="just">
              <a:lnSpc>
                <a:spcPct val="100000"/>
              </a:lnSpc>
              <a:spcAft>
                <a:spcPts val="600"/>
              </a:spcAft>
              <a:defRPr/>
            </a:pPr>
            <a:r>
              <a:rPr lang="en-GB" altLang="cs-CZ" sz="2800" b="1" dirty="0" smtClean="0">
                <a:ea typeface="+mn-ea"/>
                <a:cs typeface="+mn-cs"/>
              </a:rPr>
              <a:t>Consent </a:t>
            </a:r>
            <a:r>
              <a:rPr lang="en-GB" altLang="cs-CZ" sz="2800" b="1" dirty="0">
                <a:ea typeface="+mn-ea"/>
                <a:cs typeface="+mn-cs"/>
              </a:rPr>
              <a:t>of the victim</a:t>
            </a:r>
            <a:endParaRPr lang="en-US" altLang="cs-CZ" sz="2800" dirty="0">
              <a:ea typeface="+mn-ea"/>
              <a:cs typeface="+mn-cs"/>
            </a:endParaRPr>
          </a:p>
          <a:p>
            <a:pPr lvl="1" algn="just">
              <a:lnSpc>
                <a:spcPct val="100000"/>
              </a:lnSpc>
              <a:spcAft>
                <a:spcPts val="600"/>
              </a:spcAft>
              <a:defRPr/>
            </a:pPr>
            <a:r>
              <a:rPr lang="en-GB" altLang="cs-CZ" sz="2400" dirty="0"/>
              <a:t>only regarding the interests at the victim’s full disposal</a:t>
            </a:r>
          </a:p>
          <a:p>
            <a:pPr lvl="1" algn="just">
              <a:lnSpc>
                <a:spcPct val="100000"/>
              </a:lnSpc>
              <a:spcAft>
                <a:spcPts val="600"/>
              </a:spcAft>
              <a:defRPr/>
            </a:pPr>
            <a:r>
              <a:rPr lang="en-GB" altLang="cs-CZ" sz="2400" dirty="0"/>
              <a:t>does not apply to physical integrity (except for medical intervention)</a:t>
            </a:r>
          </a:p>
          <a:p>
            <a:pPr lvl="1" algn="just">
              <a:lnSpc>
                <a:spcPct val="100000"/>
              </a:lnSpc>
              <a:spcAft>
                <a:spcPts val="600"/>
              </a:spcAft>
              <a:defRPr/>
            </a:pPr>
            <a:r>
              <a:rPr lang="en-GB" altLang="cs-CZ" sz="2400" dirty="0"/>
              <a:t>must be freely given, prior or at least along with the activity, can be presumed  </a:t>
            </a:r>
            <a:endParaRPr lang="en-GB" altLang="cs-CZ" sz="2400" dirty="0" smtClean="0"/>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Acceptable risk</a:t>
            </a:r>
            <a:r>
              <a:rPr lang="cs-CZ" altLang="cs-CZ" sz="2800" dirty="0"/>
              <a:t>  </a:t>
            </a:r>
            <a:endParaRPr lang="en-US" altLang="cs-CZ" sz="2800" dirty="0"/>
          </a:p>
          <a:p>
            <a:pPr lvl="1" algn="just">
              <a:lnSpc>
                <a:spcPct val="100000"/>
              </a:lnSpc>
              <a:spcAft>
                <a:spcPts val="600"/>
              </a:spcAft>
              <a:defRPr/>
            </a:pPr>
            <a:r>
              <a:rPr lang="en-GB" altLang="cs-CZ" sz="2400" dirty="0"/>
              <a:t>harming or endangering a protected interest while conducting a socially beneficial activity in an accordance to the up-to-date state of knowledge and available information, if the outcome cannot be achieved otherwise</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3163513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67780" y="650632"/>
            <a:ext cx="7772400" cy="404325"/>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222354" y="1753225"/>
            <a:ext cx="11348962" cy="4357688"/>
          </a:xfrm>
        </p:spPr>
        <p:txBody>
          <a:bodyPr/>
          <a:lstStyle/>
          <a:p>
            <a:pPr marL="342900" lvl="1" indent="-342900" algn="just">
              <a:lnSpc>
                <a:spcPct val="100000"/>
              </a:lnSpc>
              <a:spcAft>
                <a:spcPts val="600"/>
              </a:spcAft>
              <a:defRPr/>
            </a:pPr>
            <a:r>
              <a:rPr lang="en-GB" altLang="cs-CZ" sz="2800" b="1" dirty="0" smtClean="0"/>
              <a:t>Legal </a:t>
            </a:r>
            <a:r>
              <a:rPr lang="en-GB" altLang="cs-CZ" sz="2800" b="1" dirty="0"/>
              <a:t>use of a weapon</a:t>
            </a:r>
            <a:r>
              <a:rPr lang="cs-CZ" altLang="cs-CZ" sz="2800" dirty="0"/>
              <a:t>  </a:t>
            </a:r>
            <a:endParaRPr lang="en-US" altLang="cs-CZ" sz="2800" dirty="0"/>
          </a:p>
          <a:p>
            <a:pPr lvl="1" algn="just">
              <a:lnSpc>
                <a:spcPct val="100000"/>
              </a:lnSpc>
              <a:spcAft>
                <a:spcPts val="600"/>
              </a:spcAft>
              <a:defRPr/>
            </a:pPr>
            <a:r>
              <a:rPr lang="en-GB" altLang="cs-CZ" sz="2400" dirty="0"/>
              <a:t>in accordance with another statutes (policemen, soldiers etc</a:t>
            </a:r>
            <a:r>
              <a:rPr lang="en-GB" altLang="cs-CZ" sz="2400" dirty="0" smtClean="0"/>
              <a:t>.)</a:t>
            </a:r>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Other circumstances not provided by</a:t>
            </a:r>
            <a:r>
              <a:rPr lang="cs-CZ" altLang="cs-CZ" sz="2800" dirty="0"/>
              <a:t> </a:t>
            </a:r>
            <a:r>
              <a:rPr lang="en-GB" altLang="cs-CZ" sz="2800" b="1" dirty="0"/>
              <a:t>the CC</a:t>
            </a:r>
            <a:r>
              <a:rPr lang="cs-CZ" altLang="cs-CZ" sz="2800" dirty="0"/>
              <a:t> </a:t>
            </a:r>
            <a:endParaRPr lang="en-US" altLang="cs-CZ" sz="2800" dirty="0"/>
          </a:p>
          <a:p>
            <a:pPr lvl="1" algn="just">
              <a:lnSpc>
                <a:spcPct val="100000"/>
              </a:lnSpc>
              <a:spcAft>
                <a:spcPts val="600"/>
              </a:spcAft>
              <a:defRPr/>
            </a:pPr>
            <a:r>
              <a:rPr lang="en-GB" altLang="cs-CZ" sz="2400" dirty="0"/>
              <a:t>unclosed list  </a:t>
            </a:r>
          </a:p>
          <a:p>
            <a:pPr lvl="1" algn="just">
              <a:lnSpc>
                <a:spcPct val="100000"/>
              </a:lnSpc>
              <a:spcAft>
                <a:spcPts val="600"/>
              </a:spcAft>
              <a:defRPr/>
            </a:pPr>
            <a:r>
              <a:rPr lang="en-GB" altLang="cs-CZ" sz="2400" dirty="0"/>
              <a:t>exercise of rights and duties</a:t>
            </a:r>
          </a:p>
          <a:p>
            <a:pPr lvl="1" algn="just">
              <a:lnSpc>
                <a:spcPct val="100000"/>
              </a:lnSpc>
              <a:spcAft>
                <a:spcPts val="600"/>
              </a:spcAft>
              <a:defRPr/>
            </a:pPr>
            <a:r>
              <a:rPr lang="en-GB" altLang="cs-CZ" sz="2400" dirty="0"/>
              <a:t>sport activities conducted according to the rules of the sport</a:t>
            </a:r>
          </a:p>
          <a:p>
            <a:pPr lvl="1" algn="just">
              <a:lnSpc>
                <a:spcPct val="100000"/>
              </a:lnSpc>
              <a:spcAft>
                <a:spcPts val="600"/>
              </a:spcAft>
              <a:defRPr/>
            </a:pPr>
            <a:r>
              <a:rPr lang="en-GB" altLang="cs-CZ" sz="2400" dirty="0"/>
              <a:t>exercise of a binding command etc.</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1748728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2037904" y="624254"/>
            <a:ext cx="8826831" cy="436808"/>
          </a:xfrm>
        </p:spPr>
        <p:txBody>
          <a:bodyPr/>
          <a:lstStyle/>
          <a:p>
            <a:pPr algn="ctr"/>
            <a:r>
              <a:rPr lang="en-GB" altLang="en-US" dirty="0" smtClean="0"/>
              <a:t>Criminal Liability of Legal Persons</a:t>
            </a:r>
            <a:endParaRPr lang="cs-CZ" altLang="en-US" dirty="0" smtClean="0"/>
          </a:p>
        </p:txBody>
      </p:sp>
      <p:sp>
        <p:nvSpPr>
          <p:cNvPr id="3" name="Zástupný symbol pro obsah 2"/>
          <p:cNvSpPr>
            <a:spLocks noGrp="1"/>
          </p:cNvSpPr>
          <p:nvPr>
            <p:ph idx="1"/>
          </p:nvPr>
        </p:nvSpPr>
        <p:spPr>
          <a:xfrm>
            <a:off x="283094" y="1292662"/>
            <a:ext cx="11729258" cy="5187338"/>
          </a:xfrm>
        </p:spPr>
        <p:txBody>
          <a:bodyPr/>
          <a:lstStyle/>
          <a:p>
            <a:pPr algn="just">
              <a:spcAft>
                <a:spcPts val="600"/>
              </a:spcAft>
              <a:defRPr/>
            </a:pPr>
            <a:r>
              <a:rPr lang="en-GB" dirty="0" smtClean="0"/>
              <a:t>Quite a new idea in the Czech Republic</a:t>
            </a:r>
          </a:p>
          <a:p>
            <a:pPr lvl="1" algn="just">
              <a:lnSpc>
                <a:spcPct val="100000"/>
              </a:lnSpc>
              <a:spcAft>
                <a:spcPts val="600"/>
              </a:spcAft>
              <a:defRPr/>
            </a:pPr>
            <a:r>
              <a:rPr lang="en-GB" sz="2400" dirty="0"/>
              <a:t>historically the Czech criminal law followed the doctrine</a:t>
            </a:r>
            <a:r>
              <a:rPr lang="cs-CZ" sz="2400" dirty="0"/>
              <a:t> </a:t>
            </a:r>
            <a:r>
              <a:rPr lang="en-GB" sz="2400" i="1" dirty="0" err="1"/>
              <a:t>Sociates</a:t>
            </a:r>
            <a:r>
              <a:rPr lang="en-GB" sz="2400" i="1" dirty="0"/>
              <a:t> </a:t>
            </a:r>
            <a:r>
              <a:rPr lang="en-GB" sz="2400" i="1" dirty="0" err="1"/>
              <a:t>deliquere</a:t>
            </a:r>
            <a:r>
              <a:rPr lang="cs-CZ" sz="2400" i="1" dirty="0"/>
              <a:t> non </a:t>
            </a:r>
            <a:r>
              <a:rPr lang="en-GB" sz="2400" i="1" dirty="0" err="1"/>
              <a:t>potest</a:t>
            </a:r>
            <a:r>
              <a:rPr lang="en-GB" sz="2400" dirty="0"/>
              <a:t>, pressure from the EU and international community instigated a change</a:t>
            </a:r>
          </a:p>
          <a:p>
            <a:pPr marL="342900" lvl="1" indent="-342900" algn="just">
              <a:lnSpc>
                <a:spcPct val="100000"/>
              </a:lnSpc>
              <a:spcAft>
                <a:spcPts val="600"/>
              </a:spcAft>
              <a:defRPr/>
            </a:pPr>
            <a:r>
              <a:rPr lang="en-GB" sz="2400" dirty="0">
                <a:ea typeface="+mn-ea"/>
                <a:cs typeface="+mn-cs"/>
              </a:rPr>
              <a:t>§ 6</a:t>
            </a:r>
            <a:r>
              <a:rPr lang="en-GB" sz="2400" dirty="0"/>
              <a:t> of Criminal Liability of Legal Persons Act (hereinafter „CLLP“) – </a:t>
            </a:r>
          </a:p>
          <a:p>
            <a:pPr lvl="1" algn="just">
              <a:lnSpc>
                <a:spcPct val="100000"/>
              </a:lnSpc>
              <a:spcAft>
                <a:spcPts val="600"/>
              </a:spcAft>
              <a:defRPr/>
            </a:pPr>
            <a:r>
              <a:rPr lang="en-GB" sz="2400" b="1" dirty="0"/>
              <a:t>list of legal persons incapable of committing offences </a:t>
            </a:r>
            <a:r>
              <a:rPr lang="en-GB" sz="2400" dirty="0"/>
              <a:t>(the state, local government units in exercise of public powers + foreign states and international organizations)</a:t>
            </a:r>
          </a:p>
          <a:p>
            <a:pPr lvl="1" algn="just">
              <a:lnSpc>
                <a:spcPct val="100000"/>
              </a:lnSpc>
              <a:spcAft>
                <a:spcPts val="600"/>
              </a:spcAft>
              <a:defRPr/>
            </a:pPr>
            <a:r>
              <a:rPr lang="en-GB" sz="2400" dirty="0"/>
              <a:t>otherwise no exceptions (both private</a:t>
            </a:r>
            <a:r>
              <a:rPr lang="cs-CZ" sz="2400" dirty="0"/>
              <a:t> </a:t>
            </a:r>
            <a:r>
              <a:rPr lang="en-GB" sz="2400" dirty="0"/>
              <a:t>and public entities)</a:t>
            </a:r>
            <a:endParaRPr lang="cs-CZ" sz="2400" dirty="0"/>
          </a:p>
          <a:p>
            <a:pPr marL="342900" lvl="1" indent="-342900" algn="just">
              <a:lnSpc>
                <a:spcPct val="100000"/>
              </a:lnSpc>
              <a:spcAft>
                <a:spcPts val="600"/>
              </a:spcAft>
              <a:defRPr/>
            </a:pPr>
            <a:r>
              <a:rPr lang="en-GB" sz="2400" dirty="0">
                <a:ea typeface="+mn-ea"/>
                <a:cs typeface="+mn-cs"/>
              </a:rPr>
              <a:t>§ 7 of CLLP</a:t>
            </a:r>
          </a:p>
          <a:p>
            <a:pPr lvl="1" algn="just">
              <a:lnSpc>
                <a:spcPct val="100000"/>
              </a:lnSpc>
              <a:spcAft>
                <a:spcPts val="600"/>
              </a:spcAft>
              <a:defRPr/>
            </a:pPr>
            <a:r>
              <a:rPr lang="en-GB" sz="2400" b="1" dirty="0"/>
              <a:t>exhaustive list of offences that cannot be </a:t>
            </a:r>
            <a:r>
              <a:rPr lang="en-GB" sz="2400" dirty="0"/>
              <a:t>committed by a legal person</a:t>
            </a:r>
          </a:p>
          <a:p>
            <a:pPr lvl="1" algn="just">
              <a:lnSpc>
                <a:spcPct val="100000"/>
              </a:lnSpc>
              <a:spcAft>
                <a:spcPts val="600"/>
              </a:spcAft>
              <a:defRPr/>
            </a:pPr>
            <a:r>
              <a:rPr lang="en-GB" sz="2400" dirty="0"/>
              <a:t>e.g. </a:t>
            </a:r>
            <a:r>
              <a:rPr lang="en-GB" sz="2400" dirty="0" err="1"/>
              <a:t>maslaughter</a:t>
            </a:r>
            <a:r>
              <a:rPr lang="en-GB" sz="2400" dirty="0"/>
              <a:t>, infanticide by a mother, bigamy etc.)</a:t>
            </a:r>
          </a:p>
          <a:p>
            <a:pPr marL="742950" lvl="2" indent="-342900">
              <a:defRPr/>
            </a:pPr>
            <a:endParaRPr lang="cs-CZ" sz="2200" dirty="0">
              <a:ea typeface="+mn-ea"/>
              <a:cs typeface="+mn-cs"/>
            </a:endParaRPr>
          </a:p>
          <a:p>
            <a:pPr lvl="1">
              <a:defRPr/>
            </a:pPr>
            <a:endParaRPr lang="cs-CZ" dirty="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2650727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2033590" y="589085"/>
            <a:ext cx="8086635" cy="411865"/>
          </a:xfrm>
        </p:spPr>
        <p:txBody>
          <a:bodyPr/>
          <a:lstStyle/>
          <a:p>
            <a:pPr algn="ctr"/>
            <a:r>
              <a:rPr lang="en-GB" altLang="en-US" dirty="0" smtClean="0"/>
              <a:t>How can a legal person commit a crime?</a:t>
            </a:r>
          </a:p>
        </p:txBody>
      </p:sp>
      <p:sp>
        <p:nvSpPr>
          <p:cNvPr id="30723" name="Zástupný symbol pro obsah 2"/>
          <p:cNvSpPr>
            <a:spLocks noGrp="1"/>
          </p:cNvSpPr>
          <p:nvPr>
            <p:ph idx="1"/>
          </p:nvPr>
        </p:nvSpPr>
        <p:spPr>
          <a:xfrm>
            <a:off x="254925" y="1640615"/>
            <a:ext cx="11937075" cy="4114800"/>
          </a:xfrm>
        </p:spPr>
        <p:txBody>
          <a:bodyPr/>
          <a:lstStyle/>
          <a:p>
            <a:pPr algn="just">
              <a:spcAft>
                <a:spcPts val="600"/>
              </a:spcAft>
            </a:pPr>
            <a:r>
              <a:rPr lang="en-GB" altLang="en-US" dirty="0" smtClean="0"/>
              <a:t>Always through a conduct of another person (§ 8/1 CLLP)</a:t>
            </a:r>
            <a:r>
              <a:rPr lang="cs-CZ" altLang="en-US" dirty="0" smtClean="0"/>
              <a:t> </a:t>
            </a:r>
            <a:endParaRPr lang="en-GB" altLang="en-US" dirty="0" smtClean="0"/>
          </a:p>
          <a:p>
            <a:pPr algn="just">
              <a:spcAft>
                <a:spcPts val="600"/>
              </a:spcAft>
            </a:pPr>
            <a:r>
              <a:rPr lang="en-GB" altLang="en-US" dirty="0" smtClean="0"/>
              <a:t>Could be another legal person, but at the end of the chain there always ultimately is a natural person </a:t>
            </a:r>
          </a:p>
          <a:p>
            <a:pPr lvl="1" algn="just">
              <a:lnSpc>
                <a:spcPct val="100000"/>
              </a:lnSpc>
              <a:spcAft>
                <a:spcPts val="600"/>
              </a:spcAft>
              <a:defRPr/>
            </a:pPr>
            <a:r>
              <a:rPr lang="en-GB" altLang="en-US" sz="2400" b="1" dirty="0"/>
              <a:t>statutory body </a:t>
            </a:r>
            <a:r>
              <a:rPr lang="en-GB" altLang="en-US" sz="2400" dirty="0"/>
              <a:t>or its member,</a:t>
            </a:r>
          </a:p>
          <a:p>
            <a:pPr lvl="1" algn="just">
              <a:lnSpc>
                <a:spcPct val="100000"/>
              </a:lnSpc>
              <a:spcAft>
                <a:spcPts val="600"/>
              </a:spcAft>
              <a:defRPr/>
            </a:pPr>
            <a:r>
              <a:rPr lang="en-GB" altLang="en-US" sz="2400" b="1" dirty="0"/>
              <a:t>another person in leading position </a:t>
            </a:r>
            <a:r>
              <a:rPr lang="en-GB" altLang="en-US" sz="2400" dirty="0"/>
              <a:t>with right to represent the legal entity,</a:t>
            </a:r>
          </a:p>
          <a:p>
            <a:pPr lvl="1" algn="just">
              <a:lnSpc>
                <a:spcPct val="100000"/>
              </a:lnSpc>
              <a:spcAft>
                <a:spcPts val="600"/>
              </a:spcAft>
              <a:defRPr/>
            </a:pPr>
            <a:r>
              <a:rPr lang="cs-CZ" altLang="en-US" sz="2400" b="1" dirty="0"/>
              <a:t>person </a:t>
            </a:r>
            <a:r>
              <a:rPr lang="en-GB" altLang="en-US" sz="2400" b="1" dirty="0"/>
              <a:t>exercising managing</a:t>
            </a:r>
            <a:r>
              <a:rPr lang="cs-CZ" altLang="en-US" sz="2400" b="1" dirty="0"/>
              <a:t> </a:t>
            </a:r>
            <a:r>
              <a:rPr lang="en-GB" altLang="en-US" sz="2400" b="1" dirty="0"/>
              <a:t> or </a:t>
            </a:r>
            <a:r>
              <a:rPr lang="cs-CZ" altLang="en-US" sz="2400" b="1" dirty="0"/>
              <a:t>controlling</a:t>
            </a:r>
            <a:r>
              <a:rPr lang="en-GB" altLang="en-US" sz="2400" b="1" dirty="0"/>
              <a:t> activity</a:t>
            </a:r>
            <a:r>
              <a:rPr lang="cs-CZ" altLang="en-US" sz="2400" dirty="0"/>
              <a:t>, </a:t>
            </a:r>
            <a:endParaRPr lang="en-GB" altLang="en-US" sz="2400" dirty="0"/>
          </a:p>
          <a:p>
            <a:pPr lvl="1" algn="just">
              <a:lnSpc>
                <a:spcPct val="100000"/>
              </a:lnSpc>
              <a:spcAft>
                <a:spcPts val="600"/>
              </a:spcAft>
              <a:defRPr/>
            </a:pPr>
            <a:r>
              <a:rPr lang="cs-CZ" altLang="en-US" sz="2400" b="1" dirty="0"/>
              <a:t>person </a:t>
            </a:r>
            <a:r>
              <a:rPr lang="en-GB" altLang="en-US" sz="2400" b="1" dirty="0"/>
              <a:t>with decisive</a:t>
            </a:r>
            <a:r>
              <a:rPr lang="cs-CZ" altLang="en-US" sz="2400" b="1" dirty="0"/>
              <a:t> influence </a:t>
            </a:r>
            <a:r>
              <a:rPr lang="cs-CZ" altLang="en-US" sz="2400" dirty="0"/>
              <a:t>(</a:t>
            </a:r>
            <a:r>
              <a:rPr lang="en-GB" altLang="en-US" sz="2400" dirty="0"/>
              <a:t>e.g.</a:t>
            </a:r>
            <a:r>
              <a:rPr lang="cs-CZ" altLang="en-US" sz="2400" dirty="0"/>
              <a:t> </a:t>
            </a:r>
            <a:r>
              <a:rPr lang="en-GB" altLang="en-US" sz="2400" dirty="0"/>
              <a:t>head of a holding</a:t>
            </a:r>
            <a:r>
              <a:rPr lang="cs-CZ" altLang="en-US" sz="2400" dirty="0"/>
              <a:t>)</a:t>
            </a:r>
            <a:r>
              <a:rPr lang="en-GB" altLang="en-US" sz="2400" dirty="0"/>
              <a:t>,</a:t>
            </a:r>
            <a:endParaRPr lang="cs-CZ" altLang="en-US" sz="2400" dirty="0"/>
          </a:p>
          <a:p>
            <a:pPr lvl="1" algn="just">
              <a:lnSpc>
                <a:spcPct val="100000"/>
              </a:lnSpc>
              <a:spcAft>
                <a:spcPts val="600"/>
              </a:spcAft>
              <a:defRPr/>
            </a:pPr>
            <a:r>
              <a:rPr lang="en-GB" altLang="en-US" sz="2400" b="1" dirty="0"/>
              <a:t>employee</a:t>
            </a:r>
            <a:r>
              <a:rPr lang="cs-CZ" altLang="en-US" sz="2400" b="1" dirty="0"/>
              <a:t> in </a:t>
            </a:r>
            <a:r>
              <a:rPr lang="en-GB" altLang="en-US" sz="2400" b="1" dirty="0"/>
              <a:t>relation</a:t>
            </a:r>
            <a:r>
              <a:rPr lang="cs-CZ" altLang="en-US" sz="2400" b="1" dirty="0"/>
              <a:t> </a:t>
            </a:r>
            <a:r>
              <a:rPr lang="en-GB" altLang="en-US" sz="2400" b="1" dirty="0"/>
              <a:t>to his work assignment </a:t>
            </a:r>
            <a:r>
              <a:rPr lang="en-GB" altLang="en-US" sz="2400" dirty="0"/>
              <a:t>who </a:t>
            </a:r>
            <a:r>
              <a:rPr lang="en-GB" altLang="en-US" sz="2400" b="1" dirty="0"/>
              <a:t>was ordered or instructed </a:t>
            </a:r>
            <a:r>
              <a:rPr lang="en-GB" altLang="en-US" sz="2400" dirty="0"/>
              <a:t>to conduct in a particular way or </a:t>
            </a:r>
            <a:r>
              <a:rPr lang="en-GB" altLang="en-US" sz="2400" b="1" dirty="0"/>
              <a:t>who wasn’t prevented from doing so </a:t>
            </a:r>
            <a:r>
              <a:rPr lang="en-GB" altLang="en-US" sz="2400" dirty="0"/>
              <a:t>(because of a lack of control and preventive mechanisms)</a:t>
            </a:r>
            <a:endParaRPr lang="cs-CZ" altLang="en-US" sz="2400" dirty="0"/>
          </a:p>
          <a:p>
            <a:endParaRPr lang="cs-CZ" altLang="en-US"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355458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99753" y="1105022"/>
            <a:ext cx="11895511" cy="4930018"/>
          </a:xfrm>
        </p:spPr>
        <p:txBody>
          <a:bodyPr/>
          <a:lstStyle/>
          <a:p>
            <a:pPr algn="just">
              <a:spcAft>
                <a:spcPts val="600"/>
              </a:spcAft>
            </a:pPr>
            <a:r>
              <a:rPr lang="en-GB" altLang="cs-CZ" b="1" dirty="0" smtClean="0"/>
              <a:t>Abolition of death penalty </a:t>
            </a:r>
            <a:r>
              <a:rPr lang="en-GB" altLang="cs-CZ" dirty="0" smtClean="0"/>
              <a:t>1990 + introduction of new conception of exceptional punishment: </a:t>
            </a:r>
          </a:p>
          <a:p>
            <a:pPr lvl="1" algn="just">
              <a:lnSpc>
                <a:spcPct val="100000"/>
              </a:lnSpc>
              <a:spcAft>
                <a:spcPts val="600"/>
              </a:spcAft>
              <a:defRPr/>
            </a:pPr>
            <a:r>
              <a:rPr lang="en-GB" altLang="cs-CZ" sz="2400" dirty="0"/>
              <a:t>imprisonment over 15 to 25 years and life </a:t>
            </a:r>
            <a:r>
              <a:rPr lang="en-GB" altLang="cs-CZ" sz="2400" dirty="0" smtClean="0"/>
              <a:t>imprisonment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b="1" dirty="0" smtClean="0"/>
              <a:t>Abolition of 33 criminal offences </a:t>
            </a:r>
            <a:r>
              <a:rPr lang="en-GB" altLang="cs-CZ" dirty="0" smtClean="0"/>
              <a:t>based on the ruling ideology of the Communist party </a:t>
            </a:r>
          </a:p>
          <a:p>
            <a:pPr lvl="1" algn="just">
              <a:lnSpc>
                <a:spcPct val="100000"/>
              </a:lnSpc>
              <a:spcAft>
                <a:spcPts val="600"/>
              </a:spcAft>
              <a:defRPr/>
            </a:pPr>
            <a:r>
              <a:rPr lang="en-GB" altLang="cs-CZ" sz="2400" dirty="0"/>
              <a:t>Leaving of the Republic, Dishonouring of the Socialistic State, Subversion of Republic, the extended protection of socialistic property…) </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A</a:t>
            </a:r>
            <a:r>
              <a:rPr lang="cs-CZ" altLang="cs-CZ" dirty="0" smtClean="0"/>
              <a:t> </a:t>
            </a:r>
            <a:r>
              <a:rPr lang="en-GB" altLang="cs-CZ" dirty="0" smtClean="0"/>
              <a:t>new conception of criminal liability </a:t>
            </a:r>
            <a:r>
              <a:rPr lang="en-GB" altLang="cs-CZ" b="1" dirty="0" smtClean="0"/>
              <a:t>in the case or the culpable insanity</a:t>
            </a:r>
            <a:r>
              <a:rPr lang="cs-CZ" altLang="cs-CZ" b="1" dirty="0" smtClean="0"/>
              <a:t> </a:t>
            </a:r>
          </a:p>
          <a:p>
            <a:pPr algn="just"/>
            <a:endParaRPr lang="en-GB" altLang="cs-CZ" dirty="0" smtClean="0"/>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2001730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1959102" y="571501"/>
            <a:ext cx="8086635" cy="439372"/>
          </a:xfrm>
        </p:spPr>
        <p:txBody>
          <a:bodyPr/>
          <a:lstStyle/>
          <a:p>
            <a:pPr algn="ctr"/>
            <a:r>
              <a:rPr lang="en-GB" altLang="en-US" dirty="0" smtClean="0"/>
              <a:t>Accountability Principle</a:t>
            </a:r>
            <a:endParaRPr lang="cs-CZ" altLang="en-US" dirty="0" smtClean="0"/>
          </a:p>
        </p:txBody>
      </p:sp>
      <p:sp>
        <p:nvSpPr>
          <p:cNvPr id="3" name="Zástupný symbol pro obsah 2"/>
          <p:cNvSpPr>
            <a:spLocks noGrp="1"/>
          </p:cNvSpPr>
          <p:nvPr>
            <p:ph idx="1"/>
          </p:nvPr>
        </p:nvSpPr>
        <p:spPr>
          <a:xfrm>
            <a:off x="224444" y="1133965"/>
            <a:ext cx="11787447" cy="4114800"/>
          </a:xfrm>
        </p:spPr>
        <p:txBody>
          <a:bodyPr/>
          <a:lstStyle/>
          <a:p>
            <a:pPr algn="just">
              <a:spcAft>
                <a:spcPts val="600"/>
              </a:spcAft>
              <a:defRPr/>
            </a:pPr>
            <a:r>
              <a:rPr lang="en-GB" dirty="0" smtClean="0"/>
              <a:t>Quite strict</a:t>
            </a:r>
          </a:p>
          <a:p>
            <a:pPr lvl="1" algn="just">
              <a:lnSpc>
                <a:spcPct val="100000"/>
              </a:lnSpc>
              <a:spcAft>
                <a:spcPts val="600"/>
              </a:spcAft>
              <a:defRPr/>
            </a:pPr>
            <a:r>
              <a:rPr lang="en-GB" sz="2400" dirty="0"/>
              <a:t>in principle, it is sufficient when some of aforementioned persons commits an offence </a:t>
            </a:r>
            <a:r>
              <a:rPr lang="en-GB" sz="2400" b="1" dirty="0"/>
              <a:t>in favour</a:t>
            </a:r>
            <a:r>
              <a:rPr lang="cs-CZ" sz="2400" b="1" dirty="0"/>
              <a:t> </a:t>
            </a:r>
            <a:r>
              <a:rPr lang="en-GB" sz="2400" dirty="0"/>
              <a:t>of a legal entity or </a:t>
            </a:r>
            <a:r>
              <a:rPr lang="en-GB" sz="2400" b="1" dirty="0"/>
              <a:t>in the course of its activities</a:t>
            </a:r>
          </a:p>
          <a:p>
            <a:pPr lvl="1" algn="just">
              <a:lnSpc>
                <a:spcPct val="100000"/>
              </a:lnSpc>
              <a:spcAft>
                <a:spcPts val="600"/>
              </a:spcAft>
              <a:defRPr/>
            </a:pPr>
            <a:r>
              <a:rPr lang="en-GB" sz="2400" dirty="0"/>
              <a:t>the criminal liabilities of this person and of the legal entity are </a:t>
            </a:r>
            <a:r>
              <a:rPr lang="en-GB" sz="2400" b="1" dirty="0"/>
              <a:t>independent </a:t>
            </a:r>
            <a:r>
              <a:rPr lang="en-GB" sz="2400" dirty="0"/>
              <a:t>and </a:t>
            </a:r>
            <a:r>
              <a:rPr lang="en-GB" sz="2400" b="1" dirty="0"/>
              <a:t>separable</a:t>
            </a:r>
            <a:r>
              <a:rPr lang="cs-CZ" sz="2400" dirty="0"/>
              <a:t> </a:t>
            </a:r>
            <a:endParaRPr lang="en-GB" sz="2400" dirty="0" smtClean="0"/>
          </a:p>
          <a:p>
            <a:pPr lvl="1" algn="just">
              <a:lnSpc>
                <a:spcPct val="100000"/>
              </a:lnSpc>
              <a:spcAft>
                <a:spcPts val="600"/>
              </a:spcAft>
              <a:defRPr/>
            </a:pPr>
            <a:endParaRPr lang="cs-CZ" sz="2400" dirty="0"/>
          </a:p>
          <a:p>
            <a:pPr marL="342900" lvl="1" indent="-342900" algn="just">
              <a:lnSpc>
                <a:spcPct val="100000"/>
              </a:lnSpc>
              <a:spcAft>
                <a:spcPts val="600"/>
              </a:spcAft>
              <a:defRPr/>
            </a:pPr>
            <a:r>
              <a:rPr lang="en-GB" sz="2800" dirty="0">
                <a:ea typeface="+mn-ea"/>
                <a:cs typeface="+mn-cs"/>
              </a:rPr>
              <a:t>Conditions for exclusion of criminal liability</a:t>
            </a:r>
          </a:p>
          <a:p>
            <a:pPr lvl="1" algn="just">
              <a:lnSpc>
                <a:spcPct val="100000"/>
              </a:lnSpc>
              <a:spcAft>
                <a:spcPts val="600"/>
              </a:spcAft>
              <a:defRPr/>
            </a:pPr>
            <a:r>
              <a:rPr lang="en-GB" sz="2400" dirty="0"/>
              <a:t>the legal person must have previously made </a:t>
            </a:r>
            <a:r>
              <a:rPr lang="en-GB" sz="2400" b="1" dirty="0"/>
              <a:t>all the effort to prevent such an offence from happening </a:t>
            </a:r>
            <a:r>
              <a:rPr lang="en-GB" sz="2400" dirty="0"/>
              <a:t>which can be fairly required from it (§ 8/5 CLLP) - compliance programs</a:t>
            </a:r>
          </a:p>
          <a:p>
            <a:pPr lvl="1" algn="just">
              <a:lnSpc>
                <a:spcPct val="100000"/>
              </a:lnSpc>
              <a:spcAft>
                <a:spcPts val="600"/>
              </a:spcAft>
              <a:defRPr/>
            </a:pPr>
            <a:r>
              <a:rPr lang="en-GB" sz="2400" dirty="0"/>
              <a:t>effective remorse (§ 11 CLLP) – some offences are excluded</a:t>
            </a:r>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624827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1925525" y="167180"/>
            <a:ext cx="8086635" cy="445599"/>
          </a:xfrm>
        </p:spPr>
        <p:txBody>
          <a:bodyPr/>
          <a:lstStyle/>
          <a:p>
            <a:pPr algn="ctr"/>
            <a:r>
              <a:rPr lang="en-GB" altLang="en-US" dirty="0" smtClean="0"/>
              <a:t>Other Modifications under CLLP</a:t>
            </a:r>
            <a:endParaRPr lang="cs-CZ" altLang="en-US" dirty="0" smtClean="0"/>
          </a:p>
        </p:txBody>
      </p:sp>
      <p:sp>
        <p:nvSpPr>
          <p:cNvPr id="3" name="Zástupný symbol pro obsah 2"/>
          <p:cNvSpPr>
            <a:spLocks noGrp="1"/>
          </p:cNvSpPr>
          <p:nvPr>
            <p:ph idx="1"/>
          </p:nvPr>
        </p:nvSpPr>
        <p:spPr>
          <a:xfrm>
            <a:off x="266008" y="815994"/>
            <a:ext cx="11787446" cy="4114800"/>
          </a:xfrm>
        </p:spPr>
        <p:txBody>
          <a:bodyPr/>
          <a:lstStyle/>
          <a:p>
            <a:pPr algn="just">
              <a:spcAft>
                <a:spcPts val="600"/>
              </a:spcAft>
              <a:defRPr/>
            </a:pPr>
            <a:r>
              <a:rPr lang="en-GB" b="1" dirty="0" smtClean="0"/>
              <a:t>Succession</a:t>
            </a:r>
            <a:r>
              <a:rPr lang="en-GB" dirty="0" smtClean="0"/>
              <a:t> of criminal liability (§ 10 CLLP)</a:t>
            </a:r>
          </a:p>
          <a:p>
            <a:pPr lvl="1" algn="just">
              <a:lnSpc>
                <a:spcPct val="100000"/>
              </a:lnSpc>
              <a:spcAft>
                <a:spcPts val="600"/>
              </a:spcAft>
              <a:defRPr/>
            </a:pPr>
            <a:r>
              <a:rPr lang="en-GB" sz="2400" dirty="0"/>
              <a:t>prevention from disposing of „toxic“ components to one successor</a:t>
            </a:r>
          </a:p>
          <a:p>
            <a:pPr lvl="1" algn="just">
              <a:lnSpc>
                <a:spcPct val="100000"/>
              </a:lnSpc>
              <a:spcAft>
                <a:spcPts val="600"/>
              </a:spcAft>
              <a:defRPr/>
            </a:pPr>
            <a:r>
              <a:rPr lang="en-GB" sz="2400" dirty="0"/>
              <a:t>the criminal liability follows all successors (none can escape it)</a:t>
            </a:r>
          </a:p>
          <a:p>
            <a:pPr lvl="1" algn="just">
              <a:lnSpc>
                <a:spcPct val="100000"/>
              </a:lnSpc>
              <a:spcAft>
                <a:spcPts val="600"/>
              </a:spcAft>
              <a:defRPr/>
            </a:pPr>
            <a:r>
              <a:rPr lang="en-GB" sz="2400" dirty="0"/>
              <a:t>when deciding the punishment, the court takes into account the rate to which each of the successor benefited from the criminal act </a:t>
            </a:r>
            <a:endParaRPr lang="en-GB" sz="2400" dirty="0" smtClean="0"/>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Different list of punishments</a:t>
            </a:r>
          </a:p>
          <a:p>
            <a:pPr lvl="1" algn="just">
              <a:lnSpc>
                <a:spcPct val="100000"/>
              </a:lnSpc>
              <a:spcAft>
                <a:spcPts val="600"/>
              </a:spcAft>
              <a:defRPr/>
            </a:pPr>
            <a:r>
              <a:rPr lang="en-GB" sz="2400" dirty="0"/>
              <a:t>stress on types of punishment with economical </a:t>
            </a:r>
            <a:r>
              <a:rPr lang="en-GB" sz="2400" dirty="0" smtClean="0"/>
              <a:t>impact</a:t>
            </a:r>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Modification of the scope </a:t>
            </a:r>
            <a:r>
              <a:rPr lang="en-GB" sz="2400" dirty="0">
                <a:ea typeface="+mn-ea"/>
                <a:cs typeface="+mn-cs"/>
              </a:rPr>
              <a:t>of the act</a:t>
            </a:r>
          </a:p>
          <a:p>
            <a:pPr lvl="1" algn="just">
              <a:lnSpc>
                <a:spcPct val="100000"/>
              </a:lnSpc>
              <a:spcAft>
                <a:spcPts val="600"/>
              </a:spcAft>
              <a:defRPr/>
            </a:pPr>
            <a:r>
              <a:rPr lang="en-GB" sz="2400" dirty="0"/>
              <a:t>to establish the territorial scope of the act it is sufficient when the legal person has its registered office, enterprise, organizational unit, activities or property on the territory of the Czech Republic </a:t>
            </a:r>
          </a:p>
          <a:p>
            <a:pPr lvl="1">
              <a:defRPr/>
            </a:pPr>
            <a:endParaRPr lang="cs-CZ" dirty="0" smtClean="0"/>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4107974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65266" y="2017713"/>
            <a:ext cx="9550646"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a:t>Wednesdays </a:t>
            </a:r>
            <a:r>
              <a:rPr lang="en-GB" altLang="cs-CZ" b="1" smtClean="0"/>
              <a:t>1</a:t>
            </a:r>
            <a:r>
              <a:rPr lang="cs-CZ" altLang="cs-CZ" b="1" smtClean="0"/>
              <a:t>1</a:t>
            </a:r>
            <a:r>
              <a:rPr lang="en-GB" altLang="cs-CZ" b="1" smtClean="0"/>
              <a:t>:</a:t>
            </a:r>
            <a:r>
              <a:rPr lang="cs-CZ" altLang="cs-CZ" b="1" smtClean="0"/>
              <a:t>4</a:t>
            </a:r>
            <a:r>
              <a:rPr lang="en-GB" altLang="cs-CZ" b="1" smtClean="0"/>
              <a:t>0 </a:t>
            </a:r>
            <a:r>
              <a:rPr lang="en-GB" altLang="cs-CZ" b="1"/>
              <a:t>- </a:t>
            </a:r>
            <a:r>
              <a:rPr lang="en-GB" altLang="cs-CZ" b="1" smtClean="0"/>
              <a:t>1</a:t>
            </a:r>
            <a:r>
              <a:rPr lang="cs-CZ" altLang="cs-CZ" b="1" smtClean="0"/>
              <a:t>2</a:t>
            </a:r>
            <a:r>
              <a:rPr lang="en-GB" altLang="cs-CZ" b="1" smtClean="0"/>
              <a:t>:</a:t>
            </a:r>
            <a:r>
              <a:rPr lang="cs-CZ" altLang="cs-CZ" b="1" smtClean="0"/>
              <a:t>4</a:t>
            </a:r>
            <a:r>
              <a:rPr lang="en-GB" altLang="cs-CZ" b="1" smtClean="0"/>
              <a:t>0</a:t>
            </a:r>
            <a:endParaRPr lang="en-GB" altLang="cs-CZ" b="1" dirty="0"/>
          </a:p>
          <a:p>
            <a:pPr marL="0" indent="0" algn="just">
              <a:buNone/>
            </a:pPr>
            <a:r>
              <a:rPr lang="en-GB" altLang="cs-CZ" b="1" dirty="0"/>
              <a:t>E:mail:</a:t>
            </a:r>
            <a:r>
              <a:rPr lang="en-GB" altLang="cs-CZ" dirty="0"/>
              <a:t> </a:t>
            </a:r>
            <a:r>
              <a:rPr lang="en-GB" altLang="cs-CZ" b="1" dirty="0"/>
              <a:t>jan.provaznik@law.muni.cz</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249383" y="1437531"/>
            <a:ext cx="11870574" cy="4114800"/>
          </a:xfrm>
        </p:spPr>
        <p:txBody>
          <a:bodyPr/>
          <a:lstStyle/>
          <a:p>
            <a:pPr algn="just">
              <a:spcAft>
                <a:spcPts val="600"/>
              </a:spcAft>
            </a:pPr>
            <a:r>
              <a:rPr lang="en-GB" altLang="cs-CZ" dirty="0" smtClean="0"/>
              <a:t>Introduction </a:t>
            </a:r>
            <a:r>
              <a:rPr lang="en-GB" altLang="cs-CZ" dirty="0"/>
              <a:t>of </a:t>
            </a:r>
            <a:r>
              <a:rPr lang="en-GB" altLang="cs-CZ" b="1" dirty="0"/>
              <a:t>new criminal offences </a:t>
            </a:r>
            <a:r>
              <a:rPr lang="en-GB" altLang="cs-CZ" dirty="0"/>
              <a:t>responding new social phenomena a changes </a:t>
            </a:r>
            <a:endParaRPr lang="en-GB" altLang="cs-CZ" dirty="0" smtClean="0"/>
          </a:p>
          <a:p>
            <a:pPr lvl="1" algn="just">
              <a:lnSpc>
                <a:spcPct val="100000"/>
              </a:lnSpc>
              <a:spcAft>
                <a:spcPts val="600"/>
              </a:spcAft>
              <a:defRPr/>
            </a:pPr>
            <a:r>
              <a:rPr lang="en-GB" altLang="cs-CZ" sz="2400" dirty="0"/>
              <a:t>especially in the area of economic crimes, for example Insider Trading, new forms of fraud, crimes connected with public tenders, </a:t>
            </a:r>
            <a:r>
              <a:rPr lang="en-GB" altLang="cs-CZ" sz="2400" dirty="0" smtClean="0"/>
              <a: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Promoting the </a:t>
            </a:r>
            <a:r>
              <a:rPr lang="en-GB" altLang="cs-CZ" dirty="0"/>
              <a:t>idea of </a:t>
            </a:r>
            <a:r>
              <a:rPr lang="en-GB" altLang="cs-CZ" b="1" dirty="0"/>
              <a:t>alternative </a:t>
            </a:r>
            <a:r>
              <a:rPr lang="en-GB" altLang="cs-CZ" b="1" dirty="0" smtClean="0"/>
              <a:t>punishment and restorative justice</a:t>
            </a:r>
            <a:endParaRPr lang="en-GB" altLang="cs-CZ" dirty="0"/>
          </a:p>
          <a:p>
            <a:pPr lvl="1" algn="just">
              <a:lnSpc>
                <a:spcPct val="100000"/>
              </a:lnSpc>
              <a:spcAft>
                <a:spcPts val="600"/>
              </a:spcAft>
              <a:defRPr/>
            </a:pPr>
            <a:r>
              <a:rPr lang="en-GB" altLang="cs-CZ" sz="2400" dirty="0"/>
              <a:t>introduction of probation, community service, diversions in the criminal proceedings (conditional suspension of the criminal prosecution, settlement)</a:t>
            </a:r>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564104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915382" y="386832"/>
            <a:ext cx="9517102" cy="454393"/>
          </a:xfrm>
        </p:spPr>
        <p:txBody>
          <a:bodyPr/>
          <a:lstStyle/>
          <a:p>
            <a:pPr algn="ctr"/>
            <a:r>
              <a:rPr lang="en-GB" altLang="cs-CZ" dirty="0" smtClean="0"/>
              <a:t>General Characteristics </a:t>
            </a:r>
            <a:r>
              <a:rPr lang="en-GB" altLang="cs-CZ" smtClean="0"/>
              <a:t>of </a:t>
            </a:r>
            <a:r>
              <a:rPr lang="en-GB" altLang="cs-CZ" smtClean="0"/>
              <a:t>CC</a:t>
            </a:r>
            <a:endParaRPr lang="cs-CZ" altLang="cs-CZ" dirty="0" smtClean="0"/>
          </a:p>
        </p:txBody>
      </p:sp>
      <p:sp>
        <p:nvSpPr>
          <p:cNvPr id="11267" name="Zástupný symbol pro obsah 2"/>
          <p:cNvSpPr>
            <a:spLocks noGrp="1"/>
          </p:cNvSpPr>
          <p:nvPr>
            <p:ph idx="1"/>
          </p:nvPr>
        </p:nvSpPr>
        <p:spPr>
          <a:xfrm>
            <a:off x="324195" y="1032417"/>
            <a:ext cx="11779135" cy="4114800"/>
          </a:xfrm>
        </p:spPr>
        <p:txBody>
          <a:bodyPr/>
          <a:lstStyle/>
          <a:p>
            <a:pPr algn="just">
              <a:spcAft>
                <a:spcPts val="600"/>
              </a:spcAft>
            </a:pPr>
            <a:r>
              <a:rPr lang="en-GB" altLang="cs-CZ" dirty="0" smtClean="0"/>
              <a:t>Introduction of a </a:t>
            </a:r>
            <a:r>
              <a:rPr lang="en-GB" altLang="cs-CZ" b="1" dirty="0" smtClean="0"/>
              <a:t>formal concept</a:t>
            </a:r>
            <a:r>
              <a:rPr lang="en-GB" altLang="cs-CZ" dirty="0" smtClean="0"/>
              <a:t> of a criminal act</a:t>
            </a:r>
          </a:p>
          <a:p>
            <a:pPr algn="just">
              <a:spcAft>
                <a:spcPts val="600"/>
              </a:spcAft>
            </a:pPr>
            <a:r>
              <a:rPr lang="en-GB" altLang="cs-CZ" dirty="0" smtClean="0"/>
              <a:t>The categorisation of offences based on </a:t>
            </a:r>
            <a:r>
              <a:rPr lang="en-GB" altLang="cs-CZ" b="1" dirty="0" smtClean="0"/>
              <a:t>bipartition</a:t>
            </a:r>
            <a:r>
              <a:rPr lang="en-GB" altLang="cs-CZ" dirty="0" smtClean="0"/>
              <a:t> </a:t>
            </a:r>
          </a:p>
          <a:p>
            <a:pPr lvl="1" algn="just">
              <a:lnSpc>
                <a:spcPct val="100000"/>
              </a:lnSpc>
              <a:spcAft>
                <a:spcPts val="600"/>
              </a:spcAft>
              <a:defRPr/>
            </a:pPr>
            <a:r>
              <a:rPr lang="en-GB" altLang="cs-CZ" sz="2000" dirty="0"/>
              <a:t>misdemeanour and felony </a:t>
            </a:r>
          </a:p>
          <a:p>
            <a:pPr algn="just">
              <a:spcAft>
                <a:spcPts val="600"/>
              </a:spcAft>
            </a:pPr>
            <a:r>
              <a:rPr lang="en-GB" altLang="cs-CZ" b="1" dirty="0" smtClean="0"/>
              <a:t>Extension of the system of sanctions </a:t>
            </a:r>
          </a:p>
          <a:p>
            <a:pPr lvl="1" algn="just">
              <a:lnSpc>
                <a:spcPct val="100000"/>
              </a:lnSpc>
              <a:spcAft>
                <a:spcPts val="600"/>
              </a:spcAft>
              <a:defRPr/>
            </a:pPr>
            <a:r>
              <a:rPr lang="en-GB" altLang="cs-CZ" sz="2000" dirty="0"/>
              <a:t>new alternative punishments – house arrest, prohibition of entry to sporting, cultural and other social events,  protective detention)</a:t>
            </a:r>
          </a:p>
          <a:p>
            <a:pPr algn="just">
              <a:spcAft>
                <a:spcPts val="600"/>
              </a:spcAft>
            </a:pPr>
            <a:r>
              <a:rPr lang="en-GB" altLang="cs-CZ" b="1" dirty="0" smtClean="0"/>
              <a:t>Stricter punishment</a:t>
            </a:r>
            <a:r>
              <a:rPr lang="en-GB" altLang="cs-CZ" dirty="0" smtClean="0"/>
              <a:t> in cases of the particularly  serious felonies and plural criminal activity</a:t>
            </a:r>
          </a:p>
          <a:p>
            <a:pPr algn="just">
              <a:spcAft>
                <a:spcPts val="600"/>
              </a:spcAft>
            </a:pPr>
            <a:r>
              <a:rPr lang="en-GB" altLang="cs-CZ" b="1" dirty="0" smtClean="0"/>
              <a:t>New systematic arrangement </a:t>
            </a:r>
            <a:r>
              <a:rPr lang="en-GB" altLang="cs-CZ" dirty="0" smtClean="0"/>
              <a:t>of the Special Part of Criminal Code following human rights attitude</a:t>
            </a:r>
          </a:p>
          <a:p>
            <a:pPr algn="just">
              <a:spcAft>
                <a:spcPts val="600"/>
              </a:spcAft>
            </a:pPr>
            <a:r>
              <a:rPr lang="en-GB" altLang="cs-CZ" dirty="0" smtClean="0"/>
              <a:t>Introduction of </a:t>
            </a:r>
            <a:r>
              <a:rPr lang="en-GB" altLang="cs-CZ" b="1" dirty="0" smtClean="0"/>
              <a:t>new offences</a:t>
            </a:r>
            <a:endParaRPr lang="en-GB" altLang="cs-CZ" dirty="0"/>
          </a:p>
          <a:p>
            <a:pPr lvl="1" algn="just">
              <a:lnSpc>
                <a:spcPct val="100000"/>
              </a:lnSpc>
              <a:spcAft>
                <a:spcPts val="600"/>
              </a:spcAft>
              <a:defRPr/>
            </a:pPr>
            <a:r>
              <a:rPr lang="en-GB" altLang="cs-CZ" sz="2000" dirty="0"/>
              <a:t>for </a:t>
            </a:r>
            <a:r>
              <a:rPr lang="en-GB" altLang="cs-CZ" sz="2000"/>
              <a:t>example </a:t>
            </a:r>
            <a:r>
              <a:rPr lang="en-GB" altLang="cs-CZ" sz="2000" smtClean="0"/>
              <a:t>manslaughter</a:t>
            </a:r>
            <a:r>
              <a:rPr lang="en-GB" altLang="cs-CZ" sz="2000" dirty="0"/>
              <a:t>, harm to health out of excusable motives,…</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335741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1192" y="1128043"/>
            <a:ext cx="11629505" cy="4114800"/>
          </a:xfrm>
        </p:spPr>
        <p:txBody>
          <a:bodyPr/>
          <a:lstStyle/>
          <a:p>
            <a:pPr algn="just">
              <a:spcAft>
                <a:spcPts val="600"/>
              </a:spcAft>
              <a:defRPr/>
            </a:pPr>
            <a:r>
              <a:rPr lang="en-GB" altLang="cs-CZ" b="1" i="1" dirty="0" err="1" smtClean="0"/>
              <a:t>Nullum</a:t>
            </a:r>
            <a:r>
              <a:rPr lang="en-GB" altLang="cs-CZ" b="1" i="1" dirty="0" smtClean="0"/>
              <a:t> </a:t>
            </a:r>
            <a:r>
              <a:rPr lang="en-GB" altLang="cs-CZ" b="1" i="1" dirty="0" err="1" smtClean="0"/>
              <a:t>crimen</a:t>
            </a:r>
            <a:r>
              <a:rPr lang="en-GB" altLang="cs-CZ" b="1" i="1" dirty="0" smtClean="0"/>
              <a:t>, </a:t>
            </a:r>
            <a:r>
              <a:rPr lang="en-GB" altLang="cs-CZ" b="1" i="1" dirty="0" err="1" smtClean="0"/>
              <a:t>nulla</a:t>
            </a:r>
            <a:r>
              <a:rPr lang="en-GB" altLang="cs-CZ" b="1" i="1" dirty="0" smtClean="0"/>
              <a:t> </a:t>
            </a:r>
            <a:r>
              <a:rPr lang="en-GB" altLang="cs-CZ" b="1" i="1" dirty="0" err="1" smtClean="0"/>
              <a:t>poena</a:t>
            </a:r>
            <a:r>
              <a:rPr lang="en-GB" altLang="cs-CZ" b="1" i="1" dirty="0" smtClean="0"/>
              <a:t> sine </a:t>
            </a:r>
            <a:r>
              <a:rPr lang="en-GB" altLang="cs-CZ" b="1" i="1" dirty="0" err="1" smtClean="0"/>
              <a:t>lege</a:t>
            </a:r>
            <a:r>
              <a:rPr lang="en-GB" altLang="cs-CZ" b="1" dirty="0" smtClean="0"/>
              <a:t> </a:t>
            </a:r>
            <a:r>
              <a:rPr lang="en-GB" altLang="cs-CZ" dirty="0" smtClean="0"/>
              <a:t>– „only the law shall determine which acts constitute an offence and what penalties or other detriments to rights or property  may be imposed on them“ (Charter of Fundamental Rights and Freedoms, Article 39)</a:t>
            </a:r>
          </a:p>
          <a:p>
            <a:pPr lvl="1" algn="just">
              <a:lnSpc>
                <a:spcPct val="100000"/>
              </a:lnSpc>
              <a:spcAft>
                <a:spcPts val="600"/>
              </a:spcAft>
              <a:defRPr/>
            </a:pPr>
            <a:r>
              <a:rPr lang="en-GB" altLang="cs-CZ" sz="2400" b="1" dirty="0" smtClean="0"/>
              <a:t>Prohibition of retroactivity </a:t>
            </a:r>
            <a:r>
              <a:rPr lang="en-GB" altLang="cs-CZ" sz="2400" dirty="0" smtClean="0"/>
              <a:t>to the detriment of the perpetrator</a:t>
            </a:r>
          </a:p>
          <a:p>
            <a:pPr lvl="1" algn="just">
              <a:lnSpc>
                <a:spcPct val="100000"/>
              </a:lnSpc>
              <a:spcAft>
                <a:spcPts val="600"/>
              </a:spcAft>
              <a:defRPr/>
            </a:pPr>
            <a:r>
              <a:rPr lang="en-GB" altLang="cs-CZ" sz="2400" b="1" dirty="0" smtClean="0"/>
              <a:t>Prohibition of analogical interpretation </a:t>
            </a:r>
            <a:r>
              <a:rPr lang="en-GB" altLang="cs-CZ" sz="2400" dirty="0" smtClean="0"/>
              <a:t>to the detriment of the perpetrator</a:t>
            </a:r>
          </a:p>
          <a:p>
            <a:pPr lvl="1" algn="just">
              <a:lnSpc>
                <a:spcPct val="100000"/>
              </a:lnSpc>
              <a:spcAft>
                <a:spcPts val="600"/>
              </a:spcAft>
              <a:defRPr/>
            </a:pPr>
            <a:r>
              <a:rPr lang="en-GB" altLang="cs-CZ" sz="2400" b="1" dirty="0" smtClean="0"/>
              <a:t>Prohibition of bylaws</a:t>
            </a:r>
            <a:r>
              <a:rPr lang="en-GB" altLang="cs-CZ" sz="2400" dirty="0" smtClean="0"/>
              <a:t> as a source of criminal law </a:t>
            </a:r>
            <a:endParaRPr lang="cs-CZ" altLang="cs-CZ" sz="2400" dirty="0" smtClean="0"/>
          </a:p>
          <a:p>
            <a:pPr lvl="1" algn="just">
              <a:lnSpc>
                <a:spcPct val="100000"/>
              </a:lnSpc>
              <a:spcAft>
                <a:spcPts val="600"/>
              </a:spcAft>
              <a:defRPr/>
            </a:pPr>
            <a:r>
              <a:rPr lang="cs-CZ" altLang="cs-CZ" sz="2400" b="1" dirty="0" err="1" smtClean="0"/>
              <a:t>Prohibition</a:t>
            </a:r>
            <a:r>
              <a:rPr lang="cs-CZ" altLang="cs-CZ" sz="2400" b="1" dirty="0" smtClean="0"/>
              <a:t> </a:t>
            </a:r>
            <a:r>
              <a:rPr lang="cs-CZ" altLang="cs-CZ" sz="2400" b="1" dirty="0" err="1" smtClean="0"/>
              <a:t>of</a:t>
            </a:r>
            <a:r>
              <a:rPr lang="cs-CZ" altLang="cs-CZ" sz="2400" b="1" dirty="0" smtClean="0"/>
              <a:t> </a:t>
            </a:r>
            <a:r>
              <a:rPr lang="cs-CZ" altLang="cs-CZ" sz="2400" b="1" dirty="0" err="1" smtClean="0"/>
              <a:t>customs</a:t>
            </a:r>
            <a:r>
              <a:rPr lang="cs-CZ" altLang="cs-CZ" sz="2400" dirty="0" smtClean="0"/>
              <a:t> as a source </a:t>
            </a:r>
            <a:r>
              <a:rPr lang="cs-CZ" altLang="cs-CZ" sz="2400" dirty="0" err="1" smtClean="0"/>
              <a:t>of</a:t>
            </a:r>
            <a:r>
              <a:rPr lang="cs-CZ" altLang="cs-CZ" sz="2400" dirty="0" smtClean="0"/>
              <a:t> </a:t>
            </a:r>
            <a:r>
              <a:rPr lang="cs-CZ" altLang="cs-CZ" sz="2400" dirty="0" err="1" smtClean="0"/>
              <a:t>criminal</a:t>
            </a:r>
            <a:r>
              <a:rPr lang="cs-CZ" altLang="cs-CZ" sz="2400" dirty="0" smtClean="0"/>
              <a:t> </a:t>
            </a:r>
            <a:r>
              <a:rPr lang="cs-CZ" altLang="cs-CZ" sz="2400" dirty="0" err="1" smtClean="0"/>
              <a:t>law</a:t>
            </a:r>
            <a:endParaRPr lang="en-GB" altLang="cs-CZ" sz="2400" dirty="0" smtClean="0"/>
          </a:p>
          <a:p>
            <a:pPr>
              <a:defRPr/>
            </a:pPr>
            <a:endParaRPr lang="cs-CZ" altLang="cs-CZ" dirty="0"/>
          </a:p>
          <a:p>
            <a:pPr marL="0" indent="0">
              <a:buNone/>
              <a:defRPr/>
            </a:pPr>
            <a:endParaRPr lang="cs-CZ" altLang="cs-CZ" dirty="0" smtClean="0"/>
          </a:p>
          <a:p>
            <a:pPr>
              <a:defRPr/>
            </a:pPr>
            <a:endParaRPr lang="cs-CZ" altLang="cs-CZ" i="1" dirty="0" smtClean="0"/>
          </a:p>
        </p:txBody>
      </p:sp>
      <p:sp>
        <p:nvSpPr>
          <p:cNvPr id="12292" name="Nadpis 1"/>
          <p:cNvSpPr>
            <a:spLocks noGrp="1"/>
          </p:cNvSpPr>
          <p:nvPr>
            <p:ph type="title"/>
          </p:nvPr>
        </p:nvSpPr>
        <p:spPr>
          <a:xfrm>
            <a:off x="1800835" y="334173"/>
            <a:ext cx="8086635" cy="428016"/>
          </a:xfrm>
        </p:spPr>
        <p:txBody>
          <a:bodyPr/>
          <a:lstStyle/>
          <a:p>
            <a:pPr algn="ctr"/>
            <a:r>
              <a:rPr lang="en-GB" altLang="cs-CZ" dirty="0" smtClean="0"/>
              <a:t>The Principle of Legality</a:t>
            </a:r>
            <a:endParaRPr lang="cs-CZ" altLang="cs-CZ" dirty="0" smtClean="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03396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2033590" y="633045"/>
            <a:ext cx="8086635" cy="445601"/>
          </a:xfrm>
        </p:spPr>
        <p:txBody>
          <a:bodyPr/>
          <a:lstStyle/>
          <a:p>
            <a:pPr algn="ctr"/>
            <a:r>
              <a:rPr lang="en-GB" altLang="cs-CZ" dirty="0" smtClean="0"/>
              <a:t>Criminal Act in the CC</a:t>
            </a:r>
            <a:endParaRPr lang="cs-CZ" altLang="cs-CZ" dirty="0" smtClean="0"/>
          </a:p>
        </p:txBody>
      </p:sp>
      <p:sp>
        <p:nvSpPr>
          <p:cNvPr id="13315" name="Zástupný symbol pro obsah 2"/>
          <p:cNvSpPr>
            <a:spLocks noGrp="1"/>
          </p:cNvSpPr>
          <p:nvPr>
            <p:ph idx="1"/>
          </p:nvPr>
        </p:nvSpPr>
        <p:spPr>
          <a:xfrm>
            <a:off x="141620" y="1377903"/>
            <a:ext cx="11870574" cy="4114800"/>
          </a:xfrm>
        </p:spPr>
        <p:txBody>
          <a:bodyPr/>
          <a:lstStyle/>
          <a:p>
            <a:pPr algn="just">
              <a:spcAft>
                <a:spcPts val="600"/>
              </a:spcAft>
            </a:pPr>
            <a:r>
              <a:rPr lang="en-GB" altLang="cs-CZ" dirty="0" smtClean="0"/>
              <a:t>According to Section  13 para 1 of the NCC,  </a:t>
            </a:r>
            <a:r>
              <a:rPr lang="en-GB" altLang="cs-CZ" b="1" i="1" dirty="0" smtClean="0"/>
              <a:t>an offence shall be an unlawful act which is described as criminal in </a:t>
            </a:r>
            <a:r>
              <a:rPr lang="cs-CZ" altLang="cs-CZ" b="1" i="1" dirty="0" smtClean="0"/>
              <a:t>a </a:t>
            </a:r>
            <a:r>
              <a:rPr lang="en-GB" altLang="cs-CZ" b="1" i="1" dirty="0" smtClean="0"/>
              <a:t>criminal </a:t>
            </a:r>
            <a:r>
              <a:rPr lang="cs-CZ" altLang="cs-CZ" b="1" i="1" dirty="0" smtClean="0"/>
              <a:t>statute</a:t>
            </a:r>
            <a:r>
              <a:rPr lang="en-GB" altLang="cs-CZ" b="1" i="1" dirty="0" smtClean="0"/>
              <a:t> and the features of which are laid down in such a statute.</a:t>
            </a:r>
            <a:endParaRPr lang="cs-CZ" altLang="cs-CZ" b="1" i="1" dirty="0" smtClean="0"/>
          </a:p>
          <a:p>
            <a:pPr algn="just">
              <a:spcAft>
                <a:spcPts val="600"/>
              </a:spcAft>
            </a:pPr>
            <a:endParaRPr lang="en-GB" altLang="cs-CZ" b="1" i="1" dirty="0" smtClean="0"/>
          </a:p>
          <a:p>
            <a:pPr algn="just">
              <a:spcAft>
                <a:spcPts val="600"/>
              </a:spcAft>
            </a:pPr>
            <a:r>
              <a:rPr lang="en-GB" altLang="cs-CZ" dirty="0" smtClean="0"/>
              <a:t>This definition is supposed to expresses a </a:t>
            </a:r>
            <a:r>
              <a:rPr lang="en-GB" altLang="cs-CZ" b="1" dirty="0" smtClean="0"/>
              <a:t>formal concept </a:t>
            </a:r>
            <a:r>
              <a:rPr lang="en-GB" altLang="cs-CZ" dirty="0" smtClean="0"/>
              <a:t>of the criminal act.  </a:t>
            </a:r>
          </a:p>
          <a:p>
            <a:pPr>
              <a:lnSpc>
                <a:spcPct val="80000"/>
              </a:lnSpc>
            </a:pP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3043203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2037350" y="629853"/>
            <a:ext cx="8086635" cy="471977"/>
          </a:xfrm>
        </p:spPr>
        <p:txBody>
          <a:bodyPr/>
          <a:lstStyle/>
          <a:p>
            <a:pPr algn="ctr"/>
            <a:r>
              <a:rPr lang="en-GB" altLang="cs-CZ" dirty="0" smtClean="0"/>
              <a:t>The Bipartition of Criminal Acts</a:t>
            </a:r>
          </a:p>
        </p:txBody>
      </p:sp>
      <p:sp>
        <p:nvSpPr>
          <p:cNvPr id="14339" name="Zástupný symbol pro obsah 2"/>
          <p:cNvSpPr>
            <a:spLocks noGrp="1"/>
          </p:cNvSpPr>
          <p:nvPr>
            <p:ph idx="1"/>
          </p:nvPr>
        </p:nvSpPr>
        <p:spPr>
          <a:xfrm>
            <a:off x="191192" y="1284710"/>
            <a:ext cx="11920451" cy="4357687"/>
          </a:xfrm>
        </p:spPr>
        <p:txBody>
          <a:bodyPr/>
          <a:lstStyle/>
          <a:p>
            <a:pPr algn="just" eaLnBrk="1" hangingPunct="1">
              <a:spcAft>
                <a:spcPts val="600"/>
              </a:spcAft>
            </a:pPr>
            <a:r>
              <a:rPr lang="en-GB" altLang="cs-CZ" dirty="0" smtClean="0"/>
              <a:t>Criminal acts</a:t>
            </a:r>
            <a:r>
              <a:rPr lang="en-US" altLang="cs-CZ" dirty="0" smtClean="0"/>
              <a:t> are divided into </a:t>
            </a:r>
            <a:r>
              <a:rPr lang="en-GB" altLang="cs-CZ" b="1" dirty="0" smtClean="0"/>
              <a:t>misdemeanours</a:t>
            </a:r>
            <a:r>
              <a:rPr lang="en-US" altLang="cs-CZ" dirty="0" smtClean="0"/>
              <a:t> and </a:t>
            </a:r>
            <a:r>
              <a:rPr lang="en-GB" altLang="cs-CZ" b="1" dirty="0" smtClean="0"/>
              <a:t>felonies</a:t>
            </a:r>
            <a:r>
              <a:rPr lang="cs-CZ" altLang="cs-CZ" b="1" dirty="0" smtClean="0"/>
              <a:t>.</a:t>
            </a:r>
          </a:p>
          <a:p>
            <a:pPr algn="just" eaLnBrk="1" hangingPunct="1">
              <a:spcAft>
                <a:spcPts val="600"/>
              </a:spcAft>
            </a:pPr>
            <a:endParaRPr lang="cs-CZ" altLang="cs-CZ" dirty="0" smtClean="0"/>
          </a:p>
          <a:p>
            <a:pPr algn="just" eaLnBrk="1" hangingPunct="1">
              <a:spcAft>
                <a:spcPts val="600"/>
              </a:spcAft>
            </a:pPr>
            <a:r>
              <a:rPr lang="en-GB" altLang="cs-CZ" b="1" i="1" dirty="0" smtClean="0"/>
              <a:t>Misdemeanours</a:t>
            </a:r>
            <a:r>
              <a:rPr lang="en-US" altLang="cs-CZ" dirty="0" smtClean="0"/>
              <a:t> shall be all negligent offences and these intentional offences </a:t>
            </a:r>
            <a:r>
              <a:rPr lang="en-GB" altLang="cs-CZ" dirty="0" smtClean="0"/>
              <a:t>with</a:t>
            </a:r>
            <a:r>
              <a:rPr lang="cs-CZ" altLang="cs-CZ" dirty="0" smtClean="0"/>
              <a:t> </a:t>
            </a:r>
            <a:r>
              <a:rPr lang="en-US" altLang="cs-CZ" dirty="0" smtClean="0"/>
              <a:t>a maxim</a:t>
            </a:r>
            <a:r>
              <a:rPr lang="cs-CZ" altLang="cs-CZ" dirty="0" smtClean="0"/>
              <a:t>al</a:t>
            </a:r>
            <a:r>
              <a:rPr lang="en-US" altLang="cs-CZ" dirty="0" smtClean="0"/>
              <a:t> term of imprisonment </a:t>
            </a:r>
            <a:r>
              <a:rPr lang="cs-CZ" altLang="cs-CZ" dirty="0" smtClean="0"/>
              <a:t>not </a:t>
            </a:r>
            <a:r>
              <a:rPr lang="en-GB" altLang="cs-CZ" dirty="0" smtClean="0"/>
              <a:t>exceeding</a:t>
            </a:r>
            <a:r>
              <a:rPr lang="cs-CZ" altLang="cs-CZ" dirty="0" smtClean="0"/>
              <a:t> </a:t>
            </a:r>
            <a:r>
              <a:rPr lang="en-US" altLang="cs-CZ" dirty="0" smtClean="0"/>
              <a:t>five years. </a:t>
            </a:r>
            <a:endParaRPr lang="cs-CZ" altLang="cs-CZ" dirty="0" smtClean="0"/>
          </a:p>
          <a:p>
            <a:pPr algn="just" eaLnBrk="1" hangingPunct="1">
              <a:spcAft>
                <a:spcPts val="600"/>
              </a:spcAft>
            </a:pPr>
            <a:endParaRPr lang="cs-CZ" altLang="cs-CZ" dirty="0" smtClean="0"/>
          </a:p>
          <a:p>
            <a:pPr algn="just" eaLnBrk="1" hangingPunct="1">
              <a:spcAft>
                <a:spcPts val="600"/>
              </a:spcAft>
            </a:pPr>
            <a:r>
              <a:rPr lang="en-GB" altLang="cs-CZ" b="1" i="1" dirty="0" smtClean="0"/>
              <a:t>Felonies</a:t>
            </a:r>
            <a:r>
              <a:rPr lang="en-US" altLang="cs-CZ" b="1" dirty="0" smtClean="0"/>
              <a:t> </a:t>
            </a:r>
            <a:r>
              <a:rPr lang="en-US" altLang="cs-CZ" dirty="0" smtClean="0"/>
              <a:t>shall be all offences which shall not be considered a</a:t>
            </a:r>
            <a:r>
              <a:rPr lang="cs-CZ" altLang="cs-CZ" dirty="0" smtClean="0"/>
              <a:t>n</a:t>
            </a:r>
            <a:r>
              <a:rPr lang="en-US" altLang="cs-CZ" dirty="0" smtClean="0"/>
              <a:t> offences.</a:t>
            </a:r>
            <a:endParaRPr lang="cs-CZ" altLang="cs-CZ" dirty="0" smtClean="0"/>
          </a:p>
          <a:p>
            <a:pPr lvl="1" algn="just">
              <a:spcAft>
                <a:spcPts val="600"/>
              </a:spcAft>
            </a:pPr>
            <a:r>
              <a:rPr lang="en-GB" altLang="cs-CZ" sz="2400" b="1" dirty="0"/>
              <a:t>Particular</a:t>
            </a:r>
            <a:r>
              <a:rPr lang="en-US" altLang="cs-CZ" sz="2400" b="1" dirty="0"/>
              <a:t>l</a:t>
            </a:r>
            <a:r>
              <a:rPr lang="cs-CZ" altLang="cs-CZ" sz="2400" b="1" dirty="0"/>
              <a:t>y </a:t>
            </a:r>
            <a:r>
              <a:rPr lang="en-GB" altLang="cs-CZ" sz="2400" b="1" dirty="0"/>
              <a:t>serious felonies </a:t>
            </a:r>
            <a:r>
              <a:rPr lang="cs-CZ" altLang="cs-CZ" sz="2400" dirty="0"/>
              <a:t>– </a:t>
            </a:r>
            <a:r>
              <a:rPr lang="en-GB" altLang="cs-CZ" sz="2400" dirty="0"/>
              <a:t>felonies with </a:t>
            </a:r>
            <a:r>
              <a:rPr lang="cs-CZ" altLang="cs-CZ" sz="2400" dirty="0"/>
              <a:t>a </a:t>
            </a:r>
            <a:r>
              <a:rPr lang="en-GB" altLang="cs-CZ" sz="2400" dirty="0"/>
              <a:t>maximal</a:t>
            </a:r>
            <a:r>
              <a:rPr lang="cs-CZ" altLang="cs-CZ" sz="2400" dirty="0"/>
              <a:t> term </a:t>
            </a:r>
            <a:r>
              <a:rPr lang="en-GB" altLang="cs-CZ" sz="2400" dirty="0"/>
              <a:t>of imprisonment of at </a:t>
            </a:r>
            <a:r>
              <a:rPr lang="cs-CZ" altLang="cs-CZ" sz="2400" dirty="0"/>
              <a:t>least 10 </a:t>
            </a:r>
            <a:r>
              <a:rPr lang="en-GB" altLang="cs-CZ" sz="2400" dirty="0"/>
              <a:t>years of imprisonment</a:t>
            </a:r>
          </a:p>
          <a:p>
            <a:pPr lvl="1" algn="just">
              <a:lnSpc>
                <a:spcPct val="100000"/>
              </a:lnSpc>
              <a:spcAft>
                <a:spcPts val="600"/>
              </a:spcAft>
              <a:defRPr/>
            </a:pPr>
            <a:r>
              <a:rPr lang="en-GB" altLang="cs-CZ" sz="2400" dirty="0"/>
              <a:t>particularly serious felonies </a:t>
            </a:r>
            <a:r>
              <a:rPr lang="cs-CZ" altLang="cs-CZ" sz="2400" dirty="0"/>
              <a:t>are a </a:t>
            </a:r>
            <a:r>
              <a:rPr lang="en-GB" altLang="cs-CZ" sz="2400" dirty="0"/>
              <a:t>subcategory of felonies</a:t>
            </a:r>
            <a:r>
              <a:rPr lang="cs-CZ" altLang="cs-CZ" sz="2400" dirty="0"/>
              <a:t>, not a </a:t>
            </a:r>
            <a:r>
              <a:rPr lang="en-GB" altLang="cs-CZ" sz="2400" dirty="0"/>
              <a:t>separate category</a:t>
            </a:r>
            <a:endParaRPr lang="cs-CZ" altLang="cs-CZ" b="1" dirty="0"/>
          </a:p>
          <a:p>
            <a:pPr algn="just" eaLnBrk="1" hangingPunct="1">
              <a:spcAft>
                <a:spcPts val="600"/>
              </a:spcAft>
            </a:pPr>
            <a:endParaRPr lang="cs-CZ" altLang="cs-CZ" dirty="0" smtClean="0"/>
          </a:p>
          <a:p>
            <a:pPr algn="just">
              <a:spcAft>
                <a:spcPts val="600"/>
              </a:spcAft>
            </a:pPr>
            <a:r>
              <a:rPr lang="en-GB" altLang="cs-CZ" b="1" i="1" dirty="0"/>
              <a:t>Juvenile Justice Act knows only one category</a:t>
            </a:r>
            <a:r>
              <a:rPr lang="cs-CZ" altLang="cs-CZ" b="1" i="1" dirty="0"/>
              <a:t> - </a:t>
            </a:r>
            <a:r>
              <a:rPr lang="en-GB" altLang="cs-CZ" b="1" i="1" dirty="0"/>
              <a:t>transgression</a:t>
            </a:r>
            <a:r>
              <a:rPr lang="cs-CZ" altLang="cs-CZ" b="1" i="1" dirty="0"/>
              <a:t>  </a:t>
            </a:r>
          </a:p>
          <a:p>
            <a:pPr marL="0" indent="0" algn="just" eaLnBrk="1" hangingPunct="1">
              <a:spcAft>
                <a:spcPts val="600"/>
              </a:spcAft>
              <a:buNone/>
            </a:pPr>
            <a:r>
              <a:rPr lang="cs-CZ" altLang="cs-CZ"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 X.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34537486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prezentace-law-en</Template>
  <TotalTime>56</TotalTime>
  <Words>4649</Words>
  <Application>Microsoft Office PowerPoint</Application>
  <PresentationFormat>Širokoúhlá obrazovka</PresentationFormat>
  <Paragraphs>406</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Tahoma</vt:lpstr>
      <vt:lpstr>Wingdings</vt:lpstr>
      <vt:lpstr>Presentation_MU_EN</vt:lpstr>
      <vt:lpstr>Selected Problems of Czech Criminal Law</vt:lpstr>
      <vt:lpstr>Prezentace aplikace PowerPoint</vt:lpstr>
      <vt:lpstr>Criminal Law’s Reform after 1989</vt:lpstr>
      <vt:lpstr>The Most Important Changes</vt:lpstr>
      <vt:lpstr>The Most Important Changes</vt:lpstr>
      <vt:lpstr>General Characteristics of CC</vt:lpstr>
      <vt:lpstr>The Principle of Legality</vt:lpstr>
      <vt:lpstr>Criminal Act in the CC</vt:lpstr>
      <vt:lpstr>The Bipartition of Criminal Acts</vt:lpstr>
      <vt:lpstr>The Ultima Ratio Principle in the CC</vt:lpstr>
      <vt:lpstr>Criminal Act in the Former CC</vt:lpstr>
      <vt:lpstr>The use of the ultima ratio principle</vt:lpstr>
      <vt:lpstr>Examples: Ultima Ratio Principle </vt:lpstr>
      <vt:lpstr>§ 208 - Unlawful interference with another’s rights to a house, flat or non-residential space </vt:lpstr>
      <vt:lpstr>I. ÚS 3080/16</vt:lpstr>
      <vt:lpstr>Examples: Ultima Ratio Principle II. </vt:lpstr>
      <vt:lpstr>Sec. 287 of the CC – Promoting of Toxicomania</vt:lpstr>
      <vt:lpstr>III.ÚS 934/13</vt:lpstr>
      <vt:lpstr>Body of a criminal act</vt:lpstr>
      <vt:lpstr>Object </vt:lpstr>
      <vt:lpstr>Perpetrator</vt:lpstr>
      <vt:lpstr>Perpetrators</vt:lpstr>
      <vt:lpstr>Culpable Insanity</vt:lpstr>
      <vt:lpstr>Objective Part</vt:lpstr>
      <vt:lpstr>Subjective Part</vt:lpstr>
      <vt:lpstr>Intent</vt:lpstr>
      <vt:lpstr>Negligence</vt:lpstr>
      <vt:lpstr>Other Forms of Criminal Acts </vt:lpstr>
      <vt:lpstr>Inchoate Offences</vt:lpstr>
      <vt:lpstr>Complicity – sec. 24 of the CC</vt:lpstr>
      <vt:lpstr>Practical Example – criminal cooperation</vt:lpstr>
      <vt:lpstr>Prezentace aplikace PowerPoint</vt:lpstr>
      <vt:lpstr>Prezentace aplikace PowerPoint</vt:lpstr>
      <vt:lpstr>Prezentace aplikace PowerPoint</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Jan Provazník</cp:lastModifiedBy>
  <cp:revision>9</cp:revision>
  <cp:lastPrinted>1601-01-01T00:00:00Z</cp:lastPrinted>
  <dcterms:created xsi:type="dcterms:W3CDTF">2019-02-26T12:47:20Z</dcterms:created>
  <dcterms:modified xsi:type="dcterms:W3CDTF">2019-10-02T13:46:32Z</dcterms:modified>
</cp:coreProperties>
</file>