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35"/>
  </p:notesMasterIdLst>
  <p:handoutMasterIdLst>
    <p:handoutMasterId r:id="rId36"/>
  </p:handoutMasterIdLst>
  <p:sldIdLst>
    <p:sldId id="28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90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80" d="100"/>
          <a:sy n="80" d="100"/>
        </p:scale>
        <p:origin x="120" y="7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Selected Problems of Czech Criminal Law – Criminal Liability in the Czech Criminal Law; 9. X. 2019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Selected Problems of Czech Criminal Law – Criminal Liability in the Czech Criminal Law; 9. X. 2019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1EDD87E7-64E6-409D-AAA9-0E1E8D196C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Selected Problems of Czech Criminal Law – Criminal Liability in the Czech Criminal Law; 9. X. 2019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F87016A-F642-47AA-AF46-3487FC4250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Selected Problems of Czech Criminal Law – Criminal Liability in the Czech Criminal Law; 9. X. 2019</a:t>
            </a:r>
            <a:endParaRPr lang="en-US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en-US" smtClean="0"/>
              <a:t>Selected Problems of Czech Criminal Law – Criminal Liability in the Czech Criminal Law; 9. X. 2019</a:t>
            </a:r>
            <a:endParaRPr lang="en-US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BE125B44-EA9F-40DC-9421-87D42174D6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smtClean="0"/>
              <a:t>Selected Problems of Czech Criminal Law – Criminal Liability in the Czech Criminal Law; 9. X. 2019</a:t>
            </a:r>
            <a:endParaRPr lang="en-US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0835EBE0-0CC4-4619-A835-594CA361B9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443567" y="2565402"/>
            <a:ext cx="1002453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592" y="6248400"/>
            <a:ext cx="84078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smtClean="0"/>
              <a:t>Selected Problems of Czech Criminal Law – Criminal Liability in the Czech Criminal Law; 9. X. 2019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4556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321911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Selected Problems of Czech Criminal Law – Criminal Liability in the Czech Criminal Law; 9. X.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794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noProof="0" smtClean="0"/>
              <a:t>Selected Problems of Czech Criminal Law – Criminal Liability in the Czech Criminal Law; 9. X. 2019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Selected Problems of Czech Criminal Law – Criminal Liability in the Czech Criminal Law; 9. X. 2019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noProof="0" smtClean="0"/>
              <a:t>Selected Problems of Czech Criminal Law – Criminal Liability in the Czech Criminal Law; 9. X. 2019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293BF41-B706-49E8-B7FA-8060D47E6D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Selected Problems of Czech Criminal Law – Criminal Liability in the Czech Criminal Law; 9. X. 2019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11F5410-42DE-48DA-B323-AA83D3831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Selected Problems of Czech Criminal Law – Criminal Liability in the Czech Criminal Law; 9. X. 2019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948A4555-0F9C-4A22-8625-3652A80B55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Selected Problems of Czech Criminal Law – Criminal Liability in the Czech Criminal Law; 9. X. 2019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000DC3A2-14E1-473A-B25E-6F39484517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Selected Problems of Czech Criminal Law – Criminal Liability in the Czech Criminal Law; 9. X. 2019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4B6ECE6-3CAB-406D-8792-674A6CA543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Selected Problems of Czech Criminal Law – Criminal Liability in the Czech Criminal Law; 9. X. 2019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CC37AB8-74B6-442A-8014-2FF0C0F3FF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noProof="0" smtClean="0"/>
              <a:t>Selected Problems of Czech Criminal Law – Criminal Liability in the Czech Criminal Law; 9. X. 2019</a:t>
            </a:r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  <p:sldLayoutId id="2147483696" r:id="rId16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cslav.justice.cz/InfoData/servlet/FileServlet?tabulka=ccav_dokument_sestavy&amp;sloupec=obsah_dokumentu_pdf&amp;where=id_dokumentu=1265165&amp;typSloupce=pdf&amp;fileName=null" TargetMode="Externa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Selected</a:t>
            </a:r>
            <a:r>
              <a:rPr lang="cs-CZ" dirty="0" smtClean="0"/>
              <a:t> </a:t>
            </a:r>
            <a:r>
              <a:rPr lang="cs-CZ" dirty="0" err="1" smtClean="0"/>
              <a:t>Problems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Czech </a:t>
            </a:r>
            <a:r>
              <a:rPr lang="cs-CZ" dirty="0" err="1" smtClean="0"/>
              <a:t>Criminal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en-GB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The System of Criminal Sanctions in the Czech Criminal Law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037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Selected Problems of Czech Criminal Law – Criminal Liability in the Czech Criminal Law; 9. X. 2019</a:t>
            </a:r>
            <a:endParaRPr lang="cs-CZ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1512917" y="790433"/>
            <a:ext cx="8520414" cy="647700"/>
          </a:xfrm>
        </p:spPr>
        <p:txBody>
          <a:bodyPr/>
          <a:lstStyle/>
          <a:p>
            <a:pPr algn="ctr" eaLnBrk="1" hangingPunct="1"/>
            <a:r>
              <a:rPr lang="cs-CZ" altLang="cs-CZ" dirty="0" err="1"/>
              <a:t>Statistics</a:t>
            </a:r>
            <a:r>
              <a:rPr lang="cs-CZ" altLang="cs-CZ" dirty="0"/>
              <a:t> – </a:t>
            </a:r>
            <a:r>
              <a:rPr lang="cs-CZ" altLang="cs-CZ" dirty="0" err="1"/>
              <a:t>Sanctions</a:t>
            </a:r>
            <a:r>
              <a:rPr lang="cs-CZ" altLang="cs-CZ" dirty="0"/>
              <a:t> in General</a:t>
            </a:r>
            <a:endParaRPr lang="en-GB" altLang="cs-CZ" dirty="0"/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5636" y="1438133"/>
            <a:ext cx="11388436" cy="4114800"/>
          </a:xfrm>
        </p:spPr>
        <p:txBody>
          <a:bodyPr/>
          <a:lstStyle/>
          <a:p>
            <a:r>
              <a:rPr lang="cs-CZ" dirty="0" err="1" smtClean="0"/>
              <a:t>total</a:t>
            </a:r>
            <a:r>
              <a:rPr lang="cs-CZ" dirty="0" smtClean="0"/>
              <a:t> </a:t>
            </a:r>
            <a:r>
              <a:rPr lang="cs-CZ" dirty="0" err="1" smtClean="0"/>
              <a:t>count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criminal</a:t>
            </a:r>
            <a:r>
              <a:rPr lang="cs-CZ" dirty="0" smtClean="0"/>
              <a:t> </a:t>
            </a:r>
            <a:r>
              <a:rPr lang="cs-CZ" dirty="0" err="1" smtClean="0"/>
              <a:t>offences</a:t>
            </a:r>
            <a:r>
              <a:rPr lang="cs-CZ" dirty="0" smtClean="0"/>
              <a:t> „in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“ 2016 – 107.199 </a:t>
            </a:r>
          </a:p>
          <a:p>
            <a:r>
              <a:rPr lang="cs-CZ" dirty="0" err="1" smtClean="0"/>
              <a:t>total</a:t>
            </a:r>
            <a:r>
              <a:rPr lang="cs-CZ" dirty="0" smtClean="0"/>
              <a:t> </a:t>
            </a:r>
            <a:r>
              <a:rPr lang="cs-CZ" dirty="0" err="1"/>
              <a:t>count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sentenced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in 2016 – </a:t>
            </a:r>
            <a:r>
              <a:rPr lang="en-US" dirty="0"/>
              <a:t>61</a:t>
            </a:r>
            <a:r>
              <a:rPr lang="cs-CZ" dirty="0"/>
              <a:t>.</a:t>
            </a:r>
            <a:r>
              <a:rPr lang="en-US" dirty="0"/>
              <a:t>423</a:t>
            </a:r>
            <a:endParaRPr lang="cs-CZ" altLang="cs-CZ" dirty="0"/>
          </a:p>
          <a:p>
            <a:r>
              <a:rPr lang="en-US" dirty="0" smtClean="0"/>
              <a:t>9</a:t>
            </a:r>
            <a:r>
              <a:rPr lang="cs-CZ" dirty="0"/>
              <a:t>.</a:t>
            </a:r>
            <a:r>
              <a:rPr lang="en-US" dirty="0"/>
              <a:t>485</a:t>
            </a:r>
            <a:r>
              <a:rPr lang="cs-CZ" dirty="0"/>
              <a:t> </a:t>
            </a:r>
            <a:r>
              <a:rPr lang="cs-CZ" dirty="0" err="1" smtClean="0"/>
              <a:t>unconditional</a:t>
            </a:r>
            <a:r>
              <a:rPr lang="cs-CZ" dirty="0" smtClean="0"/>
              <a:t> </a:t>
            </a:r>
            <a:r>
              <a:rPr lang="cs-CZ" dirty="0" err="1" smtClean="0"/>
              <a:t>imprisonment</a:t>
            </a:r>
            <a:r>
              <a:rPr lang="cs-CZ" dirty="0" smtClean="0"/>
              <a:t> </a:t>
            </a:r>
            <a:r>
              <a:rPr lang="cs-CZ" dirty="0"/>
              <a:t>(cca </a:t>
            </a:r>
            <a:r>
              <a:rPr lang="cs-CZ" b="1" dirty="0"/>
              <a:t>15,5 %</a:t>
            </a:r>
            <a:r>
              <a:rPr lang="cs-CZ" dirty="0"/>
              <a:t>)</a:t>
            </a:r>
          </a:p>
          <a:p>
            <a:r>
              <a:rPr lang="en-US" dirty="0" smtClean="0"/>
              <a:t>39</a:t>
            </a:r>
            <a:r>
              <a:rPr lang="cs-CZ" dirty="0"/>
              <a:t>.</a:t>
            </a:r>
            <a:r>
              <a:rPr lang="en-US" dirty="0"/>
              <a:t>251</a:t>
            </a:r>
            <a:r>
              <a:rPr lang="cs-CZ" dirty="0"/>
              <a:t> </a:t>
            </a:r>
            <a:r>
              <a:rPr lang="cs-CZ" dirty="0" err="1" smtClean="0"/>
              <a:t>suspended</a:t>
            </a:r>
            <a:r>
              <a:rPr lang="cs-CZ" dirty="0" smtClean="0"/>
              <a:t> </a:t>
            </a:r>
            <a:r>
              <a:rPr lang="cs-CZ" dirty="0" err="1" smtClean="0"/>
              <a:t>imprisonment</a:t>
            </a:r>
            <a:r>
              <a:rPr lang="cs-CZ" dirty="0" smtClean="0"/>
              <a:t> </a:t>
            </a:r>
            <a:r>
              <a:rPr lang="cs-CZ" dirty="0"/>
              <a:t>(cca </a:t>
            </a:r>
            <a:r>
              <a:rPr lang="cs-CZ" b="1" dirty="0"/>
              <a:t>64 </a:t>
            </a:r>
            <a:r>
              <a:rPr lang="cs-CZ" b="1" dirty="0" smtClean="0"/>
              <a:t>%</a:t>
            </a:r>
            <a:r>
              <a:rPr lang="cs-CZ" dirty="0" smtClean="0"/>
              <a:t>)</a:t>
            </a:r>
          </a:p>
          <a:p>
            <a:r>
              <a:rPr lang="cs-CZ" dirty="0" smtClean="0"/>
              <a:t>106 house </a:t>
            </a:r>
            <a:r>
              <a:rPr lang="cs-CZ" dirty="0" err="1" smtClean="0"/>
              <a:t>arrests</a:t>
            </a:r>
            <a:r>
              <a:rPr lang="cs-CZ" dirty="0" smtClean="0"/>
              <a:t> (cca </a:t>
            </a:r>
            <a:r>
              <a:rPr lang="cs-CZ" b="1" dirty="0" smtClean="0"/>
              <a:t>0,17 %</a:t>
            </a:r>
            <a:r>
              <a:rPr lang="cs-CZ" dirty="0" smtClean="0"/>
              <a:t>)</a:t>
            </a:r>
          </a:p>
          <a:p>
            <a:r>
              <a:rPr lang="cs-CZ" dirty="0" smtClean="0"/>
              <a:t>7.143 </a:t>
            </a:r>
            <a:r>
              <a:rPr lang="cs-CZ" dirty="0" err="1" smtClean="0"/>
              <a:t>community</a:t>
            </a:r>
            <a:r>
              <a:rPr lang="cs-CZ" dirty="0" smtClean="0"/>
              <a:t> </a:t>
            </a:r>
            <a:r>
              <a:rPr lang="cs-CZ" dirty="0" err="1" smtClean="0"/>
              <a:t>service</a:t>
            </a:r>
            <a:r>
              <a:rPr lang="cs-CZ" dirty="0" smtClean="0"/>
              <a:t> (cca </a:t>
            </a:r>
            <a:r>
              <a:rPr lang="cs-CZ" b="1" dirty="0" smtClean="0"/>
              <a:t>11,6 %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err="1" smtClean="0"/>
              <a:t>Sources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cslav.justice.cz/InfoData/servlet/FileServlet?tabulka=ccav_dokument_sestavy&amp;sloupec=obsah_dokumentu_pdf&amp;where=id_dokumentu=1265165&amp;typSloupce=pdf&amp;fileName=null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8606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5469" y="851060"/>
            <a:ext cx="10274531" cy="6477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</a:pPr>
            <a:r>
              <a:rPr lang="cs-CZ" altLang="cs-CZ" dirty="0" err="1"/>
              <a:t>Statistics</a:t>
            </a:r>
            <a:r>
              <a:rPr lang="cs-CZ" altLang="cs-CZ" dirty="0"/>
              <a:t> – </a:t>
            </a:r>
            <a:r>
              <a:rPr lang="cs-CZ" altLang="cs-CZ" dirty="0" err="1"/>
              <a:t>Imprisonment</a:t>
            </a:r>
            <a:r>
              <a:rPr lang="cs-CZ" altLang="cs-CZ" dirty="0"/>
              <a:t> </a:t>
            </a:r>
            <a:r>
              <a:rPr lang="cs-CZ" altLang="cs-CZ" smtClean="0"/>
              <a:t>Sentence </a:t>
            </a:r>
            <a:r>
              <a:rPr lang="cs-CZ" altLang="cs-CZ" smtClean="0"/>
              <a:t>2017</a:t>
            </a:r>
            <a:endParaRPr lang="en-GB" altLang="cs-CZ" dirty="0"/>
          </a:p>
        </p:txBody>
      </p:sp>
      <p:sp>
        <p:nvSpPr>
          <p:cNvPr id="9221" name="Rectangle 3"/>
          <p:cNvSpPr>
            <a:spLocks noGrp="1" noChangeArrowheads="1"/>
          </p:cNvSpPr>
          <p:nvPr>
            <p:ph idx="1"/>
          </p:nvPr>
        </p:nvSpPr>
        <p:spPr>
          <a:xfrm>
            <a:off x="440575" y="1926273"/>
            <a:ext cx="11413374" cy="4114800"/>
          </a:xfrm>
        </p:spPr>
        <p:txBody>
          <a:bodyPr/>
          <a:lstStyle/>
          <a:p>
            <a:r>
              <a:rPr lang="cs-CZ" smtClean="0"/>
              <a:t>22.159 </a:t>
            </a:r>
            <a:r>
              <a:rPr lang="cs-CZ" dirty="0" err="1" smtClean="0"/>
              <a:t>convicts</a:t>
            </a:r>
            <a:r>
              <a:rPr lang="cs-CZ" dirty="0" smtClean="0"/>
              <a:t> </a:t>
            </a:r>
            <a:r>
              <a:rPr lang="cs-CZ" dirty="0" err="1" smtClean="0"/>
              <a:t>serving</a:t>
            </a:r>
            <a:r>
              <a:rPr lang="cs-CZ" dirty="0" smtClean="0"/>
              <a:t> </a:t>
            </a:r>
            <a:r>
              <a:rPr lang="cs-CZ" dirty="0" err="1" smtClean="0"/>
              <a:t>prison</a:t>
            </a:r>
            <a:r>
              <a:rPr lang="cs-CZ" dirty="0" smtClean="0"/>
              <a:t> sentence </a:t>
            </a:r>
          </a:p>
          <a:p>
            <a:r>
              <a:rPr lang="en-US" smtClean="0"/>
              <a:t>2</a:t>
            </a:r>
            <a:r>
              <a:rPr lang="cs-CZ" smtClean="0"/>
              <a:t>08,8 </a:t>
            </a:r>
            <a:r>
              <a:rPr lang="cs-CZ" dirty="0" err="1" smtClean="0"/>
              <a:t>prison</a:t>
            </a:r>
            <a:r>
              <a:rPr lang="cs-CZ" dirty="0" smtClean="0"/>
              <a:t> </a:t>
            </a:r>
            <a:r>
              <a:rPr lang="cs-CZ" err="1" smtClean="0"/>
              <a:t>population</a:t>
            </a:r>
            <a:r>
              <a:rPr lang="cs-CZ" smtClean="0"/>
              <a:t> </a:t>
            </a:r>
            <a:r>
              <a:rPr lang="cs-CZ"/>
              <a:t>rate (191,4 Estonia</a:t>
            </a:r>
            <a:r>
              <a:rPr lang="cs-CZ" smtClean="0"/>
              <a:t>; </a:t>
            </a:r>
            <a:r>
              <a:rPr lang="cs-CZ"/>
              <a:t>118,9</a:t>
            </a:r>
            <a:r>
              <a:rPr lang="cs-CZ" smtClean="0"/>
              <a:t> Armenia; </a:t>
            </a:r>
            <a:r>
              <a:rPr lang="cs-CZ"/>
              <a:t>252,2 Georgia</a:t>
            </a:r>
            <a:r>
              <a:rPr lang="cs-CZ" smtClean="0"/>
              <a:t>; </a:t>
            </a:r>
            <a:r>
              <a:rPr lang="cs-CZ"/>
              <a:t>235 Azerbaijan; Molodava 215 </a:t>
            </a:r>
            <a:r>
              <a:rPr lang="cs-CZ" dirty="0" smtClean="0"/>
              <a:t>vs</a:t>
            </a:r>
            <a:r>
              <a:rPr lang="cs-CZ" smtClean="0"/>
              <a:t>. </a:t>
            </a:r>
            <a:r>
              <a:rPr lang="cs-CZ" smtClean="0"/>
              <a:t>56,5 </a:t>
            </a:r>
            <a:r>
              <a:rPr lang="cs-CZ" dirty="0" err="1" smtClean="0"/>
              <a:t>Sweden</a:t>
            </a:r>
            <a:r>
              <a:rPr lang="cs-CZ" smtClean="0"/>
              <a:t>; </a:t>
            </a:r>
            <a:r>
              <a:rPr lang="cs-CZ" smtClean="0"/>
              <a:t>54,4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Netherlands</a:t>
            </a:r>
            <a:r>
              <a:rPr lang="cs-CZ" smtClean="0"/>
              <a:t>; </a:t>
            </a:r>
            <a:r>
              <a:rPr lang="cs-CZ" smtClean="0"/>
              <a:t>77,5 </a:t>
            </a:r>
            <a:r>
              <a:rPr lang="cs-CZ" dirty="0" err="1" smtClean="0"/>
              <a:t>Germany</a:t>
            </a:r>
            <a:r>
              <a:rPr lang="cs-CZ" smtClean="0"/>
              <a:t>, </a:t>
            </a:r>
            <a:r>
              <a:rPr lang="cs-CZ" smtClean="0"/>
              <a:t>51,1 Finland; 103,5 France; 126,7 Spain)</a:t>
            </a:r>
            <a:endParaRPr lang="cs-CZ" dirty="0" smtClean="0"/>
          </a:p>
          <a:p>
            <a:r>
              <a:rPr lang="cs-CZ" dirty="0" err="1" smtClean="0"/>
              <a:t>average</a:t>
            </a:r>
            <a:r>
              <a:rPr lang="cs-CZ" smtClean="0"/>
              <a:t>: </a:t>
            </a:r>
            <a:r>
              <a:rPr lang="cs-CZ" smtClean="0"/>
              <a:t>123,7; median: 102,5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Sources</a:t>
            </a:r>
            <a:r>
              <a:rPr lang="cs-CZ" dirty="0"/>
              <a:t>: </a:t>
            </a:r>
            <a:endParaRPr lang="cs-CZ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en-US" sz="1800"/>
              <a:t>http://wp.unil.ch/space/files/2019/06/FinalReportSPACEI2018_190611-1.pdf</a:t>
            </a:r>
            <a:endParaRPr lang="cs-CZ" sz="1800" dirty="0"/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Selected Problems of Czech Criminal Law – Criminal Liability in the Czech Criminal Law; 9. X. 2019</a:t>
            </a:r>
            <a:endParaRPr lang="cs-CZ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97616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Selected Problems of Czech Criminal Law – Criminal Liability in the Czech Criminal Law; 9. X. 2019</a:t>
            </a:r>
            <a:endParaRPr lang="cs-CZ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cs-CZ" b="1" dirty="0" smtClean="0"/>
              <a:t>Sentence of imprisonment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cs-CZ" dirty="0" smtClean="0"/>
              <a:t>an unconditional sentence of imprisonment</a:t>
            </a:r>
          </a:p>
          <a:p>
            <a:pPr eaLnBrk="1" hangingPunct="1"/>
            <a:r>
              <a:rPr lang="en-GB" altLang="cs-CZ" dirty="0" smtClean="0"/>
              <a:t>a suspended sentence of imprisonment</a:t>
            </a:r>
          </a:p>
          <a:p>
            <a:pPr eaLnBrk="1" hangingPunct="1"/>
            <a:r>
              <a:rPr lang="en-GB" altLang="cs-CZ" dirty="0" smtClean="0"/>
              <a:t>a suspended sentence of imprisonment with supervision</a:t>
            </a:r>
          </a:p>
          <a:p>
            <a:pPr eaLnBrk="1" hangingPunct="1"/>
            <a:r>
              <a:rPr lang="en-GB" altLang="cs-CZ" smtClean="0"/>
              <a:t>exceptional punishment</a:t>
            </a:r>
            <a:endParaRPr lang="cs-CZ" altLang="cs-CZ" smtClean="0"/>
          </a:p>
          <a:p>
            <a:endParaRPr lang="cs-CZ" altLang="cs-CZ" smtClean="0"/>
          </a:p>
          <a:p>
            <a:endParaRPr lang="en-GB" altLang="cs-CZ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040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Selected Problems of Czech Criminal Law – Criminal Liability in the Czech Criminal Law; 9. X. 2019</a:t>
            </a:r>
            <a:endParaRPr lang="cs-CZ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cs-CZ" dirty="0"/>
              <a:t>An unconditional sentence of imprisonment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cs-CZ" dirty="0" smtClean="0"/>
              <a:t>A maximum term of imprisonment as a regular penalty shall be twenty years.</a:t>
            </a:r>
          </a:p>
          <a:p>
            <a:pPr eaLnBrk="1" hangingPunct="1"/>
            <a:endParaRPr lang="en-GB" altLang="cs-CZ" dirty="0" smtClean="0"/>
          </a:p>
          <a:p>
            <a:pPr eaLnBrk="1" hangingPunct="1"/>
            <a:r>
              <a:rPr lang="en-GB" altLang="cs-CZ" dirty="0" smtClean="0"/>
              <a:t>A uniform minimum term is not provided.</a:t>
            </a:r>
          </a:p>
          <a:p>
            <a:pPr eaLnBrk="1" hangingPunct="1"/>
            <a:endParaRPr lang="en-GB" altLang="cs-CZ" dirty="0" smtClean="0"/>
          </a:p>
          <a:p>
            <a:pPr eaLnBrk="1" hangingPunct="1"/>
            <a:r>
              <a:rPr lang="en-GB" altLang="cs-CZ" dirty="0" smtClean="0"/>
              <a:t>The term of imprisonment shall be served in prisons in accordance with another Act – Prison Act.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1276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Selected Problems of Czech Criminal Law – Criminal Liability in the Czech Criminal Law; 9. X. 2019</a:t>
            </a:r>
            <a:endParaRPr lang="cs-CZ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628560"/>
            <a:ext cx="10753200" cy="451576"/>
          </a:xfrm>
        </p:spPr>
        <p:txBody>
          <a:bodyPr/>
          <a:lstStyle/>
          <a:p>
            <a:pPr algn="ctr" eaLnBrk="1" hangingPunct="1"/>
            <a:r>
              <a:rPr lang="en-GB" altLang="cs-CZ" b="1" dirty="0" smtClean="0"/>
              <a:t>Exceptional punishment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000" y="1171576"/>
            <a:ext cx="10753200" cy="39600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GB" altLang="cs-CZ" i="1" dirty="0" smtClean="0"/>
              <a:t>a sentence of imprisonment of twenty up to thirty years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GB" altLang="cs-CZ" dirty="0" smtClean="0"/>
              <a:t> -  very high seriousness  or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GB" altLang="cs-CZ" dirty="0" smtClean="0"/>
              <a:t> -  the possibility of reforming the offender is regarded as remote</a:t>
            </a:r>
          </a:p>
          <a:p>
            <a:pPr eaLnBrk="1" hangingPunct="1">
              <a:lnSpc>
                <a:spcPct val="150000"/>
              </a:lnSpc>
            </a:pPr>
            <a:r>
              <a:rPr lang="en-GB" altLang="cs-CZ" i="1" dirty="0" smtClean="0"/>
              <a:t>life imprisonment</a:t>
            </a:r>
          </a:p>
          <a:p>
            <a:pPr eaLnBrk="1" hangingPunct="1">
              <a:lnSpc>
                <a:spcPct val="150000"/>
              </a:lnSpc>
              <a:buFontTx/>
              <a:buChar char="-"/>
            </a:pPr>
            <a:r>
              <a:rPr lang="en-GB" altLang="cs-CZ" dirty="0" smtClean="0"/>
              <a:t>extremely high seriousness and</a:t>
            </a:r>
          </a:p>
          <a:p>
            <a:pPr eaLnBrk="1" hangingPunct="1">
              <a:lnSpc>
                <a:spcPct val="150000"/>
              </a:lnSpc>
              <a:buFontTx/>
              <a:buChar char="-"/>
            </a:pPr>
            <a:r>
              <a:rPr lang="en-GB" altLang="cs-CZ" dirty="0" smtClean="0"/>
              <a:t>the imposition is required for the effective protection  of society or</a:t>
            </a:r>
          </a:p>
          <a:p>
            <a:pPr eaLnBrk="1" hangingPunct="1">
              <a:lnSpc>
                <a:spcPct val="150000"/>
              </a:lnSpc>
              <a:buFontTx/>
              <a:buChar char="-"/>
            </a:pPr>
            <a:r>
              <a:rPr lang="en-GB" altLang="cs-CZ" dirty="0" smtClean="0"/>
              <a:t>there is no hope that the offender can be reformed by a prison sentence of twenty up to thirty years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404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Selected Problems of Czech Criminal Law – Criminal Liability in the Czech Criminal Law; 9. X. 2019</a:t>
            </a:r>
            <a:endParaRPr lang="cs-CZ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smtClean="0"/>
              <a:t>S</a:t>
            </a:r>
            <a:r>
              <a:rPr lang="en-GB" altLang="cs-CZ" b="1" smtClean="0"/>
              <a:t>uspended </a:t>
            </a:r>
            <a:r>
              <a:rPr lang="en-GB" altLang="cs-CZ" b="1" dirty="0" smtClean="0"/>
              <a:t>sentence of imprisonment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5638" y="1252942"/>
            <a:ext cx="11488188" cy="41148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GB" altLang="cs-CZ" dirty="0" smtClean="0"/>
              <a:t>a maximum term of imprisonment of three years</a:t>
            </a:r>
          </a:p>
          <a:p>
            <a:pPr eaLnBrk="1" hangingPunct="1">
              <a:lnSpc>
                <a:spcPct val="150000"/>
              </a:lnSpc>
            </a:pPr>
            <a:r>
              <a:rPr lang="en-GB" altLang="cs-CZ" dirty="0" smtClean="0"/>
              <a:t>probation period of one to five years</a:t>
            </a:r>
          </a:p>
          <a:p>
            <a:pPr eaLnBrk="1" hangingPunct="1">
              <a:lnSpc>
                <a:spcPct val="150000"/>
              </a:lnSpc>
            </a:pPr>
            <a:r>
              <a:rPr lang="en-GB" altLang="cs-CZ" dirty="0" smtClean="0"/>
              <a:t>appropriate restrictions and duties</a:t>
            </a:r>
          </a:p>
          <a:p>
            <a:pPr eaLnBrk="1" hangingPunct="1">
              <a:lnSpc>
                <a:spcPct val="150000"/>
              </a:lnSpc>
            </a:pPr>
            <a:r>
              <a:rPr lang="en-GB" altLang="cs-CZ" dirty="0" smtClean="0"/>
              <a:t>supervision: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GB" altLang="cs-CZ" dirty="0" smtClean="0"/>
              <a:t>    - a regular personal contact between the offender and probationary officer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GB" altLang="cs-CZ" dirty="0" smtClean="0"/>
              <a:t>    - cooperation in creating and implementing the probation plan 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GB" altLang="cs-CZ" dirty="0" smtClean="0"/>
              <a:t>    - monitoring adherence to the conditions imposed on the offender  </a:t>
            </a:r>
          </a:p>
          <a:p>
            <a:pPr eaLnBrk="1" hangingPunct="1"/>
            <a:endParaRPr lang="cs-CZ" altLang="cs-CZ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1209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Selected Problems of Czech Criminal Law – Criminal Liability in the Czech Criminal Law; 9. X. 2019</a:t>
            </a:r>
            <a:endParaRPr lang="cs-CZ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498764" y="586996"/>
            <a:ext cx="10753200" cy="451576"/>
          </a:xfrm>
        </p:spPr>
        <p:txBody>
          <a:bodyPr/>
          <a:lstStyle/>
          <a:p>
            <a:pPr algn="ctr" eaLnBrk="1" hangingPunct="1"/>
            <a:r>
              <a:rPr lang="cs-CZ" altLang="cs-CZ" b="1" dirty="0" err="1" smtClean="0"/>
              <a:t>Conditional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Release</a:t>
            </a:r>
            <a:endParaRPr lang="en-GB" altLang="cs-CZ" b="1" dirty="0" smtClean="0"/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764" y="1280160"/>
            <a:ext cx="11513127" cy="4885604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cs-CZ" altLang="cs-CZ" dirty="0" err="1" smtClean="0"/>
              <a:t>After</a:t>
            </a:r>
            <a:r>
              <a:rPr lang="cs-CZ" altLang="cs-CZ" dirty="0" smtClean="0"/>
              <a:t> a </a:t>
            </a:r>
            <a:r>
              <a:rPr lang="cs-CZ" altLang="cs-CZ" dirty="0" err="1" smtClean="0"/>
              <a:t>certain</a:t>
            </a:r>
            <a:r>
              <a:rPr lang="cs-CZ" altLang="cs-CZ" dirty="0" smtClean="0"/>
              <a:t> period has </a:t>
            </a:r>
            <a:r>
              <a:rPr lang="cs-CZ" altLang="cs-CZ" dirty="0" err="1" smtClean="0"/>
              <a:t>been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served</a:t>
            </a:r>
            <a:endParaRPr lang="cs-CZ" altLang="cs-CZ" dirty="0" smtClean="0"/>
          </a:p>
          <a:p>
            <a:pPr lvl="1" algn="just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 smtClean="0"/>
              <a:t>2/3 </a:t>
            </a:r>
            <a:r>
              <a:rPr lang="cs-CZ" altLang="cs-CZ" sz="2400" dirty="0" err="1" smtClean="0"/>
              <a:t>with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selected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particularly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serious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felonies</a:t>
            </a:r>
            <a:endParaRPr lang="cs-CZ" altLang="cs-CZ" sz="2400" dirty="0" smtClean="0"/>
          </a:p>
          <a:p>
            <a:pPr lvl="1" algn="just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 smtClean="0"/>
              <a:t>1/2 </a:t>
            </a:r>
            <a:r>
              <a:rPr lang="cs-CZ" altLang="cs-CZ" sz="2400" dirty="0" err="1" smtClean="0"/>
              <a:t>with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particularly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serious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felonies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or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if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the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convict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serves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imprisonment</a:t>
            </a:r>
            <a:r>
              <a:rPr lang="cs-CZ" altLang="cs-CZ" sz="2400" dirty="0" smtClean="0"/>
              <a:t> sentence </a:t>
            </a:r>
            <a:r>
              <a:rPr lang="cs-CZ" altLang="cs-CZ" sz="2400" dirty="0" err="1" smtClean="0"/>
              <a:t>repeatedly</a:t>
            </a:r>
            <a:endParaRPr lang="cs-CZ" altLang="cs-CZ" sz="2400" dirty="0" smtClean="0"/>
          </a:p>
          <a:p>
            <a:pPr lvl="1" algn="just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 smtClean="0"/>
              <a:t>1/3 </a:t>
            </a:r>
            <a:r>
              <a:rPr lang="cs-CZ" altLang="cs-CZ" sz="2400" dirty="0" err="1" smtClean="0"/>
              <a:t>felonies</a:t>
            </a:r>
            <a:endParaRPr lang="cs-CZ" altLang="cs-CZ" sz="2400" dirty="0" smtClean="0"/>
          </a:p>
          <a:p>
            <a:pPr lvl="1" algn="just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 err="1" smtClean="0"/>
              <a:t>even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before</a:t>
            </a:r>
            <a:r>
              <a:rPr lang="cs-CZ" altLang="cs-CZ" sz="2400" dirty="0" smtClean="0"/>
              <a:t> – </a:t>
            </a:r>
            <a:r>
              <a:rPr lang="cs-CZ" altLang="cs-CZ" sz="2400" dirty="0" err="1" smtClean="0"/>
              <a:t>misdemeanors</a:t>
            </a:r>
            <a:r>
              <a:rPr lang="cs-CZ" altLang="cs-CZ" sz="2400" dirty="0" smtClean="0"/>
              <a:t>   </a:t>
            </a:r>
            <a:endParaRPr lang="en-GB" altLang="cs-CZ" sz="2400" dirty="0" smtClean="0"/>
          </a:p>
          <a:p>
            <a:pPr eaLnBrk="1" hangingPunct="1">
              <a:spcAft>
                <a:spcPts val="600"/>
              </a:spcAft>
            </a:pP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convicts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proves</a:t>
            </a:r>
            <a:r>
              <a:rPr lang="cs-CZ" altLang="cs-CZ" dirty="0" smtClean="0"/>
              <a:t> he/</a:t>
            </a:r>
            <a:r>
              <a:rPr lang="cs-CZ" altLang="cs-CZ" dirty="0" err="1" smtClean="0"/>
              <a:t>she</a:t>
            </a:r>
            <a:r>
              <a:rPr lang="cs-CZ" altLang="cs-CZ" dirty="0" smtClean="0"/>
              <a:t> has </a:t>
            </a:r>
            <a:r>
              <a:rPr lang="cs-CZ" altLang="cs-CZ" dirty="0" err="1" smtClean="0"/>
              <a:t>been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corrected</a:t>
            </a:r>
            <a:r>
              <a:rPr lang="cs-CZ" altLang="cs-CZ" dirty="0" smtClean="0"/>
              <a:t> </a:t>
            </a:r>
          </a:p>
          <a:p>
            <a:pPr eaLnBrk="1" hangingPunct="1">
              <a:spcAft>
                <a:spcPts val="600"/>
              </a:spcAft>
            </a:pP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convict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can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be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expected</a:t>
            </a:r>
            <a:r>
              <a:rPr lang="cs-CZ" altLang="cs-CZ" dirty="0" smtClean="0"/>
              <a:t> to </a:t>
            </a:r>
            <a:r>
              <a:rPr lang="cs-CZ" altLang="cs-CZ" dirty="0" err="1" smtClean="0"/>
              <a:t>lead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orderly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life</a:t>
            </a:r>
            <a:r>
              <a:rPr lang="cs-CZ" altLang="cs-CZ" dirty="0" smtClean="0"/>
              <a:t> in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future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court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accepts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guarantee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over</a:t>
            </a:r>
            <a:r>
              <a:rPr lang="cs-CZ" altLang="cs-CZ" dirty="0" smtClean="0"/>
              <a:t> his/</a:t>
            </a:r>
            <a:r>
              <a:rPr lang="cs-CZ" altLang="cs-CZ" dirty="0" err="1" smtClean="0"/>
              <a:t>hers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correction</a:t>
            </a:r>
            <a:endParaRPr lang="cs-CZ" altLang="cs-CZ" dirty="0" smtClean="0"/>
          </a:p>
          <a:p>
            <a:pPr eaLnBrk="1" hangingPunct="1">
              <a:spcAft>
                <a:spcPts val="600"/>
              </a:spcAft>
            </a:pPr>
            <a:r>
              <a:rPr lang="cs-CZ" altLang="cs-CZ" dirty="0" smtClean="0"/>
              <a:t>A </a:t>
            </a:r>
            <a:r>
              <a:rPr lang="cs-CZ" altLang="cs-CZ" dirty="0" err="1" smtClean="0"/>
              <a:t>parole</a:t>
            </a:r>
            <a:r>
              <a:rPr lang="cs-CZ" altLang="cs-CZ" dirty="0" smtClean="0"/>
              <a:t> period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1-5 </a:t>
            </a:r>
            <a:r>
              <a:rPr lang="cs-CZ" altLang="cs-CZ" dirty="0" err="1" smtClean="0"/>
              <a:t>years</a:t>
            </a:r>
            <a:r>
              <a:rPr lang="cs-CZ" altLang="cs-CZ" dirty="0" smtClean="0"/>
              <a:t> + </a:t>
            </a:r>
            <a:r>
              <a:rPr lang="cs-CZ" altLang="cs-CZ" dirty="0" err="1" smtClean="0"/>
              <a:t>certain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obligations</a:t>
            </a:r>
            <a:r>
              <a:rPr lang="cs-CZ" altLang="cs-CZ" dirty="0" smtClean="0"/>
              <a:t> and </a:t>
            </a:r>
            <a:r>
              <a:rPr lang="cs-CZ" altLang="cs-CZ" dirty="0" err="1" smtClean="0"/>
              <a:t>restrictions</a:t>
            </a:r>
            <a:endParaRPr lang="en-GB" altLang="cs-CZ" dirty="0" smtClean="0"/>
          </a:p>
          <a:p>
            <a:pPr eaLnBrk="1" hangingPunct="1"/>
            <a:endParaRPr lang="cs-CZ" altLang="cs-CZ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3894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Selected Problems of Czech Criminal Law – Criminal Liability in the Czech Criminal Law; 9. X. 2019</a:t>
            </a:r>
            <a:endParaRPr lang="cs-CZ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498764" y="586996"/>
            <a:ext cx="10753200" cy="451576"/>
          </a:xfrm>
        </p:spPr>
        <p:txBody>
          <a:bodyPr/>
          <a:lstStyle/>
          <a:p>
            <a:pPr algn="ctr" eaLnBrk="1" hangingPunct="1"/>
            <a:r>
              <a:rPr lang="cs-CZ" altLang="cs-CZ" b="1" err="1" smtClean="0"/>
              <a:t>Conditional</a:t>
            </a:r>
            <a:r>
              <a:rPr lang="cs-CZ" altLang="cs-CZ" b="1" smtClean="0"/>
              <a:t> Release – Life imprisonment</a:t>
            </a:r>
            <a:endParaRPr lang="en-GB" altLang="cs-CZ" b="1" dirty="0" smtClean="0"/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764" y="1280160"/>
            <a:ext cx="11513127" cy="4885604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cs-CZ" altLang="cs-CZ" smtClean="0"/>
              <a:t>Requirement of ECHR‘s case-law</a:t>
            </a:r>
          </a:p>
          <a:p>
            <a:pPr>
              <a:lnSpc>
                <a:spcPct val="150000"/>
              </a:lnSpc>
              <a:buNone/>
            </a:pPr>
            <a:r>
              <a:rPr lang="cs-CZ" altLang="cs-CZ" smtClean="0"/>
              <a:t>	- rehabilitation as a necessary part of imprisonment; „right to hope“ </a:t>
            </a:r>
            <a:endParaRPr lang="cs-CZ" altLang="cs-CZ"/>
          </a:p>
          <a:p>
            <a:pPr eaLnBrk="1" hangingPunct="1">
              <a:spcAft>
                <a:spcPts val="600"/>
              </a:spcAft>
            </a:pPr>
            <a:r>
              <a:rPr lang="cs-CZ" altLang="cs-CZ" smtClean="0"/>
              <a:t>After </a:t>
            </a:r>
            <a:r>
              <a:rPr lang="cs-CZ" altLang="cs-CZ" smtClean="0"/>
              <a:t>20 years</a:t>
            </a:r>
            <a:endParaRPr lang="cs-CZ" altLang="cs-CZ" dirty="0" smtClean="0"/>
          </a:p>
          <a:p>
            <a:pPr eaLnBrk="1" hangingPunct="1"/>
            <a:r>
              <a:rPr lang="cs-CZ" altLang="cs-CZ" smtClean="0"/>
              <a:t>When imposing, the court may decide that time spent in maximum security prison is not included</a:t>
            </a:r>
          </a:p>
          <a:p>
            <a:pPr eaLnBrk="1" hangingPunct="1"/>
            <a:r>
              <a:rPr lang="cs-CZ" altLang="cs-CZ" smtClean="0"/>
              <a:t>The convict may request transfer to normal security prison no sooner than after 10 years </a:t>
            </a:r>
            <a:endParaRPr lang="cs-CZ" altLang="cs-CZ" smtClean="0"/>
          </a:p>
          <a:p>
            <a:pPr eaLnBrk="1" hangingPunct="1"/>
            <a:endParaRPr lang="cs-CZ" altLang="cs-CZ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7226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Selected Problems of Czech Criminal Law – Criminal Liability in the Czech Criminal Law; 9. X. 2019</a:t>
            </a:r>
            <a:endParaRPr lang="cs-CZ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cs-CZ" b="1" dirty="0" smtClean="0"/>
              <a:t>House arrest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8800" y="1512916"/>
            <a:ext cx="10753200" cy="4319084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cs-CZ" altLang="cs-CZ" dirty="0" err="1" smtClean="0"/>
              <a:t>misdemeanors</a:t>
            </a:r>
            <a:r>
              <a:rPr lang="cs-CZ" altLang="cs-CZ" dirty="0" smtClean="0"/>
              <a:t> </a:t>
            </a:r>
            <a:r>
              <a:rPr lang="en-GB" altLang="cs-CZ" dirty="0" smtClean="0"/>
              <a:t>only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GB" altLang="cs-CZ" dirty="0" smtClean="0"/>
              <a:t>up to two years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GB" altLang="cs-CZ" dirty="0" smtClean="0"/>
              <a:t>obligation to stay home during time defined in the judgment 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GB" altLang="cs-CZ" dirty="0" smtClean="0"/>
              <a:t>written promise to follow all conditions is required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GB" altLang="cs-CZ" dirty="0" smtClean="0"/>
              <a:t>if the offender fails to respect all conditions, the court shall commute  it to  term of imprisonment: 1 day of house arrest = 1 day of imprisonment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GB" altLang="cs-CZ" dirty="0" smtClean="0"/>
              <a:t>two form of control are presupposed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en-GB" altLang="cs-CZ" dirty="0" smtClean="0"/>
              <a:t>    - </a:t>
            </a:r>
            <a:r>
              <a:rPr lang="en-GB" altLang="cs-CZ" i="1" dirty="0" smtClean="0"/>
              <a:t>electronic monitoring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en-GB" altLang="cs-CZ" dirty="0" smtClean="0"/>
              <a:t>    - </a:t>
            </a:r>
            <a:r>
              <a:rPr lang="en-GB" altLang="cs-CZ" i="1" dirty="0" smtClean="0"/>
              <a:t>control of a probation officer</a:t>
            </a:r>
            <a:endParaRPr lang="en-GB" altLang="cs-CZ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9381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Selected Problems of Czech Criminal Law – Criminal Liability in the Czech Criminal Law; 9. X. 2019</a:t>
            </a:r>
            <a:endParaRPr lang="cs-CZ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cs-CZ" b="1" dirty="0" smtClean="0"/>
              <a:t>Community service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8800" y="1421476"/>
            <a:ext cx="10753200" cy="4410524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cs-CZ" altLang="cs-CZ" dirty="0" err="1" smtClean="0"/>
              <a:t>misdemeanors</a:t>
            </a:r>
            <a:r>
              <a:rPr lang="en-GB" altLang="cs-CZ" dirty="0" smtClean="0"/>
              <a:t> only</a:t>
            </a:r>
          </a:p>
          <a:p>
            <a:pPr eaLnBrk="1" hangingPunct="1">
              <a:spcAft>
                <a:spcPts val="600"/>
              </a:spcAft>
            </a:pPr>
            <a:r>
              <a:rPr lang="en-GB" altLang="cs-CZ" dirty="0" smtClean="0"/>
              <a:t>term of 50 up to 300 hours</a:t>
            </a:r>
          </a:p>
          <a:p>
            <a:pPr eaLnBrk="1" hangingPunct="1">
              <a:spcAft>
                <a:spcPts val="600"/>
              </a:spcAft>
            </a:pPr>
            <a:r>
              <a:rPr lang="cs-CZ" altLang="cs-CZ" dirty="0" smtClean="0"/>
              <a:t> </a:t>
            </a:r>
            <a:r>
              <a:rPr lang="en-GB" altLang="cs-CZ" dirty="0" smtClean="0"/>
              <a:t>offender</a:t>
            </a:r>
            <a:r>
              <a:rPr lang="en-US" altLang="cs-CZ" dirty="0" smtClean="0"/>
              <a:t>’s attitude and his health conditions</a:t>
            </a:r>
          </a:p>
          <a:p>
            <a:pPr eaLnBrk="1" hangingPunct="1">
              <a:spcAft>
                <a:spcPts val="600"/>
              </a:spcAft>
            </a:pPr>
            <a:r>
              <a:rPr lang="en-US" altLang="cs-CZ" dirty="0" smtClean="0"/>
              <a:t> obligation  of the offender to perform work for the public benefit in person, free of charge and in  his free time at least within the </a:t>
            </a:r>
            <a:r>
              <a:rPr lang="en-GB" altLang="cs-CZ" dirty="0" smtClean="0"/>
              <a:t>period</a:t>
            </a:r>
            <a:r>
              <a:rPr lang="en-US" altLang="cs-CZ" dirty="0" smtClean="0"/>
              <a:t> of</a:t>
            </a:r>
            <a:r>
              <a:rPr lang="en-GB" altLang="cs-CZ" dirty="0" smtClean="0"/>
              <a:t> one</a:t>
            </a:r>
            <a:r>
              <a:rPr lang="en-US" altLang="cs-CZ" dirty="0" smtClean="0"/>
              <a:t> </a:t>
            </a:r>
            <a:r>
              <a:rPr lang="en-GB" altLang="cs-CZ" dirty="0" smtClean="0"/>
              <a:t>year</a:t>
            </a:r>
          </a:p>
          <a:p>
            <a:pPr eaLnBrk="1" hangingPunct="1">
              <a:spcAft>
                <a:spcPts val="600"/>
              </a:spcAft>
            </a:pPr>
            <a:r>
              <a:rPr lang="en-GB" altLang="cs-CZ" dirty="0" smtClean="0"/>
              <a:t>if the offender fails to perform community service order due to his own fault, the court shall commute it either to a house arrest, or to pecuniary penalty or to term of imprisonment</a:t>
            </a:r>
          </a:p>
          <a:p>
            <a:pPr eaLnBrk="1" hangingPunct="1">
              <a:spcAft>
                <a:spcPts val="600"/>
              </a:spcAft>
            </a:pPr>
            <a:r>
              <a:rPr lang="en-GB" altLang="cs-CZ" dirty="0" smtClean="0"/>
              <a:t>1 hour = 1 day  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6131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Selected Problems of Czech Criminal Law – Criminal Liability in the Czech Criminal Law; </a:t>
            </a:r>
            <a:r>
              <a:rPr lang="cs-CZ" smtClean="0"/>
              <a:t>9</a:t>
            </a:r>
            <a:r>
              <a:rPr lang="en-US" smtClean="0"/>
              <a:t>. </a:t>
            </a:r>
            <a:r>
              <a:rPr lang="cs-CZ" smtClean="0"/>
              <a:t>X</a:t>
            </a:r>
            <a:r>
              <a:rPr lang="en-US" smtClean="0"/>
              <a:t>. 2019</a:t>
            </a:r>
            <a:endParaRPr lang="cs-CZ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philosophy</a:t>
            </a:r>
            <a:r>
              <a:rPr lang="en-GB" altLang="cs-CZ" dirty="0"/>
              <a:t> of</a:t>
            </a:r>
            <a:r>
              <a:rPr lang="cs-CZ" altLang="cs-CZ" dirty="0"/>
              <a:t> </a:t>
            </a:r>
            <a:r>
              <a:rPr lang="cs-CZ" altLang="cs-CZ" dirty="0" err="1"/>
              <a:t>criminal</a:t>
            </a:r>
            <a:r>
              <a:rPr lang="en-GB" altLang="cs-CZ" dirty="0"/>
              <a:t> </a:t>
            </a:r>
            <a:r>
              <a:rPr lang="cs-CZ" altLang="cs-CZ" dirty="0"/>
              <a:t>s</a:t>
            </a:r>
            <a:r>
              <a:rPr lang="en-GB" altLang="cs-CZ" dirty="0" err="1"/>
              <a:t>anctions</a:t>
            </a:r>
            <a:r>
              <a:rPr lang="en-GB" altLang="cs-CZ" dirty="0"/>
              <a:t> </a:t>
            </a:r>
            <a:endParaRPr lang="en-GB" altLang="cs-CZ" dirty="0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b="1" i="1" dirty="0" err="1" smtClean="0"/>
              <a:t>Classical</a:t>
            </a:r>
            <a:r>
              <a:rPr lang="cs-CZ" altLang="cs-CZ" b="1" i="1" dirty="0" smtClean="0"/>
              <a:t> </a:t>
            </a:r>
            <a:r>
              <a:rPr lang="cs-CZ" altLang="cs-CZ" b="1" i="1" dirty="0" err="1" smtClean="0"/>
              <a:t>school</a:t>
            </a:r>
            <a:r>
              <a:rPr lang="cs-CZ" altLang="cs-CZ" b="1" i="1" dirty="0" smtClean="0"/>
              <a:t> – </a:t>
            </a:r>
            <a:r>
              <a:rPr lang="cs-CZ" altLang="cs-CZ" b="1" dirty="0" err="1" smtClean="0"/>
              <a:t>retributivism</a:t>
            </a:r>
            <a:r>
              <a:rPr lang="cs-CZ" altLang="cs-CZ" b="1" dirty="0" smtClean="0"/>
              <a:t> (just </a:t>
            </a:r>
            <a:r>
              <a:rPr lang="cs-CZ" altLang="cs-CZ" b="1" dirty="0" err="1" smtClean="0"/>
              <a:t>deserts</a:t>
            </a:r>
            <a:r>
              <a:rPr lang="cs-CZ" altLang="cs-CZ" b="1" dirty="0" smtClean="0"/>
              <a:t>) </a:t>
            </a:r>
          </a:p>
          <a:p>
            <a:pPr lvl="1">
              <a:lnSpc>
                <a:spcPct val="150000"/>
              </a:lnSpc>
            </a:pPr>
            <a:r>
              <a:rPr lang="cs-CZ" altLang="cs-CZ" sz="2800" b="1" i="1" dirty="0" err="1" smtClean="0"/>
              <a:t>punitur</a:t>
            </a:r>
            <a:r>
              <a:rPr lang="cs-CZ" altLang="cs-CZ" sz="2800" b="1" i="1" dirty="0" smtClean="0"/>
              <a:t>, </a:t>
            </a:r>
            <a:r>
              <a:rPr lang="cs-CZ" altLang="cs-CZ" sz="2800" b="1" i="1" dirty="0" err="1" smtClean="0"/>
              <a:t>quia</a:t>
            </a:r>
            <a:r>
              <a:rPr lang="cs-CZ" altLang="cs-CZ" sz="2800" b="1" i="1" dirty="0" smtClean="0"/>
              <a:t> </a:t>
            </a:r>
            <a:r>
              <a:rPr lang="cs-CZ" altLang="cs-CZ" sz="2800" b="1" i="1" dirty="0" err="1" smtClean="0"/>
              <a:t>peccatum</a:t>
            </a:r>
            <a:r>
              <a:rPr lang="cs-CZ" altLang="cs-CZ" sz="2800" b="1" i="1" dirty="0" smtClean="0"/>
              <a:t> </a:t>
            </a:r>
            <a:r>
              <a:rPr lang="cs-CZ" altLang="cs-CZ" sz="2800" b="1" i="1" dirty="0" err="1" smtClean="0"/>
              <a:t>est</a:t>
            </a:r>
            <a:r>
              <a:rPr lang="cs-CZ" altLang="cs-CZ" sz="2800" b="1" i="1" dirty="0" smtClean="0"/>
              <a:t> </a:t>
            </a:r>
            <a:endParaRPr lang="cs-CZ" altLang="cs-CZ" sz="2800" i="1" dirty="0" smtClean="0"/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eaLnBrk="1" hangingPunct="1">
              <a:lnSpc>
                <a:spcPct val="150000"/>
              </a:lnSpc>
            </a:pPr>
            <a:r>
              <a:rPr lang="cs-CZ" altLang="cs-CZ" b="1" i="1" dirty="0" smtClean="0"/>
              <a:t>Positive </a:t>
            </a:r>
            <a:r>
              <a:rPr lang="cs-CZ" altLang="cs-CZ" b="1" i="1" dirty="0" err="1" smtClean="0"/>
              <a:t>school</a:t>
            </a:r>
            <a:r>
              <a:rPr lang="cs-CZ" altLang="cs-CZ" b="1" i="1" dirty="0" smtClean="0"/>
              <a:t> – </a:t>
            </a:r>
            <a:r>
              <a:rPr lang="cs-CZ" altLang="cs-CZ" b="1" dirty="0" err="1" smtClean="0"/>
              <a:t>consequentialism</a:t>
            </a:r>
            <a:endParaRPr lang="cs-CZ" altLang="cs-CZ" b="1" dirty="0" smtClean="0"/>
          </a:p>
          <a:p>
            <a:pPr lvl="1">
              <a:lnSpc>
                <a:spcPct val="150000"/>
              </a:lnSpc>
            </a:pPr>
            <a:r>
              <a:rPr lang="cs-CZ" altLang="cs-CZ" sz="2800" b="1" i="1" dirty="0" err="1"/>
              <a:t>p</a:t>
            </a:r>
            <a:r>
              <a:rPr lang="cs-CZ" altLang="cs-CZ" sz="2800" b="1" i="1" dirty="0" err="1" smtClean="0"/>
              <a:t>unitur</a:t>
            </a:r>
            <a:r>
              <a:rPr lang="cs-CZ" altLang="cs-CZ" sz="2800" b="1" i="1" dirty="0" smtClean="0"/>
              <a:t>, ne </a:t>
            </a:r>
            <a:r>
              <a:rPr lang="cs-CZ" altLang="cs-CZ" sz="2800" b="1" i="1" dirty="0" err="1" smtClean="0"/>
              <a:t>peccetur</a:t>
            </a:r>
            <a:r>
              <a:rPr lang="cs-CZ" altLang="cs-CZ" sz="2800" dirty="0" smtClean="0"/>
              <a:t> 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423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Selected Problems of Czech Criminal Law – Criminal Liability in the Czech Criminal Law; 9. X. 2019</a:t>
            </a:r>
            <a:endParaRPr lang="cs-CZ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cs-CZ" dirty="0" smtClean="0"/>
              <a:t>Forfeiture of property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8800" y="1876264"/>
            <a:ext cx="10753200" cy="399960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cs-CZ" altLang="cs-CZ" smtClean="0"/>
              <a:t>I</a:t>
            </a:r>
            <a:r>
              <a:rPr lang="en-GB" altLang="cs-CZ" smtClean="0"/>
              <a:t>f</a:t>
            </a:r>
            <a:r>
              <a:rPr lang="cs-CZ" altLang="cs-CZ" smtClean="0"/>
              <a:t>:</a:t>
            </a:r>
          </a:p>
          <a:p>
            <a:pPr>
              <a:buNone/>
            </a:pPr>
            <a:r>
              <a:rPr lang="cs-CZ" altLang="cs-CZ"/>
              <a:t>	-</a:t>
            </a:r>
            <a:r>
              <a:rPr lang="en-GB" altLang="cs-CZ"/>
              <a:t> </a:t>
            </a:r>
            <a:r>
              <a:rPr lang="en-GB" altLang="cs-CZ" dirty="0"/>
              <a:t>the offender has been sentenced to an exceptional length of imprisonment </a:t>
            </a:r>
            <a:r>
              <a:rPr lang="en-GB" altLang="cs-CZ"/>
              <a:t>or </a:t>
            </a:r>
            <a:endParaRPr lang="cs-CZ" altLang="cs-CZ" smtClean="0"/>
          </a:p>
          <a:p>
            <a:pPr>
              <a:buNone/>
            </a:pPr>
            <a:r>
              <a:rPr lang="cs-CZ" altLang="cs-CZ" smtClean="0"/>
              <a:t>	- to </a:t>
            </a:r>
            <a:r>
              <a:rPr lang="en-GB" altLang="cs-CZ" smtClean="0"/>
              <a:t>unconditional </a:t>
            </a:r>
            <a:r>
              <a:rPr lang="en-GB" altLang="cs-CZ" dirty="0"/>
              <a:t>imprisonment </a:t>
            </a:r>
            <a:r>
              <a:rPr lang="en-GB" altLang="cs-CZ"/>
              <a:t>for </a:t>
            </a:r>
            <a:r>
              <a:rPr lang="cs-CZ" altLang="cs-CZ" smtClean="0"/>
              <a:t>particularly</a:t>
            </a:r>
            <a:r>
              <a:rPr lang="en-GB" altLang="cs-CZ" smtClean="0"/>
              <a:t> </a:t>
            </a:r>
            <a:r>
              <a:rPr lang="en-GB" altLang="cs-CZ"/>
              <a:t>serious  </a:t>
            </a:r>
            <a:r>
              <a:rPr lang="cs-CZ" altLang="cs-CZ" smtClean="0"/>
              <a:t>felony</a:t>
            </a:r>
            <a:r>
              <a:rPr lang="en-GB" altLang="cs-CZ" smtClean="0"/>
              <a:t> </a:t>
            </a:r>
            <a:r>
              <a:rPr lang="en-GB" altLang="cs-CZ" dirty="0"/>
              <a:t>by which the offender acquired, or attempted to acquire, a property benefit</a:t>
            </a:r>
            <a:r>
              <a:rPr lang="en-GB" altLang="cs-CZ"/>
              <a:t>. </a:t>
            </a:r>
            <a:endParaRPr lang="cs-CZ" altLang="cs-CZ" smtClean="0"/>
          </a:p>
          <a:p>
            <a:pPr>
              <a:buNone/>
            </a:pPr>
            <a:r>
              <a:rPr lang="cs-CZ" altLang="cs-CZ"/>
              <a:t>	</a:t>
            </a:r>
            <a:r>
              <a:rPr lang="cs-CZ" altLang="cs-CZ" smtClean="0"/>
              <a:t>- if it is envisaged for individual crimes in the special part of CC</a:t>
            </a:r>
            <a:endParaRPr lang="en-GB" altLang="cs-CZ" dirty="0"/>
          </a:p>
          <a:p>
            <a:pPr eaLnBrk="1" hangingPunct="1">
              <a:spcAft>
                <a:spcPts val="600"/>
              </a:spcAft>
            </a:pPr>
            <a:r>
              <a:rPr lang="en-GB" altLang="cs-CZ" dirty="0" smtClean="0"/>
              <a:t>A court may order  the forfeiture of all property belonging to  a particular offender, or only a part of his property </a:t>
            </a:r>
          </a:p>
          <a:p>
            <a:pPr eaLnBrk="1" hangingPunct="1">
              <a:spcAft>
                <a:spcPts val="600"/>
              </a:spcAft>
            </a:pPr>
            <a:r>
              <a:rPr lang="en-GB" altLang="cs-CZ" dirty="0" smtClean="0"/>
              <a:t>The forfeited property shall become  the property of the State</a:t>
            </a:r>
            <a:r>
              <a:rPr lang="cs-CZ" altLang="cs-CZ" dirty="0" smtClean="0"/>
              <a:t>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4914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Selected Problems of Czech Criminal Law – Criminal Liability in the Czech Criminal Law; 9. X. 2019</a:t>
            </a:r>
            <a:endParaRPr lang="cs-CZ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423950"/>
            <a:ext cx="10753200" cy="507076"/>
          </a:xfrm>
        </p:spPr>
        <p:txBody>
          <a:bodyPr/>
          <a:lstStyle/>
          <a:p>
            <a:pPr algn="ctr" eaLnBrk="1" hangingPunct="1"/>
            <a:r>
              <a:rPr lang="en-GB" altLang="cs-CZ" dirty="0" smtClean="0"/>
              <a:t>Pecuniary penalty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8800" y="1122218"/>
            <a:ext cx="10753200" cy="4709782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GB" altLang="cs-CZ" dirty="0" smtClean="0"/>
              <a:t>imposed in day rates – from 20 to 730 </a:t>
            </a:r>
          </a:p>
          <a:p>
            <a:pPr eaLnBrk="1" hangingPunct="1">
              <a:spcAft>
                <a:spcPts val="600"/>
              </a:spcAft>
            </a:pPr>
            <a:r>
              <a:rPr lang="en-GB" altLang="cs-CZ" dirty="0" smtClean="0"/>
              <a:t>A day rate is at least 100 CZK (app. 3,9 EUR) </a:t>
            </a:r>
            <a:r>
              <a:rPr lang="en-GB" altLang="cs-CZ" smtClean="0"/>
              <a:t>and </a:t>
            </a:r>
            <a:r>
              <a:rPr lang="cs-CZ" altLang="cs-CZ" smtClean="0"/>
              <a:t>at</a:t>
            </a:r>
            <a:r>
              <a:rPr lang="en-GB" altLang="cs-CZ" smtClean="0"/>
              <a:t> </a:t>
            </a:r>
            <a:r>
              <a:rPr lang="en-GB" altLang="cs-CZ" dirty="0" smtClean="0"/>
              <a:t>most 50.000  CZK (app. 1968 EUR)</a:t>
            </a:r>
            <a:endParaRPr lang="cs-CZ" altLang="cs-CZ" dirty="0" smtClean="0"/>
          </a:p>
          <a:p>
            <a:pPr lvl="1">
              <a:spcAft>
                <a:spcPts val="600"/>
              </a:spcAft>
            </a:pPr>
            <a:r>
              <a:rPr lang="cs-CZ" altLang="cs-CZ" sz="2400" dirty="0" err="1" smtClean="0"/>
              <a:t>specifics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for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juveniles</a:t>
            </a:r>
            <a:r>
              <a:rPr lang="cs-CZ" altLang="cs-CZ" sz="2400" dirty="0" smtClean="0"/>
              <a:t> and </a:t>
            </a:r>
            <a:r>
              <a:rPr lang="cs-CZ" altLang="cs-CZ" sz="2400" dirty="0" err="1" smtClean="0"/>
              <a:t>legal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persons</a:t>
            </a:r>
            <a:endParaRPr lang="en-GB" altLang="cs-CZ" sz="2400" dirty="0" smtClean="0"/>
          </a:p>
          <a:p>
            <a:pPr eaLnBrk="1" hangingPunct="1">
              <a:spcAft>
                <a:spcPts val="600"/>
              </a:spcAft>
            </a:pPr>
            <a:r>
              <a:rPr lang="en-GB" altLang="cs-CZ" dirty="0" smtClean="0"/>
              <a:t>if the offender profited or attempted to profit by an intentional criminal act </a:t>
            </a:r>
          </a:p>
          <a:p>
            <a:pPr eaLnBrk="1" hangingPunct="1">
              <a:spcAft>
                <a:spcPts val="600"/>
              </a:spcAft>
            </a:pPr>
            <a:r>
              <a:rPr lang="en-GB" altLang="cs-CZ" dirty="0" smtClean="0"/>
              <a:t>As an alternative punishment (in place of  imprisonment) in case of  a minor offence</a:t>
            </a:r>
          </a:p>
          <a:p>
            <a:pPr eaLnBrk="1" hangingPunct="1">
              <a:spcAft>
                <a:spcPts val="600"/>
              </a:spcAft>
            </a:pPr>
            <a:r>
              <a:rPr lang="en-GB" altLang="cs-CZ" dirty="0" smtClean="0"/>
              <a:t> an alternative punishment  of imprisonment of up to four years in the event that the pecuniary penalty is not paid by the set deadline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808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Selected Problems of Czech Criminal Law – Criminal Liability in the Czech Criminal Law; 9. X. 2019</a:t>
            </a:r>
            <a:endParaRPr lang="cs-CZ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dirty="0" err="1" smtClean="0"/>
              <a:t>Forfeiture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a </a:t>
            </a:r>
            <a:r>
              <a:rPr lang="cs-CZ" altLang="cs-CZ" dirty="0" err="1" smtClean="0"/>
              <a:t>thing</a:t>
            </a:r>
            <a:endParaRPr lang="cs-CZ" altLang="cs-CZ" dirty="0" smtClean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8800" y="1230284"/>
            <a:ext cx="10753200" cy="4601716"/>
          </a:xfrm>
        </p:spPr>
        <p:txBody>
          <a:bodyPr/>
          <a:lstStyle/>
          <a:p>
            <a:pPr marL="457200" indent="-457200" algn="just"/>
            <a:r>
              <a:rPr lang="cs-CZ" altLang="cs-CZ" smtClean="0"/>
              <a:t>The court must impose forfeiture of a thing which is direct proceeds of a crime </a:t>
            </a:r>
          </a:p>
          <a:p>
            <a:pPr marL="457200" indent="-457200" algn="just"/>
            <a:r>
              <a:rPr lang="en-GB" altLang="cs-CZ" smtClean="0"/>
              <a:t>The </a:t>
            </a:r>
            <a:r>
              <a:rPr lang="en-GB" altLang="cs-CZ" dirty="0"/>
              <a:t>court may </a:t>
            </a:r>
            <a:r>
              <a:rPr lang="en-GB" altLang="cs-CZ"/>
              <a:t>impose </a:t>
            </a:r>
            <a:r>
              <a:rPr lang="en-GB" altLang="cs-CZ" smtClean="0"/>
              <a:t>forfeiture </a:t>
            </a:r>
            <a:r>
              <a:rPr lang="en-GB" altLang="cs-CZ" dirty="0"/>
              <a:t>of a thing which </a:t>
            </a:r>
          </a:p>
          <a:p>
            <a:pPr marL="457200" indent="-457200" algn="just">
              <a:buFont typeface="Wingdings" panose="05000000000000000000" pitchFamily="2" charset="2"/>
              <a:buAutoNum type="alphaLcParenR"/>
            </a:pPr>
            <a:r>
              <a:rPr lang="en-GB" altLang="cs-CZ" dirty="0"/>
              <a:t>was used  for the commission of a crime,</a:t>
            </a:r>
          </a:p>
          <a:p>
            <a:pPr marL="457200" indent="-457200" algn="just">
              <a:buFont typeface="Wingdings" panose="05000000000000000000" pitchFamily="2" charset="2"/>
              <a:buAutoNum type="alphaLcParenR"/>
            </a:pPr>
            <a:r>
              <a:rPr lang="cs-CZ" altLang="cs-CZ" smtClean="0"/>
              <a:t>is indirect proceeds of a crime, save for cases in which the value of direct proceeds is neglectable compared to the the value of indirect proceeds</a:t>
            </a:r>
            <a:endParaRPr lang="en-GB" altLang="cs-CZ" dirty="0"/>
          </a:p>
          <a:p>
            <a:pPr marL="457200" indent="-457200" algn="just">
              <a:buNone/>
            </a:pPr>
            <a:endParaRPr lang="en-GB" altLang="cs-CZ" dirty="0"/>
          </a:p>
          <a:p>
            <a:pPr marL="457200" indent="-457200" algn="just"/>
            <a:r>
              <a:rPr lang="en-GB" altLang="cs-CZ" dirty="0"/>
              <a:t>The thing has to </a:t>
            </a:r>
            <a:r>
              <a:rPr lang="en-GB" altLang="cs-CZ" dirty="0" smtClean="0"/>
              <a:t>belong </a:t>
            </a:r>
            <a:r>
              <a:rPr lang="en-GB" altLang="cs-CZ" dirty="0"/>
              <a:t>to the offender.</a:t>
            </a:r>
          </a:p>
          <a:p>
            <a:pPr marL="457200" indent="-457200" algn="just"/>
            <a:r>
              <a:rPr lang="en-GB" altLang="cs-CZ" dirty="0"/>
              <a:t>The </a:t>
            </a:r>
            <a:r>
              <a:rPr lang="en-GB" altLang="cs-CZ" dirty="0" smtClean="0"/>
              <a:t>forfeited </a:t>
            </a:r>
            <a:r>
              <a:rPr lang="en-GB" altLang="cs-CZ" dirty="0"/>
              <a:t>thing shall become the property of the State</a:t>
            </a:r>
            <a:r>
              <a:rPr lang="cs-CZ" altLang="cs-CZ" dirty="0"/>
              <a:t>. </a:t>
            </a:r>
          </a:p>
          <a:p>
            <a:pPr marL="457200" indent="-457200">
              <a:buNone/>
            </a:pPr>
            <a:endParaRPr lang="cs-CZ" altLang="cs-CZ" sz="20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794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Selected Problems of Czech Criminal Law – Criminal Liability in the Czech Criminal Law; 9. X. 2019</a:t>
            </a:r>
            <a:endParaRPr lang="cs-CZ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cs-CZ" dirty="0" smtClean="0"/>
              <a:t>Prohibition to undertake activities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GB" altLang="cs-CZ" dirty="0" smtClean="0"/>
              <a:t>for a period of one to ten years</a:t>
            </a:r>
          </a:p>
          <a:p>
            <a:pPr eaLnBrk="1" hangingPunct="1">
              <a:spcAft>
                <a:spcPts val="600"/>
              </a:spcAft>
            </a:pPr>
            <a:r>
              <a:rPr lang="en-GB" altLang="cs-CZ" dirty="0" smtClean="0"/>
              <a:t>a criminal act committed in connection with such an activity</a:t>
            </a:r>
          </a:p>
          <a:p>
            <a:pPr eaLnBrk="1" hangingPunct="1">
              <a:spcAft>
                <a:spcPts val="600"/>
              </a:spcAft>
            </a:pPr>
            <a:r>
              <a:rPr lang="en-GB" altLang="cs-CZ" dirty="0" smtClean="0"/>
              <a:t>job or profession or a certain office or activity which requires a special licence or performance of which is regulated by law</a:t>
            </a:r>
          </a:p>
          <a:p>
            <a:pPr eaLnBrk="1" hangingPunct="1"/>
            <a:endParaRPr lang="cs-CZ" altLang="cs-CZ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281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Selected Problems of Czech Criminal Law – Criminal Liability in the Czech Criminal Law; 9. X. 2019</a:t>
            </a:r>
            <a:endParaRPr lang="cs-CZ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cs-CZ" dirty="0" smtClean="0"/>
              <a:t>Prohibition of residence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8800" y="1554480"/>
            <a:ext cx="10753200" cy="427752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GB" altLang="cs-CZ" dirty="0" smtClean="0"/>
              <a:t>for a period of between one year and ten years </a:t>
            </a:r>
          </a:p>
          <a:p>
            <a:pPr eaLnBrk="1" hangingPunct="1">
              <a:spcAft>
                <a:spcPts val="600"/>
              </a:spcAft>
            </a:pPr>
            <a:r>
              <a:rPr lang="en-GB" altLang="cs-CZ" dirty="0" smtClean="0"/>
              <a:t>an intentional crime if this is in the interest of the protection of public order, family, health, morality or property in the view of  the offender´s way of life and the place where the crime was committed </a:t>
            </a:r>
          </a:p>
          <a:p>
            <a:pPr eaLnBrk="1" hangingPunct="1">
              <a:spcAft>
                <a:spcPts val="600"/>
              </a:spcAft>
            </a:pPr>
            <a:r>
              <a:rPr lang="en-GB" altLang="cs-CZ" dirty="0" smtClean="0"/>
              <a:t>not possible to prohibit residence in the district where the offender has his permanent home address</a:t>
            </a:r>
          </a:p>
          <a:p>
            <a:pPr eaLnBrk="1" hangingPunct="1">
              <a:spcAft>
                <a:spcPts val="600"/>
              </a:spcAft>
            </a:pPr>
            <a:r>
              <a:rPr lang="en-GB" altLang="cs-CZ" dirty="0" smtClean="0"/>
              <a:t> appropriate restrictions and duties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9707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Selected Problems of Czech Criminal Law – Criminal Liability in the Czech Criminal Law; 9. X. 2019</a:t>
            </a:r>
            <a:endParaRPr lang="cs-CZ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cs-CZ" noProof="1" smtClean="0"/>
              <a:t>Prohibition of entering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GB" altLang="cs-CZ" smtClean="0"/>
              <a:t>sports</a:t>
            </a:r>
            <a:r>
              <a:rPr lang="en-GB" altLang="cs-CZ" dirty="0" smtClean="0"/>
              <a:t>, cultural and other social events</a:t>
            </a:r>
          </a:p>
          <a:p>
            <a:pPr eaLnBrk="1" hangingPunct="1">
              <a:spcAft>
                <a:spcPts val="600"/>
              </a:spcAft>
            </a:pPr>
            <a:r>
              <a:rPr lang="en-GB" altLang="cs-CZ" dirty="0" smtClean="0"/>
              <a:t>up to ten years</a:t>
            </a:r>
          </a:p>
          <a:p>
            <a:pPr eaLnBrk="1" hangingPunct="1">
              <a:spcAft>
                <a:spcPts val="600"/>
              </a:spcAft>
            </a:pPr>
            <a:r>
              <a:rPr lang="en-GB" altLang="cs-CZ" dirty="0" smtClean="0"/>
              <a:t>an intentional criminal offence committed in connection with such an event</a:t>
            </a:r>
          </a:p>
          <a:p>
            <a:pPr eaLnBrk="1" hangingPunct="1">
              <a:spcAft>
                <a:spcPts val="600"/>
              </a:spcAft>
            </a:pPr>
            <a:r>
              <a:rPr lang="en-GB" altLang="cs-CZ" dirty="0" smtClean="0"/>
              <a:t>cooperation with probation officer</a:t>
            </a:r>
          </a:p>
          <a:p>
            <a:pPr eaLnBrk="1" hangingPunct="1">
              <a:spcAft>
                <a:spcPts val="600"/>
              </a:spcAft>
            </a:pPr>
            <a:r>
              <a:rPr lang="en-GB" altLang="cs-CZ" dirty="0" smtClean="0"/>
              <a:t>possibility to order to stay at the Police station during the time of event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674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Selected Problems of Czech Criminal Law – Criminal Liability in the Czech Criminal Law; 9. X. 2019</a:t>
            </a:r>
            <a:endParaRPr lang="cs-CZ"/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8800" y="1346662"/>
            <a:ext cx="10753200" cy="44853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GB" altLang="cs-CZ" b="1" dirty="0" smtClean="0"/>
              <a:t>of titles of honours and awards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GB" altLang="cs-CZ" b="1" dirty="0" smtClean="0"/>
              <a:t>of a military rank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GB" altLang="cs-CZ" dirty="0" smtClean="0"/>
              <a:t>may be imposed by the court on an offender who has committed an intentional crime with  especially condemnable motivation and on whom the court imposes an unconditional sentence of </a:t>
            </a:r>
            <a:r>
              <a:rPr lang="en-GB" altLang="cs-CZ" dirty="0" err="1" smtClean="0"/>
              <a:t>imprisonmet</a:t>
            </a:r>
            <a:r>
              <a:rPr lang="en-GB" altLang="cs-CZ" dirty="0" smtClean="0"/>
              <a:t> of at least two years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GB" altLang="cs-CZ" dirty="0" smtClean="0"/>
              <a:t>in addition to other punishment if it is required for the sake maintaining discipline and order in the armed forces or the armed corps.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GB" altLang="cs-CZ" dirty="0" smtClean="0"/>
              <a:t>these sentences are subsidiary and may never be imposed as a single punishments.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Deprivation</a:t>
            </a:r>
            <a:endParaRPr lang="en-GB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4338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Selected Problems of Czech Criminal Law – Criminal Liability in the Czech Criminal Law; 9. X. 2019</a:t>
            </a:r>
            <a:endParaRPr lang="cs-CZ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cs-CZ" dirty="0" smtClean="0"/>
              <a:t>Banishment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8800" y="1596044"/>
            <a:ext cx="10753200" cy="4235956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GB" altLang="cs-CZ" dirty="0" smtClean="0"/>
              <a:t>from the territory of the Czech Republic </a:t>
            </a:r>
          </a:p>
          <a:p>
            <a:pPr eaLnBrk="1" hangingPunct="1">
              <a:spcAft>
                <a:spcPts val="600"/>
              </a:spcAft>
            </a:pPr>
            <a:r>
              <a:rPr lang="en-GB" altLang="cs-CZ" dirty="0" smtClean="0"/>
              <a:t>on a person who is not a citizen of the Czech Republic </a:t>
            </a:r>
          </a:p>
          <a:p>
            <a:pPr eaLnBrk="1" hangingPunct="1">
              <a:spcAft>
                <a:spcPts val="600"/>
              </a:spcAft>
            </a:pPr>
            <a:r>
              <a:rPr lang="en-GB" altLang="cs-CZ" dirty="0" smtClean="0"/>
              <a:t>if this is required for the safety of the people or property or some other public interest</a:t>
            </a:r>
          </a:p>
          <a:p>
            <a:pPr eaLnBrk="1" hangingPunct="1">
              <a:spcAft>
                <a:spcPts val="600"/>
              </a:spcAft>
            </a:pPr>
            <a:r>
              <a:rPr lang="en-GB" altLang="cs-CZ" dirty="0" smtClean="0"/>
              <a:t>either for a period of between one and ten years, or for an indefinite time.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9506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Selected Problems of Czech Criminal Law – Criminal Liability in the Czech Criminal Law; 9. X. 2019</a:t>
            </a:r>
            <a:endParaRPr lang="cs-CZ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cs-CZ" dirty="0" smtClean="0"/>
              <a:t>Punishments for legal entities 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8800" y="1471353"/>
            <a:ext cx="10753200" cy="4360647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cs-CZ" altLang="cs-CZ" dirty="0" err="1" smtClean="0"/>
              <a:t>cancellation</a:t>
            </a:r>
            <a:r>
              <a:rPr lang="en-GB" altLang="cs-CZ" dirty="0" smtClean="0"/>
              <a:t> of the company, </a:t>
            </a:r>
            <a:endParaRPr lang="cs-CZ" altLang="cs-CZ" dirty="0" smtClean="0"/>
          </a:p>
          <a:p>
            <a:pPr eaLnBrk="1" hangingPunct="1">
              <a:spcAft>
                <a:spcPts val="600"/>
              </a:spcAft>
            </a:pPr>
            <a:r>
              <a:rPr lang="en-GB" altLang="cs-CZ" dirty="0" smtClean="0"/>
              <a:t>confiscation of property </a:t>
            </a:r>
            <a:endParaRPr lang="cs-CZ" altLang="cs-CZ" dirty="0" smtClean="0"/>
          </a:p>
          <a:p>
            <a:pPr eaLnBrk="1" hangingPunct="1">
              <a:spcAft>
                <a:spcPts val="600"/>
              </a:spcAft>
            </a:pPr>
            <a:r>
              <a:rPr lang="en-GB" altLang="cs-CZ" dirty="0" smtClean="0"/>
              <a:t>pecuniary punishment </a:t>
            </a:r>
            <a:endParaRPr lang="cs-CZ" altLang="cs-CZ" dirty="0" smtClean="0"/>
          </a:p>
          <a:p>
            <a:pPr eaLnBrk="1" hangingPunct="1">
              <a:spcAft>
                <a:spcPts val="600"/>
              </a:spcAft>
            </a:pPr>
            <a:r>
              <a:rPr lang="en-GB" altLang="cs-CZ" dirty="0" smtClean="0"/>
              <a:t>confiscation of a thing or some other property </a:t>
            </a:r>
            <a:r>
              <a:rPr lang="cs-CZ" altLang="cs-CZ" dirty="0" err="1" smtClean="0"/>
              <a:t>value</a:t>
            </a:r>
            <a:endParaRPr lang="cs-CZ" altLang="cs-CZ" dirty="0" smtClean="0"/>
          </a:p>
          <a:p>
            <a:pPr eaLnBrk="1" hangingPunct="1">
              <a:spcAft>
                <a:spcPts val="600"/>
              </a:spcAft>
            </a:pPr>
            <a:r>
              <a:rPr lang="en-GB" altLang="cs-CZ" dirty="0" smtClean="0"/>
              <a:t>a ban on activities </a:t>
            </a:r>
            <a:endParaRPr lang="cs-CZ" altLang="cs-CZ" dirty="0" smtClean="0"/>
          </a:p>
          <a:p>
            <a:pPr eaLnBrk="1" hangingPunct="1">
              <a:spcAft>
                <a:spcPts val="600"/>
              </a:spcAft>
            </a:pPr>
            <a:r>
              <a:rPr lang="en-GB" altLang="cs-CZ" dirty="0" smtClean="0"/>
              <a:t>a ban on performance of public contracts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or</a:t>
            </a:r>
            <a:r>
              <a:rPr lang="cs-CZ" altLang="cs-CZ" dirty="0" smtClean="0"/>
              <a:t> </a:t>
            </a:r>
            <a:r>
              <a:rPr lang="en-GB" altLang="cs-CZ" dirty="0" smtClean="0"/>
              <a:t> participation in public tenders </a:t>
            </a:r>
            <a:endParaRPr lang="cs-CZ" altLang="cs-CZ" dirty="0" smtClean="0"/>
          </a:p>
          <a:p>
            <a:pPr eaLnBrk="1" hangingPunct="1">
              <a:spcAft>
                <a:spcPts val="600"/>
              </a:spcAft>
            </a:pPr>
            <a:r>
              <a:rPr lang="en-GB" altLang="cs-CZ" dirty="0" smtClean="0"/>
              <a:t>a ban on acceptance of subsidies</a:t>
            </a:r>
            <a:endParaRPr lang="cs-CZ" altLang="cs-CZ" dirty="0" smtClean="0"/>
          </a:p>
          <a:p>
            <a:pPr eaLnBrk="1" hangingPunct="1">
              <a:spcAft>
                <a:spcPts val="600"/>
              </a:spcAft>
            </a:pPr>
            <a:r>
              <a:rPr lang="en-GB" altLang="cs-CZ" dirty="0" smtClean="0"/>
              <a:t>the publication of the judgment</a:t>
            </a:r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4254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Selected Problems of Czech Criminal Law – Criminal Liability in the Czech Criminal Law; 9. X. 2019</a:t>
            </a:r>
            <a:endParaRPr lang="cs-CZ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718800" y="391020"/>
            <a:ext cx="10753200" cy="451576"/>
          </a:xfrm>
        </p:spPr>
        <p:txBody>
          <a:bodyPr/>
          <a:lstStyle/>
          <a:p>
            <a:pPr algn="ctr" eaLnBrk="1" hangingPunct="1"/>
            <a:r>
              <a:rPr lang="cs-CZ" altLang="cs-CZ" dirty="0" smtClean="0"/>
              <a:t> </a:t>
            </a:r>
            <a:r>
              <a:rPr lang="en-GB" altLang="cs-CZ" dirty="0" smtClean="0"/>
              <a:t>Pecuniary punishment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8800" y="850908"/>
            <a:ext cx="10753200" cy="4593404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cs-CZ" altLang="cs-CZ" dirty="0"/>
              <a:t>t</a:t>
            </a:r>
            <a:r>
              <a:rPr lang="en-GB" altLang="cs-CZ" dirty="0"/>
              <a:t>he most important sanction for legal entities </a:t>
            </a:r>
            <a:endParaRPr lang="cs-CZ" altLang="cs-CZ" dirty="0"/>
          </a:p>
          <a:p>
            <a:pPr eaLnBrk="1" hangingPunct="1">
              <a:spcAft>
                <a:spcPts val="600"/>
              </a:spcAft>
            </a:pPr>
            <a:r>
              <a:rPr lang="en-GB" altLang="cs-CZ" dirty="0"/>
              <a:t>principally required by EU Framework Decisions as well as EC Directives</a:t>
            </a:r>
            <a:endParaRPr lang="cs-CZ" altLang="cs-CZ" dirty="0"/>
          </a:p>
          <a:p>
            <a:pPr eaLnBrk="1" hangingPunct="1">
              <a:spcAft>
                <a:spcPts val="600"/>
              </a:spcAft>
            </a:pPr>
            <a:r>
              <a:rPr lang="en-GB" altLang="cs-CZ" dirty="0"/>
              <a:t>used in all countries that have introduced corporate criminal liability</a:t>
            </a:r>
            <a:endParaRPr lang="cs-CZ" altLang="cs-CZ" dirty="0"/>
          </a:p>
          <a:p>
            <a:pPr eaLnBrk="1" hangingPunct="1">
              <a:spcAft>
                <a:spcPts val="600"/>
              </a:spcAft>
            </a:pPr>
            <a:r>
              <a:rPr lang="en-GB" altLang="cs-CZ" dirty="0"/>
              <a:t>may be imposed for all criminal offences that a legal entity may commit</a:t>
            </a:r>
            <a:endParaRPr lang="cs-CZ" altLang="cs-CZ" dirty="0"/>
          </a:p>
          <a:p>
            <a:pPr eaLnBrk="1" hangingPunct="1">
              <a:spcAft>
                <a:spcPts val="600"/>
              </a:spcAft>
            </a:pPr>
            <a:r>
              <a:rPr lang="en-GB" altLang="cs-CZ" dirty="0"/>
              <a:t>imposed in daily rates – from </a:t>
            </a:r>
            <a:r>
              <a:rPr lang="cs-CZ" altLang="cs-CZ" dirty="0"/>
              <a:t>2</a:t>
            </a:r>
            <a:r>
              <a:rPr lang="en-GB" altLang="cs-CZ" dirty="0"/>
              <a:t>0 to 730 </a:t>
            </a:r>
            <a:r>
              <a:rPr lang="cs-CZ" altLang="cs-CZ" dirty="0"/>
              <a:t>(t</a:t>
            </a:r>
            <a:r>
              <a:rPr lang="en-GB" altLang="cs-CZ" dirty="0"/>
              <a:t>he precise number is set according to the nature and seriousness of the criminal offence</a:t>
            </a:r>
            <a:r>
              <a:rPr lang="cs-CZ" altLang="cs-CZ" dirty="0"/>
              <a:t>)</a:t>
            </a:r>
          </a:p>
          <a:p>
            <a:pPr eaLnBrk="1" hangingPunct="1">
              <a:spcAft>
                <a:spcPts val="600"/>
              </a:spcAft>
            </a:pPr>
            <a:r>
              <a:rPr lang="en-GB" altLang="cs-CZ" dirty="0"/>
              <a:t>the daily rate is no less than CZK 1,000 </a:t>
            </a:r>
            <a:r>
              <a:rPr lang="cs-CZ" altLang="cs-CZ" dirty="0"/>
              <a:t>(3</a:t>
            </a:r>
            <a:r>
              <a:rPr lang="en-GB" altLang="cs-CZ" dirty="0"/>
              <a:t>9</a:t>
            </a:r>
            <a:r>
              <a:rPr lang="cs-CZ" altLang="cs-CZ" dirty="0"/>
              <a:t>8 EUR)</a:t>
            </a:r>
            <a:r>
              <a:rPr lang="en-GB" altLang="cs-CZ" dirty="0"/>
              <a:t>and no more than CZK 2,000,000</a:t>
            </a:r>
            <a:r>
              <a:rPr lang="cs-CZ" altLang="cs-CZ" dirty="0"/>
              <a:t> (7</a:t>
            </a:r>
            <a:r>
              <a:rPr lang="en-GB" altLang="cs-CZ" dirty="0"/>
              <a:t>8</a:t>
            </a:r>
            <a:r>
              <a:rPr lang="cs-CZ" altLang="cs-CZ" dirty="0"/>
              <a:t> </a:t>
            </a:r>
            <a:r>
              <a:rPr lang="en-GB" altLang="cs-CZ" dirty="0"/>
              <a:t>7</a:t>
            </a:r>
            <a:r>
              <a:rPr lang="cs-CZ" altLang="cs-CZ" dirty="0"/>
              <a:t>0</a:t>
            </a:r>
            <a:r>
              <a:rPr lang="en-GB" altLang="cs-CZ" dirty="0"/>
              <a:t>9</a:t>
            </a:r>
            <a:r>
              <a:rPr lang="cs-CZ" altLang="cs-CZ" dirty="0"/>
              <a:t> EUR) - (t</a:t>
            </a:r>
            <a:r>
              <a:rPr lang="en-GB" altLang="cs-CZ" dirty="0"/>
              <a:t>he precise amount is set with view to the offender’s property)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2930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Selected Problems of Czech Criminal Law – Criminal Liability in the Czech Criminal Law; 9. X. 2019</a:t>
            </a:r>
            <a:endParaRPr lang="cs-CZ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dirty="0" err="1"/>
              <a:t>Goals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punishment</a:t>
            </a:r>
            <a:endParaRPr lang="en-GB" altLang="cs-CZ" dirty="0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8800" y="1171576"/>
            <a:ext cx="10753200" cy="4660424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b="1" dirty="0" err="1" smtClean="0"/>
              <a:t>Prevention</a:t>
            </a:r>
            <a:r>
              <a:rPr lang="cs-CZ" altLang="cs-CZ" b="1" dirty="0" smtClean="0"/>
              <a:t> </a:t>
            </a:r>
          </a:p>
          <a:p>
            <a:pPr lvl="1">
              <a:lnSpc>
                <a:spcPct val="150000"/>
              </a:lnSpc>
            </a:pPr>
            <a:r>
              <a:rPr lang="cs-CZ" altLang="cs-CZ" sz="2800" b="1" dirty="0" err="1" smtClean="0"/>
              <a:t>individual</a:t>
            </a:r>
            <a:endParaRPr lang="cs-CZ" altLang="cs-CZ" sz="2800" b="1" dirty="0" smtClean="0"/>
          </a:p>
          <a:p>
            <a:pPr marL="1257300" lvl="2" indent="-342900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altLang="cs-CZ" sz="2800" b="1" dirty="0" smtClean="0"/>
              <a:t>positive </a:t>
            </a:r>
            <a:r>
              <a:rPr lang="cs-CZ" altLang="cs-CZ" sz="2800" dirty="0" smtClean="0"/>
              <a:t>(re-</a:t>
            </a:r>
            <a:r>
              <a:rPr lang="cs-CZ" altLang="cs-CZ" sz="2800" dirty="0" err="1" smtClean="0"/>
              <a:t>socialisation</a:t>
            </a:r>
            <a:r>
              <a:rPr lang="cs-CZ" altLang="cs-CZ" sz="2800" dirty="0" smtClean="0"/>
              <a:t>)</a:t>
            </a:r>
          </a:p>
          <a:p>
            <a:pPr marL="1257300" lvl="2" indent="-342900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altLang="cs-CZ" sz="2800" b="1" dirty="0" smtClean="0"/>
              <a:t>negative </a:t>
            </a:r>
            <a:r>
              <a:rPr lang="cs-CZ" altLang="cs-CZ" sz="2800" dirty="0" smtClean="0"/>
              <a:t>(</a:t>
            </a:r>
            <a:r>
              <a:rPr lang="cs-CZ" altLang="cs-CZ" sz="2800" dirty="0" err="1" smtClean="0"/>
              <a:t>deterrence</a:t>
            </a:r>
            <a:r>
              <a:rPr lang="cs-CZ" altLang="cs-CZ" sz="2800" dirty="0" smtClean="0"/>
              <a:t>, </a:t>
            </a:r>
            <a:r>
              <a:rPr lang="cs-CZ" altLang="cs-CZ" sz="2800" dirty="0" err="1" smtClean="0"/>
              <a:t>elimination</a:t>
            </a:r>
            <a:r>
              <a:rPr lang="cs-CZ" altLang="cs-CZ" sz="2800" dirty="0" smtClean="0"/>
              <a:t>)</a:t>
            </a:r>
            <a:endParaRPr lang="cs-CZ" altLang="cs-CZ" sz="2800" dirty="0"/>
          </a:p>
          <a:p>
            <a:pPr lvl="1">
              <a:lnSpc>
                <a:spcPct val="150000"/>
              </a:lnSpc>
            </a:pPr>
            <a:r>
              <a:rPr lang="cs-CZ" altLang="cs-CZ" sz="2800" b="1" dirty="0" err="1" smtClean="0"/>
              <a:t>general</a:t>
            </a:r>
            <a:r>
              <a:rPr lang="cs-CZ" altLang="cs-CZ" sz="2800" b="1" dirty="0"/>
              <a:t> </a:t>
            </a:r>
            <a:endParaRPr lang="cs-CZ" altLang="cs-CZ" sz="2800" b="1" dirty="0" smtClean="0"/>
          </a:p>
          <a:p>
            <a:pPr marL="342900" lvl="1" indent="-342900">
              <a:lnSpc>
                <a:spcPct val="150000"/>
              </a:lnSpc>
            </a:pPr>
            <a:r>
              <a:rPr lang="cs-CZ" altLang="cs-CZ" sz="2800" b="1" dirty="0" err="1" smtClean="0">
                <a:ea typeface="+mn-ea"/>
                <a:cs typeface="+mn-cs"/>
              </a:rPr>
              <a:t>Repression</a:t>
            </a:r>
            <a:r>
              <a:rPr lang="cs-CZ" altLang="cs-CZ" sz="2800" b="1" dirty="0" smtClean="0">
                <a:ea typeface="+mn-ea"/>
                <a:cs typeface="+mn-cs"/>
              </a:rPr>
              <a:t> </a:t>
            </a:r>
          </a:p>
          <a:p>
            <a:pPr marL="342900" lvl="1" indent="-342900">
              <a:lnSpc>
                <a:spcPct val="150000"/>
              </a:lnSpc>
            </a:pPr>
            <a:r>
              <a:rPr lang="cs-CZ" altLang="cs-CZ" sz="2800" b="1" dirty="0" err="1" smtClean="0">
                <a:ea typeface="+mn-ea"/>
                <a:cs typeface="+mn-cs"/>
              </a:rPr>
              <a:t>Satisfaction</a:t>
            </a:r>
            <a:endParaRPr lang="cs-CZ" altLang="cs-CZ" sz="2800" b="1" dirty="0" smtClean="0">
              <a:ea typeface="+mn-ea"/>
              <a:cs typeface="+mn-cs"/>
            </a:endParaRPr>
          </a:p>
          <a:p>
            <a:pPr marL="342900" lvl="1" indent="-342900">
              <a:lnSpc>
                <a:spcPct val="150000"/>
              </a:lnSpc>
            </a:pPr>
            <a:r>
              <a:rPr lang="cs-CZ" altLang="cs-CZ" sz="2800" b="1" dirty="0" err="1" smtClean="0">
                <a:ea typeface="+mn-ea"/>
                <a:cs typeface="+mn-cs"/>
              </a:rPr>
              <a:t>Rehabilitation</a:t>
            </a:r>
            <a:r>
              <a:rPr lang="cs-CZ" altLang="cs-CZ" sz="2800" b="1" dirty="0" smtClean="0">
                <a:ea typeface="+mn-ea"/>
                <a:cs typeface="+mn-cs"/>
              </a:rPr>
              <a:t> </a:t>
            </a:r>
            <a:endParaRPr lang="cs-CZ" altLang="cs-CZ" sz="2800" b="1" dirty="0">
              <a:ea typeface="+mn-ea"/>
              <a:cs typeface="+mn-cs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7330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Selected Problems of Czech Criminal Law – Criminal Liability in the Czech Criminal Law; 9. X. 2019</a:t>
            </a:r>
            <a:endParaRPr lang="cs-CZ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 </a:t>
            </a:r>
            <a:r>
              <a:rPr lang="cs-CZ" altLang="cs-CZ" smtClean="0"/>
              <a:t>Dissolution</a:t>
            </a:r>
            <a:r>
              <a:rPr lang="en-GB" altLang="cs-CZ" smtClean="0"/>
              <a:t> of </a:t>
            </a:r>
            <a:r>
              <a:rPr lang="en-GB" altLang="cs-CZ" dirty="0" smtClean="0"/>
              <a:t>company 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n-GB" altLang="cs-CZ" dirty="0" smtClean="0"/>
              <a:t>the strictest penalty that can be imposed upon a legal entity</a:t>
            </a:r>
            <a:endParaRPr lang="cs-CZ" altLang="cs-CZ" dirty="0" smtClean="0"/>
          </a:p>
          <a:p>
            <a:pPr algn="just" eaLnBrk="1" hangingPunct="1"/>
            <a:r>
              <a:rPr lang="en-GB" altLang="cs-CZ" dirty="0" smtClean="0"/>
              <a:t>applicable only to legal entities that, while having their registered offices in the Czech Republic, perform such activities that entirely or predominantly consist of committing criminal offences</a:t>
            </a:r>
            <a:endParaRPr lang="cs-CZ" altLang="cs-CZ" dirty="0" smtClean="0"/>
          </a:p>
          <a:p>
            <a:pPr algn="just" eaLnBrk="1" hangingPunct="1"/>
            <a:r>
              <a:rPr lang="cs-CZ" altLang="cs-CZ" dirty="0" smtClean="0"/>
              <a:t>t</a:t>
            </a:r>
            <a:r>
              <a:rPr lang="en-GB" altLang="cs-CZ" dirty="0" smtClean="0"/>
              <a:t>he purpose of this</a:t>
            </a:r>
            <a:r>
              <a:rPr lang="cs-CZ" altLang="cs-CZ" dirty="0" smtClean="0"/>
              <a:t> </a:t>
            </a:r>
            <a:r>
              <a:rPr lang="en-GB" altLang="cs-CZ" dirty="0" smtClean="0"/>
              <a:t>punishment is to ultimately prevent the legal entity from performing any further activity that consists in the continuous commission of crime</a:t>
            </a:r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8458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Selected Problems of Czech Criminal Law – Criminal Liability in the Czech Criminal Law; 9. X. 2019</a:t>
            </a:r>
            <a:endParaRPr lang="cs-CZ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dirty="0" smtClean="0"/>
              <a:t> </a:t>
            </a:r>
            <a:r>
              <a:rPr lang="en-GB" altLang="cs-CZ" dirty="0" smtClean="0"/>
              <a:t>The publication of the judgement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8800" y="1421476"/>
            <a:ext cx="10753200" cy="4410524"/>
          </a:xfrm>
        </p:spPr>
        <p:txBody>
          <a:bodyPr/>
          <a:lstStyle/>
          <a:p>
            <a:pPr eaLnBrk="1" hangingPunct="1">
              <a:spcAft>
                <a:spcPts val="600"/>
              </a:spcAft>
              <a:defRPr/>
            </a:pPr>
            <a:r>
              <a:rPr lang="en-GB" dirty="0" smtClean="0"/>
              <a:t>is a new type of punishment in Czech law</a:t>
            </a:r>
            <a:endParaRPr lang="cs-CZ" dirty="0" smtClean="0"/>
          </a:p>
          <a:p>
            <a:pPr eaLnBrk="1" hangingPunct="1">
              <a:spcAft>
                <a:spcPts val="600"/>
              </a:spcAft>
              <a:defRPr/>
            </a:pPr>
            <a:r>
              <a:rPr lang="en-GB" dirty="0" smtClean="0"/>
              <a:t>penalty intended exclusively for legal entities</a:t>
            </a:r>
            <a:endParaRPr lang="cs-CZ" dirty="0" smtClean="0"/>
          </a:p>
          <a:p>
            <a:pPr eaLnBrk="1" hangingPunct="1">
              <a:spcAft>
                <a:spcPts val="600"/>
              </a:spcAft>
              <a:defRPr/>
            </a:pPr>
            <a:r>
              <a:rPr lang="en-GB" dirty="0" smtClean="0"/>
              <a:t>a strong preventive nature of this punishment</a:t>
            </a:r>
            <a:r>
              <a:rPr lang="cs-CZ" i="1" dirty="0" smtClean="0"/>
              <a:t>: </a:t>
            </a:r>
            <a:r>
              <a:rPr lang="cs-CZ" dirty="0" smtClean="0"/>
              <a:t>i</a:t>
            </a:r>
            <a:r>
              <a:rPr lang="en-GB" dirty="0"/>
              <a:t>t</a:t>
            </a:r>
            <a:r>
              <a:rPr lang="en-GB" i="1" dirty="0"/>
              <a:t> </a:t>
            </a:r>
            <a:r>
              <a:rPr lang="cs-CZ" i="1" dirty="0" smtClean="0"/>
              <a:t>„</a:t>
            </a:r>
            <a:r>
              <a:rPr lang="en-GB" i="1" dirty="0" smtClean="0"/>
              <a:t>can </a:t>
            </a:r>
            <a:r>
              <a:rPr lang="en-GB" i="1" dirty="0"/>
              <a:t>be imposed where it is necessary to inform the public of a judgment of conviction, mainly because of the nature and the seriousness of the criminal offence, or where required by the interest of protecting the safety of people, property or </a:t>
            </a:r>
            <a:r>
              <a:rPr lang="en-GB" i="1" dirty="0" smtClean="0"/>
              <a:t>society</a:t>
            </a:r>
            <a:r>
              <a:rPr lang="cs-CZ" i="1" dirty="0" smtClean="0"/>
              <a:t>“</a:t>
            </a:r>
            <a:endParaRPr lang="cs-CZ" i="1" dirty="0"/>
          </a:p>
          <a:p>
            <a:pPr eaLnBrk="1" hangingPunct="1">
              <a:spcAft>
                <a:spcPts val="600"/>
              </a:spcAft>
              <a:defRPr/>
            </a:pPr>
            <a:r>
              <a:rPr lang="en-GB" dirty="0" smtClean="0"/>
              <a:t>forces the legal entity to publicize, at its own cost, the final and conclusive judgment or some part thereof determined by the judge</a:t>
            </a:r>
            <a:r>
              <a:rPr lang="cs-CZ" dirty="0" smtClean="0"/>
              <a:t> </a:t>
            </a:r>
            <a:r>
              <a:rPr lang="en-GB" dirty="0" smtClean="0"/>
              <a:t>in some public medium channel determined by the judge</a:t>
            </a:r>
            <a:endParaRPr lang="cs-CZ" i="1" dirty="0" smtClean="0"/>
          </a:p>
          <a:p>
            <a:pPr eaLnBrk="1" hangingPunct="1">
              <a:defRPr/>
            </a:pPr>
            <a:endParaRPr lang="cs-CZ" dirty="0" smtClean="0"/>
          </a:p>
          <a:p>
            <a:pPr marL="0" indent="0">
              <a:buNone/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err="1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2222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Selected Problems of Czech Criminal Law – Criminal Liability in the Czech Criminal Law; 9. X. 2019</a:t>
            </a:r>
            <a:endParaRPr lang="cs-CZ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dirty="0" smtClean="0"/>
              <a:t> </a:t>
            </a:r>
            <a:r>
              <a:rPr lang="cs-CZ" altLang="cs-CZ" dirty="0" err="1" smtClean="0"/>
              <a:t>Protective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measures</a:t>
            </a:r>
            <a:endParaRPr lang="cs-CZ" altLang="cs-CZ" dirty="0" smtClean="0"/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/>
              <a:t>only two </a:t>
            </a:r>
            <a:endParaRPr lang="cs-CZ" dirty="0" smtClean="0"/>
          </a:p>
          <a:p>
            <a:pPr eaLnBrk="1" hangingPunct="1">
              <a:defRPr/>
            </a:pPr>
            <a:r>
              <a:rPr lang="en-GB" dirty="0" smtClean="0"/>
              <a:t>confiscation of a thing</a:t>
            </a:r>
          </a:p>
          <a:p>
            <a:pPr eaLnBrk="1" hangingPunct="1">
              <a:defRPr/>
            </a:pPr>
            <a:r>
              <a:rPr lang="en-GB" dirty="0" smtClean="0"/>
              <a:t>confiscation of a proportion of property</a:t>
            </a:r>
          </a:p>
          <a:p>
            <a:pPr eaLnBrk="1" hangingPunct="1">
              <a:defRPr/>
            </a:pPr>
            <a:endParaRPr lang="cs-CZ" dirty="0" smtClean="0"/>
          </a:p>
          <a:p>
            <a:pPr marL="0" indent="0">
              <a:buNone/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err="1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9115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xfrm>
            <a:off x="1925760" y="1798870"/>
            <a:ext cx="8086635" cy="647700"/>
          </a:xfrm>
        </p:spPr>
        <p:txBody>
          <a:bodyPr/>
          <a:lstStyle/>
          <a:p>
            <a:pPr algn="ctr"/>
            <a:r>
              <a:rPr lang="en-GB" altLang="cs-CZ" dirty="0" smtClean="0"/>
              <a:t>Thank you for your attention!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>
          <a:xfrm>
            <a:off x="2033590" y="2017713"/>
            <a:ext cx="8082321" cy="4383087"/>
          </a:xfrm>
        </p:spPr>
        <p:txBody>
          <a:bodyPr/>
          <a:lstStyle/>
          <a:p>
            <a:pPr marL="0" indent="0" algn="just">
              <a:buNone/>
            </a:pPr>
            <a:endParaRPr lang="en-GB" altLang="cs-CZ" dirty="0" smtClean="0"/>
          </a:p>
          <a:p>
            <a:pPr marL="0" indent="0" algn="just">
              <a:buNone/>
            </a:pPr>
            <a:endParaRPr lang="en-GB" altLang="cs-CZ" dirty="0" smtClean="0"/>
          </a:p>
          <a:p>
            <a:pPr marL="0" indent="0" algn="just">
              <a:buNone/>
            </a:pPr>
            <a:endParaRPr lang="cs-CZ" altLang="cs-CZ" dirty="0" smtClean="0"/>
          </a:p>
          <a:p>
            <a:pPr marL="0" indent="0" algn="just">
              <a:buNone/>
            </a:pPr>
            <a:r>
              <a:rPr lang="en-GB" altLang="cs-CZ" sz="2000" b="1" dirty="0" err="1"/>
              <a:t>JUDr</a:t>
            </a:r>
            <a:r>
              <a:rPr lang="en-GB" altLang="cs-CZ" sz="2000" b="1" dirty="0"/>
              <a:t>. Jan Provazník, Ph.D.</a:t>
            </a:r>
          </a:p>
          <a:p>
            <a:pPr marL="0" indent="0" algn="just">
              <a:buNone/>
            </a:pPr>
            <a:r>
              <a:rPr lang="en-GB" altLang="cs-CZ" sz="2000" b="1" dirty="0"/>
              <a:t>Assistant Professor </a:t>
            </a:r>
          </a:p>
          <a:p>
            <a:pPr marL="0" indent="0" algn="just">
              <a:buNone/>
            </a:pPr>
            <a:r>
              <a:rPr lang="en-GB" altLang="cs-CZ" sz="2000" b="1" dirty="0"/>
              <a:t>Department of Criminal Law</a:t>
            </a:r>
          </a:p>
          <a:p>
            <a:pPr marL="0" indent="0" algn="just">
              <a:buNone/>
            </a:pPr>
            <a:r>
              <a:rPr lang="en-GB" altLang="cs-CZ" sz="2000" b="1" dirty="0"/>
              <a:t>Office: room no. 226</a:t>
            </a:r>
          </a:p>
          <a:p>
            <a:pPr marL="0" indent="0" algn="just">
              <a:buNone/>
            </a:pPr>
            <a:r>
              <a:rPr lang="en-GB" altLang="cs-CZ" sz="2000" b="1" dirty="0"/>
              <a:t>Consultation hours:</a:t>
            </a:r>
            <a:r>
              <a:rPr lang="en-GB" altLang="cs-CZ" sz="2000" dirty="0"/>
              <a:t> </a:t>
            </a:r>
            <a:r>
              <a:rPr lang="en-GB" altLang="cs-CZ" sz="2000" b="1" dirty="0"/>
              <a:t>Wednesdays 13:30 - 15:00</a:t>
            </a:r>
          </a:p>
          <a:p>
            <a:pPr marL="0" indent="0" algn="just">
              <a:buNone/>
            </a:pPr>
            <a:r>
              <a:rPr lang="en-GB" altLang="cs-CZ" sz="2000" b="1" dirty="0"/>
              <a:t>E:mail:</a:t>
            </a:r>
            <a:r>
              <a:rPr lang="en-GB" altLang="cs-CZ" sz="2000" dirty="0"/>
              <a:t> </a:t>
            </a:r>
            <a:r>
              <a:rPr lang="en-GB" altLang="cs-CZ" sz="2000" b="1" dirty="0"/>
              <a:t>jan.provaznik@law.muni.cz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cs-CZ" smtClean="0"/>
              <a:t>Selected Problems of Czech Criminal Law – Criminal Liability in the Czech Criminal Law; 9. X. 2019</a:t>
            </a:r>
            <a:endParaRPr lang="cs-CZ" alt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87672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Selected Problems of Czech Criminal Law – Criminal Liability in the Czech Criminal Law; 9. X. 2019</a:t>
            </a:r>
            <a:endParaRPr lang="cs-CZ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cs-CZ" dirty="0"/>
              <a:t>The System of Sanctions </a:t>
            </a:r>
            <a:endParaRPr lang="en-GB" altLang="cs-CZ" dirty="0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i="1" dirty="0" err="1" smtClean="0"/>
              <a:t>Punishments</a:t>
            </a:r>
            <a:r>
              <a:rPr lang="cs-CZ" altLang="cs-CZ" b="1" i="1" dirty="0" smtClean="0"/>
              <a:t> </a:t>
            </a:r>
            <a:r>
              <a:rPr lang="cs-CZ" altLang="cs-CZ" dirty="0" smtClean="0"/>
              <a:t> - </a:t>
            </a:r>
            <a:r>
              <a:rPr lang="cs-CZ" altLang="cs-CZ" dirty="0" err="1" smtClean="0"/>
              <a:t>can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be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imposed</a:t>
            </a:r>
            <a:r>
              <a:rPr lang="cs-CZ" altLang="cs-CZ" dirty="0" smtClean="0"/>
              <a:t> by a </a:t>
            </a:r>
            <a:r>
              <a:rPr lang="cs-CZ" altLang="cs-CZ" dirty="0" err="1" smtClean="0"/>
              <a:t>criminal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court</a:t>
            </a:r>
            <a:r>
              <a:rPr lang="cs-CZ" altLang="cs-CZ" dirty="0" smtClean="0"/>
              <a:t> on </a:t>
            </a:r>
            <a:r>
              <a:rPr lang="cs-CZ" altLang="cs-CZ" dirty="0" err="1" smtClean="0"/>
              <a:t>an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offender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criminal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act</a:t>
            </a:r>
            <a:r>
              <a:rPr lang="cs-CZ" altLang="cs-CZ" dirty="0" smtClean="0"/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eaLnBrk="1" hangingPunct="1"/>
            <a:r>
              <a:rPr lang="cs-CZ" altLang="cs-CZ" b="1" i="1" dirty="0" err="1" smtClean="0"/>
              <a:t>Protective</a:t>
            </a:r>
            <a:r>
              <a:rPr lang="cs-CZ" altLang="cs-CZ" b="1" i="1" dirty="0" smtClean="0"/>
              <a:t> </a:t>
            </a:r>
            <a:r>
              <a:rPr lang="cs-CZ" altLang="cs-CZ" b="1" i="1" dirty="0" err="1" smtClean="0"/>
              <a:t>measures</a:t>
            </a:r>
            <a:r>
              <a:rPr lang="cs-CZ" altLang="cs-CZ" dirty="0" smtClean="0"/>
              <a:t> – </a:t>
            </a:r>
            <a:r>
              <a:rPr lang="cs-CZ" altLang="cs-CZ" dirty="0" err="1" smtClean="0"/>
              <a:t>can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be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imposed</a:t>
            </a:r>
            <a:r>
              <a:rPr lang="cs-CZ" altLang="cs-CZ" dirty="0" smtClean="0"/>
              <a:t> by </a:t>
            </a:r>
            <a:r>
              <a:rPr lang="cs-CZ" altLang="cs-CZ" dirty="0" err="1" smtClean="0"/>
              <a:t>court</a:t>
            </a:r>
            <a:r>
              <a:rPr lang="cs-CZ" altLang="cs-CZ" dirty="0" smtClean="0"/>
              <a:t> in </a:t>
            </a:r>
            <a:r>
              <a:rPr lang="cs-CZ" altLang="cs-CZ" dirty="0" err="1" smtClean="0"/>
              <a:t>criminal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or</a:t>
            </a:r>
            <a:r>
              <a:rPr lang="cs-CZ" altLang="cs-CZ" dirty="0" smtClean="0"/>
              <a:t> civil </a:t>
            </a:r>
            <a:r>
              <a:rPr lang="cs-CZ" altLang="cs-CZ" dirty="0" err="1" smtClean="0"/>
              <a:t>proceedings</a:t>
            </a:r>
            <a:r>
              <a:rPr lang="cs-CZ" altLang="cs-CZ" dirty="0" smtClean="0"/>
              <a:t> on </a:t>
            </a:r>
            <a:r>
              <a:rPr lang="cs-CZ" altLang="cs-CZ" dirty="0" err="1" smtClean="0"/>
              <a:t>an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offender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criminal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act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act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otherwisse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classified</a:t>
            </a:r>
            <a:r>
              <a:rPr lang="cs-CZ" altLang="cs-CZ" dirty="0" smtClean="0"/>
              <a:t> as </a:t>
            </a:r>
            <a:r>
              <a:rPr lang="cs-CZ" altLang="cs-CZ" dirty="0" err="1" smtClean="0"/>
              <a:t>criminal</a:t>
            </a:r>
            <a:r>
              <a:rPr lang="cs-CZ" altLang="cs-CZ" dirty="0" smtClean="0"/>
              <a:t>. 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6411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Selected Problems of Czech Criminal Law – Criminal Liability in the Czech Criminal Law; 9. X. 2019</a:t>
            </a:r>
            <a:endParaRPr lang="cs-CZ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cs-CZ" dirty="0"/>
              <a:t>Fundamental  principles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cs-CZ" dirty="0" smtClean="0"/>
              <a:t>the principle of legality – </a:t>
            </a:r>
            <a:r>
              <a:rPr lang="en-GB" altLang="cs-CZ" i="1" dirty="0" err="1" smtClean="0"/>
              <a:t>nulla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poena</a:t>
            </a:r>
            <a:r>
              <a:rPr lang="en-GB" altLang="cs-CZ" i="1" dirty="0" smtClean="0"/>
              <a:t> sine </a:t>
            </a:r>
            <a:r>
              <a:rPr lang="en-GB" altLang="cs-CZ" i="1" dirty="0" err="1" smtClean="0"/>
              <a:t>lege</a:t>
            </a:r>
            <a:r>
              <a:rPr lang="en-GB" altLang="cs-CZ" i="1" dirty="0" smtClean="0"/>
              <a:t> – </a:t>
            </a:r>
            <a:r>
              <a:rPr lang="en-GB" altLang="cs-CZ" dirty="0" smtClean="0"/>
              <a:t>„</a:t>
            </a:r>
            <a:r>
              <a:rPr lang="en-GB" altLang="cs-CZ" i="1" dirty="0" smtClean="0"/>
              <a:t>only the law shall determine what penalties may be imposed on offender of a criminal offence.“  Criminal sanctions shall be imposed only in accordance with the law</a:t>
            </a:r>
            <a:r>
              <a:rPr lang="cs-CZ" altLang="cs-CZ" i="1" dirty="0" smtClean="0"/>
              <a:t>. </a:t>
            </a:r>
            <a:endParaRPr lang="en-GB" altLang="cs-CZ" i="1" dirty="0"/>
          </a:p>
          <a:p>
            <a:pPr eaLnBrk="1" hangingPunct="1"/>
            <a:endParaRPr lang="cs-CZ" altLang="cs-CZ" i="1" dirty="0" smtClean="0"/>
          </a:p>
          <a:p>
            <a:pPr eaLnBrk="1" hangingPunct="1"/>
            <a:r>
              <a:rPr lang="en-GB" altLang="cs-CZ" dirty="0" smtClean="0"/>
              <a:t>the principle of humanity – cruel and disproportionate sanctions may not be imposed. The execution of a criminal sanction must not undermine human dignity</a:t>
            </a:r>
            <a:r>
              <a:rPr lang="cs-CZ" altLang="cs-CZ" dirty="0" smtClean="0"/>
              <a:t>.</a:t>
            </a:r>
          </a:p>
          <a:p>
            <a:pPr eaLnBrk="1" hangingPunct="1"/>
            <a:endParaRPr lang="cs-CZ" altLang="cs-CZ" i="1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453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2029276" y="722127"/>
            <a:ext cx="8086635" cy="647700"/>
          </a:xfrm>
        </p:spPr>
        <p:txBody>
          <a:bodyPr/>
          <a:lstStyle/>
          <a:p>
            <a:pPr algn="ctr"/>
            <a:r>
              <a:rPr lang="en-GB" altLang="cs-CZ" dirty="0" smtClean="0"/>
              <a:t>Fundamental  principles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0698" y="1247072"/>
            <a:ext cx="10972799" cy="4644372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cs-CZ" dirty="0" smtClean="0"/>
              <a:t>the principle of adequacy of punishment – </a:t>
            </a:r>
            <a:r>
              <a:rPr lang="en-GB" altLang="cs-CZ" i="1" dirty="0" smtClean="0"/>
              <a:t>general principles of sentencing guidelines</a:t>
            </a:r>
            <a:endParaRPr lang="cs-CZ" altLang="cs-CZ" i="1" dirty="0"/>
          </a:p>
          <a:p>
            <a:pPr lvl="1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800" dirty="0" smtClean="0"/>
              <a:t>nature and seriousness of a criminal offence (importance of the protected interest, manner in which act was committed and its consequences, the circumstances, person of the offender, the extent of his/hers fault and his motives)</a:t>
            </a:r>
            <a:endParaRPr lang="cs-CZ" altLang="cs-CZ" sz="2800" dirty="0" smtClean="0"/>
          </a:p>
          <a:p>
            <a:pPr lvl="1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altLang="cs-CZ" sz="2800" dirty="0" smtClean="0"/>
              <a:t>personal situation of an offender (family, property, situation, health, high age ….)</a:t>
            </a:r>
            <a:endParaRPr lang="cs-CZ" altLang="cs-CZ" sz="2800" dirty="0" smtClean="0"/>
          </a:p>
          <a:p>
            <a:pPr lvl="1"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altLang="cs-CZ" sz="2800" dirty="0" smtClean="0"/>
              <a:t>r</a:t>
            </a:r>
            <a:r>
              <a:rPr lang="en-GB" altLang="cs-CZ" sz="2800" dirty="0" err="1" smtClean="0"/>
              <a:t>ights</a:t>
            </a:r>
            <a:r>
              <a:rPr lang="en-GB" altLang="cs-CZ" sz="2800" dirty="0" smtClean="0"/>
              <a:t> and interests of an injured party (namely compensation of the damage)</a:t>
            </a:r>
            <a:endParaRPr lang="cs-CZ" altLang="cs-CZ" sz="2800" dirty="0" smtClean="0"/>
          </a:p>
          <a:p>
            <a:pPr lvl="1"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altLang="cs-CZ" sz="2800" dirty="0" err="1"/>
              <a:t>p</a:t>
            </a:r>
            <a:r>
              <a:rPr lang="cs-CZ" altLang="cs-CZ" sz="2800" dirty="0" err="1" smtClean="0"/>
              <a:t>assed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time</a:t>
            </a:r>
            <a:r>
              <a:rPr lang="cs-CZ" altLang="cs-CZ" sz="2800" dirty="0" smtClean="0"/>
              <a:t> and </a:t>
            </a:r>
            <a:r>
              <a:rPr lang="cs-CZ" altLang="cs-CZ" sz="2800" dirty="0" err="1" smtClean="0"/>
              <a:t>length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criminal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proceedings</a:t>
            </a:r>
            <a:endParaRPr lang="en-GB" altLang="cs-CZ" sz="2800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dirty="0" smtClean="0"/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Selected Problems of Czech Criminal Law – Criminal Liability in the Czech Criminal Law; 9. X. 2019</a:t>
            </a:r>
            <a:endParaRPr lang="cs-CZ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3283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cs-CZ" dirty="0" smtClean="0"/>
              <a:t>Personal situation of the offender - example</a:t>
            </a:r>
            <a:endParaRPr lang="cs-CZ" alt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324" y="1529542"/>
            <a:ext cx="11272058" cy="4602971"/>
          </a:xfrm>
        </p:spPr>
        <p:txBody>
          <a:bodyPr/>
          <a:lstStyle/>
          <a:p>
            <a:pPr eaLnBrk="1" hangingPunct="1">
              <a:spcAft>
                <a:spcPts val="600"/>
              </a:spcAft>
              <a:defRPr/>
            </a:pPr>
            <a:r>
              <a:rPr lang="en-GB" altLang="cs-CZ" dirty="0" smtClean="0"/>
              <a:t>Finding of the Constitutional Court file no. II. US 2027/17</a:t>
            </a:r>
          </a:p>
          <a:p>
            <a:pPr>
              <a:spcAft>
                <a:spcPts val="600"/>
              </a:spcAft>
              <a:defRPr/>
            </a:pPr>
            <a:r>
              <a:rPr lang="en-GB" altLang="cs-CZ" dirty="0" smtClean="0"/>
              <a:t>DUI (1,54</a:t>
            </a:r>
            <a:r>
              <a:rPr lang="en-GB" dirty="0" smtClean="0"/>
              <a:t> ‰)</a:t>
            </a:r>
            <a:r>
              <a:rPr lang="en-GB" altLang="cs-CZ" dirty="0" smtClean="0"/>
              <a:t>, death of driver’s wife and child</a:t>
            </a:r>
          </a:p>
          <a:p>
            <a:pPr>
              <a:spcAft>
                <a:spcPts val="600"/>
              </a:spcAft>
              <a:defRPr/>
            </a:pPr>
            <a:r>
              <a:rPr lang="en-GB" altLang="cs-CZ" dirty="0" smtClean="0"/>
              <a:t>District Court – negligent manslaughter, prohibition of driving for 7 years and house arrest </a:t>
            </a:r>
          </a:p>
          <a:p>
            <a:pPr lvl="1">
              <a:spcAft>
                <a:spcPts val="600"/>
              </a:spcAft>
              <a:defRPr/>
            </a:pPr>
            <a:r>
              <a:rPr lang="en-GB" altLang="cs-CZ" sz="2400" dirty="0" smtClean="0"/>
              <a:t>reasoning – remaining little child of the driver would have to be placed in a custody of another person or institution</a:t>
            </a:r>
          </a:p>
          <a:p>
            <a:pPr>
              <a:spcAft>
                <a:spcPts val="600"/>
              </a:spcAft>
              <a:defRPr/>
            </a:pPr>
            <a:r>
              <a:rPr lang="en-GB" altLang="cs-CZ" dirty="0" smtClean="0"/>
              <a:t>Regional Court – deprivation of liberty for 4 years</a:t>
            </a:r>
          </a:p>
          <a:p>
            <a:pPr lvl="1">
              <a:spcAft>
                <a:spcPts val="600"/>
              </a:spcAft>
              <a:defRPr/>
            </a:pPr>
            <a:r>
              <a:rPr lang="en-GB" altLang="cs-CZ" sz="2400" dirty="0" smtClean="0"/>
              <a:t>reasoning – District Court’s punishment was too lenient    </a:t>
            </a:r>
          </a:p>
          <a:p>
            <a:pPr>
              <a:spcAft>
                <a:spcPts val="600"/>
              </a:spcAft>
              <a:defRPr/>
            </a:pPr>
            <a:r>
              <a:rPr lang="en-GB" altLang="cs-CZ" dirty="0"/>
              <a:t>Constitutional Court – best interest of the child shall be the primary consideration even here – quashed the decision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dirty="0" smtClean="0"/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Selected Problems of Czech Criminal Law – Criminal Liability in the Czech Criminal Law; 9. X. 2019</a:t>
            </a:r>
            <a:endParaRPr lang="cs-CZ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5004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Selected Problems of Czech Criminal Law – Criminal Liability in the Czech Criminal Law; 9. X. 2019</a:t>
            </a:r>
            <a:endParaRPr lang="cs-CZ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cs-CZ" b="1" dirty="0" smtClean="0"/>
              <a:t>Punishments </a:t>
            </a:r>
            <a:r>
              <a:rPr lang="en-GB" altLang="cs-CZ" dirty="0" smtClean="0"/>
              <a:t>- Section 52 of CC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8800" y="1479665"/>
            <a:ext cx="10753200" cy="4352335"/>
          </a:xfrm>
        </p:spPr>
        <p:txBody>
          <a:bodyPr/>
          <a:lstStyle/>
          <a:p>
            <a:pPr eaLnBrk="1" hangingPunct="1"/>
            <a:r>
              <a:rPr lang="en-GB" altLang="cs-CZ" sz="2400" dirty="0"/>
              <a:t>a sentence of imprisonment</a:t>
            </a:r>
          </a:p>
          <a:p>
            <a:pPr eaLnBrk="1" hangingPunct="1"/>
            <a:r>
              <a:rPr lang="en-GB" altLang="cs-CZ" sz="2400" dirty="0"/>
              <a:t> house arrest</a:t>
            </a:r>
            <a:endParaRPr lang="en-GB" altLang="cs-CZ" sz="2400" b="1" dirty="0"/>
          </a:p>
          <a:p>
            <a:pPr eaLnBrk="1" hangingPunct="1"/>
            <a:r>
              <a:rPr lang="en-GB" altLang="cs-CZ" sz="2400" b="1" dirty="0"/>
              <a:t> </a:t>
            </a:r>
            <a:r>
              <a:rPr lang="en-GB" altLang="cs-CZ" sz="2400" dirty="0"/>
              <a:t>community service</a:t>
            </a:r>
          </a:p>
          <a:p>
            <a:pPr eaLnBrk="1" hangingPunct="1"/>
            <a:r>
              <a:rPr lang="en-GB" altLang="cs-CZ" sz="2400" dirty="0"/>
              <a:t> forfeiture of property</a:t>
            </a:r>
          </a:p>
          <a:p>
            <a:pPr eaLnBrk="1" hangingPunct="1"/>
            <a:r>
              <a:rPr lang="en-GB" altLang="cs-CZ" sz="2400" dirty="0"/>
              <a:t> a pecuniary penalty </a:t>
            </a:r>
          </a:p>
          <a:p>
            <a:pPr eaLnBrk="1" hangingPunct="1"/>
            <a:r>
              <a:rPr lang="en-GB" altLang="cs-CZ" sz="2400" dirty="0"/>
              <a:t> forfeiture of a thing</a:t>
            </a:r>
          </a:p>
          <a:p>
            <a:pPr eaLnBrk="1" hangingPunct="1"/>
            <a:r>
              <a:rPr lang="en-GB" altLang="cs-CZ" sz="2400" dirty="0"/>
              <a:t> prohibition to undertake activities</a:t>
            </a:r>
          </a:p>
          <a:p>
            <a:pPr eaLnBrk="1" hangingPunct="1"/>
            <a:r>
              <a:rPr lang="en-GB" altLang="cs-CZ" sz="2400" dirty="0"/>
              <a:t> prohibition of residence</a:t>
            </a:r>
          </a:p>
          <a:p>
            <a:pPr eaLnBrk="1" hangingPunct="1"/>
            <a:r>
              <a:rPr lang="en-GB" altLang="cs-CZ" sz="2400" dirty="0"/>
              <a:t> prohibition of entering of sport, cultural and other social events</a:t>
            </a:r>
          </a:p>
          <a:p>
            <a:pPr eaLnBrk="1" hangingPunct="1"/>
            <a:r>
              <a:rPr lang="en-GB" altLang="cs-CZ" sz="2400" dirty="0"/>
              <a:t> deprivation of titles and awards </a:t>
            </a:r>
          </a:p>
          <a:p>
            <a:pPr eaLnBrk="1" hangingPunct="1"/>
            <a:r>
              <a:rPr lang="en-GB" altLang="cs-CZ" sz="2400" dirty="0"/>
              <a:t> deprivation of a military rank</a:t>
            </a:r>
          </a:p>
          <a:p>
            <a:pPr eaLnBrk="1" hangingPunct="1"/>
            <a:r>
              <a:rPr lang="en-GB" altLang="cs-CZ" sz="2400" dirty="0"/>
              <a:t> banishment </a:t>
            </a:r>
          </a:p>
          <a:p>
            <a:pPr eaLnBrk="1" hangingPunct="1"/>
            <a:endParaRPr lang="cs-CZ" altLang="cs-CZ" sz="20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2967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Selected Problems of Czech Criminal Law – Criminal Liability in the Czech Criminal Law; 9. X. 2019</a:t>
            </a:r>
            <a:endParaRPr lang="cs-CZ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cs-CZ" dirty="0"/>
              <a:t>Protective Measures – Section 98 of CC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cs-CZ" dirty="0" smtClean="0"/>
              <a:t>protective medical treatment</a:t>
            </a:r>
          </a:p>
          <a:p>
            <a:pPr eaLnBrk="1" hangingPunct="1"/>
            <a:r>
              <a:rPr lang="en-GB" altLang="cs-CZ" dirty="0" smtClean="0"/>
              <a:t>protective detention </a:t>
            </a:r>
          </a:p>
          <a:p>
            <a:pPr eaLnBrk="1" hangingPunct="1"/>
            <a:r>
              <a:rPr lang="en-GB" altLang="cs-CZ" dirty="0" smtClean="0"/>
              <a:t>confiscation of a thing </a:t>
            </a:r>
            <a:r>
              <a:rPr lang="en-GB" altLang="cs-CZ" smtClean="0"/>
              <a:t>or </a:t>
            </a:r>
            <a:r>
              <a:rPr lang="cs-CZ" altLang="cs-CZ" smtClean="0"/>
              <a:t>an</a:t>
            </a:r>
            <a:r>
              <a:rPr lang="en-GB" altLang="cs-CZ" smtClean="0"/>
              <a:t>other </a:t>
            </a:r>
            <a:r>
              <a:rPr lang="en-GB" altLang="cs-CZ" dirty="0" smtClean="0"/>
              <a:t>property value</a:t>
            </a:r>
          </a:p>
          <a:p>
            <a:pPr eaLnBrk="1" hangingPunct="1"/>
            <a:r>
              <a:rPr lang="en-GB" altLang="cs-CZ" dirty="0" smtClean="0"/>
              <a:t>confiscation of a proportion of property</a:t>
            </a:r>
          </a:p>
          <a:p>
            <a:pPr eaLnBrk="1" hangingPunct="1"/>
            <a:r>
              <a:rPr lang="en-GB" altLang="cs-CZ" dirty="0" smtClean="0"/>
              <a:t>protective </a:t>
            </a:r>
            <a:r>
              <a:rPr lang="cs-CZ" altLang="cs-CZ" dirty="0" err="1" smtClean="0"/>
              <a:t>custody</a:t>
            </a:r>
            <a:endParaRPr lang="en-GB" altLang="cs-CZ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9559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EN.potx" id="{0C0DC805-1389-42E8-B0E9-37E70B4CDACB}" vid="{C467CF55-C5A9-4A6A-8FED-214A2E97D31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UNI MED">
    <a:dk1>
      <a:srgbClr val="000000"/>
    </a:dk1>
    <a:lt1>
      <a:srgbClr val="FFFFFF"/>
    </a:lt1>
    <a:dk2>
      <a:srgbClr val="0000DC"/>
    </a:dk2>
    <a:lt2>
      <a:srgbClr val="FFC000"/>
    </a:lt2>
    <a:accent1>
      <a:srgbClr val="0000DC"/>
    </a:accent1>
    <a:accent2>
      <a:srgbClr val="F01928"/>
    </a:accent2>
    <a:accent3>
      <a:srgbClr val="00AF3F"/>
    </a:accent3>
    <a:accent4>
      <a:srgbClr val="4BC8FF"/>
    </a:accent4>
    <a:accent5>
      <a:srgbClr val="FF7300"/>
    </a:accent5>
    <a:accent6>
      <a:srgbClr val="B9006E"/>
    </a:accent6>
    <a:hlink>
      <a:srgbClr val="0000DC"/>
    </a:hlink>
    <a:folHlink>
      <a:srgbClr val="5AC8A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2590</Words>
  <Application>Microsoft Office PowerPoint</Application>
  <PresentationFormat>Širokoúhlá obrazovka</PresentationFormat>
  <Paragraphs>295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Arial</vt:lpstr>
      <vt:lpstr>Tahoma</vt:lpstr>
      <vt:lpstr>Wingdings</vt:lpstr>
      <vt:lpstr>Presentation_MU_EN</vt:lpstr>
      <vt:lpstr>Selected Problems of Czech Criminal Law</vt:lpstr>
      <vt:lpstr>The philosophy of criminal sanctions </vt:lpstr>
      <vt:lpstr>Goals of punishment</vt:lpstr>
      <vt:lpstr>The System of Sanctions </vt:lpstr>
      <vt:lpstr>Fundamental  principles</vt:lpstr>
      <vt:lpstr>Fundamental  principles</vt:lpstr>
      <vt:lpstr>Personal situation of the offender - example</vt:lpstr>
      <vt:lpstr>Punishments - Section 52 of CC</vt:lpstr>
      <vt:lpstr>Protective Measures – Section 98 of CC</vt:lpstr>
      <vt:lpstr>Statistics – Sanctions in General</vt:lpstr>
      <vt:lpstr>Statistics – Imprisonment Sentence 2017</vt:lpstr>
      <vt:lpstr>Sentence of imprisonment</vt:lpstr>
      <vt:lpstr>An unconditional sentence of imprisonment</vt:lpstr>
      <vt:lpstr>Exceptional punishment</vt:lpstr>
      <vt:lpstr>Suspended sentence of imprisonment</vt:lpstr>
      <vt:lpstr>Conditional Release</vt:lpstr>
      <vt:lpstr>Conditional Release – Life imprisonment</vt:lpstr>
      <vt:lpstr>House arrest</vt:lpstr>
      <vt:lpstr>Community service</vt:lpstr>
      <vt:lpstr>Forfeiture of property</vt:lpstr>
      <vt:lpstr>Pecuniary penalty</vt:lpstr>
      <vt:lpstr>Forfeiture of a thing</vt:lpstr>
      <vt:lpstr>Prohibition to undertake activities</vt:lpstr>
      <vt:lpstr>Prohibition of residence</vt:lpstr>
      <vt:lpstr>Prohibition of entering</vt:lpstr>
      <vt:lpstr>Deprivation</vt:lpstr>
      <vt:lpstr>Banishment</vt:lpstr>
      <vt:lpstr>Punishments for legal entities </vt:lpstr>
      <vt:lpstr> Pecuniary punishment</vt:lpstr>
      <vt:lpstr> Dissolution of company </vt:lpstr>
      <vt:lpstr> The publication of the judgement</vt:lpstr>
      <vt:lpstr> Protective measures</vt:lpstr>
      <vt:lpstr>Thank you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Selected Problems of Czech Criminal Law</dc:title>
  <dc:creator>Provazník Jan</dc:creator>
  <cp:lastModifiedBy>Jan Provazník</cp:lastModifiedBy>
  <cp:revision>19</cp:revision>
  <cp:lastPrinted>1601-01-01T00:00:00Z</cp:lastPrinted>
  <dcterms:created xsi:type="dcterms:W3CDTF">2019-02-26T12:47:20Z</dcterms:created>
  <dcterms:modified xsi:type="dcterms:W3CDTF">2019-10-09T14:02:16Z</dcterms:modified>
</cp:coreProperties>
</file>