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7" r:id="rId1"/>
  </p:sldMasterIdLst>
  <p:notesMasterIdLst>
    <p:notesMasterId r:id="rId22"/>
  </p:notesMasterIdLst>
  <p:handoutMasterIdLst>
    <p:handoutMasterId r:id="rId23"/>
  </p:handoutMasterIdLst>
  <p:sldIdLst>
    <p:sldId id="256" r:id="rId2"/>
    <p:sldId id="310" r:id="rId3"/>
    <p:sldId id="311" r:id="rId4"/>
    <p:sldId id="312" r:id="rId5"/>
    <p:sldId id="313" r:id="rId6"/>
    <p:sldId id="314" r:id="rId7"/>
    <p:sldId id="315" r:id="rId8"/>
    <p:sldId id="316" r:id="rId9"/>
    <p:sldId id="317" r:id="rId10"/>
    <p:sldId id="318" r:id="rId11"/>
    <p:sldId id="319" r:id="rId12"/>
    <p:sldId id="320" r:id="rId13"/>
    <p:sldId id="321" r:id="rId14"/>
    <p:sldId id="322" r:id="rId15"/>
    <p:sldId id="323" r:id="rId16"/>
    <p:sldId id="324" r:id="rId17"/>
    <p:sldId id="325" r:id="rId18"/>
    <p:sldId id="326" r:id="rId19"/>
    <p:sldId id="327" r:id="rId20"/>
    <p:sldId id="298" r:id="rId2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754" autoAdjust="0"/>
  </p:normalViewPr>
  <p:slideViewPr>
    <p:cSldViewPr snapToGrid="0">
      <p:cViewPr varScale="1">
        <p:scale>
          <a:sx n="80" d="100"/>
          <a:sy n="80" d="100"/>
        </p:scale>
        <p:origin x="120" y="70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2</a:t>
            </a:fld>
            <a:endParaRPr lang="cs-CZ" smtClean="0"/>
          </a:p>
        </p:txBody>
      </p:sp>
    </p:spTree>
    <p:extLst>
      <p:ext uri="{BB962C8B-B14F-4D97-AF65-F5344CB8AC3E}">
        <p14:creationId xmlns:p14="http://schemas.microsoft.com/office/powerpoint/2010/main" val="13057688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13</a:t>
            </a:fld>
            <a:endParaRPr lang="cs-CZ" smtClean="0"/>
          </a:p>
        </p:txBody>
      </p:sp>
    </p:spTree>
    <p:extLst>
      <p:ext uri="{BB962C8B-B14F-4D97-AF65-F5344CB8AC3E}">
        <p14:creationId xmlns:p14="http://schemas.microsoft.com/office/powerpoint/2010/main" val="3703148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14</a:t>
            </a:fld>
            <a:endParaRPr lang="cs-CZ" smtClean="0"/>
          </a:p>
        </p:txBody>
      </p:sp>
    </p:spTree>
    <p:extLst>
      <p:ext uri="{BB962C8B-B14F-4D97-AF65-F5344CB8AC3E}">
        <p14:creationId xmlns:p14="http://schemas.microsoft.com/office/powerpoint/2010/main" val="1938421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17</a:t>
            </a:fld>
            <a:endParaRPr lang="cs-CZ" smtClean="0"/>
          </a:p>
        </p:txBody>
      </p:sp>
    </p:spTree>
    <p:extLst>
      <p:ext uri="{BB962C8B-B14F-4D97-AF65-F5344CB8AC3E}">
        <p14:creationId xmlns:p14="http://schemas.microsoft.com/office/powerpoint/2010/main" val="36672278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18</a:t>
            </a:fld>
            <a:endParaRPr lang="cs-CZ" smtClean="0"/>
          </a:p>
        </p:txBody>
      </p:sp>
    </p:spTree>
    <p:extLst>
      <p:ext uri="{BB962C8B-B14F-4D97-AF65-F5344CB8AC3E}">
        <p14:creationId xmlns:p14="http://schemas.microsoft.com/office/powerpoint/2010/main" val="41027266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19</a:t>
            </a:fld>
            <a:endParaRPr lang="cs-CZ" smtClean="0"/>
          </a:p>
        </p:txBody>
      </p:sp>
    </p:spTree>
    <p:extLst>
      <p:ext uri="{BB962C8B-B14F-4D97-AF65-F5344CB8AC3E}">
        <p14:creationId xmlns:p14="http://schemas.microsoft.com/office/powerpoint/2010/main" val="1699883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3</a:t>
            </a:fld>
            <a:endParaRPr lang="cs-CZ" smtClean="0"/>
          </a:p>
        </p:txBody>
      </p:sp>
    </p:spTree>
    <p:extLst>
      <p:ext uri="{BB962C8B-B14F-4D97-AF65-F5344CB8AC3E}">
        <p14:creationId xmlns:p14="http://schemas.microsoft.com/office/powerpoint/2010/main" val="11840261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4</a:t>
            </a:fld>
            <a:endParaRPr lang="cs-CZ" smtClean="0"/>
          </a:p>
        </p:txBody>
      </p:sp>
    </p:spTree>
    <p:extLst>
      <p:ext uri="{BB962C8B-B14F-4D97-AF65-F5344CB8AC3E}">
        <p14:creationId xmlns:p14="http://schemas.microsoft.com/office/powerpoint/2010/main" val="34838402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5</a:t>
            </a:fld>
            <a:endParaRPr lang="cs-CZ" smtClean="0"/>
          </a:p>
        </p:txBody>
      </p:sp>
    </p:spTree>
    <p:extLst>
      <p:ext uri="{BB962C8B-B14F-4D97-AF65-F5344CB8AC3E}">
        <p14:creationId xmlns:p14="http://schemas.microsoft.com/office/powerpoint/2010/main" val="3705252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6</a:t>
            </a:fld>
            <a:endParaRPr lang="cs-CZ" smtClean="0"/>
          </a:p>
        </p:txBody>
      </p:sp>
    </p:spTree>
    <p:extLst>
      <p:ext uri="{BB962C8B-B14F-4D97-AF65-F5344CB8AC3E}">
        <p14:creationId xmlns:p14="http://schemas.microsoft.com/office/powerpoint/2010/main" val="24198968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7</a:t>
            </a:fld>
            <a:endParaRPr lang="cs-CZ" smtClean="0"/>
          </a:p>
        </p:txBody>
      </p:sp>
    </p:spTree>
    <p:extLst>
      <p:ext uri="{BB962C8B-B14F-4D97-AF65-F5344CB8AC3E}">
        <p14:creationId xmlns:p14="http://schemas.microsoft.com/office/powerpoint/2010/main" val="15718696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10</a:t>
            </a:fld>
            <a:endParaRPr lang="cs-CZ" smtClean="0"/>
          </a:p>
        </p:txBody>
      </p:sp>
    </p:spTree>
    <p:extLst>
      <p:ext uri="{BB962C8B-B14F-4D97-AF65-F5344CB8AC3E}">
        <p14:creationId xmlns:p14="http://schemas.microsoft.com/office/powerpoint/2010/main" val="36752559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11</a:t>
            </a:fld>
            <a:endParaRPr lang="cs-CZ" smtClean="0"/>
          </a:p>
        </p:txBody>
      </p:sp>
    </p:spTree>
    <p:extLst>
      <p:ext uri="{BB962C8B-B14F-4D97-AF65-F5344CB8AC3E}">
        <p14:creationId xmlns:p14="http://schemas.microsoft.com/office/powerpoint/2010/main" val="35446842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741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5364" name="Zástupný symbol pro číslo snímku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02B8A4A-82E7-4380-9A69-DCA2075EBA7C}" type="slidenum">
              <a:rPr lang="cs-CZ" smtClean="0"/>
              <a:pPr fontAlgn="base">
                <a:spcBef>
                  <a:spcPct val="0"/>
                </a:spcBef>
                <a:spcAft>
                  <a:spcPct val="0"/>
                </a:spcAft>
                <a:defRPr/>
              </a:pPr>
              <a:t>12</a:t>
            </a:fld>
            <a:endParaRPr lang="cs-CZ" smtClean="0"/>
          </a:p>
        </p:txBody>
      </p:sp>
    </p:spTree>
    <p:extLst>
      <p:ext uri="{BB962C8B-B14F-4D97-AF65-F5344CB8AC3E}">
        <p14:creationId xmlns:p14="http://schemas.microsoft.com/office/powerpoint/2010/main" val="8254765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smtClean="0"/>
              <a:t>Selected Problems of Czech Criminal Law – Criminal Liability in the Czech Criminal Law; 26. II. 2019</a:t>
            </a:r>
            <a:endParaRPr lang="en-GB" noProof="0"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Obrázek 8">
            <a:extLst>
              <a:ext uri="{FF2B5EF4-FFF2-40B4-BE49-F238E27FC236}">
                <a16:creationId xmlns:a16="http://schemas.microsoft.com/office/drawing/2014/main" id="{B229B6B9-1460-4014-8B8A-5645913D2CD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extLst mod="1">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Obrázek 13">
            <a:extLst>
              <a:ext uri="{FF2B5EF4-FFF2-40B4-BE49-F238E27FC236}">
                <a16:creationId xmlns:a16="http://schemas.microsoft.com/office/drawing/2014/main" id="{1EDD87E7-64E6-409D-AAA9-0E1E8D196C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EF87016A-F642-47AA-AF46-3487FC4250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4C251B53-6C8B-4F0B-8824-504A47FFDC9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4" name="Obrázek 3">
            <a:extLst>
              <a:ext uri="{FF2B5EF4-FFF2-40B4-BE49-F238E27FC236}">
                <a16:creationId xmlns:a16="http://schemas.microsoft.com/office/drawing/2014/main" id="{F8393F8C-A31C-4CAB-9887-50F0DCCDFB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en-GB" smtClean="0"/>
              <a:t>Selected Problems of Czech Criminal Law – Criminal Liability in the Czech Criminal Law; 26. II. 2019</a:t>
            </a:r>
            <a:endParaRPr lang="en-US"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BE125B44-EA9F-40DC-9421-87D42174D6B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2">
            <a:extLst>
              <a:ext uri="{FF2B5EF4-FFF2-40B4-BE49-F238E27FC236}">
                <a16:creationId xmlns:a16="http://schemas.microsoft.com/office/drawing/2014/main" id="{0835EBE0-0CC4-4619-A835-594CA361B9C1}"/>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endParaRPr lang="cs-CZ" dirty="0"/>
          </a:p>
        </p:txBody>
      </p:sp>
      <p:sp>
        <p:nvSpPr>
          <p:cNvPr id="3" name="Zástupný symbol pro obsah 2"/>
          <p:cNvSpPr>
            <a:spLocks noGrp="1"/>
          </p:cNvSpPr>
          <p:nvPr>
            <p:ph idx="1"/>
          </p:nvPr>
        </p:nvSpPr>
        <p:spPr/>
        <p:txBody>
          <a:bodyPr/>
          <a:lstStyle>
            <a:lvl1pPr marL="342900" indent="-342900">
              <a:buClr>
                <a:srgbClr val="00287D"/>
              </a:buClr>
              <a:buSzPct val="100000"/>
              <a:buFont typeface="Wingdings" panose="05000000000000000000" pitchFamily="2" charset="2"/>
              <a:buChar char="§"/>
              <a:defRPr/>
            </a:lvl1pPr>
            <a:lvl2pPr marL="742950" indent="-285750">
              <a:buClr>
                <a:srgbClr val="00287D"/>
              </a:buClr>
              <a:buFont typeface="Wingdings" panose="05000000000000000000" pitchFamily="2" charset="2"/>
              <a:buChar char="§"/>
              <a:defRPr/>
            </a:lvl2pPr>
            <a:lvl3pPr marL="914400" indent="0">
              <a:buNone/>
              <a:defRPr/>
            </a:lvl3pPr>
          </a:lstStyle>
          <a:p>
            <a:pPr lvl="0"/>
            <a:r>
              <a:rPr lang="cs-CZ"/>
              <a:t>Upravte styly předlohy textu.</a:t>
            </a:r>
          </a:p>
          <a:p>
            <a:pPr lvl="1"/>
            <a:r>
              <a:rPr lang="cs-CZ"/>
              <a:t>Druhá úroveň</a:t>
            </a:r>
          </a:p>
        </p:txBody>
      </p:sp>
      <p:sp>
        <p:nvSpPr>
          <p:cNvPr id="4" name="Zástupný symbol pro zápatí 3"/>
          <p:cNvSpPr>
            <a:spLocks noGrp="1"/>
          </p:cNvSpPr>
          <p:nvPr>
            <p:ph type="ftr" sz="quarter" idx="10"/>
          </p:nvPr>
        </p:nvSpPr>
        <p:spPr/>
        <p:txBody>
          <a:bodyPr/>
          <a:lstStyle>
            <a:lvl1pPr>
              <a:defRPr/>
            </a:lvl1pPr>
          </a:lstStyle>
          <a:p>
            <a:r>
              <a:rPr lang="en-GB" altLang="cs-CZ" smtClean="0"/>
              <a:t>Selected Problems of Czech Criminal Law – Criminal Liability in the Czech Criminal Law; 26. II. 2019</a:t>
            </a:r>
            <a:endParaRPr lang="cs-CZ" alt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Tree>
    <p:extLst>
      <p:ext uri="{BB962C8B-B14F-4D97-AF65-F5344CB8AC3E}">
        <p14:creationId xmlns:p14="http://schemas.microsoft.com/office/powerpoint/2010/main" val="2985409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Obrázek 7">
            <a:extLst>
              <a:ext uri="{FF2B5EF4-FFF2-40B4-BE49-F238E27FC236}">
                <a16:creationId xmlns:a16="http://schemas.microsoft.com/office/drawing/2014/main" id="{F1694046-8DAB-4CF0-92A5-A8106B5418F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extLst mod="1">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smtClean="0"/>
              <a:t>Selected Problems of Czech Criminal Law – Criminal Liability in the Czech Criminal Law; 26. II. 2019</a:t>
            </a:r>
            <a:endParaRPr lang="en-US"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1" name="Obrázek 10">
            <a:extLst>
              <a:ext uri="{FF2B5EF4-FFF2-40B4-BE49-F238E27FC236}">
                <a16:creationId xmlns:a16="http://schemas.microsoft.com/office/drawing/2014/main" id="{0048F454-420A-4E72-98B5-76C7E9DB3E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extLst mod="1">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smtClean="0"/>
              <a:t>Selected Problems of Czech Criminal Law – Criminal Liability in the Czech Criminal Law; 26. II. 2019</a:t>
            </a:r>
            <a:endParaRPr lang="en-GB" noProof="0"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6293BF41-B706-49E8-B7FA-8060D47E6D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Obrázek 10">
            <a:extLst>
              <a:ext uri="{FF2B5EF4-FFF2-40B4-BE49-F238E27FC236}">
                <a16:creationId xmlns:a16="http://schemas.microsoft.com/office/drawing/2014/main" id="{E11F5410-42DE-48DA-B323-AA83D383137C}"/>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extLst mod="1">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Obrázek 12">
            <a:extLst>
              <a:ext uri="{FF2B5EF4-FFF2-40B4-BE49-F238E27FC236}">
                <a16:creationId xmlns:a16="http://schemas.microsoft.com/office/drawing/2014/main" id="{948A4555-0F9C-4A22-8625-3652A80B551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extLst mod="1">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Obrázek 16">
            <a:extLst>
              <a:ext uri="{FF2B5EF4-FFF2-40B4-BE49-F238E27FC236}">
                <a16:creationId xmlns:a16="http://schemas.microsoft.com/office/drawing/2014/main" id="{000DC3A2-14E1-473A-B25E-6F394845178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extLst mod="1">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Obrázek 10">
            <a:extLst>
              <a:ext uri="{FF2B5EF4-FFF2-40B4-BE49-F238E27FC236}">
                <a16:creationId xmlns:a16="http://schemas.microsoft.com/office/drawing/2014/main" id="{C4B6ECE6-3CAB-406D-8792-674A6CA543C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extLst mod="1">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smtClean="0"/>
              <a:t>Selected Problems of Czech Criminal Law – Criminal Liability in the Czech Criminal Law; 26. II. 2019</a:t>
            </a:r>
            <a:endParaRPr lang="en-GB" noProof="0"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Obrázek 6">
            <a:extLst>
              <a:ext uri="{FF2B5EF4-FFF2-40B4-BE49-F238E27FC236}">
                <a16:creationId xmlns:a16="http://schemas.microsoft.com/office/drawing/2014/main" id="{BCC37AB8-74B6-442A-8014-2FF0C0F3FFC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extLst mod="1">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smtClean="0"/>
              <a:t>Selected Problems of Czech Criminal Law – Criminal Liability in the Czech Criminal Law; 26. II. 2019</a:t>
            </a:r>
            <a:endParaRPr lang="en-GB" noProof="0"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 id="2147483696" r:id="rId15"/>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7"/>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5.xml"/><Relationship Id="rId1" Type="http://schemas.openxmlformats.org/officeDocument/2006/relationships/themeOverride" Target="../theme/themeOverrid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en-US" altLang="cs-CZ" dirty="0"/>
              <a:t>Selected Problems of Czech Criminal Law</a:t>
            </a:r>
            <a:endParaRPr lang="en-GB" dirty="0"/>
          </a:p>
        </p:txBody>
      </p:sp>
      <p:sp>
        <p:nvSpPr>
          <p:cNvPr id="5" name="Podnadpis 4"/>
          <p:cNvSpPr>
            <a:spLocks noGrp="1"/>
          </p:cNvSpPr>
          <p:nvPr>
            <p:ph type="subTitle" idx="1"/>
          </p:nvPr>
        </p:nvSpPr>
        <p:spPr/>
        <p:txBody>
          <a:bodyPr/>
          <a:lstStyle/>
          <a:p>
            <a:pPr algn="ctr"/>
            <a:r>
              <a:rPr lang="cs-CZ" altLang="cs-CZ" smtClean="0"/>
              <a:t>Defense in Criminal Proceedings</a:t>
            </a:r>
            <a:endParaRPr lang="en-GB" dirty="0"/>
          </a:p>
        </p:txBody>
      </p:sp>
    </p:spTree>
    <p:extLst>
      <p:ext uri="{BB962C8B-B14F-4D97-AF65-F5344CB8AC3E}">
        <p14:creationId xmlns:p14="http://schemas.microsoft.com/office/powerpoint/2010/main" val="1747408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in the formal sense</a:t>
            </a:r>
          </a:p>
        </p:txBody>
      </p:sp>
      <p:sp>
        <p:nvSpPr>
          <p:cNvPr id="3075" name="Zástupný symbol pro obsah 2"/>
          <p:cNvSpPr>
            <a:spLocks noGrp="1"/>
          </p:cNvSpPr>
          <p:nvPr>
            <p:ph idx="1"/>
          </p:nvPr>
        </p:nvSpPr>
        <p:spPr/>
        <p:txBody>
          <a:bodyPr/>
          <a:lstStyle/>
          <a:p>
            <a:pPr algn="just" eaLnBrk="1" hangingPunct="1">
              <a:spcAft>
                <a:spcPts val="600"/>
              </a:spcAft>
            </a:pPr>
            <a:r>
              <a:rPr lang="en-US" sz="3200" dirty="0" smtClean="0"/>
              <a:t>Right to be legally represented </a:t>
            </a:r>
          </a:p>
          <a:p>
            <a:pPr lvl="1" algn="just" eaLnBrk="1" hangingPunct="1">
              <a:lnSpc>
                <a:spcPct val="100000"/>
              </a:lnSpc>
              <a:spcAft>
                <a:spcPts val="600"/>
              </a:spcAft>
            </a:pPr>
            <a:r>
              <a:rPr lang="en-US" sz="2800" dirty="0" smtClean="0"/>
              <a:t>right to choose one’s own attorney [always]</a:t>
            </a:r>
          </a:p>
          <a:p>
            <a:pPr lvl="1" algn="just" eaLnBrk="1" hangingPunct="1">
              <a:lnSpc>
                <a:spcPct val="100000"/>
              </a:lnSpc>
              <a:spcAft>
                <a:spcPts val="600"/>
              </a:spcAft>
            </a:pPr>
            <a:r>
              <a:rPr lang="en-US" sz="2800" dirty="0" smtClean="0"/>
              <a:t>obligatory representation by an attorney in certain cases</a:t>
            </a:r>
          </a:p>
          <a:p>
            <a:pPr lvl="1" algn="just" eaLnBrk="1" hangingPunct="1">
              <a:lnSpc>
                <a:spcPct val="100000"/>
              </a:lnSpc>
              <a:spcAft>
                <a:spcPts val="600"/>
              </a:spcAft>
            </a:pPr>
            <a:r>
              <a:rPr lang="en-US" sz="2800" dirty="0" smtClean="0"/>
              <a:t>right to be legally represented free of charge in certain </a:t>
            </a:r>
            <a:r>
              <a:rPr lang="en-US" sz="2800" smtClean="0"/>
              <a:t>cases  </a:t>
            </a:r>
            <a:endParaRPr lang="cs-CZ" sz="2800" smtClean="0"/>
          </a:p>
          <a:p>
            <a:pPr lvl="1" algn="just" eaLnBrk="1" hangingPunct="1">
              <a:lnSpc>
                <a:spcPct val="100000"/>
              </a:lnSpc>
              <a:spcAft>
                <a:spcPts val="600"/>
              </a:spcAft>
            </a:pPr>
            <a:endParaRPr lang="en-US" dirty="0" smtClean="0"/>
          </a:p>
          <a:p>
            <a:pPr algn="just" eaLnBrk="1" hangingPunct="1">
              <a:spcAft>
                <a:spcPts val="600"/>
              </a:spcAft>
            </a:pPr>
            <a:r>
              <a:rPr lang="en-US" sz="3200" dirty="0" smtClean="0"/>
              <a:t>Purpose – to have a legal professional at one’s side </a:t>
            </a:r>
          </a:p>
          <a:p>
            <a:pPr lvl="1" algn="just" eaLnBrk="1" hangingPunct="1">
              <a:lnSpc>
                <a:spcPct val="100000"/>
              </a:lnSpc>
              <a:spcAft>
                <a:spcPts val="600"/>
              </a:spcAft>
            </a:pPr>
            <a:r>
              <a:rPr lang="en-US" sz="2800" dirty="0" smtClean="0"/>
              <a:t>counseling, recommendations, acting on behalf of the defendant </a:t>
            </a:r>
          </a:p>
        </p:txBody>
      </p:sp>
    </p:spTree>
    <p:extLst>
      <p:ext uri="{BB962C8B-B14F-4D97-AF65-F5344CB8AC3E}">
        <p14:creationId xmlns:p14="http://schemas.microsoft.com/office/powerpoint/2010/main" val="38841416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35441" y="238737"/>
            <a:ext cx="10753200" cy="451576"/>
          </a:xfrm>
        </p:spPr>
        <p:txBody>
          <a:bodyPr/>
          <a:lstStyle/>
          <a:p>
            <a:pPr algn="ctr" eaLnBrk="1" hangingPunct="1"/>
            <a:r>
              <a:rPr lang="cs-CZ" smtClean="0"/>
              <a:t>Obligatory legal representation</a:t>
            </a:r>
            <a:endParaRPr lang="en-US" dirty="0" smtClean="0"/>
          </a:p>
        </p:txBody>
      </p:sp>
      <p:sp>
        <p:nvSpPr>
          <p:cNvPr id="3075" name="Zástupný symbol pro obsah 2"/>
          <p:cNvSpPr>
            <a:spLocks noGrp="1"/>
          </p:cNvSpPr>
          <p:nvPr>
            <p:ph idx="1"/>
          </p:nvPr>
        </p:nvSpPr>
        <p:spPr>
          <a:xfrm>
            <a:off x="376991" y="818148"/>
            <a:ext cx="11815009" cy="5570621"/>
          </a:xfrm>
        </p:spPr>
        <p:txBody>
          <a:bodyPr/>
          <a:lstStyle/>
          <a:p>
            <a:pPr eaLnBrk="1" hangingPunct="1">
              <a:spcAft>
                <a:spcPts val="600"/>
              </a:spcAft>
            </a:pPr>
            <a:r>
              <a:rPr lang="cs-CZ" sz="3200" smtClean="0"/>
              <a:t>Obligation</a:t>
            </a:r>
            <a:r>
              <a:rPr lang="en-US" sz="3200" smtClean="0"/>
              <a:t> </a:t>
            </a:r>
            <a:r>
              <a:rPr lang="en-US" sz="3200" dirty="0" smtClean="0"/>
              <a:t>to be legally </a:t>
            </a:r>
            <a:r>
              <a:rPr lang="en-US" sz="3200" smtClean="0"/>
              <a:t>represented </a:t>
            </a:r>
            <a:r>
              <a:rPr lang="cs-CZ" sz="3200" b="1" smtClean="0"/>
              <a:t>from preparatory proceedings on</a:t>
            </a:r>
            <a:endParaRPr lang="en-US" sz="3200" dirty="0" smtClean="0"/>
          </a:p>
          <a:p>
            <a:pPr lvl="1">
              <a:lnSpc>
                <a:spcPct val="100000"/>
              </a:lnSpc>
              <a:spcAft>
                <a:spcPts val="600"/>
              </a:spcAft>
            </a:pPr>
            <a:r>
              <a:rPr lang="cs-CZ" sz="2800"/>
              <a:t>in cases of </a:t>
            </a:r>
            <a:r>
              <a:rPr lang="cs-CZ" sz="2800" b="1"/>
              <a:t>deprivation of liberty </a:t>
            </a:r>
            <a:r>
              <a:rPr lang="cs-CZ" sz="2800"/>
              <a:t>(custody, prison etc.)</a:t>
            </a:r>
            <a:endParaRPr lang="en-US" sz="2800" dirty="0"/>
          </a:p>
          <a:p>
            <a:pPr lvl="1">
              <a:lnSpc>
                <a:spcPct val="100000"/>
              </a:lnSpc>
              <a:spcAft>
                <a:spcPts val="600"/>
              </a:spcAft>
            </a:pPr>
            <a:r>
              <a:rPr lang="cs-CZ" sz="2800" b="1"/>
              <a:t>diminished legal capacity</a:t>
            </a:r>
            <a:endParaRPr lang="en-US" sz="2800" b="1" dirty="0"/>
          </a:p>
          <a:p>
            <a:pPr lvl="1">
              <a:lnSpc>
                <a:spcPct val="100000"/>
              </a:lnSpc>
              <a:spcAft>
                <a:spcPts val="600"/>
              </a:spcAft>
            </a:pPr>
            <a:r>
              <a:rPr lang="cs-CZ" sz="2800"/>
              <a:t>proceedings </a:t>
            </a:r>
            <a:r>
              <a:rPr lang="cs-CZ" sz="2800" b="1" i="1"/>
              <a:t>in absentia</a:t>
            </a:r>
          </a:p>
          <a:p>
            <a:pPr lvl="1">
              <a:lnSpc>
                <a:spcPct val="100000"/>
              </a:lnSpc>
              <a:spcAft>
                <a:spcPts val="600"/>
              </a:spcAft>
            </a:pPr>
            <a:r>
              <a:rPr lang="cs-CZ" sz="2800"/>
              <a:t>in the </a:t>
            </a:r>
            <a:r>
              <a:rPr lang="cs-CZ" sz="2800" b="1"/>
              <a:t>plea bargaing negotiations</a:t>
            </a:r>
          </a:p>
          <a:p>
            <a:pPr lvl="1">
              <a:lnSpc>
                <a:spcPct val="100000"/>
              </a:lnSpc>
              <a:spcAft>
                <a:spcPts val="600"/>
              </a:spcAft>
            </a:pPr>
            <a:r>
              <a:rPr lang="cs-CZ" sz="2800"/>
              <a:t>If the judge or prosecutor in the preparatory proceedings </a:t>
            </a:r>
            <a:r>
              <a:rPr lang="cs-CZ" sz="2800" b="1" smtClean="0"/>
              <a:t>deems </a:t>
            </a:r>
            <a:r>
              <a:rPr lang="cs-CZ" sz="2800" b="1"/>
              <a:t>it necessary</a:t>
            </a:r>
          </a:p>
          <a:p>
            <a:pPr lvl="1">
              <a:lnSpc>
                <a:spcPct val="100000"/>
              </a:lnSpc>
              <a:spcAft>
                <a:spcPts val="600"/>
              </a:spcAft>
            </a:pPr>
            <a:r>
              <a:rPr lang="cs-CZ" sz="2800"/>
              <a:t>if the charged crime‘s statutory maximum </a:t>
            </a:r>
            <a:r>
              <a:rPr lang="cs-CZ" sz="2800" b="1"/>
              <a:t>exceeds 5 years</a:t>
            </a:r>
          </a:p>
          <a:p>
            <a:pPr lvl="1">
              <a:lnSpc>
                <a:spcPct val="100000"/>
              </a:lnSpc>
              <a:spcAft>
                <a:spcPts val="600"/>
              </a:spcAft>
            </a:pPr>
            <a:r>
              <a:rPr lang="cs-CZ" sz="2800"/>
              <a:t>in a procedure against </a:t>
            </a:r>
            <a:r>
              <a:rPr lang="cs-CZ" sz="2800" b="1"/>
              <a:t>a juvenile </a:t>
            </a:r>
            <a:r>
              <a:rPr lang="cs-CZ" sz="2800"/>
              <a:t>(</a:t>
            </a:r>
            <a:r>
              <a:rPr lang="cs-CZ" sz="2800" b="1"/>
              <a:t>never for legal </a:t>
            </a:r>
            <a:r>
              <a:rPr lang="cs-CZ" sz="2800" b="1" smtClean="0"/>
              <a:t>entity</a:t>
            </a:r>
            <a:r>
              <a:rPr lang="cs-CZ" sz="2800" smtClean="0"/>
              <a:t>)</a:t>
            </a:r>
            <a:endParaRPr lang="cs-CZ" sz="2800"/>
          </a:p>
          <a:p>
            <a:pPr marL="342900" lvl="1" indent="-342900">
              <a:lnSpc>
                <a:spcPct val="100000"/>
              </a:lnSpc>
              <a:spcAft>
                <a:spcPts val="600"/>
              </a:spcAft>
            </a:pPr>
            <a:r>
              <a:rPr lang="cs-CZ" sz="2800" smtClean="0">
                <a:ea typeface="+mn-ea"/>
                <a:cs typeface="+mn-cs"/>
              </a:rPr>
              <a:t>+ </a:t>
            </a:r>
            <a:r>
              <a:rPr lang="cs-CZ" sz="2800">
                <a:ea typeface="+mn-ea"/>
                <a:cs typeface="+mn-cs"/>
              </a:rPr>
              <a:t>special cases </a:t>
            </a:r>
            <a:r>
              <a:rPr lang="cs-CZ" sz="2800" smtClean="0">
                <a:ea typeface="+mn-ea"/>
                <a:cs typeface="+mn-cs"/>
              </a:rPr>
              <a:t>from the start of the trial or in execution</a:t>
            </a:r>
          </a:p>
          <a:p>
            <a:pPr lvl="1">
              <a:lnSpc>
                <a:spcPct val="100000"/>
              </a:lnSpc>
              <a:spcAft>
                <a:spcPts val="600"/>
              </a:spcAft>
            </a:pPr>
            <a:r>
              <a:rPr lang="cs-CZ" sz="2800" smtClean="0"/>
              <a:t>e. g. </a:t>
            </a:r>
            <a:r>
              <a:rPr lang="cs-CZ" sz="2800" b="1" smtClean="0"/>
              <a:t>trial after fast track preparatory proceedings </a:t>
            </a:r>
            <a:endParaRPr lang="cs-CZ" sz="2800" b="1"/>
          </a:p>
          <a:p>
            <a:pPr marL="514350" lvl="2" indent="-342900">
              <a:buSzPct val="100000"/>
            </a:pPr>
            <a:endParaRPr lang="en-US" dirty="0">
              <a:ea typeface="+mn-ea"/>
              <a:cs typeface="+mn-cs"/>
            </a:endParaRPr>
          </a:p>
        </p:txBody>
      </p:sp>
    </p:spTree>
    <p:extLst>
      <p:ext uri="{BB962C8B-B14F-4D97-AF65-F5344CB8AC3E}">
        <p14:creationId xmlns:p14="http://schemas.microsoft.com/office/powerpoint/2010/main" val="3511073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Attorney and the Law Enforcement</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Rights</a:t>
            </a:r>
          </a:p>
          <a:p>
            <a:pPr lvl="1" eaLnBrk="1" hangingPunct="1">
              <a:lnSpc>
                <a:spcPct val="100000"/>
              </a:lnSpc>
              <a:spcAft>
                <a:spcPts val="600"/>
              </a:spcAft>
            </a:pPr>
            <a:r>
              <a:rPr lang="en-US" sz="2800" dirty="0" smtClean="0"/>
              <a:t>to be present during investigation actions</a:t>
            </a:r>
          </a:p>
          <a:p>
            <a:pPr lvl="1" eaLnBrk="1" hangingPunct="1">
              <a:lnSpc>
                <a:spcPct val="100000"/>
              </a:lnSpc>
              <a:spcAft>
                <a:spcPts val="600"/>
              </a:spcAft>
            </a:pPr>
            <a:r>
              <a:rPr lang="en-US" sz="2800" dirty="0" smtClean="0"/>
              <a:t>to get access to the file</a:t>
            </a:r>
          </a:p>
          <a:p>
            <a:pPr lvl="1" eaLnBrk="1" hangingPunct="1">
              <a:lnSpc>
                <a:spcPct val="100000"/>
              </a:lnSpc>
              <a:spcAft>
                <a:spcPts val="600"/>
              </a:spcAft>
            </a:pPr>
            <a:r>
              <a:rPr lang="en-US" sz="2800" dirty="0" smtClean="0"/>
              <a:t>to get access to his/hers client [e.g. in custody] 24/7 without the presence of </a:t>
            </a:r>
            <a:r>
              <a:rPr lang="en-US" sz="2800" smtClean="0"/>
              <a:t>another person</a:t>
            </a:r>
            <a:endParaRPr lang="cs-CZ" sz="2800" smtClean="0"/>
          </a:p>
          <a:p>
            <a:pPr lvl="1" eaLnBrk="1" hangingPunct="1">
              <a:lnSpc>
                <a:spcPct val="100000"/>
              </a:lnSpc>
              <a:spcAft>
                <a:spcPts val="600"/>
              </a:spcAft>
            </a:pPr>
            <a:endParaRPr lang="en-US" sz="2800" dirty="0" smtClean="0"/>
          </a:p>
          <a:p>
            <a:pPr algn="just" eaLnBrk="1" hangingPunct="1">
              <a:spcAft>
                <a:spcPts val="600"/>
              </a:spcAft>
            </a:pPr>
            <a:r>
              <a:rPr lang="en-US" sz="3200" dirty="0" smtClean="0"/>
              <a:t>Obligations</a:t>
            </a:r>
          </a:p>
          <a:p>
            <a:pPr lvl="1" eaLnBrk="1" hangingPunct="1">
              <a:lnSpc>
                <a:spcPct val="100000"/>
              </a:lnSpc>
              <a:spcAft>
                <a:spcPts val="600"/>
              </a:spcAft>
            </a:pPr>
            <a:r>
              <a:rPr lang="en-US" sz="2800" dirty="0" smtClean="0"/>
              <a:t>obligation to be present during the trial</a:t>
            </a:r>
          </a:p>
          <a:p>
            <a:pPr lvl="1" eaLnBrk="1" hangingPunct="1">
              <a:lnSpc>
                <a:spcPct val="100000"/>
              </a:lnSpc>
              <a:spcAft>
                <a:spcPts val="600"/>
              </a:spcAft>
            </a:pPr>
            <a:r>
              <a:rPr lang="en-US" sz="2800" dirty="0" smtClean="0"/>
              <a:t>obligation to follow the instruction of the law enforcement and the court</a:t>
            </a:r>
          </a:p>
          <a:p>
            <a:pPr lvl="1" eaLnBrk="1" hangingPunct="1">
              <a:buNone/>
            </a:pPr>
            <a:endParaRPr lang="en-US" i="1" dirty="0" smtClean="0"/>
          </a:p>
        </p:txBody>
      </p:sp>
    </p:spTree>
    <p:extLst>
      <p:ext uri="{BB962C8B-B14F-4D97-AF65-F5344CB8AC3E}">
        <p14:creationId xmlns:p14="http://schemas.microsoft.com/office/powerpoint/2010/main" val="36544549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Attorney and the Defendant</a:t>
            </a:r>
          </a:p>
        </p:txBody>
      </p:sp>
      <p:sp>
        <p:nvSpPr>
          <p:cNvPr id="3075" name="Zástupný symbol pro obsah 2"/>
          <p:cNvSpPr>
            <a:spLocks noGrp="1"/>
          </p:cNvSpPr>
          <p:nvPr>
            <p:ph idx="1"/>
          </p:nvPr>
        </p:nvSpPr>
        <p:spPr>
          <a:xfrm>
            <a:off x="720000" y="1499021"/>
            <a:ext cx="10753200" cy="3960000"/>
          </a:xfrm>
        </p:spPr>
        <p:txBody>
          <a:bodyPr/>
          <a:lstStyle/>
          <a:p>
            <a:pPr eaLnBrk="1" hangingPunct="1">
              <a:spcAft>
                <a:spcPts val="600"/>
              </a:spcAft>
            </a:pPr>
            <a:r>
              <a:rPr lang="en-US" sz="3200" dirty="0" smtClean="0"/>
              <a:t>Rights</a:t>
            </a:r>
          </a:p>
          <a:p>
            <a:pPr lvl="1" eaLnBrk="1" hangingPunct="1">
              <a:lnSpc>
                <a:spcPct val="100000"/>
              </a:lnSpc>
              <a:spcAft>
                <a:spcPts val="600"/>
              </a:spcAft>
            </a:pPr>
            <a:r>
              <a:rPr lang="en-US" sz="2800" dirty="0" smtClean="0"/>
              <a:t>to be instructed</a:t>
            </a:r>
          </a:p>
          <a:p>
            <a:pPr lvl="1" eaLnBrk="1" hangingPunct="1">
              <a:lnSpc>
                <a:spcPct val="100000"/>
              </a:lnSpc>
              <a:spcAft>
                <a:spcPts val="600"/>
              </a:spcAft>
            </a:pPr>
            <a:r>
              <a:rPr lang="en-US" sz="2800" dirty="0" smtClean="0"/>
              <a:t>to be compensated for </a:t>
            </a:r>
            <a:r>
              <a:rPr lang="en-US" sz="2800" smtClean="0"/>
              <a:t>his work</a:t>
            </a:r>
            <a:endParaRPr lang="cs-CZ" sz="2800" smtClean="0"/>
          </a:p>
          <a:p>
            <a:pPr lvl="1" eaLnBrk="1" hangingPunct="1">
              <a:lnSpc>
                <a:spcPct val="100000"/>
              </a:lnSpc>
              <a:spcAft>
                <a:spcPts val="600"/>
              </a:spcAft>
            </a:pPr>
            <a:endParaRPr lang="en-US" dirty="0" smtClean="0"/>
          </a:p>
          <a:p>
            <a:pPr algn="just" eaLnBrk="1" hangingPunct="1">
              <a:spcAft>
                <a:spcPts val="600"/>
              </a:spcAft>
            </a:pPr>
            <a:r>
              <a:rPr lang="en-US" sz="3200" dirty="0" smtClean="0"/>
              <a:t>Obligations</a:t>
            </a:r>
          </a:p>
          <a:p>
            <a:pPr lvl="1" algn="just" eaLnBrk="1" hangingPunct="1">
              <a:lnSpc>
                <a:spcPct val="100000"/>
              </a:lnSpc>
              <a:spcAft>
                <a:spcPts val="600"/>
              </a:spcAft>
            </a:pPr>
            <a:r>
              <a:rPr lang="en-US" sz="2800" dirty="0" smtClean="0"/>
              <a:t>obligation to professionally </a:t>
            </a:r>
            <a:r>
              <a:rPr lang="en-US" sz="2800" smtClean="0"/>
              <a:t>represent  </a:t>
            </a:r>
            <a:endParaRPr lang="cs-CZ" sz="2800" smtClean="0"/>
          </a:p>
          <a:p>
            <a:pPr lvl="1" algn="just" eaLnBrk="1" hangingPunct="1">
              <a:lnSpc>
                <a:spcPct val="100000"/>
              </a:lnSpc>
              <a:spcAft>
                <a:spcPts val="600"/>
              </a:spcAft>
            </a:pPr>
            <a:r>
              <a:rPr lang="cs-CZ" sz="2800"/>
              <a:t>o</a:t>
            </a:r>
            <a:r>
              <a:rPr lang="cs-CZ" sz="2800" smtClean="0"/>
              <a:t>bligation to act only in client‘s favour</a:t>
            </a:r>
            <a:endParaRPr lang="en-US" sz="2800" dirty="0" smtClean="0"/>
          </a:p>
          <a:p>
            <a:pPr lvl="1" algn="just" eaLnBrk="1" hangingPunct="1">
              <a:lnSpc>
                <a:spcPct val="100000"/>
              </a:lnSpc>
              <a:spcAft>
                <a:spcPts val="600"/>
              </a:spcAft>
            </a:pPr>
            <a:r>
              <a:rPr lang="en-US" sz="2800" dirty="0" smtClean="0"/>
              <a:t>obligation to follow the instructions</a:t>
            </a:r>
          </a:p>
          <a:p>
            <a:pPr lvl="1" algn="just" eaLnBrk="1" hangingPunct="1">
              <a:lnSpc>
                <a:spcPct val="100000"/>
              </a:lnSpc>
              <a:spcAft>
                <a:spcPts val="600"/>
              </a:spcAft>
            </a:pPr>
            <a:r>
              <a:rPr lang="en-US" sz="2800" dirty="0" smtClean="0"/>
              <a:t>obligation to give counsels and to inform the client</a:t>
            </a:r>
          </a:p>
          <a:p>
            <a:pPr lvl="1" algn="just" eaLnBrk="1" hangingPunct="1">
              <a:lnSpc>
                <a:spcPct val="100000"/>
              </a:lnSpc>
              <a:spcAft>
                <a:spcPts val="600"/>
              </a:spcAft>
            </a:pPr>
            <a:r>
              <a:rPr lang="en-US" sz="2800" dirty="0" smtClean="0"/>
              <a:t>obligation to respect the attorney-client privilege </a:t>
            </a:r>
          </a:p>
          <a:p>
            <a:pPr lvl="1" eaLnBrk="1" hangingPunct="1"/>
            <a:endParaRPr lang="en-US" i="1" dirty="0" smtClean="0"/>
          </a:p>
        </p:txBody>
      </p:sp>
    </p:spTree>
    <p:extLst>
      <p:ext uri="{BB962C8B-B14F-4D97-AF65-F5344CB8AC3E}">
        <p14:creationId xmlns:p14="http://schemas.microsoft.com/office/powerpoint/2010/main" val="33050481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Attorney and the Bar Association</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Rights</a:t>
            </a:r>
          </a:p>
          <a:p>
            <a:pPr lvl="1" eaLnBrk="1" hangingPunct="1">
              <a:lnSpc>
                <a:spcPct val="100000"/>
              </a:lnSpc>
              <a:spcAft>
                <a:spcPts val="600"/>
              </a:spcAft>
            </a:pPr>
            <a:r>
              <a:rPr lang="en-US" sz="2800" dirty="0" smtClean="0"/>
              <a:t>to legally represent as a defense attorney [so called “defense </a:t>
            </a:r>
            <a:r>
              <a:rPr lang="en-US" sz="2800" smtClean="0"/>
              <a:t>monopole”]</a:t>
            </a:r>
            <a:endParaRPr lang="cs-CZ" sz="2800" smtClean="0"/>
          </a:p>
          <a:p>
            <a:pPr lvl="1" eaLnBrk="1" hangingPunct="1">
              <a:lnSpc>
                <a:spcPct val="100000"/>
              </a:lnSpc>
              <a:spcAft>
                <a:spcPts val="600"/>
              </a:spcAft>
            </a:pPr>
            <a:endParaRPr lang="en-US" i="1" dirty="0" smtClean="0"/>
          </a:p>
          <a:p>
            <a:pPr algn="just" eaLnBrk="1" hangingPunct="1">
              <a:spcAft>
                <a:spcPts val="600"/>
              </a:spcAft>
            </a:pPr>
            <a:r>
              <a:rPr lang="en-US" sz="3200" dirty="0" smtClean="0"/>
              <a:t>Obligations</a:t>
            </a:r>
          </a:p>
          <a:p>
            <a:pPr lvl="1" algn="just" eaLnBrk="1" hangingPunct="1">
              <a:lnSpc>
                <a:spcPct val="100000"/>
              </a:lnSpc>
              <a:spcAft>
                <a:spcPts val="600"/>
              </a:spcAft>
            </a:pPr>
            <a:r>
              <a:rPr lang="en-US" sz="2800" dirty="0" smtClean="0"/>
              <a:t>to keep the dignity of the estate untouched   </a:t>
            </a:r>
          </a:p>
          <a:p>
            <a:pPr lvl="1" algn="just" eaLnBrk="1" hangingPunct="1">
              <a:lnSpc>
                <a:spcPct val="100000"/>
              </a:lnSpc>
              <a:spcAft>
                <a:spcPts val="600"/>
              </a:spcAft>
            </a:pPr>
            <a:r>
              <a:rPr lang="en-US" sz="2800" dirty="0" smtClean="0"/>
              <a:t>to wear the estate’s robes </a:t>
            </a:r>
          </a:p>
          <a:p>
            <a:pPr lvl="1" algn="just" eaLnBrk="1" hangingPunct="1">
              <a:lnSpc>
                <a:spcPct val="100000"/>
              </a:lnSpc>
              <a:spcAft>
                <a:spcPts val="600"/>
              </a:spcAft>
            </a:pPr>
            <a:r>
              <a:rPr lang="en-US" sz="2800" dirty="0" smtClean="0"/>
              <a:t>to be polite to the law enforcement</a:t>
            </a:r>
          </a:p>
          <a:p>
            <a:pPr lvl="1" algn="just" eaLnBrk="1" hangingPunct="1">
              <a:lnSpc>
                <a:spcPct val="100000"/>
              </a:lnSpc>
              <a:spcAft>
                <a:spcPts val="600"/>
              </a:spcAft>
            </a:pPr>
            <a:r>
              <a:rPr lang="en-US" sz="2800" dirty="0" smtClean="0"/>
              <a:t>to express himself/herself moderately and up to the point </a:t>
            </a:r>
          </a:p>
          <a:p>
            <a:pPr lvl="1" eaLnBrk="1" hangingPunct="1"/>
            <a:endParaRPr lang="en-US" i="1" dirty="0" smtClean="0"/>
          </a:p>
        </p:txBody>
      </p:sp>
    </p:spTree>
    <p:extLst>
      <p:ext uri="{BB962C8B-B14F-4D97-AF65-F5344CB8AC3E}">
        <p14:creationId xmlns:p14="http://schemas.microsoft.com/office/powerpoint/2010/main" val="115519516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smtClean="0"/>
              <a:t>Defense Attorney’s Robe</a:t>
            </a:r>
            <a:endParaRPr lang="en-US" dirty="0"/>
          </a:p>
        </p:txBody>
      </p:sp>
      <p:pic>
        <p:nvPicPr>
          <p:cNvPr id="4" name="Zástupný symbol pro obsah 3" descr="Talár_advokáta.JPG"/>
          <p:cNvPicPr>
            <a:picLocks noGrp="1" noChangeAspect="1"/>
          </p:cNvPicPr>
          <p:nvPr>
            <p:ph idx="1"/>
          </p:nvPr>
        </p:nvPicPr>
        <p:blipFill>
          <a:blip r:embed="rId2" cstate="print"/>
          <a:stretch>
            <a:fillRect/>
          </a:stretch>
        </p:blipFill>
        <p:spPr>
          <a:xfrm>
            <a:off x="4143462" y="1990818"/>
            <a:ext cx="3017309" cy="4525963"/>
          </a:xfrm>
        </p:spPr>
      </p:pic>
    </p:spTree>
    <p:extLst>
      <p:ext uri="{BB962C8B-B14F-4D97-AF65-F5344CB8AC3E}">
        <p14:creationId xmlns:p14="http://schemas.microsoft.com/office/powerpoint/2010/main" val="1099190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49707" y="186375"/>
            <a:ext cx="10359188" cy="647700"/>
          </a:xfrm>
        </p:spPr>
        <p:txBody>
          <a:bodyPr/>
          <a:lstStyle/>
          <a:p>
            <a:pPr algn="ctr"/>
            <a:r>
              <a:rPr lang="cs-CZ" smtClean="0"/>
              <a:t>Who may become a defense attorney</a:t>
            </a:r>
            <a:endParaRPr lang="en-US" dirty="0"/>
          </a:p>
        </p:txBody>
      </p:sp>
      <p:sp>
        <p:nvSpPr>
          <p:cNvPr id="3" name="Zástupný symbol pro obsah 2"/>
          <p:cNvSpPr>
            <a:spLocks noGrp="1"/>
          </p:cNvSpPr>
          <p:nvPr>
            <p:ph idx="1"/>
          </p:nvPr>
        </p:nvSpPr>
        <p:spPr>
          <a:xfrm>
            <a:off x="180475" y="834075"/>
            <a:ext cx="11851104" cy="4114800"/>
          </a:xfrm>
        </p:spPr>
        <p:txBody>
          <a:bodyPr/>
          <a:lstStyle/>
          <a:p>
            <a:pPr>
              <a:spcAft>
                <a:spcPts val="600"/>
              </a:spcAft>
            </a:pPr>
            <a:r>
              <a:rPr lang="cs-CZ" sz="3200"/>
              <a:t>a</a:t>
            </a:r>
            <a:r>
              <a:rPr lang="cs-CZ" sz="3200" smtClean="0"/>
              <a:t>ttorney enrolled with the Czech Bar Association</a:t>
            </a:r>
          </a:p>
          <a:p>
            <a:pPr lvl="1">
              <a:lnSpc>
                <a:spcPct val="100000"/>
              </a:lnSpc>
              <a:spcAft>
                <a:spcPts val="600"/>
              </a:spcAft>
            </a:pPr>
            <a:r>
              <a:rPr lang="cs-CZ" sz="2800" smtClean="0"/>
              <a:t>„long“ graduate study (5 years, master‘s degree in law)</a:t>
            </a:r>
          </a:p>
          <a:p>
            <a:pPr lvl="1">
              <a:lnSpc>
                <a:spcPct val="100000"/>
              </a:lnSpc>
              <a:spcAft>
                <a:spcPts val="600"/>
              </a:spcAft>
            </a:pPr>
            <a:r>
              <a:rPr lang="cs-CZ" sz="2800" smtClean="0"/>
              <a:t>at least 3 year of praxis as an attorney‘s trainee</a:t>
            </a:r>
          </a:p>
          <a:p>
            <a:pPr lvl="1">
              <a:lnSpc>
                <a:spcPct val="100000"/>
              </a:lnSpc>
              <a:spcAft>
                <a:spcPts val="600"/>
              </a:spcAft>
            </a:pPr>
            <a:r>
              <a:rPr lang="cs-CZ" sz="2800" smtClean="0"/>
              <a:t>successful passing of a bar exam</a:t>
            </a:r>
          </a:p>
          <a:p>
            <a:pPr lvl="1">
              <a:lnSpc>
                <a:spcPct val="100000"/>
              </a:lnSpc>
              <a:spcAft>
                <a:spcPts val="600"/>
              </a:spcAft>
            </a:pPr>
            <a:r>
              <a:rPr lang="cs-CZ" sz="2800" smtClean="0"/>
              <a:t>mandatory insurance</a:t>
            </a:r>
          </a:p>
          <a:p>
            <a:pPr lvl="1">
              <a:lnSpc>
                <a:spcPct val="100000"/>
              </a:lnSpc>
              <a:spcAft>
                <a:spcPts val="600"/>
              </a:spcAft>
            </a:pPr>
            <a:r>
              <a:rPr lang="cs-CZ" sz="2800" smtClean="0"/>
              <a:t>swearing an oath</a:t>
            </a:r>
          </a:p>
          <a:p>
            <a:pPr>
              <a:spcAft>
                <a:spcPts val="600"/>
              </a:spcAft>
            </a:pPr>
            <a:r>
              <a:rPr lang="cs-CZ" sz="3200" smtClean="0"/>
              <a:t>trainee attorney</a:t>
            </a:r>
          </a:p>
          <a:p>
            <a:pPr lvl="1">
              <a:lnSpc>
                <a:spcPct val="100000"/>
              </a:lnSpc>
              <a:spcAft>
                <a:spcPts val="600"/>
              </a:spcAft>
            </a:pPr>
            <a:r>
              <a:rPr lang="cs-CZ" sz="2800"/>
              <a:t>finished legal education</a:t>
            </a:r>
          </a:p>
          <a:p>
            <a:pPr lvl="1">
              <a:lnSpc>
                <a:spcPct val="100000"/>
              </a:lnSpc>
              <a:spcAft>
                <a:spcPts val="600"/>
              </a:spcAft>
            </a:pPr>
            <a:r>
              <a:rPr lang="cs-CZ" sz="2800"/>
              <a:t>enrolled as a trainee with the Bar</a:t>
            </a:r>
          </a:p>
          <a:p>
            <a:pPr lvl="1">
              <a:lnSpc>
                <a:spcPct val="100000"/>
              </a:lnSpc>
              <a:spcAft>
                <a:spcPts val="600"/>
              </a:spcAft>
            </a:pPr>
            <a:r>
              <a:rPr lang="cs-CZ" sz="2800"/>
              <a:t>employee of a specific attorney (supervisor) </a:t>
            </a:r>
          </a:p>
          <a:p>
            <a:pPr lvl="1">
              <a:lnSpc>
                <a:spcPct val="100000"/>
              </a:lnSpc>
              <a:spcAft>
                <a:spcPts val="600"/>
              </a:spcAft>
            </a:pPr>
            <a:r>
              <a:rPr lang="cs-CZ" sz="2800"/>
              <a:t>only cases which are in a jurisdiction of a district court in the first instance  </a:t>
            </a:r>
            <a:endParaRPr lang="en-US" sz="2800"/>
          </a:p>
        </p:txBody>
      </p:sp>
    </p:spTree>
    <p:extLst>
      <p:ext uri="{BB962C8B-B14F-4D97-AF65-F5344CB8AC3E}">
        <p14:creationId xmlns:p14="http://schemas.microsoft.com/office/powerpoint/2010/main" val="12570501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Limits of the Criminal Defense</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Defense attorney </a:t>
            </a:r>
            <a:r>
              <a:rPr lang="en-US" sz="3200" b="1" dirty="0" smtClean="0"/>
              <a:t>must</a:t>
            </a:r>
          </a:p>
          <a:p>
            <a:pPr lvl="1" eaLnBrk="1" hangingPunct="1">
              <a:lnSpc>
                <a:spcPct val="100000"/>
              </a:lnSpc>
              <a:spcAft>
                <a:spcPts val="600"/>
              </a:spcAft>
            </a:pPr>
            <a:r>
              <a:rPr lang="en-US" sz="2800" dirty="0" smtClean="0"/>
              <a:t>act always in accordance with the law and the estate’s regulation</a:t>
            </a:r>
          </a:p>
          <a:p>
            <a:pPr lvl="1" eaLnBrk="1" hangingPunct="1">
              <a:lnSpc>
                <a:spcPct val="100000"/>
              </a:lnSpc>
              <a:spcAft>
                <a:spcPts val="600"/>
              </a:spcAft>
            </a:pPr>
            <a:r>
              <a:rPr lang="en-US" sz="2800" dirty="0" smtClean="0"/>
              <a:t>consult the case with the client and give his/hers best opinion</a:t>
            </a:r>
          </a:p>
          <a:p>
            <a:pPr lvl="1" eaLnBrk="1" hangingPunct="1">
              <a:lnSpc>
                <a:spcPct val="100000"/>
              </a:lnSpc>
              <a:spcAft>
                <a:spcPts val="600"/>
              </a:spcAft>
            </a:pPr>
            <a:r>
              <a:rPr lang="en-US" sz="2800" dirty="0" smtClean="0"/>
              <a:t>respect his/hers client’s instruction even if they are in discordance with the attorney’s best opinion</a:t>
            </a:r>
          </a:p>
          <a:p>
            <a:pPr lvl="1" eaLnBrk="1" hangingPunct="1">
              <a:lnSpc>
                <a:spcPct val="100000"/>
              </a:lnSpc>
              <a:spcAft>
                <a:spcPts val="600"/>
              </a:spcAft>
            </a:pPr>
            <a:r>
              <a:rPr lang="en-US" sz="2800" dirty="0" smtClean="0"/>
              <a:t>continue the representation until one of prescribed conditions are met</a:t>
            </a:r>
          </a:p>
          <a:p>
            <a:pPr lvl="1" eaLnBrk="1" hangingPunct="1"/>
            <a:endParaRPr lang="en-US" i="1" dirty="0" smtClean="0"/>
          </a:p>
        </p:txBody>
      </p:sp>
    </p:spTree>
    <p:extLst>
      <p:ext uri="{BB962C8B-B14F-4D97-AF65-F5344CB8AC3E}">
        <p14:creationId xmlns:p14="http://schemas.microsoft.com/office/powerpoint/2010/main" val="13057863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18800" y="359052"/>
            <a:ext cx="10753200" cy="451576"/>
          </a:xfrm>
        </p:spPr>
        <p:txBody>
          <a:bodyPr/>
          <a:lstStyle/>
          <a:p>
            <a:pPr algn="ctr" eaLnBrk="1" hangingPunct="1"/>
            <a:r>
              <a:rPr lang="en-US" dirty="0" smtClean="0"/>
              <a:t>Limits of the Criminal Defense</a:t>
            </a:r>
          </a:p>
        </p:txBody>
      </p:sp>
      <p:sp>
        <p:nvSpPr>
          <p:cNvPr id="3075" name="Zástupný symbol pro obsah 2"/>
          <p:cNvSpPr>
            <a:spLocks noGrp="1"/>
          </p:cNvSpPr>
          <p:nvPr>
            <p:ph idx="1"/>
          </p:nvPr>
        </p:nvSpPr>
        <p:spPr>
          <a:xfrm>
            <a:off x="718800" y="1053853"/>
            <a:ext cx="10753200" cy="3960000"/>
          </a:xfrm>
        </p:spPr>
        <p:txBody>
          <a:bodyPr/>
          <a:lstStyle/>
          <a:p>
            <a:pPr algn="just" eaLnBrk="1" hangingPunct="1"/>
            <a:r>
              <a:rPr lang="en-US" sz="3200" dirty="0" smtClean="0"/>
              <a:t>Defense attorney </a:t>
            </a:r>
            <a:r>
              <a:rPr lang="en-US" sz="3200" b="1" dirty="0" smtClean="0"/>
              <a:t>must not</a:t>
            </a:r>
          </a:p>
          <a:p>
            <a:pPr lvl="1" algn="just" eaLnBrk="1" hangingPunct="1">
              <a:lnSpc>
                <a:spcPct val="100000"/>
              </a:lnSpc>
              <a:spcAft>
                <a:spcPts val="600"/>
              </a:spcAft>
            </a:pPr>
            <a:r>
              <a:rPr lang="en-US" sz="2800" b="1" dirty="0" smtClean="0"/>
              <a:t>truth-examine client’s statements </a:t>
            </a:r>
            <a:r>
              <a:rPr lang="en-US" sz="2800" dirty="0" smtClean="0"/>
              <a:t>and pieces of evidence </a:t>
            </a:r>
          </a:p>
          <a:p>
            <a:pPr lvl="1" algn="just" eaLnBrk="1" hangingPunct="1">
              <a:lnSpc>
                <a:spcPct val="100000"/>
              </a:lnSpc>
              <a:spcAft>
                <a:spcPts val="600"/>
              </a:spcAft>
            </a:pPr>
            <a:r>
              <a:rPr lang="en-US" sz="2800" b="1" dirty="0" smtClean="0"/>
              <a:t>lie or present forged piece of evidence </a:t>
            </a:r>
          </a:p>
          <a:p>
            <a:pPr lvl="1" algn="just" eaLnBrk="1" hangingPunct="1">
              <a:lnSpc>
                <a:spcPct val="100000"/>
              </a:lnSpc>
              <a:spcAft>
                <a:spcPts val="600"/>
              </a:spcAft>
            </a:pPr>
            <a:r>
              <a:rPr lang="en-US" sz="2800" dirty="0" smtClean="0"/>
              <a:t>follow an illegal instruction</a:t>
            </a:r>
          </a:p>
          <a:p>
            <a:pPr lvl="1" algn="just" eaLnBrk="1" hangingPunct="1">
              <a:lnSpc>
                <a:spcPct val="100000"/>
              </a:lnSpc>
              <a:spcAft>
                <a:spcPts val="600"/>
              </a:spcAft>
            </a:pPr>
            <a:r>
              <a:rPr lang="en-US" sz="2800" dirty="0" smtClean="0"/>
              <a:t>secure the evidence himself/herself</a:t>
            </a:r>
          </a:p>
          <a:p>
            <a:pPr lvl="1" algn="just" eaLnBrk="1" hangingPunct="1">
              <a:lnSpc>
                <a:spcPct val="100000"/>
              </a:lnSpc>
              <a:spcAft>
                <a:spcPts val="600"/>
              </a:spcAft>
            </a:pPr>
            <a:r>
              <a:rPr lang="en-US" sz="2800" dirty="0" smtClean="0"/>
              <a:t>run personal errands for the client</a:t>
            </a:r>
          </a:p>
          <a:p>
            <a:pPr lvl="1" algn="just" eaLnBrk="1" hangingPunct="1">
              <a:lnSpc>
                <a:spcPct val="100000"/>
              </a:lnSpc>
              <a:spcAft>
                <a:spcPts val="600"/>
              </a:spcAft>
            </a:pPr>
            <a:r>
              <a:rPr lang="en-US" sz="2800" dirty="0" smtClean="0"/>
              <a:t>restrain from the thwarting of a planned offence or offence in progress</a:t>
            </a:r>
          </a:p>
          <a:p>
            <a:pPr lvl="1" algn="just" eaLnBrk="1" hangingPunct="1">
              <a:lnSpc>
                <a:spcPct val="100000"/>
              </a:lnSpc>
              <a:spcAft>
                <a:spcPts val="600"/>
              </a:spcAft>
            </a:pPr>
            <a:r>
              <a:rPr lang="en-US" sz="2800" dirty="0" smtClean="0"/>
              <a:t>report known already committed crimes</a:t>
            </a:r>
          </a:p>
          <a:p>
            <a:pPr lvl="1" eaLnBrk="1" hangingPunct="1"/>
            <a:endParaRPr lang="en-US" i="1" dirty="0" smtClean="0"/>
          </a:p>
        </p:txBody>
      </p:sp>
    </p:spTree>
    <p:extLst>
      <p:ext uri="{BB962C8B-B14F-4D97-AF65-F5344CB8AC3E}">
        <p14:creationId xmlns:p14="http://schemas.microsoft.com/office/powerpoint/2010/main" val="1884426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718800" y="359052"/>
            <a:ext cx="10753200" cy="451576"/>
          </a:xfrm>
        </p:spPr>
        <p:txBody>
          <a:bodyPr/>
          <a:lstStyle/>
          <a:p>
            <a:pPr algn="ctr" eaLnBrk="1" hangingPunct="1"/>
            <a:r>
              <a:rPr lang="cs-CZ" smtClean="0"/>
              <a:t>Obstruction of justice – sec. 347a of CC</a:t>
            </a:r>
            <a:endParaRPr lang="en-US" dirty="0" smtClean="0"/>
          </a:p>
        </p:txBody>
      </p:sp>
      <p:sp>
        <p:nvSpPr>
          <p:cNvPr id="3075" name="Zástupný symbol pro obsah 2"/>
          <p:cNvSpPr>
            <a:spLocks noGrp="1"/>
          </p:cNvSpPr>
          <p:nvPr>
            <p:ph idx="1"/>
          </p:nvPr>
        </p:nvSpPr>
        <p:spPr>
          <a:xfrm>
            <a:off x="228599" y="1053853"/>
            <a:ext cx="11730789" cy="3960000"/>
          </a:xfrm>
        </p:spPr>
        <p:txBody>
          <a:bodyPr/>
          <a:lstStyle/>
          <a:p>
            <a:pPr marL="0" lvl="1" indent="0" algn="just" eaLnBrk="1" hangingPunct="1">
              <a:lnSpc>
                <a:spcPct val="100000"/>
              </a:lnSpc>
              <a:spcAft>
                <a:spcPts val="600"/>
              </a:spcAft>
              <a:buNone/>
            </a:pPr>
            <a:r>
              <a:rPr lang="cs-CZ" sz="2800" i="1" smtClean="0"/>
              <a:t>„(1) Who for the purpouses of iniciation of court proceedings, international judicial proceedings or criminal proceedings or in the course of such proceedings presents  tangible or written piece of evidence, which has a substantial importance for the decision, while knowing that it has been forged or altered, with an intent for it to be used as genuine one, or who forges or alters such a piece of evidence with intent of it being used as a genuine one, will be punished up to two yers of imprisonment.</a:t>
            </a:r>
          </a:p>
          <a:p>
            <a:pPr marL="0" lvl="1" indent="0" algn="just" eaLnBrk="1" hangingPunct="1">
              <a:lnSpc>
                <a:spcPct val="100000"/>
              </a:lnSpc>
              <a:spcAft>
                <a:spcPts val="600"/>
              </a:spcAft>
              <a:buNone/>
            </a:pPr>
            <a:endParaRPr lang="cs-CZ" sz="2800" i="1"/>
          </a:p>
          <a:p>
            <a:pPr marL="0" lvl="1" indent="0" algn="just" eaLnBrk="1" hangingPunct="1">
              <a:lnSpc>
                <a:spcPct val="100000"/>
              </a:lnSpc>
              <a:spcAft>
                <a:spcPts val="600"/>
              </a:spcAft>
              <a:buNone/>
            </a:pPr>
            <a:r>
              <a:rPr lang="cs-CZ" sz="2800" i="1" smtClean="0"/>
              <a:t>(2) Who on his own or via somebody else provides, offers or promises a benefit to another person or for another person for the purpouse of committing a criminal act of false accusation, perjury and false expert‘s opinion or false interpretation, will be punished by up to three years of imprisonment.“… </a:t>
            </a:r>
            <a:r>
              <a:rPr lang="cs-CZ" sz="2400" i="1" smtClean="0"/>
              <a:t>  </a:t>
            </a:r>
            <a:endParaRPr lang="en-US" sz="2400" i="1" dirty="0" smtClean="0"/>
          </a:p>
        </p:txBody>
      </p:sp>
    </p:spTree>
    <p:extLst>
      <p:ext uri="{BB962C8B-B14F-4D97-AF65-F5344CB8AC3E}">
        <p14:creationId xmlns:p14="http://schemas.microsoft.com/office/powerpoint/2010/main" val="21200067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Anglo-American vs. Continental System </a:t>
            </a:r>
          </a:p>
        </p:txBody>
      </p:sp>
      <p:sp>
        <p:nvSpPr>
          <p:cNvPr id="3075" name="Zástupný symbol pro obsah 2"/>
          <p:cNvSpPr>
            <a:spLocks noGrp="1"/>
          </p:cNvSpPr>
          <p:nvPr>
            <p:ph idx="1"/>
          </p:nvPr>
        </p:nvSpPr>
        <p:spPr/>
        <p:txBody>
          <a:bodyPr/>
          <a:lstStyle/>
          <a:p>
            <a:pPr algn="just" eaLnBrk="1" hangingPunct="1">
              <a:spcAft>
                <a:spcPts val="600"/>
              </a:spcAft>
            </a:pPr>
            <a:r>
              <a:rPr lang="en-US" sz="3200" dirty="0"/>
              <a:t>Different approaches</a:t>
            </a:r>
          </a:p>
          <a:p>
            <a:pPr lvl="1" algn="just" eaLnBrk="1" hangingPunct="1">
              <a:lnSpc>
                <a:spcPct val="100000"/>
              </a:lnSpc>
              <a:spcAft>
                <a:spcPts val="600"/>
              </a:spcAft>
            </a:pPr>
            <a:r>
              <a:rPr lang="en-US" sz="2800" dirty="0" smtClean="0"/>
              <a:t>depends on the character of the criminal proceedings</a:t>
            </a:r>
          </a:p>
          <a:p>
            <a:pPr lvl="1" algn="just" eaLnBrk="1" hangingPunct="1">
              <a:lnSpc>
                <a:spcPct val="100000"/>
              </a:lnSpc>
              <a:spcAft>
                <a:spcPts val="600"/>
              </a:spcAft>
            </a:pPr>
            <a:r>
              <a:rPr lang="en-US" sz="2800" dirty="0" smtClean="0"/>
              <a:t>inquisitorial v. </a:t>
            </a:r>
            <a:r>
              <a:rPr lang="en-US" sz="2800" smtClean="0"/>
              <a:t>adversary    </a:t>
            </a:r>
            <a:endParaRPr lang="cs-CZ" sz="2800" smtClean="0"/>
          </a:p>
          <a:p>
            <a:pPr lvl="1" algn="just" eaLnBrk="1" hangingPunct="1">
              <a:lnSpc>
                <a:spcPct val="100000"/>
              </a:lnSpc>
              <a:spcAft>
                <a:spcPts val="600"/>
              </a:spcAft>
            </a:pPr>
            <a:endParaRPr lang="en-US" sz="3200" dirty="0" smtClean="0"/>
          </a:p>
          <a:p>
            <a:pPr marL="342900" lvl="1" indent="-342900" algn="just">
              <a:lnSpc>
                <a:spcPct val="100000"/>
              </a:lnSpc>
              <a:spcAft>
                <a:spcPts val="600"/>
              </a:spcAft>
            </a:pPr>
            <a:r>
              <a:rPr lang="en-US" sz="3200" dirty="0">
                <a:ea typeface="+mn-ea"/>
                <a:cs typeface="+mn-cs"/>
              </a:rPr>
              <a:t>Similarities given by the nature of the criminal defense </a:t>
            </a:r>
          </a:p>
          <a:p>
            <a:pPr lvl="1" eaLnBrk="1" hangingPunct="1">
              <a:lnSpc>
                <a:spcPct val="100000"/>
              </a:lnSpc>
              <a:spcAft>
                <a:spcPts val="600"/>
              </a:spcAft>
            </a:pPr>
            <a:r>
              <a:rPr lang="en-US" sz="2800" dirty="0" smtClean="0"/>
              <a:t>e.g. the standard of proof   </a:t>
            </a:r>
          </a:p>
          <a:p>
            <a:pPr lvl="1" eaLnBrk="1" hangingPunct="1">
              <a:lnSpc>
                <a:spcPct val="100000"/>
              </a:lnSpc>
              <a:spcAft>
                <a:spcPts val="600"/>
              </a:spcAft>
            </a:pPr>
            <a:r>
              <a:rPr lang="en-US" sz="2800" dirty="0" smtClean="0"/>
              <a:t>presumption of innocence </a:t>
            </a:r>
          </a:p>
          <a:p>
            <a:pPr lvl="1" eaLnBrk="1" hangingPunct="1">
              <a:buNone/>
            </a:pPr>
            <a:endParaRPr lang="en-US" i="1" dirty="0" smtClean="0"/>
          </a:p>
        </p:txBody>
      </p:sp>
    </p:spTree>
    <p:extLst>
      <p:ext uri="{BB962C8B-B14F-4D97-AF65-F5344CB8AC3E}">
        <p14:creationId xmlns:p14="http://schemas.microsoft.com/office/powerpoint/2010/main" val="132359955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p:cNvSpPr>
            <a:spLocks noGrp="1"/>
          </p:cNvSpPr>
          <p:nvPr>
            <p:ph type="title"/>
          </p:nvPr>
        </p:nvSpPr>
        <p:spPr>
          <a:xfrm>
            <a:off x="1925760" y="1798870"/>
            <a:ext cx="8086635" cy="647700"/>
          </a:xfrm>
        </p:spPr>
        <p:txBody>
          <a:bodyPr/>
          <a:lstStyle/>
          <a:p>
            <a:pPr algn="ctr"/>
            <a:r>
              <a:rPr lang="en-GB" altLang="cs-CZ" dirty="0" smtClean="0"/>
              <a:t>Thank you for your attention!</a:t>
            </a:r>
          </a:p>
        </p:txBody>
      </p:sp>
      <p:sp>
        <p:nvSpPr>
          <p:cNvPr id="33795" name="Zástupný symbol pro obsah 2"/>
          <p:cNvSpPr>
            <a:spLocks noGrp="1"/>
          </p:cNvSpPr>
          <p:nvPr>
            <p:ph idx="1"/>
          </p:nvPr>
        </p:nvSpPr>
        <p:spPr>
          <a:xfrm>
            <a:off x="565266" y="2017713"/>
            <a:ext cx="9550646" cy="4383087"/>
          </a:xfrm>
        </p:spPr>
        <p:txBody>
          <a:bodyPr/>
          <a:lstStyle/>
          <a:p>
            <a:pPr marL="0" indent="0" algn="just">
              <a:buNone/>
            </a:pPr>
            <a:endParaRPr lang="en-GB" altLang="cs-CZ" dirty="0" smtClean="0"/>
          </a:p>
          <a:p>
            <a:pPr marL="0" indent="0" algn="just">
              <a:buNone/>
            </a:pPr>
            <a:endParaRPr lang="en-GB" altLang="cs-CZ" dirty="0" smtClean="0"/>
          </a:p>
          <a:p>
            <a:pPr marL="0" indent="0" algn="just">
              <a:buNone/>
            </a:pPr>
            <a:endParaRPr lang="cs-CZ" altLang="cs-CZ" dirty="0" smtClean="0"/>
          </a:p>
          <a:p>
            <a:pPr marL="0" indent="0" algn="just">
              <a:buNone/>
            </a:pPr>
            <a:r>
              <a:rPr lang="en-GB" altLang="cs-CZ" b="1" dirty="0" err="1"/>
              <a:t>JUDr</a:t>
            </a:r>
            <a:r>
              <a:rPr lang="en-GB" altLang="cs-CZ" b="1" dirty="0"/>
              <a:t>. Jan Provazník, Ph.D.</a:t>
            </a:r>
          </a:p>
          <a:p>
            <a:pPr marL="0" indent="0" algn="just">
              <a:buNone/>
            </a:pPr>
            <a:r>
              <a:rPr lang="en-GB" altLang="cs-CZ" b="1" dirty="0"/>
              <a:t>Assistant Professor </a:t>
            </a:r>
          </a:p>
          <a:p>
            <a:pPr marL="0" indent="0" algn="just">
              <a:buNone/>
            </a:pPr>
            <a:r>
              <a:rPr lang="en-GB" altLang="cs-CZ" b="1" dirty="0"/>
              <a:t>Department of Criminal Law</a:t>
            </a:r>
          </a:p>
          <a:p>
            <a:pPr marL="0" indent="0" algn="just">
              <a:buNone/>
            </a:pPr>
            <a:r>
              <a:rPr lang="en-GB" altLang="cs-CZ" b="1" dirty="0"/>
              <a:t>Office: room no. 226</a:t>
            </a:r>
          </a:p>
          <a:p>
            <a:pPr marL="0" indent="0" algn="just">
              <a:buNone/>
            </a:pPr>
            <a:r>
              <a:rPr lang="en-GB" altLang="cs-CZ" b="1" dirty="0"/>
              <a:t>Consultation hours:</a:t>
            </a:r>
            <a:r>
              <a:rPr lang="en-GB" altLang="cs-CZ" dirty="0"/>
              <a:t> </a:t>
            </a:r>
            <a:r>
              <a:rPr lang="en-GB" altLang="cs-CZ" b="1"/>
              <a:t>Wednesdays </a:t>
            </a:r>
            <a:r>
              <a:rPr lang="en-GB" altLang="cs-CZ" b="1" smtClean="0"/>
              <a:t>1</a:t>
            </a:r>
            <a:r>
              <a:rPr lang="cs-CZ" altLang="cs-CZ" b="1" smtClean="0"/>
              <a:t>1</a:t>
            </a:r>
            <a:r>
              <a:rPr lang="en-GB" altLang="cs-CZ" b="1" smtClean="0"/>
              <a:t>:</a:t>
            </a:r>
            <a:r>
              <a:rPr lang="cs-CZ" altLang="cs-CZ" b="1" smtClean="0"/>
              <a:t>4</a:t>
            </a:r>
            <a:r>
              <a:rPr lang="en-GB" altLang="cs-CZ" b="1" smtClean="0"/>
              <a:t>0 </a:t>
            </a:r>
            <a:r>
              <a:rPr lang="en-GB" altLang="cs-CZ" b="1"/>
              <a:t>- </a:t>
            </a:r>
            <a:r>
              <a:rPr lang="en-GB" altLang="cs-CZ" b="1" smtClean="0"/>
              <a:t>1</a:t>
            </a:r>
            <a:r>
              <a:rPr lang="cs-CZ" altLang="cs-CZ" b="1" smtClean="0"/>
              <a:t>2</a:t>
            </a:r>
            <a:r>
              <a:rPr lang="en-GB" altLang="cs-CZ" b="1" smtClean="0"/>
              <a:t>:</a:t>
            </a:r>
            <a:r>
              <a:rPr lang="cs-CZ" altLang="cs-CZ" b="1" smtClean="0"/>
              <a:t>4</a:t>
            </a:r>
            <a:r>
              <a:rPr lang="en-GB" altLang="cs-CZ" b="1" smtClean="0"/>
              <a:t>0</a:t>
            </a:r>
            <a:endParaRPr lang="en-GB" altLang="cs-CZ" b="1" dirty="0"/>
          </a:p>
          <a:p>
            <a:pPr marL="0" indent="0" algn="just">
              <a:buNone/>
            </a:pPr>
            <a:r>
              <a:rPr lang="en-GB" altLang="cs-CZ" b="1" dirty="0"/>
              <a:t>E:mail:</a:t>
            </a:r>
            <a:r>
              <a:rPr lang="en-GB" altLang="cs-CZ" dirty="0"/>
              <a:t> </a:t>
            </a:r>
            <a:r>
              <a:rPr lang="en-GB" altLang="cs-CZ" b="1" dirty="0"/>
              <a:t>jan.provaznik@law.muni.cz</a:t>
            </a:r>
          </a:p>
        </p:txBody>
      </p:sp>
      <p:sp>
        <p:nvSpPr>
          <p:cNvPr id="6" name="Zástupný symbol pro číslo snímku 5"/>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Tree>
    <p:extLst>
      <p:ext uri="{BB962C8B-B14F-4D97-AF65-F5344CB8AC3E}">
        <p14:creationId xmlns:p14="http://schemas.microsoft.com/office/powerpoint/2010/main" val="1274648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a:xfrm>
            <a:off x="2033590" y="539613"/>
            <a:ext cx="8086635" cy="647700"/>
          </a:xfrm>
        </p:spPr>
        <p:txBody>
          <a:bodyPr/>
          <a:lstStyle/>
          <a:p>
            <a:pPr algn="ctr" eaLnBrk="1" hangingPunct="1"/>
            <a:r>
              <a:rPr lang="en-US" dirty="0" smtClean="0"/>
              <a:t>Anglo-American System</a:t>
            </a:r>
          </a:p>
        </p:txBody>
      </p:sp>
      <p:sp>
        <p:nvSpPr>
          <p:cNvPr id="3075" name="Zástupný symbol pro obsah 2"/>
          <p:cNvSpPr>
            <a:spLocks noGrp="1"/>
          </p:cNvSpPr>
          <p:nvPr>
            <p:ph idx="1"/>
          </p:nvPr>
        </p:nvSpPr>
        <p:spPr>
          <a:xfrm>
            <a:off x="204537" y="1187313"/>
            <a:ext cx="11778915" cy="4114800"/>
          </a:xfrm>
        </p:spPr>
        <p:txBody>
          <a:bodyPr/>
          <a:lstStyle/>
          <a:p>
            <a:pPr algn="just" eaLnBrk="1" hangingPunct="1"/>
            <a:r>
              <a:rPr lang="en-US" sz="3200" dirty="0" smtClean="0"/>
              <a:t>Thorough equality of arms  </a:t>
            </a:r>
          </a:p>
          <a:p>
            <a:pPr lvl="1" algn="just" eaLnBrk="1" hangingPunct="1">
              <a:lnSpc>
                <a:spcPct val="100000"/>
              </a:lnSpc>
            </a:pPr>
            <a:r>
              <a:rPr lang="en-US" sz="2800" smtClean="0"/>
              <a:t>no </a:t>
            </a:r>
            <a:r>
              <a:rPr lang="en-US" sz="2800" dirty="0" smtClean="0"/>
              <a:t>preparatory proceedings, the truth comes out of the clash of the parties’ statements and </a:t>
            </a:r>
            <a:r>
              <a:rPr lang="en-US" sz="2800" smtClean="0"/>
              <a:t>evidence </a:t>
            </a:r>
            <a:r>
              <a:rPr lang="cs-CZ" sz="2800" smtClean="0"/>
              <a:t>(eristic model) </a:t>
            </a:r>
          </a:p>
          <a:p>
            <a:pPr lvl="1" algn="just" eaLnBrk="1" hangingPunct="1">
              <a:lnSpc>
                <a:spcPct val="100000"/>
              </a:lnSpc>
            </a:pPr>
            <a:endParaRPr lang="en-US" dirty="0" smtClean="0"/>
          </a:p>
          <a:p>
            <a:pPr marL="342900" lvl="1" indent="-342900" algn="just">
              <a:lnSpc>
                <a:spcPct val="100000"/>
              </a:lnSpc>
            </a:pPr>
            <a:r>
              <a:rPr lang="en-US" sz="3200" dirty="0">
                <a:ea typeface="+mn-ea"/>
                <a:cs typeface="+mn-cs"/>
              </a:rPr>
              <a:t>Jury system</a:t>
            </a:r>
          </a:p>
          <a:p>
            <a:pPr lvl="1" eaLnBrk="1" hangingPunct="1">
              <a:lnSpc>
                <a:spcPct val="100000"/>
              </a:lnSpc>
            </a:pPr>
            <a:r>
              <a:rPr lang="en-US" sz="2800" dirty="0" smtClean="0"/>
              <a:t>makes the trial more unpredictable </a:t>
            </a:r>
          </a:p>
          <a:p>
            <a:pPr lvl="1" eaLnBrk="1" hangingPunct="1">
              <a:lnSpc>
                <a:spcPct val="100000"/>
              </a:lnSpc>
            </a:pPr>
            <a:r>
              <a:rPr lang="en-US" sz="2800" dirty="0" smtClean="0"/>
              <a:t>the prosecution is more willing to </a:t>
            </a:r>
            <a:r>
              <a:rPr lang="en-US" sz="2800" smtClean="0"/>
              <a:t>negotiate   </a:t>
            </a:r>
            <a:endParaRPr lang="cs-CZ" sz="2800" smtClean="0"/>
          </a:p>
          <a:p>
            <a:pPr lvl="1" eaLnBrk="1" hangingPunct="1">
              <a:lnSpc>
                <a:spcPct val="100000"/>
              </a:lnSpc>
            </a:pPr>
            <a:endParaRPr lang="en-US" dirty="0" smtClean="0"/>
          </a:p>
          <a:p>
            <a:pPr marL="342900" lvl="1" indent="-342900" algn="just">
              <a:lnSpc>
                <a:spcPct val="100000"/>
              </a:lnSpc>
            </a:pPr>
            <a:r>
              <a:rPr lang="en-US" sz="3200" dirty="0">
                <a:ea typeface="+mn-ea"/>
                <a:cs typeface="+mn-cs"/>
              </a:rPr>
              <a:t>System of appeal in </a:t>
            </a:r>
            <a:r>
              <a:rPr lang="en-US" sz="3200" dirty="0" err="1">
                <a:ea typeface="+mn-ea"/>
                <a:cs typeface="+mn-cs"/>
              </a:rPr>
              <a:t>favour</a:t>
            </a:r>
            <a:r>
              <a:rPr lang="en-US" sz="3200" dirty="0">
                <a:ea typeface="+mn-ea"/>
                <a:cs typeface="+mn-cs"/>
              </a:rPr>
              <a:t> of the </a:t>
            </a:r>
            <a:r>
              <a:rPr lang="en-US" sz="3200">
                <a:ea typeface="+mn-ea"/>
                <a:cs typeface="+mn-cs"/>
              </a:rPr>
              <a:t>defendant </a:t>
            </a:r>
            <a:endParaRPr lang="cs-CZ" sz="3200" smtClean="0">
              <a:ea typeface="+mn-ea"/>
              <a:cs typeface="+mn-cs"/>
            </a:endParaRPr>
          </a:p>
          <a:p>
            <a:pPr marL="0" lvl="1" indent="0" algn="just">
              <a:lnSpc>
                <a:spcPct val="100000"/>
              </a:lnSpc>
              <a:buNone/>
            </a:pPr>
            <a:endParaRPr lang="cs-CZ" sz="3200" smtClean="0">
              <a:ea typeface="+mn-ea"/>
              <a:cs typeface="+mn-cs"/>
            </a:endParaRPr>
          </a:p>
          <a:p>
            <a:pPr marL="342900" lvl="1" indent="-342900" algn="just">
              <a:lnSpc>
                <a:spcPct val="100000"/>
              </a:lnSpc>
            </a:pPr>
            <a:r>
              <a:rPr lang="cs-CZ" sz="3200" smtClean="0"/>
              <a:t>So-called </a:t>
            </a:r>
            <a:r>
              <a:rPr lang="cs-CZ" sz="3200"/>
              <a:t>„two cases approach“ </a:t>
            </a:r>
            <a:endParaRPr lang="cs-CZ" sz="3200" smtClean="0"/>
          </a:p>
          <a:p>
            <a:pPr lvl="1">
              <a:lnSpc>
                <a:spcPct val="100000"/>
              </a:lnSpc>
            </a:pPr>
            <a:r>
              <a:rPr lang="cs-CZ" sz="2800" smtClean="0"/>
              <a:t>tendecy to accept plea bargain if the defense has no case</a:t>
            </a:r>
            <a:endParaRPr lang="cs-CZ" sz="2800"/>
          </a:p>
          <a:p>
            <a:pPr marL="342900" lvl="1" indent="-342900" algn="just"/>
            <a:endParaRPr lang="en-US" sz="2800" dirty="0">
              <a:ea typeface="+mn-ea"/>
              <a:cs typeface="+mn-cs"/>
            </a:endParaRPr>
          </a:p>
          <a:p>
            <a:pPr lvl="1" eaLnBrk="1" hangingPunct="1">
              <a:buNone/>
            </a:pPr>
            <a:endParaRPr lang="en-US" sz="3200" dirty="0"/>
          </a:p>
        </p:txBody>
      </p:sp>
    </p:spTree>
    <p:extLst>
      <p:ext uri="{BB962C8B-B14F-4D97-AF65-F5344CB8AC3E}">
        <p14:creationId xmlns:p14="http://schemas.microsoft.com/office/powerpoint/2010/main" val="871182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Nadpis 1"/>
          <p:cNvSpPr>
            <a:spLocks noGrp="1"/>
          </p:cNvSpPr>
          <p:nvPr>
            <p:ph type="title"/>
          </p:nvPr>
        </p:nvSpPr>
        <p:spPr>
          <a:xfrm>
            <a:off x="1942391" y="258214"/>
            <a:ext cx="8086635" cy="647700"/>
          </a:xfrm>
        </p:spPr>
        <p:txBody>
          <a:bodyPr/>
          <a:lstStyle/>
          <a:p>
            <a:pPr algn="ctr" eaLnBrk="1" hangingPunct="1"/>
            <a:r>
              <a:rPr lang="en-US" dirty="0" smtClean="0"/>
              <a:t>Continental system</a:t>
            </a:r>
          </a:p>
        </p:txBody>
      </p:sp>
      <p:sp>
        <p:nvSpPr>
          <p:cNvPr id="3075" name="Zástupný symbol pro obsah 2"/>
          <p:cNvSpPr>
            <a:spLocks noGrp="1"/>
          </p:cNvSpPr>
          <p:nvPr>
            <p:ph idx="1"/>
          </p:nvPr>
        </p:nvSpPr>
        <p:spPr>
          <a:xfrm>
            <a:off x="144376" y="1090814"/>
            <a:ext cx="11682663" cy="4114800"/>
          </a:xfrm>
        </p:spPr>
        <p:txBody>
          <a:bodyPr/>
          <a:lstStyle/>
          <a:p>
            <a:pPr eaLnBrk="1" hangingPunct="1">
              <a:spcAft>
                <a:spcPts val="600"/>
              </a:spcAft>
            </a:pPr>
            <a:r>
              <a:rPr lang="en-US" dirty="0" smtClean="0"/>
              <a:t>Formal equality of arms in the trial phase</a:t>
            </a:r>
          </a:p>
          <a:p>
            <a:pPr lvl="1" eaLnBrk="1" hangingPunct="1">
              <a:lnSpc>
                <a:spcPct val="100000"/>
              </a:lnSpc>
              <a:spcAft>
                <a:spcPts val="600"/>
              </a:spcAft>
            </a:pPr>
            <a:r>
              <a:rPr lang="en-US" sz="2400" dirty="0" smtClean="0"/>
              <a:t>defense plays more of a reactive and corrective role</a:t>
            </a:r>
          </a:p>
          <a:p>
            <a:pPr lvl="1" eaLnBrk="1" hangingPunct="1">
              <a:lnSpc>
                <a:spcPct val="100000"/>
              </a:lnSpc>
              <a:spcAft>
                <a:spcPts val="600"/>
              </a:spcAft>
            </a:pPr>
            <a:r>
              <a:rPr lang="en-US" sz="2400" dirty="0" smtClean="0"/>
              <a:t>strong role of the </a:t>
            </a:r>
            <a:r>
              <a:rPr lang="en-US" sz="2400" smtClean="0"/>
              <a:t>preparatory proceedings</a:t>
            </a:r>
            <a:endParaRPr lang="cs-CZ" sz="2400" smtClean="0"/>
          </a:p>
          <a:p>
            <a:pPr lvl="1" eaLnBrk="1" hangingPunct="1">
              <a:lnSpc>
                <a:spcPct val="100000"/>
              </a:lnSpc>
              <a:spcAft>
                <a:spcPts val="600"/>
              </a:spcAft>
            </a:pPr>
            <a:r>
              <a:rPr lang="cs-CZ" sz="2400" smtClean="0"/>
              <a:t>no equality of arms outside of court </a:t>
            </a:r>
            <a:r>
              <a:rPr lang="en-US" sz="2400" smtClean="0"/>
              <a:t> </a:t>
            </a:r>
            <a:endParaRPr lang="cs-CZ" sz="2400" smtClean="0"/>
          </a:p>
          <a:p>
            <a:pPr lvl="1" eaLnBrk="1" hangingPunct="1">
              <a:lnSpc>
                <a:spcPct val="100000"/>
              </a:lnSpc>
              <a:spcAft>
                <a:spcPts val="600"/>
              </a:spcAft>
            </a:pPr>
            <a:endParaRPr lang="en-US" i="1" dirty="0" smtClean="0"/>
          </a:p>
          <a:p>
            <a:pPr algn="just" eaLnBrk="1" hangingPunct="1">
              <a:spcAft>
                <a:spcPts val="600"/>
              </a:spcAft>
            </a:pPr>
            <a:r>
              <a:rPr lang="en-US" dirty="0" smtClean="0"/>
              <a:t>Professional judge system </a:t>
            </a:r>
          </a:p>
          <a:p>
            <a:pPr lvl="1" eaLnBrk="1" hangingPunct="1">
              <a:lnSpc>
                <a:spcPct val="100000"/>
              </a:lnSpc>
              <a:spcAft>
                <a:spcPts val="600"/>
              </a:spcAft>
            </a:pPr>
            <a:r>
              <a:rPr lang="en-US" sz="2400" dirty="0" smtClean="0"/>
              <a:t>“professional deformation” </a:t>
            </a:r>
          </a:p>
          <a:p>
            <a:pPr lvl="1" eaLnBrk="1" hangingPunct="1">
              <a:lnSpc>
                <a:spcPct val="100000"/>
              </a:lnSpc>
              <a:spcAft>
                <a:spcPts val="600"/>
              </a:spcAft>
            </a:pPr>
            <a:r>
              <a:rPr lang="en-US" sz="2400" dirty="0" smtClean="0"/>
              <a:t> better </a:t>
            </a:r>
            <a:r>
              <a:rPr lang="en-US" sz="2400" dirty="0" err="1" smtClean="0"/>
              <a:t>foreseeability</a:t>
            </a:r>
            <a:r>
              <a:rPr lang="en-US" sz="2400" dirty="0" smtClean="0"/>
              <a:t> for the </a:t>
            </a:r>
            <a:r>
              <a:rPr lang="en-US" sz="2400" smtClean="0"/>
              <a:t>prosecutor  </a:t>
            </a:r>
            <a:endParaRPr lang="cs-CZ" sz="2400" smtClean="0"/>
          </a:p>
          <a:p>
            <a:pPr algn="just" eaLnBrk="1" hangingPunct="1">
              <a:spcAft>
                <a:spcPts val="600"/>
              </a:spcAft>
            </a:pPr>
            <a:endParaRPr lang="cs-CZ" smtClean="0"/>
          </a:p>
          <a:p>
            <a:pPr algn="just" eaLnBrk="1" hangingPunct="1">
              <a:spcAft>
                <a:spcPts val="600"/>
              </a:spcAft>
            </a:pPr>
            <a:r>
              <a:rPr lang="en-US" smtClean="0"/>
              <a:t>Twofold </a:t>
            </a:r>
            <a:r>
              <a:rPr lang="en-US" dirty="0" smtClean="0"/>
              <a:t>system of appeal </a:t>
            </a:r>
          </a:p>
          <a:p>
            <a:pPr lvl="1">
              <a:lnSpc>
                <a:spcPct val="100000"/>
              </a:lnSpc>
              <a:spcAft>
                <a:spcPts val="600"/>
              </a:spcAft>
            </a:pPr>
            <a:r>
              <a:rPr lang="cs-CZ" sz="2400"/>
              <a:t>p</a:t>
            </a:r>
            <a:r>
              <a:rPr lang="cs-CZ" sz="2400" smtClean="0"/>
              <a:t>rohibition of </a:t>
            </a:r>
            <a:r>
              <a:rPr lang="cs-CZ" sz="2400" i="1" smtClean="0"/>
              <a:t>reformationis in peius</a:t>
            </a:r>
          </a:p>
          <a:p>
            <a:pPr lvl="1">
              <a:lnSpc>
                <a:spcPct val="100000"/>
              </a:lnSpc>
              <a:spcAft>
                <a:spcPts val="600"/>
              </a:spcAft>
            </a:pPr>
            <a:r>
              <a:rPr lang="cs-CZ" sz="2400" smtClean="0"/>
              <a:t>right of the prosecutor to appeal to defendant‘s detriment</a:t>
            </a:r>
            <a:r>
              <a:rPr lang="en-US" sz="2400" i="1" smtClean="0"/>
              <a:t> </a:t>
            </a:r>
            <a:endParaRPr lang="en-US" sz="2400" i="1" dirty="0" smtClean="0"/>
          </a:p>
        </p:txBody>
      </p:sp>
    </p:spTree>
    <p:extLst>
      <p:ext uri="{BB962C8B-B14F-4D97-AF65-F5344CB8AC3E}">
        <p14:creationId xmlns:p14="http://schemas.microsoft.com/office/powerpoint/2010/main" val="13108958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in the Criminal Proceeding</a:t>
            </a:r>
          </a:p>
        </p:txBody>
      </p:sp>
      <p:sp>
        <p:nvSpPr>
          <p:cNvPr id="3075" name="Zástupný symbol pro obsah 2"/>
          <p:cNvSpPr>
            <a:spLocks noGrp="1"/>
          </p:cNvSpPr>
          <p:nvPr>
            <p:ph idx="1"/>
          </p:nvPr>
        </p:nvSpPr>
        <p:spPr>
          <a:xfrm>
            <a:off x="718800" y="1431758"/>
            <a:ext cx="10753200" cy="4400242"/>
          </a:xfrm>
        </p:spPr>
        <p:txBody>
          <a:bodyPr/>
          <a:lstStyle/>
          <a:p>
            <a:pPr eaLnBrk="1" hangingPunct="1">
              <a:spcAft>
                <a:spcPts val="600"/>
              </a:spcAft>
            </a:pPr>
            <a:r>
              <a:rPr lang="en-US" sz="3200" dirty="0" smtClean="0"/>
              <a:t>Important part of the right to a fair trial</a:t>
            </a:r>
          </a:p>
          <a:p>
            <a:pPr lvl="1" eaLnBrk="1" hangingPunct="1">
              <a:lnSpc>
                <a:spcPct val="100000"/>
              </a:lnSpc>
              <a:spcAft>
                <a:spcPts val="600"/>
              </a:spcAft>
            </a:pPr>
            <a:r>
              <a:rPr lang="en-US" sz="2800" smtClean="0"/>
              <a:t>basic components</a:t>
            </a:r>
            <a:r>
              <a:rPr lang="cs-CZ" sz="2800" smtClean="0"/>
              <a:t> (art. 6 par. 1 of CPHR)</a:t>
            </a:r>
            <a:r>
              <a:rPr lang="en-US" sz="2800" smtClean="0"/>
              <a:t> </a:t>
            </a:r>
            <a:r>
              <a:rPr lang="en-US" sz="2800" dirty="0" smtClean="0"/>
              <a:t>+ few “bonuses</a:t>
            </a:r>
            <a:r>
              <a:rPr lang="en-US" sz="2800" smtClean="0"/>
              <a:t>” </a:t>
            </a:r>
            <a:r>
              <a:rPr lang="cs-CZ" sz="2800" smtClean="0"/>
              <a:t>(art. 6 par. 2 and 3 of CPHR)  </a:t>
            </a:r>
            <a:endParaRPr lang="en-US" sz="2800" dirty="0" smtClean="0"/>
          </a:p>
          <a:p>
            <a:pPr algn="just" eaLnBrk="1" hangingPunct="1">
              <a:spcAft>
                <a:spcPts val="600"/>
              </a:spcAft>
            </a:pPr>
            <a:endParaRPr lang="cs-CZ" sz="3200" smtClean="0"/>
          </a:p>
          <a:p>
            <a:pPr algn="just" eaLnBrk="1" hangingPunct="1">
              <a:spcAft>
                <a:spcPts val="600"/>
              </a:spcAft>
            </a:pPr>
            <a:r>
              <a:rPr lang="en-US" sz="3200" smtClean="0"/>
              <a:t>Ensuring </a:t>
            </a:r>
            <a:r>
              <a:rPr lang="en-US" sz="3200" dirty="0" smtClean="0"/>
              <a:t>a possibly effective chance for the defendant to influence the course of the proceedings in his/hers </a:t>
            </a:r>
            <a:r>
              <a:rPr lang="en-US" sz="3200" dirty="0" err="1" smtClean="0"/>
              <a:t>favour</a:t>
            </a:r>
            <a:endParaRPr lang="en-US" sz="3200" dirty="0" smtClean="0"/>
          </a:p>
          <a:p>
            <a:pPr algn="just" eaLnBrk="1" hangingPunct="1">
              <a:spcAft>
                <a:spcPts val="600"/>
              </a:spcAft>
            </a:pPr>
            <a:endParaRPr lang="cs-CZ" smtClean="0"/>
          </a:p>
          <a:p>
            <a:pPr algn="just" eaLnBrk="1" hangingPunct="1">
              <a:spcAft>
                <a:spcPts val="600"/>
              </a:spcAft>
            </a:pPr>
            <a:r>
              <a:rPr lang="en-US" sz="3200" smtClean="0"/>
              <a:t>Division</a:t>
            </a:r>
            <a:endParaRPr lang="en-US" sz="3200" dirty="0" smtClean="0"/>
          </a:p>
          <a:p>
            <a:pPr lvl="1" algn="just" eaLnBrk="1" hangingPunct="1">
              <a:lnSpc>
                <a:spcPct val="100000"/>
              </a:lnSpc>
              <a:spcAft>
                <a:spcPts val="600"/>
              </a:spcAft>
            </a:pPr>
            <a:r>
              <a:rPr lang="en-US" sz="2800" dirty="0" smtClean="0"/>
              <a:t>defense in the material sense</a:t>
            </a:r>
          </a:p>
          <a:p>
            <a:pPr lvl="1" algn="just" eaLnBrk="1" hangingPunct="1">
              <a:lnSpc>
                <a:spcPct val="100000"/>
              </a:lnSpc>
              <a:spcAft>
                <a:spcPts val="600"/>
              </a:spcAft>
            </a:pPr>
            <a:r>
              <a:rPr lang="en-US" sz="2800" dirty="0" smtClean="0"/>
              <a:t>defense in the formal sense</a:t>
            </a:r>
          </a:p>
        </p:txBody>
      </p:sp>
    </p:spTree>
    <p:extLst>
      <p:ext uri="{BB962C8B-B14F-4D97-AF65-F5344CB8AC3E}">
        <p14:creationId xmlns:p14="http://schemas.microsoft.com/office/powerpoint/2010/main" val="1969362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dirty="0" smtClean="0"/>
              <a:t>Defense in the material sense</a:t>
            </a:r>
          </a:p>
        </p:txBody>
      </p:sp>
      <p:sp>
        <p:nvSpPr>
          <p:cNvPr id="3075" name="Zástupný symbol pro obsah 2"/>
          <p:cNvSpPr>
            <a:spLocks noGrp="1"/>
          </p:cNvSpPr>
          <p:nvPr>
            <p:ph idx="1"/>
          </p:nvPr>
        </p:nvSpPr>
        <p:spPr/>
        <p:txBody>
          <a:bodyPr/>
          <a:lstStyle/>
          <a:p>
            <a:pPr eaLnBrk="1" hangingPunct="1">
              <a:spcAft>
                <a:spcPts val="600"/>
              </a:spcAft>
            </a:pPr>
            <a:r>
              <a:rPr lang="en-US" sz="3200" dirty="0" smtClean="0"/>
              <a:t>Giving the defendant legal instruments to oppose the prosecution</a:t>
            </a:r>
          </a:p>
          <a:p>
            <a:pPr lvl="1" eaLnBrk="1" hangingPunct="1">
              <a:lnSpc>
                <a:spcPct val="100000"/>
              </a:lnSpc>
              <a:spcAft>
                <a:spcPts val="600"/>
              </a:spcAft>
            </a:pPr>
            <a:r>
              <a:rPr lang="en-US" sz="2800" dirty="0" smtClean="0"/>
              <a:t>right to make statements</a:t>
            </a:r>
          </a:p>
          <a:p>
            <a:pPr lvl="1" eaLnBrk="1" hangingPunct="1">
              <a:lnSpc>
                <a:spcPct val="100000"/>
              </a:lnSpc>
              <a:spcAft>
                <a:spcPts val="600"/>
              </a:spcAft>
            </a:pPr>
            <a:r>
              <a:rPr lang="en-US" sz="2800" dirty="0" smtClean="0"/>
              <a:t>right to collect and present evidence</a:t>
            </a:r>
          </a:p>
          <a:p>
            <a:pPr lvl="1" eaLnBrk="1" hangingPunct="1">
              <a:lnSpc>
                <a:spcPct val="100000"/>
              </a:lnSpc>
              <a:spcAft>
                <a:spcPts val="600"/>
              </a:spcAft>
            </a:pPr>
            <a:r>
              <a:rPr lang="en-US" sz="2800" dirty="0" smtClean="0"/>
              <a:t>right to comment evidence</a:t>
            </a:r>
          </a:p>
          <a:p>
            <a:pPr lvl="1" eaLnBrk="1" hangingPunct="1">
              <a:lnSpc>
                <a:spcPct val="100000"/>
              </a:lnSpc>
              <a:spcAft>
                <a:spcPts val="600"/>
              </a:spcAft>
            </a:pPr>
            <a:r>
              <a:rPr lang="en-US" sz="2800" dirty="0" smtClean="0"/>
              <a:t>right to propose certain procedures</a:t>
            </a:r>
          </a:p>
          <a:p>
            <a:pPr lvl="1" eaLnBrk="1" hangingPunct="1">
              <a:lnSpc>
                <a:spcPct val="100000"/>
              </a:lnSpc>
              <a:spcAft>
                <a:spcPts val="600"/>
              </a:spcAft>
            </a:pPr>
            <a:r>
              <a:rPr lang="en-US" sz="2800" dirty="0" smtClean="0"/>
              <a:t>right for legal remedies [to appeal etc.]</a:t>
            </a:r>
          </a:p>
          <a:p>
            <a:pPr lvl="1" eaLnBrk="1" hangingPunct="1">
              <a:lnSpc>
                <a:spcPct val="100000"/>
              </a:lnSpc>
              <a:spcAft>
                <a:spcPts val="600"/>
              </a:spcAft>
            </a:pPr>
            <a:r>
              <a:rPr lang="en-US" sz="2800" dirty="0" smtClean="0"/>
              <a:t>right to translation and </a:t>
            </a:r>
            <a:r>
              <a:rPr lang="en-US" sz="2800" smtClean="0"/>
              <a:t>interpretation  </a:t>
            </a:r>
            <a:endParaRPr lang="cs-CZ" sz="2800" smtClean="0"/>
          </a:p>
          <a:p>
            <a:pPr lvl="1" eaLnBrk="1" hangingPunct="1">
              <a:lnSpc>
                <a:spcPct val="100000"/>
              </a:lnSpc>
              <a:spcAft>
                <a:spcPts val="600"/>
              </a:spcAft>
            </a:pPr>
            <a:endParaRPr lang="en-US" dirty="0" smtClean="0"/>
          </a:p>
          <a:p>
            <a:pPr algn="just" eaLnBrk="1" hangingPunct="1">
              <a:spcAft>
                <a:spcPts val="600"/>
              </a:spcAft>
            </a:pPr>
            <a:r>
              <a:rPr lang="en-US" sz="3200" dirty="0" smtClean="0"/>
              <a:t>Right to remain </a:t>
            </a:r>
            <a:r>
              <a:rPr lang="en-US" sz="3200" smtClean="0"/>
              <a:t>silent </a:t>
            </a:r>
            <a:endParaRPr lang="en-US" sz="3200" dirty="0" smtClean="0"/>
          </a:p>
        </p:txBody>
      </p:sp>
    </p:spTree>
    <p:extLst>
      <p:ext uri="{BB962C8B-B14F-4D97-AF65-F5344CB8AC3E}">
        <p14:creationId xmlns:p14="http://schemas.microsoft.com/office/powerpoint/2010/main" val="4808989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Nadpis 1"/>
          <p:cNvSpPr>
            <a:spLocks noGrp="1"/>
          </p:cNvSpPr>
          <p:nvPr>
            <p:ph type="title"/>
          </p:nvPr>
        </p:nvSpPr>
        <p:spPr/>
        <p:txBody>
          <a:bodyPr/>
          <a:lstStyle/>
          <a:p>
            <a:pPr algn="ctr" eaLnBrk="1" hangingPunct="1"/>
            <a:r>
              <a:rPr lang="en-US" smtClean="0"/>
              <a:t>Defense</a:t>
            </a:r>
            <a:r>
              <a:rPr lang="cs-CZ" smtClean="0"/>
              <a:t> strategies and</a:t>
            </a:r>
            <a:r>
              <a:rPr lang="en-US" smtClean="0"/>
              <a:t> </a:t>
            </a:r>
            <a:r>
              <a:rPr lang="cs-CZ" smtClean="0"/>
              <a:t>tactics</a:t>
            </a:r>
            <a:endParaRPr lang="en-US" dirty="0" smtClean="0"/>
          </a:p>
        </p:txBody>
      </p:sp>
      <p:sp>
        <p:nvSpPr>
          <p:cNvPr id="3075" name="Zástupný symbol pro obsah 2"/>
          <p:cNvSpPr>
            <a:spLocks noGrp="1"/>
          </p:cNvSpPr>
          <p:nvPr>
            <p:ph idx="1"/>
          </p:nvPr>
        </p:nvSpPr>
        <p:spPr>
          <a:xfrm>
            <a:off x="720000" y="1595273"/>
            <a:ext cx="10753200" cy="3960000"/>
          </a:xfrm>
        </p:spPr>
        <p:txBody>
          <a:bodyPr/>
          <a:lstStyle/>
          <a:p>
            <a:pPr algn="just" eaLnBrk="1" hangingPunct="1">
              <a:spcAft>
                <a:spcPts val="600"/>
              </a:spcAft>
            </a:pPr>
            <a:r>
              <a:rPr lang="cs-CZ" sz="3200" smtClean="0"/>
              <a:t>Defense strategies</a:t>
            </a:r>
          </a:p>
          <a:p>
            <a:pPr lvl="1" algn="just">
              <a:lnSpc>
                <a:spcPct val="100000"/>
              </a:lnSpc>
              <a:spcAft>
                <a:spcPts val="600"/>
              </a:spcAft>
            </a:pPr>
            <a:r>
              <a:rPr lang="cs-CZ" sz="2800" smtClean="0"/>
              <a:t>preventing finding of quilt strategy</a:t>
            </a:r>
          </a:p>
          <a:p>
            <a:pPr lvl="1" algn="just">
              <a:lnSpc>
                <a:spcPct val="100000"/>
              </a:lnSpc>
              <a:spcAft>
                <a:spcPts val="600"/>
              </a:spcAft>
            </a:pPr>
            <a:r>
              <a:rPr lang="cs-CZ" sz="2800" smtClean="0"/>
              <a:t>milder verdict regarding guilt</a:t>
            </a:r>
          </a:p>
          <a:p>
            <a:pPr lvl="1" algn="just">
              <a:lnSpc>
                <a:spcPct val="100000"/>
              </a:lnSpc>
              <a:spcAft>
                <a:spcPts val="600"/>
              </a:spcAft>
            </a:pPr>
            <a:r>
              <a:rPr lang="cs-CZ" sz="2800" smtClean="0"/>
              <a:t>milder verdict regarding punishment</a:t>
            </a:r>
          </a:p>
          <a:p>
            <a:pPr algn="just" eaLnBrk="1" hangingPunct="1">
              <a:spcAft>
                <a:spcPts val="600"/>
              </a:spcAft>
            </a:pPr>
            <a:endParaRPr lang="cs-CZ" smtClean="0"/>
          </a:p>
          <a:p>
            <a:pPr algn="just" eaLnBrk="1" hangingPunct="1">
              <a:spcAft>
                <a:spcPts val="600"/>
              </a:spcAft>
            </a:pPr>
            <a:r>
              <a:rPr lang="cs-CZ" sz="3200" smtClean="0"/>
              <a:t>Defense tactics</a:t>
            </a:r>
          </a:p>
          <a:p>
            <a:pPr lvl="1" algn="just">
              <a:lnSpc>
                <a:spcPct val="100000"/>
              </a:lnSpc>
              <a:spcAft>
                <a:spcPts val="600"/>
              </a:spcAft>
            </a:pPr>
            <a:r>
              <a:rPr lang="cs-CZ" sz="2800" smtClean="0"/>
              <a:t>facts based tactic</a:t>
            </a:r>
          </a:p>
          <a:p>
            <a:pPr lvl="1" algn="just">
              <a:lnSpc>
                <a:spcPct val="100000"/>
              </a:lnSpc>
              <a:spcAft>
                <a:spcPts val="600"/>
              </a:spcAft>
            </a:pPr>
            <a:r>
              <a:rPr lang="cs-CZ" sz="2800" smtClean="0"/>
              <a:t>material law based tactic</a:t>
            </a:r>
          </a:p>
          <a:p>
            <a:pPr lvl="1" algn="just">
              <a:lnSpc>
                <a:spcPct val="100000"/>
              </a:lnSpc>
              <a:spcAft>
                <a:spcPts val="600"/>
              </a:spcAft>
            </a:pPr>
            <a:r>
              <a:rPr lang="cs-CZ" sz="2800" smtClean="0"/>
              <a:t>procedural law based tactic</a:t>
            </a:r>
          </a:p>
          <a:p>
            <a:pPr lvl="1" algn="just">
              <a:lnSpc>
                <a:spcPct val="100000"/>
              </a:lnSpc>
              <a:spcAft>
                <a:spcPts val="600"/>
              </a:spcAft>
            </a:pPr>
            <a:r>
              <a:rPr lang="cs-CZ" sz="2800" smtClean="0"/>
              <a:t>„passive“ tactic (remaining silent and uncooperative) </a:t>
            </a:r>
          </a:p>
          <a:p>
            <a:pPr lvl="1"/>
            <a:endParaRPr lang="cs-CZ" smtClean="0"/>
          </a:p>
          <a:p>
            <a:pPr lvl="1" eaLnBrk="1" hangingPunct="1"/>
            <a:endParaRPr lang="en-US" dirty="0" smtClean="0"/>
          </a:p>
        </p:txBody>
      </p:sp>
    </p:spTree>
    <p:extLst>
      <p:ext uri="{BB962C8B-B14F-4D97-AF65-F5344CB8AC3E}">
        <p14:creationId xmlns:p14="http://schemas.microsoft.com/office/powerpoint/2010/main" val="660033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66000" y="298894"/>
            <a:ext cx="10753200" cy="451576"/>
          </a:xfrm>
        </p:spPr>
        <p:txBody>
          <a:bodyPr/>
          <a:lstStyle/>
          <a:p>
            <a:pPr algn="ctr"/>
            <a:r>
              <a:rPr lang="cs-CZ" i="1" smtClean="0"/>
              <a:t>Nemo tenetur se ipsum accusare</a:t>
            </a:r>
            <a:endParaRPr lang="en-US" i="1"/>
          </a:p>
        </p:txBody>
      </p:sp>
      <p:sp>
        <p:nvSpPr>
          <p:cNvPr id="3" name="Zástupný symbol pro obsah 2"/>
          <p:cNvSpPr>
            <a:spLocks noGrp="1"/>
          </p:cNvSpPr>
          <p:nvPr>
            <p:ph idx="1"/>
          </p:nvPr>
        </p:nvSpPr>
        <p:spPr>
          <a:xfrm>
            <a:off x="341147" y="885630"/>
            <a:ext cx="11850853" cy="4114800"/>
          </a:xfrm>
        </p:spPr>
        <p:txBody>
          <a:bodyPr/>
          <a:lstStyle/>
          <a:p>
            <a:pPr>
              <a:spcAft>
                <a:spcPts val="600"/>
              </a:spcAft>
            </a:pPr>
            <a:r>
              <a:rPr lang="cs-CZ" sz="3200"/>
              <a:t>the defendant as a source of evidence </a:t>
            </a:r>
            <a:r>
              <a:rPr lang="cs-CZ" sz="3200" smtClean="0"/>
              <a:t>vs. </a:t>
            </a:r>
            <a:r>
              <a:rPr lang="cs-CZ" sz="3200"/>
              <a:t>as a subject of the procedure</a:t>
            </a:r>
          </a:p>
          <a:p>
            <a:pPr lvl="1">
              <a:lnSpc>
                <a:spcPct val="100000"/>
              </a:lnSpc>
              <a:spcAft>
                <a:spcPts val="600"/>
              </a:spcAft>
            </a:pPr>
            <a:r>
              <a:rPr lang="cs-CZ" sz="2800"/>
              <a:t>not only what he/she remembers, but also fingerprints, DNA, scars, bruises etc.</a:t>
            </a:r>
          </a:p>
          <a:p>
            <a:pPr lvl="1">
              <a:lnSpc>
                <a:spcPct val="100000"/>
              </a:lnSpc>
              <a:spcAft>
                <a:spcPts val="600"/>
              </a:spcAft>
            </a:pPr>
            <a:r>
              <a:rPr lang="cs-CZ" sz="2800"/>
              <a:t>the law enforcement wants this info </a:t>
            </a:r>
            <a:endParaRPr lang="cs-CZ" sz="2800" smtClean="0"/>
          </a:p>
          <a:p>
            <a:pPr lvl="1">
              <a:lnSpc>
                <a:spcPct val="100000"/>
              </a:lnSpc>
              <a:spcAft>
                <a:spcPts val="600"/>
              </a:spcAft>
            </a:pPr>
            <a:r>
              <a:rPr lang="cs-CZ" sz="2800" smtClean="0"/>
              <a:t>the defendant might not want to surrender it</a:t>
            </a:r>
            <a:endParaRPr lang="cs-CZ" sz="2800"/>
          </a:p>
          <a:p>
            <a:pPr>
              <a:spcAft>
                <a:spcPts val="600"/>
              </a:spcAft>
            </a:pPr>
            <a:endParaRPr lang="cs-CZ" sz="3200"/>
          </a:p>
          <a:p>
            <a:pPr>
              <a:spcAft>
                <a:spcPts val="600"/>
              </a:spcAft>
            </a:pPr>
            <a:r>
              <a:rPr lang="cs-CZ" sz="3200" smtClean="0"/>
              <a:t>no one can be forced to attribute to his/hers own conviction  </a:t>
            </a:r>
          </a:p>
          <a:p>
            <a:pPr lvl="1">
              <a:lnSpc>
                <a:spcPct val="100000"/>
              </a:lnSpc>
              <a:spcAft>
                <a:spcPts val="600"/>
              </a:spcAft>
            </a:pPr>
            <a:r>
              <a:rPr lang="cs-CZ" sz="2800" smtClean="0"/>
              <a:t>ECHR Jalloh v. Germany</a:t>
            </a:r>
          </a:p>
          <a:p>
            <a:pPr lvl="1">
              <a:lnSpc>
                <a:spcPct val="100000"/>
              </a:lnSpc>
              <a:spcAft>
                <a:spcPts val="600"/>
              </a:spcAft>
            </a:pPr>
            <a:r>
              <a:rPr lang="cs-CZ" sz="2800" smtClean="0"/>
              <a:t>limits: </a:t>
            </a:r>
            <a:r>
              <a:rPr lang="cs-CZ" sz="2800" b="1" smtClean="0"/>
              <a:t>active participation</a:t>
            </a:r>
          </a:p>
          <a:p>
            <a:pPr lvl="1">
              <a:lnSpc>
                <a:spcPct val="100000"/>
              </a:lnSpc>
            </a:pPr>
            <a:r>
              <a:rPr lang="cs-CZ" sz="2800" smtClean="0"/>
              <a:t>the defendant may be forced to brook investigatorial procedures passively </a:t>
            </a:r>
          </a:p>
          <a:p>
            <a:pPr marL="457200" lvl="1" indent="0">
              <a:buNone/>
            </a:pPr>
            <a:endParaRPr lang="cs-CZ" smtClean="0"/>
          </a:p>
          <a:p>
            <a:endParaRPr lang="cs-CZ" smtClean="0"/>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Tree>
    <p:extLst>
      <p:ext uri="{BB962C8B-B14F-4D97-AF65-F5344CB8AC3E}">
        <p14:creationId xmlns:p14="http://schemas.microsoft.com/office/powerpoint/2010/main" val="1917547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smtClean="0"/>
              <a:t>Right to lie?</a:t>
            </a:r>
            <a:endParaRPr lang="en-US"/>
          </a:p>
        </p:txBody>
      </p:sp>
      <p:sp>
        <p:nvSpPr>
          <p:cNvPr id="3" name="Zástupný symbol pro obsah 2"/>
          <p:cNvSpPr>
            <a:spLocks noGrp="1"/>
          </p:cNvSpPr>
          <p:nvPr>
            <p:ph idx="1"/>
          </p:nvPr>
        </p:nvSpPr>
        <p:spPr>
          <a:xfrm>
            <a:off x="540000" y="1171576"/>
            <a:ext cx="10753200" cy="3960000"/>
          </a:xfrm>
        </p:spPr>
        <p:txBody>
          <a:bodyPr/>
          <a:lstStyle/>
          <a:p>
            <a:pPr>
              <a:spcAft>
                <a:spcPts val="600"/>
              </a:spcAft>
            </a:pPr>
            <a:r>
              <a:rPr lang="cs-CZ" sz="3200" smtClean="0"/>
              <a:t>In most continental systems immunity from perjury </a:t>
            </a:r>
          </a:p>
          <a:p>
            <a:pPr>
              <a:spcAft>
                <a:spcPts val="600"/>
              </a:spcAft>
            </a:pPr>
            <a:endParaRPr lang="cs-CZ" smtClean="0"/>
          </a:p>
          <a:p>
            <a:pPr>
              <a:spcAft>
                <a:spcPts val="600"/>
              </a:spcAft>
            </a:pPr>
            <a:r>
              <a:rPr lang="cs-CZ" sz="3200" smtClean="0"/>
              <a:t>But not immunity from false accusation</a:t>
            </a:r>
          </a:p>
          <a:p>
            <a:pPr>
              <a:spcAft>
                <a:spcPts val="600"/>
              </a:spcAft>
            </a:pPr>
            <a:endParaRPr lang="cs-CZ"/>
          </a:p>
          <a:p>
            <a:pPr>
              <a:spcAft>
                <a:spcPts val="600"/>
              </a:spcAft>
            </a:pPr>
            <a:r>
              <a:rPr lang="cs-CZ" sz="3200" smtClean="0"/>
              <a:t>What about slander, libel, hatespeech or other verbal delicts?</a:t>
            </a:r>
          </a:p>
          <a:p>
            <a:pPr lvl="1">
              <a:lnSpc>
                <a:spcPct val="100000"/>
              </a:lnSpc>
              <a:spcAft>
                <a:spcPts val="600"/>
              </a:spcAft>
            </a:pPr>
            <a:r>
              <a:rPr lang="cs-CZ" sz="2800" smtClean="0"/>
              <a:t>ECHR Brandstetter v. Austria</a:t>
            </a:r>
          </a:p>
          <a:p>
            <a:pPr>
              <a:spcAft>
                <a:spcPts val="600"/>
              </a:spcAft>
            </a:pPr>
            <a:endParaRPr lang="cs-CZ" smtClean="0"/>
          </a:p>
          <a:p>
            <a:pPr>
              <a:spcAft>
                <a:spcPts val="600"/>
              </a:spcAft>
            </a:pPr>
            <a:r>
              <a:rPr lang="cs-CZ" sz="3200" smtClean="0"/>
              <a:t>In most systems crime of obstruction of justice</a:t>
            </a:r>
          </a:p>
          <a:p>
            <a:pPr lvl="1">
              <a:lnSpc>
                <a:spcPct val="100000"/>
              </a:lnSpc>
              <a:spcAft>
                <a:spcPts val="600"/>
              </a:spcAft>
            </a:pPr>
            <a:r>
              <a:rPr lang="cs-CZ" sz="2800" smtClean="0"/>
              <a:t>forging, destroying, altering etc. evidence, abbeting to commit perjury etc.</a:t>
            </a:r>
            <a:r>
              <a:rPr lang="cs-CZ" smtClean="0"/>
              <a:t>  </a:t>
            </a:r>
          </a:p>
          <a:p>
            <a:endParaRPr lang="en-US"/>
          </a:p>
        </p:txBody>
      </p:sp>
      <p:sp>
        <p:nvSpPr>
          <p:cNvPr id="4" name="Zástupný symbol pro číslo snímku 3"/>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Tree>
    <p:extLst>
      <p:ext uri="{BB962C8B-B14F-4D97-AF65-F5344CB8AC3E}">
        <p14:creationId xmlns:p14="http://schemas.microsoft.com/office/powerpoint/2010/main" val="2732402526"/>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EN.potx" id="{0C0DC805-1389-42E8-B0E9-37E70B4CDACB}" vid="{C467CF55-C5A9-4A6A-8FED-214A2E97D31C}"/>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themeOverride>
</file>

<file path=docProps/app.xml><?xml version="1.0" encoding="utf-8"?>
<Properties xmlns="http://schemas.openxmlformats.org/officeDocument/2006/extended-properties" xmlns:vt="http://schemas.openxmlformats.org/officeDocument/2006/docPropsVTypes">
  <Template/>
  <TotalTime>67</TotalTime>
  <Words>1201</Words>
  <Application>Microsoft Office PowerPoint</Application>
  <PresentationFormat>Širokoúhlá obrazovka</PresentationFormat>
  <Paragraphs>192</Paragraphs>
  <Slides>20</Slides>
  <Notes>14</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20</vt:i4>
      </vt:variant>
    </vt:vector>
  </HeadingPairs>
  <TitlesOfParts>
    <vt:vector size="24" baseType="lpstr">
      <vt:lpstr>Arial</vt:lpstr>
      <vt:lpstr>Tahoma</vt:lpstr>
      <vt:lpstr>Wingdings</vt:lpstr>
      <vt:lpstr>Presentation_MU_EN</vt:lpstr>
      <vt:lpstr>Selected Problems of Czech Criminal Law</vt:lpstr>
      <vt:lpstr>Anglo-American vs. Continental System </vt:lpstr>
      <vt:lpstr>Anglo-American System</vt:lpstr>
      <vt:lpstr>Continental system</vt:lpstr>
      <vt:lpstr>Defense in the Criminal Proceeding</vt:lpstr>
      <vt:lpstr>Defense in the material sense</vt:lpstr>
      <vt:lpstr>Defense strategies and tactics</vt:lpstr>
      <vt:lpstr>Nemo tenetur se ipsum accusare</vt:lpstr>
      <vt:lpstr>Right to lie?</vt:lpstr>
      <vt:lpstr>Defense in the formal sense</vt:lpstr>
      <vt:lpstr>Obligatory legal representation</vt:lpstr>
      <vt:lpstr>Defense Attorney and the Law Enforcement</vt:lpstr>
      <vt:lpstr>Defense Attorney and the Defendant</vt:lpstr>
      <vt:lpstr>Defense Attorney and the Bar Association</vt:lpstr>
      <vt:lpstr>Defense Attorney’s Robe</vt:lpstr>
      <vt:lpstr>Who may become a defense attorney</vt:lpstr>
      <vt:lpstr>Limits of the Criminal Defense</vt:lpstr>
      <vt:lpstr>Limits of the Criminal Defense</vt:lpstr>
      <vt:lpstr>Obstruction of justice – sec. 347a of CC</vt:lpstr>
      <vt:lpstr>Thank you for your attention!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Selected Problems of Czech Criminal Law</dc:title>
  <dc:creator>Provazník Jan</dc:creator>
  <cp:lastModifiedBy>Jan Provazník</cp:lastModifiedBy>
  <cp:revision>12</cp:revision>
  <cp:lastPrinted>1601-01-01T00:00:00Z</cp:lastPrinted>
  <dcterms:created xsi:type="dcterms:W3CDTF">2019-02-26T12:47:20Z</dcterms:created>
  <dcterms:modified xsi:type="dcterms:W3CDTF">2019-12-11T13:36:58Z</dcterms:modified>
</cp:coreProperties>
</file>