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notesSlides/notesSlide1.xml" ContentType="application/vnd.openxmlformats-officedocument.presentationml.notesSl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3"/>
  </p:notesMasterIdLst>
  <p:handoutMasterIdLst>
    <p:handoutMasterId r:id="rId54"/>
  </p:handoutMasterIdLst>
  <p:sldIdLst>
    <p:sldId id="256" r:id="rId2"/>
    <p:sldId id="290" r:id="rId3"/>
    <p:sldId id="291" r:id="rId4"/>
    <p:sldId id="298" r:id="rId5"/>
    <p:sldId id="292" r:id="rId6"/>
    <p:sldId id="299" r:id="rId7"/>
    <p:sldId id="319" r:id="rId8"/>
    <p:sldId id="320" r:id="rId9"/>
    <p:sldId id="321" r:id="rId10"/>
    <p:sldId id="322" r:id="rId11"/>
    <p:sldId id="307" r:id="rId12"/>
    <p:sldId id="308" r:id="rId13"/>
    <p:sldId id="293" r:id="rId14"/>
    <p:sldId id="300" r:id="rId15"/>
    <p:sldId id="310" r:id="rId16"/>
    <p:sldId id="311" r:id="rId17"/>
    <p:sldId id="294" r:id="rId18"/>
    <p:sldId id="316" r:id="rId19"/>
    <p:sldId id="326" r:id="rId20"/>
    <p:sldId id="330" r:id="rId21"/>
    <p:sldId id="328" r:id="rId22"/>
    <p:sldId id="329" r:id="rId23"/>
    <p:sldId id="295" r:id="rId24"/>
    <p:sldId id="301" r:id="rId25"/>
    <p:sldId id="303" r:id="rId26"/>
    <p:sldId id="297" r:id="rId27"/>
    <p:sldId id="296" r:id="rId28"/>
    <p:sldId id="302" r:id="rId29"/>
    <p:sldId id="331" r:id="rId30"/>
    <p:sldId id="332" r:id="rId31"/>
    <p:sldId id="333" r:id="rId32"/>
    <p:sldId id="335" r:id="rId33"/>
    <p:sldId id="336" r:id="rId34"/>
    <p:sldId id="337" r:id="rId35"/>
    <p:sldId id="338" r:id="rId36"/>
    <p:sldId id="339" r:id="rId37"/>
    <p:sldId id="341" r:id="rId38"/>
    <p:sldId id="342" r:id="rId39"/>
    <p:sldId id="346" r:id="rId40"/>
    <p:sldId id="347" r:id="rId41"/>
    <p:sldId id="348" r:id="rId42"/>
    <p:sldId id="353" r:id="rId43"/>
    <p:sldId id="352" r:id="rId44"/>
    <p:sldId id="355" r:id="rId45"/>
    <p:sldId id="356" r:id="rId46"/>
    <p:sldId id="359" r:id="rId47"/>
    <p:sldId id="361" r:id="rId48"/>
    <p:sldId id="362" r:id="rId49"/>
    <p:sldId id="364" r:id="rId50"/>
    <p:sldId id="365" r:id="rId51"/>
    <p:sldId id="289" r:id="rId5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1" autoAdjust="0"/>
  </p:normalViewPr>
  <p:slideViewPr>
    <p:cSldViewPr snapToGrid="0">
      <p:cViewPr varScale="1">
        <p:scale>
          <a:sx n="107" d="100"/>
          <a:sy n="107" d="100"/>
        </p:scale>
        <p:origin x="102" y="120"/>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43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5364"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E6FB10-DC1D-4888-95F1-A0F37EC0DA19}" type="slidenum">
              <a:rPr lang="cs-CZ" smtClean="0"/>
              <a:pPr fontAlgn="base">
                <a:spcBef>
                  <a:spcPct val="0"/>
                </a:spcBef>
                <a:spcAft>
                  <a:spcPct val="0"/>
                </a:spcAft>
                <a:defRPr/>
              </a:pPr>
              <a:t>21</a:t>
            </a:fld>
            <a:endParaRPr lang="cs-CZ" smtClean="0"/>
          </a:p>
        </p:txBody>
      </p:sp>
    </p:spTree>
    <p:extLst>
      <p:ext uri="{BB962C8B-B14F-4D97-AF65-F5344CB8AC3E}">
        <p14:creationId xmlns:p14="http://schemas.microsoft.com/office/powerpoint/2010/main" val="9362870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1" y="414001"/>
            <a:ext cx="1160207" cy="1067391"/>
          </a:xfrm>
          <a:prstGeom prst="rect">
            <a:avLst/>
          </a:prstGeom>
        </p:spPr>
      </p:pic>
    </p:spTree>
    <p:extLst>
      <p:ext uri="{BB962C8B-B14F-4D97-AF65-F5344CB8AC3E}">
        <p14:creationId xmlns:p14="http://schemas.microsoft.com/office/powerpoint/2010/main" val="3775872155"/>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0DE708CC-0C3F-4567-9698-B54C0F35BD31}" type="slidenum">
              <a:rPr lang="cs-CZ" altLang="cs-CZ" smtClean="0"/>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nSpc>
                <a:spcPts val="825"/>
              </a:lnSpc>
              <a:defRPr sz="675"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nSpc>
                <a:spcPts val="825"/>
              </a:lnSpc>
              <a:defRPr sz="675"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81508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0DE708CC-0C3F-4567-9698-B54C0F35BD31}" type="slidenum">
              <a:rPr lang="cs-CZ" altLang="cs-CZ" smtClean="0"/>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1069207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00" y="6228000"/>
            <a:ext cx="5940000" cy="252000"/>
          </a:xfrm>
        </p:spPr>
        <p:txBody>
          <a:bodyPr/>
          <a:lstStyle>
            <a:lvl1pPr>
              <a:defRPr>
                <a:solidFill>
                  <a:schemeClr val="bg1"/>
                </a:solidFill>
              </a:defRPr>
            </a:lvl1pPr>
          </a:lstStyle>
          <a:p>
            <a:r>
              <a:rPr lang="en-US" altLang="cs-CZ" smtClean="0"/>
              <a:t>Introduction to the Special Part of the Czech Criminal Code </a:t>
            </a:r>
            <a:endParaRPr lang="cs-CZ" altLang="cs-CZ" dirty="0"/>
          </a:p>
        </p:txBody>
      </p:sp>
      <p:sp>
        <p:nvSpPr>
          <p:cNvPr id="5" name="Zástupný symbol pro číslo snímku 2"/>
          <p:cNvSpPr>
            <a:spLocks noGrp="1"/>
          </p:cNvSpPr>
          <p:nvPr>
            <p:ph type="sldNum" sz="quarter" idx="11"/>
          </p:nvPr>
        </p:nvSpPr>
        <p:spPr>
          <a:xfrm>
            <a:off x="310500" y="6228000"/>
            <a:ext cx="189000" cy="252000"/>
          </a:xfrm>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48048"/>
            <a:ext cx="649064" cy="597139"/>
          </a:xfrm>
          <a:prstGeom prst="rect">
            <a:avLst/>
          </a:prstGeom>
        </p:spPr>
      </p:pic>
    </p:spTree>
    <p:extLst>
      <p:ext uri="{BB962C8B-B14F-4D97-AF65-F5344CB8AC3E}">
        <p14:creationId xmlns:p14="http://schemas.microsoft.com/office/powerpoint/2010/main" val="3815428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2153" y="2019300"/>
            <a:ext cx="3079691" cy="2833317"/>
          </a:xfrm>
          <a:prstGeom prst="rect">
            <a:avLst/>
          </a:prstGeom>
        </p:spPr>
      </p:pic>
      <p:sp>
        <p:nvSpPr>
          <p:cNvPr id="3" name="Zástupný symbol pro zápatí 1"/>
          <p:cNvSpPr>
            <a:spLocks noGrp="1"/>
          </p:cNvSpPr>
          <p:nvPr>
            <p:ph type="ftr" sz="quarter" idx="10"/>
          </p:nvPr>
        </p:nvSpPr>
        <p:spPr>
          <a:xfrm>
            <a:off x="540000" y="6228000"/>
            <a:ext cx="5940000" cy="252000"/>
          </a:xfrm>
        </p:spPr>
        <p:txBody>
          <a:bodyPr/>
          <a:lstStyle>
            <a:lvl1pPr>
              <a:defRPr>
                <a:solidFill>
                  <a:srgbClr val="9100DC"/>
                </a:solidFill>
              </a:defRPr>
            </a:lvl1pPr>
          </a:lstStyle>
          <a:p>
            <a:r>
              <a:rPr lang="en-US" altLang="cs-CZ" smtClean="0"/>
              <a:t>Introduction to the Special Part of the Czech Criminal Code </a:t>
            </a:r>
            <a:endParaRPr lang="cs-CZ" altLang="cs-CZ" dirty="0"/>
          </a:p>
        </p:txBody>
      </p:sp>
      <p:sp>
        <p:nvSpPr>
          <p:cNvPr id="5" name="Zástupný symbol pro číslo snímku 2"/>
          <p:cNvSpPr>
            <a:spLocks noGrp="1"/>
          </p:cNvSpPr>
          <p:nvPr>
            <p:ph type="sldNum" sz="quarter" idx="11"/>
          </p:nvPr>
        </p:nvSpPr>
        <p:spPr>
          <a:xfrm>
            <a:off x="310500" y="6228000"/>
            <a:ext cx="189000" cy="252000"/>
          </a:xfrm>
        </p:spPr>
        <p:txBody>
          <a:bodyPr/>
          <a:lstStyle>
            <a:lvl1pPr>
              <a:defRPr>
                <a:solidFill>
                  <a:srgbClr val="9100DC"/>
                </a:solidFill>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73059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021" y="2285079"/>
            <a:ext cx="6667566"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540000" y="6228000"/>
            <a:ext cx="5940000" cy="252000"/>
          </a:xfrm>
        </p:spPr>
        <p:txBody>
          <a:bodyPr/>
          <a:lstStyle>
            <a:lvl1pPr>
              <a:defRPr>
                <a:solidFill>
                  <a:srgbClr val="0000DC"/>
                </a:solidFill>
              </a:defRPr>
            </a:lvl1pPr>
          </a:lstStyle>
          <a:p>
            <a:r>
              <a:rPr lang="en-US" altLang="cs-CZ" smtClean="0"/>
              <a:t>Introduction to the Special Part of the Czech Criminal Code </a:t>
            </a:r>
            <a:endParaRPr lang="cs-CZ" altLang="cs-CZ"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310500" y="6228000"/>
            <a:ext cx="189000" cy="252000"/>
          </a:xfrm>
        </p:spPr>
        <p:txBody>
          <a:bodyPr/>
          <a:lstStyle>
            <a:lvl1pPr>
              <a:defRPr>
                <a:solidFill>
                  <a:srgbClr val="0000DC"/>
                </a:solidFill>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64224074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6" y="2565403"/>
            <a:ext cx="7518400" cy="2663825"/>
          </a:xfrm>
        </p:spPr>
        <p:txBody>
          <a:bodyPr tIns="0" bIns="0" anchor="ctr"/>
          <a:lstStyle>
            <a:lvl1pPr>
              <a:defRPr sz="24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solidFill>
                  <a:srgbClr val="969696"/>
                </a:solidFill>
              </a:defRPr>
            </a:lvl1pPr>
          </a:lstStyle>
          <a:p>
            <a:r>
              <a:rPr lang="en-US" altLang="cs-CZ" smtClean="0"/>
              <a:t>Introduction to the Special Part of the Czech Criminal Code </a:t>
            </a:r>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900">
                <a:solidFill>
                  <a:srgbClr val="969696"/>
                </a:solidFill>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215124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257175" indent="-257175">
              <a:buClr>
                <a:srgbClr val="00287D"/>
              </a:buClr>
              <a:buSzPct val="100000"/>
              <a:buFont typeface="Wingdings" panose="05000000000000000000" pitchFamily="2" charset="2"/>
              <a:buChar char="§"/>
              <a:defRPr/>
            </a:lvl1pPr>
            <a:lvl2pPr marL="557213" indent="-214313">
              <a:buClr>
                <a:srgbClr val="00287D"/>
              </a:buClr>
              <a:buFont typeface="Wingdings" panose="05000000000000000000" pitchFamily="2" charset="2"/>
              <a:buChar char="§"/>
              <a:defRPr/>
            </a:lvl2pPr>
            <a:lvl3pPr marL="6858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smtClean="0"/>
              <a:pPr/>
              <a:t>‹#›</a:t>
            </a:fld>
            <a:endParaRPr lang="cs-CZ" altLang="cs-CZ" dirty="0"/>
          </a:p>
        </p:txBody>
      </p:sp>
    </p:spTree>
    <p:extLst>
      <p:ext uri="{BB962C8B-B14F-4D97-AF65-F5344CB8AC3E}">
        <p14:creationId xmlns:p14="http://schemas.microsoft.com/office/powerpoint/2010/main" val="1069519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DE708CC-0C3F-4567-9698-B54C0F35BD31}" type="slidenum">
              <a:rPr lang="cs-CZ" altLang="cs-CZ" smtClean="0"/>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1792320958"/>
      </p:ext>
    </p:extLst>
  </p:cSld>
  <p:clrMapOvr>
    <a:masterClrMapping/>
  </p:clrMapOvr>
  <p:extLst mod="1">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altLang="cs-CZ" smtClean="0"/>
              <a:t>Introduction to the Special Part of the Czech Criminal Code </a:t>
            </a:r>
            <a:endParaRPr lang="cs-CZ" alt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0" y="414001"/>
            <a:ext cx="1151994" cy="1059835"/>
          </a:xfrm>
          <a:prstGeom prst="rect">
            <a:avLst/>
          </a:prstGeom>
        </p:spPr>
      </p:pic>
    </p:spTree>
    <p:extLst>
      <p:ext uri="{BB962C8B-B14F-4D97-AF65-F5344CB8AC3E}">
        <p14:creationId xmlns:p14="http://schemas.microsoft.com/office/powerpoint/2010/main" val="2846986766"/>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900"/>
            </a:lvl1p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DE708CC-0C3F-4567-9698-B54C0F35BD31}" type="slidenum">
              <a:rPr lang="cs-CZ" altLang="cs-CZ" smtClean="0"/>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1674471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0DE708CC-0C3F-4567-9698-B54C0F35BD31}" type="slidenum">
              <a:rPr lang="cs-CZ" altLang="cs-CZ" smtClean="0"/>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540000" y="1692001"/>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4688460" y="1690271"/>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3428069142"/>
      </p:ext>
    </p:extLst>
  </p:cSld>
  <p:clrMapOvr>
    <a:masterClrMapping/>
  </p:clrMapOvr>
  <p:extLst mod="1">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353" y="1695075"/>
            <a:ext cx="3913810"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0DE708CC-0C3F-4567-9698-B54C0F35BD31}" type="slidenum">
              <a:rPr lang="cs-CZ" altLang="cs-CZ" smtClean="0"/>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544" y="5599670"/>
            <a:ext cx="3913809" cy="216000"/>
          </a:xfrm>
        </p:spPr>
        <p:txBody>
          <a:bodyPr anchor="ctr"/>
          <a:lstStyle>
            <a:lvl1pPr>
              <a:lnSpc>
                <a:spcPts val="825"/>
              </a:lnSpc>
              <a:defRPr sz="750" b="0" i="0"/>
            </a:lvl1pPr>
          </a:lstStyle>
          <a:p>
            <a:pPr lvl="0"/>
            <a:r>
              <a:rPr lang="en-GB" noProof="0" dirty="0"/>
              <a:t>Click here to insert text.</a:t>
            </a:r>
          </a:p>
        </p:txBody>
      </p:sp>
      <p:sp>
        <p:nvSpPr>
          <p:cNvPr id="12" name="Zástupný symbol pro obsah 2"/>
          <p:cNvSpPr>
            <a:spLocks noGrp="1"/>
          </p:cNvSpPr>
          <p:nvPr>
            <p:ph idx="28" hasCustomPrompt="1"/>
          </p:nvPr>
        </p:nvSpPr>
        <p:spPr>
          <a:xfrm>
            <a:off x="4688460" y="1667024"/>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3637481693"/>
      </p:ext>
    </p:extLst>
  </p:cSld>
  <p:clrMapOvr>
    <a:masterClrMapping/>
  </p:clrMapOvr>
  <p:extLst mod="1">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0DE708CC-0C3F-4567-9698-B54C0F35BD31}" type="slidenum">
              <a:rPr lang="cs-CZ" altLang="cs-CZ" smtClean="0"/>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1091251815"/>
      </p:ext>
    </p:extLst>
  </p:cSld>
  <p:clrMapOvr>
    <a:masterClrMapping/>
  </p:clrMapOvr>
  <p:extLst mod="1">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0DE708CC-0C3F-4567-9698-B54C0F35BD31}" type="slidenum">
              <a:rPr lang="cs-CZ" altLang="cs-CZ" smtClean="0"/>
              <a:pPr/>
              <a:t>‹#›</a:t>
            </a:fld>
            <a:endParaRPr lang="cs-CZ" altLang="cs-CZ" dirty="0"/>
          </a:p>
        </p:txBody>
      </p:sp>
      <p:sp>
        <p:nvSpPr>
          <p:cNvPr id="14" name="Zástupný symbol pro obsah 2"/>
          <p:cNvSpPr>
            <a:spLocks noGrp="1"/>
          </p:cNvSpPr>
          <p:nvPr>
            <p:ph idx="1" hasCustomPrompt="1"/>
          </p:nvPr>
        </p:nvSpPr>
        <p:spPr>
          <a:xfrm>
            <a:off x="4704160" y="692150"/>
            <a:ext cx="3900740" cy="513985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353" y="692151"/>
            <a:ext cx="3913810"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544" y="5599670"/>
            <a:ext cx="3913809" cy="216000"/>
          </a:xfrm>
        </p:spPr>
        <p:txBody>
          <a:bodyPr anchor="ctr"/>
          <a:lstStyle>
            <a:lvl1pPr>
              <a:lnSpc>
                <a:spcPts val="825"/>
              </a:lnSpc>
              <a:defRPr sz="75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2258992892"/>
      </p:ext>
    </p:extLst>
  </p:cSld>
  <p:clrMapOvr>
    <a:masterClrMapping/>
  </p:clrMapOvr>
  <p:extLst mod="1">
    <p:ext uri="{DCECCB84-F9BA-43D5-87BE-67443E8EF086}">
      <p15:sldGuideLst xmlns:p15="http://schemas.microsoft.com/office/powerpoint/2012/main">
        <p15:guide id="1" orient="horz" pos="3158">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cs-CZ" smtClean="0"/>
              <a:t>Introduction to the Special Part of the Czech Criminal Code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0DE708CC-0C3F-4567-9698-B54C0F35BD31}" type="slidenum">
              <a:rPr lang="cs-CZ" altLang="cs-CZ" smtClean="0"/>
              <a:pPr/>
              <a:t>‹#›</a:t>
            </a:fld>
            <a:endParaRPr lang="cs-CZ" altLang="cs-CZ" dirty="0"/>
          </a:p>
        </p:txBody>
      </p:sp>
      <p:sp>
        <p:nvSpPr>
          <p:cNvPr id="10" name="Zástupný symbol pro obsah 2"/>
          <p:cNvSpPr>
            <a:spLocks noGrp="1"/>
          </p:cNvSpPr>
          <p:nvPr>
            <p:ph idx="1" hasCustomPrompt="1"/>
          </p:nvPr>
        </p:nvSpPr>
        <p:spPr>
          <a:xfrm>
            <a:off x="540000" y="692150"/>
            <a:ext cx="8064900" cy="513985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p14="http://schemas.microsoft.com/office/powerpoint/2010/main" val="1137981051"/>
      </p:ext>
    </p:extLst>
  </p:cSld>
  <p:clrMapOvr>
    <a:masterClrMapping/>
  </p:clrMapOvr>
  <p:extLst mod="1">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US" altLang="cs-CZ" smtClean="0"/>
              <a:t>Introduction to the Special Part of the Czech Criminal Code </a:t>
            </a:r>
            <a:endParaRPr lang="cs-CZ" altLang="cs-CZ" dirty="0"/>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lvl="0"/>
            <a:r>
              <a:rPr lang="en-GB" noProof="0" dirty="0"/>
              <a:t>Click here insert text.</a:t>
            </a:r>
          </a:p>
        </p:txBody>
      </p:sp>
    </p:spTree>
    <p:extLst>
      <p:ext uri="{BB962C8B-B14F-4D97-AF65-F5344CB8AC3E}">
        <p14:creationId xmlns:p14="http://schemas.microsoft.com/office/powerpoint/2010/main" val="24931939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64" r:id="rId17"/>
    <p:sldLayoutId id="2147483665" r:id="rId18"/>
  </p:sldLayoutIdLst>
  <p:hf hdr="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6.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3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p:txBody>
          <a:bodyPr/>
          <a:lstStyle/>
          <a:p>
            <a:pPr algn="ctr" eaLnBrk="1" hangingPunct="1"/>
            <a:r>
              <a:rPr lang="en-US" altLang="cs-CZ" sz="2600" dirty="0" smtClean="0"/>
              <a:t>Selected Problems of Czech Criminal Law</a:t>
            </a:r>
            <a:br>
              <a:rPr lang="en-US" altLang="cs-CZ" sz="2600" dirty="0" smtClean="0"/>
            </a:br>
            <a:r>
              <a:rPr lang="cs-CZ" altLang="cs-CZ" sz="2600" dirty="0" smtClean="0"/>
              <a:t/>
            </a:r>
            <a:br>
              <a:rPr lang="cs-CZ" altLang="cs-CZ" sz="2600" dirty="0" smtClean="0"/>
            </a:br>
            <a:endParaRPr lang="cs-CZ" altLang="cs-CZ" sz="2600" b="0" i="1" dirty="0" smtClean="0"/>
          </a:p>
        </p:txBody>
      </p:sp>
      <p:sp>
        <p:nvSpPr>
          <p:cNvPr id="2" name="Podnadpis 1"/>
          <p:cNvSpPr>
            <a:spLocks noGrp="1"/>
          </p:cNvSpPr>
          <p:nvPr>
            <p:ph type="subTitle" idx="1"/>
          </p:nvPr>
        </p:nvSpPr>
        <p:spPr/>
        <p:txBody>
          <a:bodyPr/>
          <a:lstStyle/>
          <a:p>
            <a:pPr algn="ctr"/>
            <a:r>
              <a:rPr lang="en-GB" altLang="cs-CZ" dirty="0"/>
              <a:t>Introduction to the Special Part of the Czech </a:t>
            </a:r>
            <a:r>
              <a:rPr lang="en-GB" altLang="cs-CZ"/>
              <a:t>Criminal </a:t>
            </a:r>
            <a:r>
              <a:rPr lang="en-GB" altLang="cs-CZ" smtClean="0"/>
              <a:t>Code</a:t>
            </a:r>
            <a:r>
              <a:rPr lang="cs-CZ" altLang="cs-CZ" dirty="0"/>
              <a:t/>
            </a:r>
            <a:br>
              <a:rPr lang="cs-CZ" altLang="cs-CZ" dirty="0"/>
            </a:br>
            <a:endParaRPr lang="cs-CZ" altLang="cs-CZ" dirty="0" smtClean="0"/>
          </a:p>
          <a:p>
            <a:pPr algn="ctr"/>
            <a:r>
              <a:rPr lang="en-GB" altLang="cs-CZ" i="1" smtClean="0"/>
              <a:t>1</a:t>
            </a:r>
            <a:r>
              <a:rPr lang="cs-CZ" altLang="cs-CZ" i="1" smtClean="0"/>
              <a:t>6. 10. </a:t>
            </a:r>
            <a:r>
              <a:rPr lang="cs-CZ" altLang="cs-CZ" i="1" dirty="0" smtClean="0"/>
              <a:t>2019</a:t>
            </a:r>
            <a:endParaRPr lang="en-GB" dirty="0"/>
          </a:p>
        </p:txBody>
      </p:sp>
    </p:spTree>
    <p:extLst>
      <p:ext uri="{BB962C8B-B14F-4D97-AF65-F5344CB8AC3E}">
        <p14:creationId xmlns:p14="http://schemas.microsoft.com/office/powerpoint/2010/main" val="24519290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05000" y="346587"/>
            <a:ext cx="8086635" cy="647700"/>
          </a:xfrm>
        </p:spPr>
        <p:txBody>
          <a:bodyPr/>
          <a:lstStyle/>
          <a:p>
            <a:pPr algn="ctr"/>
            <a:r>
              <a:rPr lang="en-US" dirty="0" smtClean="0"/>
              <a:t>Vo v. France – the outcome</a:t>
            </a:r>
            <a:endParaRPr lang="en-US" dirty="0"/>
          </a:p>
        </p:txBody>
      </p:sp>
      <p:sp>
        <p:nvSpPr>
          <p:cNvPr id="3" name="Zástupný symbol pro obsah 2"/>
          <p:cNvSpPr>
            <a:spLocks noGrp="1"/>
          </p:cNvSpPr>
          <p:nvPr>
            <p:ph idx="1"/>
          </p:nvPr>
        </p:nvSpPr>
        <p:spPr>
          <a:xfrm>
            <a:off x="537021" y="920433"/>
            <a:ext cx="8410293" cy="4114800"/>
          </a:xfrm>
        </p:spPr>
        <p:txBody>
          <a:bodyPr/>
          <a:lstStyle/>
          <a:p>
            <a:pPr marL="0" indent="0" algn="just">
              <a:buNone/>
            </a:pPr>
            <a:r>
              <a:rPr lang="en-US" smtClean="0"/>
              <a:t>[…]</a:t>
            </a:r>
            <a:r>
              <a:rPr lang="en-US"/>
              <a:t> the Court has stated on a number of occasions that an </a:t>
            </a:r>
            <a:r>
              <a:rPr lang="en-US" b="1"/>
              <a:t>effective judicial system</a:t>
            </a:r>
            <a:r>
              <a:rPr lang="en-US"/>
              <a:t>, as required by Article 2, may, and under certain circumstances must, </a:t>
            </a:r>
            <a:r>
              <a:rPr lang="en-US" b="1"/>
              <a:t>include recourse to the criminal law</a:t>
            </a:r>
            <a:r>
              <a:rPr lang="en-US"/>
              <a:t>. However, if the infringement of the right to life or to physical integrity </a:t>
            </a:r>
            <a:r>
              <a:rPr lang="en-US" b="1"/>
              <a:t>is not caused intentionally</a:t>
            </a:r>
            <a:r>
              <a:rPr lang="en-US"/>
              <a:t>, the positive obligation imposed by Article 2 to set up an effective judicial system </a:t>
            </a:r>
            <a:r>
              <a:rPr lang="en-US" b="1"/>
              <a:t>does not necessarily require the provision of a criminal-law remedy in every case</a:t>
            </a:r>
            <a:r>
              <a:rPr lang="en-US"/>
              <a:t>. In the specific sphere of </a:t>
            </a:r>
            <a:r>
              <a:rPr lang="en-US" b="1"/>
              <a:t>medical negligence</a:t>
            </a:r>
            <a:r>
              <a:rPr lang="en-US"/>
              <a:t>, “the obligation may for instance also be satisfied if the legal system affords victims a remedy in the civil courts, either alone or in conjunction with a remedy in the criminal courts, </a:t>
            </a:r>
            <a:r>
              <a:rPr lang="en-US" b="1"/>
              <a:t>enabling any liability of the doctors concerned to be established and any appropriate civil redress</a:t>
            </a:r>
            <a:r>
              <a:rPr lang="en-US"/>
              <a:t>, such as an order for damages and for the publication of the decision, to be obtained</a:t>
            </a:r>
            <a:r>
              <a:rPr lang="en-US" smtClean="0"/>
              <a:t>.</a:t>
            </a:r>
            <a:r>
              <a:rPr lang="en-US"/>
              <a:t> Disciplinary measures may also be envisaged” </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2921481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40115" y="495556"/>
            <a:ext cx="8064900" cy="451576"/>
          </a:xfrm>
        </p:spPr>
        <p:txBody>
          <a:bodyPr/>
          <a:lstStyle/>
          <a:p>
            <a:pPr algn="ctr"/>
            <a:r>
              <a:rPr lang="en-GB" dirty="0" smtClean="0"/>
              <a:t>Murder (sec. 140 CC), manslaughter (sec. 141 CC), negligent killing (sec. 143 CC)</a:t>
            </a:r>
            <a:endParaRPr lang="en-GB" dirty="0"/>
          </a:p>
        </p:txBody>
      </p:sp>
      <p:sp>
        <p:nvSpPr>
          <p:cNvPr id="3" name="Zástupný symbol pro obsah 2"/>
          <p:cNvSpPr>
            <a:spLocks noGrp="1"/>
          </p:cNvSpPr>
          <p:nvPr>
            <p:ph idx="1"/>
          </p:nvPr>
        </p:nvSpPr>
        <p:spPr>
          <a:xfrm>
            <a:off x="422694" y="1651953"/>
            <a:ext cx="8082321" cy="4114800"/>
          </a:xfrm>
        </p:spPr>
        <p:txBody>
          <a:bodyPr/>
          <a:lstStyle/>
          <a:p>
            <a:pPr algn="just">
              <a:spcAft>
                <a:spcPts val="600"/>
              </a:spcAft>
            </a:pPr>
            <a:r>
              <a:rPr lang="en-GB" dirty="0" smtClean="0"/>
              <a:t>Whoever intentionally kills another, will be punished…</a:t>
            </a:r>
          </a:p>
          <a:p>
            <a:pPr lvl="1" algn="just">
              <a:spcAft>
                <a:spcPts val="600"/>
              </a:spcAft>
            </a:pPr>
            <a:r>
              <a:rPr lang="en-GB" sz="2000" dirty="0" smtClean="0"/>
              <a:t>more severe punishment if he commits the act on multiple people, on a pregnant woman, repeatedly, in an especially brutal or tormenting way etc.  </a:t>
            </a:r>
          </a:p>
          <a:p>
            <a:pPr algn="just">
              <a:spcAft>
                <a:spcPts val="600"/>
              </a:spcAft>
            </a:pPr>
            <a:r>
              <a:rPr lang="en-GB" dirty="0" smtClean="0"/>
              <a:t>Whoever intentionally kills another in a state of strong agitation caused by fear, fright, disarray or other excusable mind set or as a consequence of prior despicable behaviour of the injured person, will be punished...</a:t>
            </a:r>
            <a:endParaRPr lang="en-GB" dirty="0"/>
          </a:p>
          <a:p>
            <a:pPr algn="just">
              <a:spcAft>
                <a:spcPts val="600"/>
              </a:spcAft>
            </a:pPr>
            <a:r>
              <a:rPr lang="en-GB" dirty="0" smtClean="0"/>
              <a:t>Whoever causes death of another’s by negligence, will be punished</a:t>
            </a:r>
          </a:p>
          <a:p>
            <a:pPr lvl="1" algn="just">
              <a:spcAft>
                <a:spcPts val="600"/>
              </a:spcAft>
            </a:pPr>
            <a:r>
              <a:rPr lang="en-GB" sz="2000" dirty="0" smtClean="0"/>
              <a:t>more severe punishment, if he did so due to a breach of an important duty</a:t>
            </a:r>
          </a:p>
          <a:p>
            <a:pPr algn="just"/>
            <a:endParaRPr lang="en-GB"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15726244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05000" y="410646"/>
            <a:ext cx="8086635" cy="647700"/>
          </a:xfrm>
        </p:spPr>
        <p:txBody>
          <a:bodyPr/>
          <a:lstStyle/>
          <a:p>
            <a:pPr algn="ctr"/>
            <a:r>
              <a:rPr lang="en-GB" dirty="0" smtClean="0"/>
              <a:t>Abortion in the Czech Republic </a:t>
            </a:r>
            <a:endParaRPr lang="en-GB" dirty="0"/>
          </a:p>
        </p:txBody>
      </p:sp>
      <p:sp>
        <p:nvSpPr>
          <p:cNvPr id="3" name="Zástupný symbol pro obsah 2"/>
          <p:cNvSpPr>
            <a:spLocks noGrp="1"/>
          </p:cNvSpPr>
          <p:nvPr>
            <p:ph idx="1"/>
          </p:nvPr>
        </p:nvSpPr>
        <p:spPr>
          <a:xfrm>
            <a:off x="310500" y="978886"/>
            <a:ext cx="8650620" cy="4114800"/>
          </a:xfrm>
        </p:spPr>
        <p:txBody>
          <a:bodyPr/>
          <a:lstStyle/>
          <a:p>
            <a:pPr algn="just">
              <a:spcAft>
                <a:spcPts val="0"/>
              </a:spcAft>
            </a:pPr>
            <a:r>
              <a:rPr lang="en-GB" sz="2400" dirty="0" smtClean="0"/>
              <a:t>Law no. 66/1986 Coll., on artificial termination of pregnancy</a:t>
            </a:r>
          </a:p>
          <a:p>
            <a:pPr lvl="1" algn="just">
              <a:lnSpc>
                <a:spcPct val="100000"/>
              </a:lnSpc>
              <a:spcAft>
                <a:spcPts val="0"/>
              </a:spcAft>
            </a:pPr>
            <a:r>
              <a:rPr lang="en-GB" sz="2400" dirty="0" smtClean="0"/>
              <a:t>lays down conditions of legal abortion and its procedure</a:t>
            </a:r>
          </a:p>
          <a:p>
            <a:pPr lvl="1" algn="just">
              <a:lnSpc>
                <a:spcPct val="100000"/>
              </a:lnSpc>
              <a:spcAft>
                <a:spcPts val="0"/>
              </a:spcAft>
            </a:pPr>
            <a:r>
              <a:rPr lang="en-GB" sz="2400" dirty="0" smtClean="0"/>
              <a:t>until the end of 12</a:t>
            </a:r>
            <a:r>
              <a:rPr lang="en-GB" sz="2400" baseline="30000" dirty="0" smtClean="0"/>
              <a:t>th</a:t>
            </a:r>
            <a:r>
              <a:rPr lang="en-GB" sz="2400" dirty="0" smtClean="0"/>
              <a:t> week of pregnancy of a women – upon written request, if it is not impeded by a medical condition</a:t>
            </a:r>
          </a:p>
          <a:p>
            <a:pPr lvl="1" algn="just">
              <a:lnSpc>
                <a:spcPct val="100000"/>
              </a:lnSpc>
              <a:spcAft>
                <a:spcPts val="0"/>
              </a:spcAft>
            </a:pPr>
            <a:r>
              <a:rPr lang="en-GB" sz="2400" dirty="0" smtClean="0"/>
              <a:t>later upon her request or with her consent, if her life or health is endangered, if a healthy development of the foetus is endangered or if there is a genetic malfunction in the foetuses’ development</a:t>
            </a:r>
          </a:p>
          <a:p>
            <a:pPr algn="just">
              <a:spcAft>
                <a:spcPts val="0"/>
              </a:spcAft>
            </a:pPr>
            <a:r>
              <a:rPr lang="en-GB" sz="2400" dirty="0" smtClean="0"/>
              <a:t>Crime is only</a:t>
            </a:r>
          </a:p>
          <a:p>
            <a:pPr lvl="1" algn="just">
              <a:lnSpc>
                <a:spcPct val="100000"/>
              </a:lnSpc>
              <a:spcAft>
                <a:spcPts val="0"/>
              </a:spcAft>
            </a:pPr>
            <a:r>
              <a:rPr lang="en-GB" sz="2400" dirty="0" smtClean="0"/>
              <a:t>conduction of abortion against the pregnant women’s will</a:t>
            </a:r>
          </a:p>
          <a:p>
            <a:pPr lvl="1" algn="just">
              <a:lnSpc>
                <a:spcPct val="100000"/>
              </a:lnSpc>
              <a:spcAft>
                <a:spcPts val="0"/>
              </a:spcAft>
            </a:pPr>
            <a:r>
              <a:rPr lang="en-GB" sz="2400" dirty="0" smtClean="0"/>
              <a:t>conduction of abortion by illegal medical procedure</a:t>
            </a:r>
          </a:p>
          <a:p>
            <a:pPr lvl="1" algn="just">
              <a:lnSpc>
                <a:spcPct val="100000"/>
              </a:lnSpc>
              <a:spcAft>
                <a:spcPts val="0"/>
              </a:spcAft>
            </a:pPr>
            <a:r>
              <a:rPr lang="en-GB" sz="2400" dirty="0" smtClean="0"/>
              <a:t>conduction of abortion after 12</a:t>
            </a:r>
            <a:r>
              <a:rPr lang="en-GB" sz="2400" baseline="30000" dirty="0" smtClean="0"/>
              <a:t>th</a:t>
            </a:r>
            <a:r>
              <a:rPr lang="en-GB" sz="2400" dirty="0" smtClean="0"/>
              <a:t> week of pregnancy if there is no medical reason for it</a:t>
            </a:r>
          </a:p>
          <a:p>
            <a:pPr lvl="1" algn="just">
              <a:lnSpc>
                <a:spcPct val="100000"/>
              </a:lnSpc>
              <a:spcAft>
                <a:spcPts val="0"/>
              </a:spcAft>
            </a:pPr>
            <a:r>
              <a:rPr lang="en-GB" sz="2400" dirty="0" smtClean="0"/>
              <a:t>persuading or abetting the woman to an illegal abortion </a:t>
            </a:r>
          </a:p>
          <a:p>
            <a:pPr algn="just"/>
            <a:endParaRPr lang="en-GB"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5071571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r"/>
            <a:r>
              <a:rPr lang="en-GB" dirty="0" smtClean="0"/>
              <a:t>Chapter II. – Crimes against freedom and rights to protection of personality, privacy and confidentiality of correspondence</a:t>
            </a:r>
            <a:endParaRPr lang="en-GB" dirty="0"/>
          </a:p>
        </p:txBody>
      </p:sp>
      <p:sp>
        <p:nvSpPr>
          <p:cNvPr id="3" name="Zástupný symbol pro obsah 2"/>
          <p:cNvSpPr>
            <a:spLocks noGrp="1"/>
          </p:cNvSpPr>
          <p:nvPr>
            <p:ph idx="1"/>
          </p:nvPr>
        </p:nvSpPr>
        <p:spPr>
          <a:xfrm>
            <a:off x="540000" y="2154632"/>
            <a:ext cx="8064900" cy="3960000"/>
          </a:xfrm>
        </p:spPr>
        <p:txBody>
          <a:bodyPr/>
          <a:lstStyle/>
          <a:p>
            <a:pPr algn="just"/>
            <a:r>
              <a:rPr lang="en-GB" sz="2400" dirty="0" smtClean="0"/>
              <a:t>Division 1 - </a:t>
            </a:r>
            <a:r>
              <a:rPr lang="en-GB" sz="2400" b="1" dirty="0" smtClean="0"/>
              <a:t>Crimes against freedom</a:t>
            </a:r>
          </a:p>
          <a:p>
            <a:pPr lvl="1" algn="just">
              <a:lnSpc>
                <a:spcPct val="100000"/>
              </a:lnSpc>
            </a:pPr>
            <a:r>
              <a:rPr lang="en-GB" sz="2400" dirty="0" smtClean="0">
                <a:ea typeface="+mn-ea"/>
                <a:cs typeface="+mn-cs"/>
              </a:rPr>
              <a:t>group object – human freedom (particular elements – freedom of movement, freedom of residence, freedom of religion, freedom of rally etc.)</a:t>
            </a:r>
          </a:p>
          <a:p>
            <a:pPr lvl="1" algn="just">
              <a:lnSpc>
                <a:spcPct val="100000"/>
              </a:lnSpc>
            </a:pPr>
            <a:r>
              <a:rPr lang="en-GB" sz="2400" dirty="0" smtClean="0">
                <a:ea typeface="+mn-ea"/>
                <a:cs typeface="+mn-cs"/>
              </a:rPr>
              <a:t>human trafficking, entrusting child to another, deprivation of personal freedom, restriction of personal freedom, introduction (kidnapping), robbery, taking hostages, extortion, restriction of freedom of religion, oppression, breach of house freedom, breach of freedom of association rallying </a:t>
            </a:r>
            <a:endParaRPr lang="en-GB" sz="2400" dirty="0">
              <a:ea typeface="+mn-ea"/>
              <a:cs typeface="+mn-cs"/>
            </a:endParaRP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11888866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dirty="0"/>
              <a:t>Chapter II. – Crimes against freedom and rights to protection of personality, privacy and confidentiality of correspondence</a:t>
            </a:r>
          </a:p>
        </p:txBody>
      </p:sp>
      <p:sp>
        <p:nvSpPr>
          <p:cNvPr id="3" name="Zástupný symbol pro obsah 2"/>
          <p:cNvSpPr>
            <a:spLocks noGrp="1"/>
          </p:cNvSpPr>
          <p:nvPr>
            <p:ph idx="1"/>
          </p:nvPr>
        </p:nvSpPr>
        <p:spPr>
          <a:xfrm>
            <a:off x="499500" y="2063192"/>
            <a:ext cx="8064900" cy="3960000"/>
          </a:xfrm>
        </p:spPr>
        <p:txBody>
          <a:bodyPr/>
          <a:lstStyle/>
          <a:p>
            <a:pPr algn="just"/>
            <a:r>
              <a:rPr lang="en-GB" sz="2400" dirty="0"/>
              <a:t>Division 2 – </a:t>
            </a:r>
            <a:r>
              <a:rPr lang="en-GB" sz="2400" b="1" dirty="0"/>
              <a:t>Crimes against rights to protection of personality, privacy and confidentiality of correspondence </a:t>
            </a:r>
            <a:endParaRPr lang="en-GB" sz="2400" b="1" dirty="0" smtClean="0"/>
          </a:p>
          <a:p>
            <a:pPr lvl="1" algn="just">
              <a:lnSpc>
                <a:spcPct val="100000"/>
              </a:lnSpc>
            </a:pPr>
            <a:r>
              <a:rPr lang="en-GB" sz="2400" dirty="0" smtClean="0"/>
              <a:t>group object – protection of other rights and freedoms related to one’s personality</a:t>
            </a:r>
          </a:p>
          <a:p>
            <a:pPr lvl="1" algn="just">
              <a:lnSpc>
                <a:spcPct val="100000"/>
              </a:lnSpc>
            </a:pPr>
            <a:r>
              <a:rPr lang="en-GB" sz="2400" dirty="0" smtClean="0"/>
              <a:t>illegal handling with personal data, damaging of other person’s rights, violating the secrecy of transported messages, violation of secrecy of lists and other documents kept in private, defamation  </a:t>
            </a:r>
          </a:p>
          <a:p>
            <a:pPr lvl="1" algn="just"/>
            <a:endParaRPr lang="en-GB" sz="2000" dirty="0"/>
          </a:p>
          <a:p>
            <a:pPr algn="just"/>
            <a:endParaRPr lang="en-GB"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1630038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dirty="0" smtClean="0"/>
              <a:t>Crimes against confidentiality of messages and documents</a:t>
            </a:r>
            <a:endParaRPr lang="en-GB" dirty="0"/>
          </a:p>
        </p:txBody>
      </p:sp>
      <p:sp>
        <p:nvSpPr>
          <p:cNvPr id="3" name="Zástupný symbol pro obsah 2"/>
          <p:cNvSpPr>
            <a:spLocks noGrp="1"/>
          </p:cNvSpPr>
          <p:nvPr>
            <p:ph idx="1"/>
          </p:nvPr>
        </p:nvSpPr>
        <p:spPr/>
        <p:txBody>
          <a:bodyPr/>
          <a:lstStyle/>
          <a:p>
            <a:pPr algn="just"/>
            <a:r>
              <a:rPr lang="en-GB" sz="2400" dirty="0" smtClean="0"/>
              <a:t>Every unauthorized opening or accessing</a:t>
            </a:r>
          </a:p>
          <a:p>
            <a:pPr lvl="1" algn="just">
              <a:lnSpc>
                <a:spcPct val="100000"/>
              </a:lnSpc>
            </a:pPr>
            <a:r>
              <a:rPr lang="en-GB" sz="2400" dirty="0" smtClean="0"/>
              <a:t>it is irrelevant whether the injured party took any precaution </a:t>
            </a:r>
          </a:p>
          <a:p>
            <a:pPr marL="342900" lvl="1" indent="-342900" algn="just">
              <a:lnSpc>
                <a:spcPct val="100000"/>
              </a:lnSpc>
              <a:buSzPct val="100000"/>
            </a:pPr>
            <a:r>
              <a:rPr lang="en-GB" sz="2400" dirty="0" smtClean="0">
                <a:ea typeface="+mn-ea"/>
                <a:cs typeface="+mn-cs"/>
              </a:rPr>
              <a:t>Every unauthorized using or sharing</a:t>
            </a:r>
          </a:p>
          <a:p>
            <a:pPr lvl="1">
              <a:lnSpc>
                <a:spcPct val="100000"/>
              </a:lnSpc>
            </a:pPr>
            <a:r>
              <a:rPr lang="en-GB" sz="2400" dirty="0" smtClean="0"/>
              <a:t>even if the perpetrator got the information by accident or mistake</a:t>
            </a:r>
            <a:endParaRPr lang="en-GB" sz="2400" dirty="0"/>
          </a:p>
          <a:p>
            <a:pPr marL="342900" lvl="1" indent="-342900" algn="just">
              <a:lnSpc>
                <a:spcPct val="100000"/>
              </a:lnSpc>
              <a:buSzPct val="100000"/>
            </a:pPr>
            <a:r>
              <a:rPr lang="en-GB" sz="2400" dirty="0" smtClean="0">
                <a:ea typeface="+mn-ea"/>
                <a:cs typeface="+mn-cs"/>
              </a:rPr>
              <a:t>Employee of postal or other delivery, transmitting or communication services</a:t>
            </a:r>
          </a:p>
          <a:p>
            <a:pPr lvl="1">
              <a:lnSpc>
                <a:spcPct val="100000"/>
              </a:lnSpc>
            </a:pPr>
            <a:r>
              <a:rPr lang="en-GB" sz="2400" dirty="0" smtClean="0"/>
              <a:t>if he or she supresses</a:t>
            </a:r>
            <a:r>
              <a:rPr lang="en-GB" sz="2400" dirty="0"/>
              <a:t> </a:t>
            </a:r>
            <a:r>
              <a:rPr lang="en-GB" sz="2400" dirty="0" smtClean="0"/>
              <a:t>or changes the message or delivery</a:t>
            </a:r>
          </a:p>
          <a:p>
            <a:pPr lvl="1">
              <a:lnSpc>
                <a:spcPct val="100000"/>
              </a:lnSpc>
            </a:pPr>
            <a:r>
              <a:rPr lang="en-GB" sz="2400" dirty="0" smtClean="0"/>
              <a:t>if he or she let another person to breach the secrecy of use its contents</a:t>
            </a:r>
          </a:p>
          <a:p>
            <a:pPr marL="457200" lvl="1" indent="0">
              <a:buNone/>
            </a:pPr>
            <a:endParaRPr lang="en-GB" sz="2000" dirty="0"/>
          </a:p>
          <a:p>
            <a:pPr lvl="1"/>
            <a:endParaRPr lang="en-GB" sz="2000"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15587866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99500" y="628560"/>
            <a:ext cx="8064900" cy="451576"/>
          </a:xfrm>
        </p:spPr>
        <p:txBody>
          <a:bodyPr/>
          <a:lstStyle/>
          <a:p>
            <a:pPr algn="ctr"/>
            <a:r>
              <a:rPr lang="en-GB" dirty="0" smtClean="0"/>
              <a:t>Defamation (sec. 184 CC)</a:t>
            </a:r>
            <a:endParaRPr lang="en-GB" dirty="0"/>
          </a:p>
        </p:txBody>
      </p:sp>
      <p:sp>
        <p:nvSpPr>
          <p:cNvPr id="3" name="Zástupný symbol pro obsah 2"/>
          <p:cNvSpPr>
            <a:spLocks noGrp="1"/>
          </p:cNvSpPr>
          <p:nvPr>
            <p:ph idx="1"/>
          </p:nvPr>
        </p:nvSpPr>
        <p:spPr>
          <a:xfrm>
            <a:off x="539100" y="1354975"/>
            <a:ext cx="8064900" cy="4477025"/>
          </a:xfrm>
        </p:spPr>
        <p:txBody>
          <a:bodyPr/>
          <a:lstStyle/>
          <a:p>
            <a:pPr algn="just"/>
            <a:r>
              <a:rPr lang="en-GB" sz="2400" dirty="0" smtClean="0"/>
              <a:t>Whoever imparts an untrue information about another person, which is capable of substantially endangering his esteem among his co-citizens, especially damaging him in his employment, infringing in his family life or inflicting a serious harm to him, will be punished…</a:t>
            </a:r>
          </a:p>
          <a:p>
            <a:pPr lvl="1" algn="just">
              <a:lnSpc>
                <a:spcPct val="100000"/>
              </a:lnSpc>
            </a:pPr>
            <a:r>
              <a:rPr lang="en-GB" sz="2400" dirty="0" smtClean="0"/>
              <a:t>in principle no true information can trigger criminal liability for defamation</a:t>
            </a:r>
          </a:p>
          <a:p>
            <a:pPr lvl="1" algn="just">
              <a:lnSpc>
                <a:spcPct val="100000"/>
              </a:lnSpc>
            </a:pPr>
            <a:r>
              <a:rPr lang="en-GB" sz="2400" dirty="0" smtClean="0"/>
              <a:t>factual statement vs. value judgment</a:t>
            </a:r>
          </a:p>
          <a:p>
            <a:pPr lvl="1" algn="just">
              <a:lnSpc>
                <a:spcPct val="100000"/>
              </a:lnSpc>
            </a:pPr>
            <a:r>
              <a:rPr lang="en-GB" sz="2400" dirty="0" smtClean="0"/>
              <a:t>so called “hybrid statements” – criminal liability for defamation can be triggered</a:t>
            </a:r>
            <a:endParaRPr lang="en-GB" sz="2400"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24601529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99500" y="597074"/>
            <a:ext cx="8086635" cy="647700"/>
          </a:xfrm>
        </p:spPr>
        <p:txBody>
          <a:bodyPr/>
          <a:lstStyle/>
          <a:p>
            <a:pPr algn="ctr"/>
            <a:r>
              <a:rPr lang="en-GB" dirty="0" smtClean="0"/>
              <a:t>Chapter III. – Crimes against human dignity in sexual sphere</a:t>
            </a:r>
            <a:endParaRPr lang="en-GB" dirty="0"/>
          </a:p>
        </p:txBody>
      </p:sp>
      <p:sp>
        <p:nvSpPr>
          <p:cNvPr id="3" name="Zástupný symbol pro obsah 2"/>
          <p:cNvSpPr>
            <a:spLocks noGrp="1"/>
          </p:cNvSpPr>
          <p:nvPr>
            <p:ph idx="1"/>
          </p:nvPr>
        </p:nvSpPr>
        <p:spPr>
          <a:xfrm>
            <a:off x="316163" y="1244774"/>
            <a:ext cx="8453307" cy="4114800"/>
          </a:xfrm>
        </p:spPr>
        <p:txBody>
          <a:bodyPr/>
          <a:lstStyle/>
          <a:p>
            <a:r>
              <a:rPr lang="en-GB" sz="2400" dirty="0" smtClean="0"/>
              <a:t>No inner division</a:t>
            </a:r>
          </a:p>
          <a:p>
            <a:pPr algn="just"/>
            <a:r>
              <a:rPr lang="en-GB" sz="2400" dirty="0" smtClean="0"/>
              <a:t>Objects </a:t>
            </a:r>
          </a:p>
          <a:p>
            <a:pPr lvl="1" algn="just">
              <a:lnSpc>
                <a:spcPct val="100000"/>
              </a:lnSpc>
            </a:pPr>
            <a:r>
              <a:rPr lang="en-GB" sz="2400" b="1" dirty="0" smtClean="0"/>
              <a:t>sexual self-determination</a:t>
            </a:r>
            <a:r>
              <a:rPr lang="en-GB" sz="2400" dirty="0" smtClean="0"/>
              <a:t>,</a:t>
            </a:r>
          </a:p>
          <a:p>
            <a:pPr lvl="1" algn="just">
              <a:lnSpc>
                <a:spcPct val="100000"/>
              </a:lnSpc>
            </a:pPr>
            <a:r>
              <a:rPr lang="en-GB" sz="2400" dirty="0" smtClean="0"/>
              <a:t>protection of orderly sexual development of minors,</a:t>
            </a:r>
          </a:p>
          <a:p>
            <a:pPr lvl="1" algn="just">
              <a:lnSpc>
                <a:spcPct val="100000"/>
              </a:lnSpc>
            </a:pPr>
            <a:r>
              <a:rPr lang="en-GB" sz="2400" dirty="0" smtClean="0"/>
              <a:t>protection of basic moral principles of sexual life, </a:t>
            </a:r>
          </a:p>
          <a:p>
            <a:pPr lvl="1" algn="just">
              <a:lnSpc>
                <a:spcPct val="100000"/>
              </a:lnSpc>
            </a:pPr>
            <a:r>
              <a:rPr lang="en-GB" sz="2400" dirty="0" smtClean="0"/>
              <a:t>protection against exploitation of sexual workers  </a:t>
            </a:r>
            <a:endParaRPr lang="en-GB" sz="2400" dirty="0"/>
          </a:p>
          <a:p>
            <a:pPr marL="342900" lvl="1" indent="-342900">
              <a:lnSpc>
                <a:spcPct val="100000"/>
              </a:lnSpc>
              <a:buSzPct val="100000"/>
            </a:pPr>
            <a:r>
              <a:rPr lang="en-GB" sz="2400" dirty="0" smtClean="0">
                <a:ea typeface="+mn-ea"/>
                <a:cs typeface="+mn-cs"/>
              </a:rPr>
              <a:t>Individual crimes</a:t>
            </a:r>
          </a:p>
          <a:p>
            <a:pPr lvl="1" algn="just">
              <a:lnSpc>
                <a:spcPct val="100000"/>
              </a:lnSpc>
            </a:pPr>
            <a:r>
              <a:rPr lang="en-GB" sz="2400" dirty="0" smtClean="0"/>
              <a:t>rape, sexual coercion, sexual abuse, intercourse between relatives, pandering (procuring prostitution), prostitution endangering the moral development of minors, dissemination of pornography, production of and other handling with child pornography, abusing child to production of pornography, attending a pornographic performance, establishing illegal contacts with a minor</a:t>
            </a:r>
            <a:endParaRPr lang="en-GB" sz="2400" dirty="0"/>
          </a:p>
          <a:p>
            <a:pPr marL="457200" lvl="1" indent="0" algn="just">
              <a:buNone/>
            </a:pPr>
            <a:endParaRPr lang="en-GB" sz="2000" dirty="0" smtClean="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28331272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dirty="0" smtClean="0"/>
              <a:t>Pornography and criminal law in the Czech Republic</a:t>
            </a:r>
            <a:endParaRPr lang="en-GB" dirty="0"/>
          </a:p>
        </p:txBody>
      </p:sp>
      <p:sp>
        <p:nvSpPr>
          <p:cNvPr id="3" name="Zástupný symbol pro obsah 2"/>
          <p:cNvSpPr>
            <a:spLocks noGrp="1"/>
          </p:cNvSpPr>
          <p:nvPr>
            <p:ph idx="1"/>
          </p:nvPr>
        </p:nvSpPr>
        <p:spPr/>
        <p:txBody>
          <a:bodyPr/>
          <a:lstStyle/>
          <a:p>
            <a:pPr algn="just"/>
            <a:r>
              <a:rPr lang="en-GB" sz="2400" dirty="0" smtClean="0"/>
              <a:t>Generally speaking, pornography is legal in the Czech Republic	</a:t>
            </a:r>
          </a:p>
          <a:p>
            <a:pPr lvl="1" algn="just">
              <a:lnSpc>
                <a:spcPct val="100000"/>
              </a:lnSpc>
            </a:pPr>
            <a:r>
              <a:rPr lang="en-GB" sz="2400" dirty="0" smtClean="0"/>
              <a:t>making of, obtaining watching, storing etc.</a:t>
            </a:r>
          </a:p>
          <a:p>
            <a:pPr algn="just"/>
            <a:r>
              <a:rPr lang="en-GB" sz="2400" dirty="0" smtClean="0"/>
              <a:t>Regulation by administrative law (conditions of broadcasting it on TV, ban on its use in commercials etc.)</a:t>
            </a:r>
          </a:p>
          <a:p>
            <a:pPr algn="just"/>
            <a:r>
              <a:rPr lang="en-GB" sz="2400" dirty="0" smtClean="0"/>
              <a:t>Criminal liability might come in play when:</a:t>
            </a:r>
          </a:p>
          <a:p>
            <a:pPr lvl="1" algn="just">
              <a:lnSpc>
                <a:spcPct val="100000"/>
              </a:lnSpc>
            </a:pPr>
            <a:r>
              <a:rPr lang="en-GB" sz="2400" dirty="0" smtClean="0"/>
              <a:t>it involves a minor or a person who appears to be a minor (under 18)</a:t>
            </a:r>
          </a:p>
          <a:p>
            <a:pPr lvl="1" algn="just">
              <a:lnSpc>
                <a:spcPct val="100000"/>
              </a:lnSpc>
            </a:pPr>
            <a:r>
              <a:rPr lang="en-GB" sz="2400" dirty="0" smtClean="0"/>
              <a:t>it involves violence or disrespect to a human </a:t>
            </a:r>
          </a:p>
          <a:p>
            <a:pPr lvl="1" algn="just">
              <a:lnSpc>
                <a:spcPct val="100000"/>
              </a:lnSpc>
            </a:pPr>
            <a:r>
              <a:rPr lang="en-GB" sz="2400" dirty="0" smtClean="0"/>
              <a:t>it involves sexual intercourse with an animal </a:t>
            </a:r>
            <a:endParaRPr lang="en-GB" sz="2400"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16744199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39100" y="528808"/>
            <a:ext cx="8064900" cy="451576"/>
          </a:xfrm>
        </p:spPr>
        <p:txBody>
          <a:bodyPr/>
          <a:lstStyle/>
          <a:p>
            <a:pPr algn="ctr"/>
            <a:r>
              <a:rPr lang="cs-CZ" b="1" dirty="0" err="1" smtClean="0"/>
              <a:t>ECHR‘s</a:t>
            </a:r>
            <a:r>
              <a:rPr lang="cs-CZ" b="1" dirty="0" smtClean="0"/>
              <a:t> </a:t>
            </a:r>
            <a:r>
              <a:rPr lang="cs-CZ" b="1" dirty="0" err="1" smtClean="0"/>
              <a:t>judgment</a:t>
            </a:r>
            <a:r>
              <a:rPr lang="cs-CZ" b="1" dirty="0" smtClean="0"/>
              <a:t> </a:t>
            </a:r>
            <a:r>
              <a:rPr lang="cs-CZ" b="1" dirty="0" err="1" smtClean="0"/>
              <a:t>Laskey</a:t>
            </a:r>
            <a:r>
              <a:rPr lang="cs-CZ" b="1" dirty="0" smtClean="0"/>
              <a:t>, </a:t>
            </a:r>
            <a:r>
              <a:rPr lang="cs-CZ" b="1" dirty="0" err="1" smtClean="0"/>
              <a:t>Jaggard</a:t>
            </a:r>
            <a:r>
              <a:rPr lang="cs-CZ" b="1" dirty="0" smtClean="0"/>
              <a:t> and Brown ca. UK (21627/93; 21628/93; 21974/93</a:t>
            </a:r>
            <a:endParaRPr lang="cs-CZ" dirty="0"/>
          </a:p>
        </p:txBody>
      </p:sp>
      <p:sp>
        <p:nvSpPr>
          <p:cNvPr id="3" name="Zástupný symbol pro obsah 2"/>
          <p:cNvSpPr>
            <a:spLocks noGrp="1"/>
          </p:cNvSpPr>
          <p:nvPr>
            <p:ph idx="1"/>
          </p:nvPr>
        </p:nvSpPr>
        <p:spPr>
          <a:xfrm>
            <a:off x="539100" y="1438102"/>
            <a:ext cx="8064900" cy="4285833"/>
          </a:xfrm>
        </p:spPr>
        <p:txBody>
          <a:bodyPr/>
          <a:lstStyle/>
          <a:p>
            <a:pPr marL="0" indent="0" algn="just" eaLnBrk="1" hangingPunct="1">
              <a:spcBef>
                <a:spcPts val="0"/>
              </a:spcBef>
              <a:buNone/>
            </a:pPr>
            <a:r>
              <a:rPr lang="cs-CZ" sz="2000" dirty="0" smtClean="0"/>
              <a:t>In </a:t>
            </a:r>
            <a:r>
              <a:rPr lang="en-US" sz="2000" dirty="0" smtClean="0"/>
              <a:t>1987</a:t>
            </a:r>
            <a:r>
              <a:rPr lang="cs-CZ" sz="2000" dirty="0" smtClean="0"/>
              <a:t>, </a:t>
            </a:r>
            <a:r>
              <a:rPr lang="en-GB" sz="2000" dirty="0" smtClean="0"/>
              <a:t>the police found records of S&amp;M orgies when conducting totally unrelated home searches. </a:t>
            </a:r>
            <a:r>
              <a:rPr lang="en-GB" sz="2000" dirty="0" err="1" smtClean="0"/>
              <a:t>Cca</a:t>
            </a:r>
            <a:r>
              <a:rPr lang="en-GB" sz="2000" dirty="0" smtClean="0"/>
              <a:t> 40 men appeared on these recordings going on for </a:t>
            </a:r>
            <a:r>
              <a:rPr lang="en-GB" sz="2000" dirty="0" err="1" smtClean="0"/>
              <a:t>cca</a:t>
            </a:r>
            <a:r>
              <a:rPr lang="en-GB" sz="2000" dirty="0" smtClean="0"/>
              <a:t> 10 years.</a:t>
            </a:r>
          </a:p>
          <a:p>
            <a:pPr marL="0" indent="0" algn="just" eaLnBrk="1" hangingPunct="1">
              <a:spcBef>
                <a:spcPts val="0"/>
              </a:spcBef>
              <a:buNone/>
            </a:pPr>
            <a:r>
              <a:rPr lang="en-GB" sz="2000" dirty="0" smtClean="0"/>
              <a:t>This discovery led to a prosecution of several of the participants for various crimes against health and against public order. Charges were pressed against a representative sample of the most severe acts, which included </a:t>
            </a:r>
            <a:r>
              <a:rPr lang="en-GB" sz="2000" dirty="0" err="1" smtClean="0"/>
              <a:t>i</a:t>
            </a:r>
            <a:r>
              <a:rPr lang="en-GB" sz="2000" dirty="0" smtClean="0"/>
              <a:t>. a. attacks on genitalia with hot wax, sandpaper, fishing hooks and needles, as well as ritual beatings with a bare hand, nettles, belts with studs and floggers. Due to the use of these practices, bleeding occasionally occurred and several participants developed scars. </a:t>
            </a:r>
          </a:p>
          <a:p>
            <a:pPr marL="0" indent="0" algn="just" eaLnBrk="1" hangingPunct="1">
              <a:spcBef>
                <a:spcPts val="0"/>
              </a:spcBef>
              <a:buNone/>
            </a:pPr>
            <a:r>
              <a:rPr lang="en-GB" sz="2000" dirty="0" smtClean="0"/>
              <a:t>All of these practice was consensual and done in strict privacy solely for the purpose of sexual arousal. Safety rules had been introduced to prevent injuries, </a:t>
            </a:r>
            <a:r>
              <a:rPr lang="en-GB" sz="2000" dirty="0" err="1" smtClean="0"/>
              <a:t>i</a:t>
            </a:r>
            <a:r>
              <a:rPr lang="en-GB" sz="2000" dirty="0" smtClean="0"/>
              <a:t>. a. „safe words“, following which the practice was immediately interrupted. </a:t>
            </a:r>
          </a:p>
          <a:p>
            <a:pPr marL="0" indent="0" algn="just" eaLnBrk="1" hangingPunct="1">
              <a:spcBef>
                <a:spcPts val="0"/>
              </a:spcBef>
              <a:buNone/>
            </a:pPr>
            <a:r>
              <a:rPr lang="en-GB" sz="2000" dirty="0" smtClean="0"/>
              <a:t>There was never an injury which would require a medical treatment or which would have permanent effects.</a:t>
            </a:r>
            <a:r>
              <a:rPr lang="cs-CZ" sz="2000" dirty="0" smtClean="0"/>
              <a:t>  </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2019694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39100" y="387491"/>
            <a:ext cx="8064900" cy="451576"/>
          </a:xfrm>
        </p:spPr>
        <p:txBody>
          <a:bodyPr/>
          <a:lstStyle/>
          <a:p>
            <a:pPr algn="ctr"/>
            <a:r>
              <a:rPr lang="en-GB" dirty="0" smtClean="0"/>
              <a:t>Relation Between General and Special part of the CC</a:t>
            </a:r>
            <a:endParaRPr lang="en-GB" dirty="0"/>
          </a:p>
        </p:txBody>
      </p:sp>
      <p:sp>
        <p:nvSpPr>
          <p:cNvPr id="3" name="Zástupný symbol pro obsah 2"/>
          <p:cNvSpPr>
            <a:spLocks noGrp="1"/>
          </p:cNvSpPr>
          <p:nvPr>
            <p:ph idx="1"/>
          </p:nvPr>
        </p:nvSpPr>
        <p:spPr>
          <a:xfrm>
            <a:off x="539100" y="1481302"/>
            <a:ext cx="8064900" cy="3960000"/>
          </a:xfrm>
        </p:spPr>
        <p:txBody>
          <a:bodyPr/>
          <a:lstStyle/>
          <a:p>
            <a:pPr algn="just">
              <a:lnSpc>
                <a:spcPct val="150000"/>
              </a:lnSpc>
            </a:pPr>
            <a:r>
              <a:rPr lang="en-GB" dirty="0" smtClean="0"/>
              <a:t>General part </a:t>
            </a:r>
          </a:p>
          <a:p>
            <a:pPr lvl="1" algn="just">
              <a:lnSpc>
                <a:spcPct val="150000"/>
              </a:lnSpc>
            </a:pPr>
            <a:r>
              <a:rPr lang="en-GB" sz="2000" dirty="0" smtClean="0"/>
              <a:t>lays down the conditions of criminal liability</a:t>
            </a:r>
          </a:p>
          <a:p>
            <a:pPr lvl="1" algn="just">
              <a:lnSpc>
                <a:spcPct val="150000"/>
              </a:lnSpc>
            </a:pPr>
            <a:r>
              <a:rPr lang="en-GB" sz="2000" dirty="0" smtClean="0"/>
              <a:t>prescribes sanctions</a:t>
            </a:r>
          </a:p>
          <a:p>
            <a:pPr lvl="1" algn="just">
              <a:lnSpc>
                <a:spcPct val="150000"/>
              </a:lnSpc>
            </a:pPr>
            <a:r>
              <a:rPr lang="en-GB" sz="2000" dirty="0" smtClean="0"/>
              <a:t>interprets some commonly used terms (mental illness, child, break-in, use of violence etc.)</a:t>
            </a:r>
          </a:p>
          <a:p>
            <a:pPr algn="just">
              <a:lnSpc>
                <a:spcPct val="150000"/>
              </a:lnSpc>
            </a:pPr>
            <a:r>
              <a:rPr lang="en-GB" dirty="0" smtClean="0"/>
              <a:t>Special Part</a:t>
            </a:r>
          </a:p>
          <a:p>
            <a:pPr lvl="1" algn="just">
              <a:lnSpc>
                <a:spcPct val="150000"/>
              </a:lnSpc>
            </a:pPr>
            <a:r>
              <a:rPr lang="en-GB" sz="2000" dirty="0" smtClean="0"/>
              <a:t>enumerates </a:t>
            </a:r>
            <a:r>
              <a:rPr lang="en-GB" sz="2000" dirty="0"/>
              <a:t>particular criminal </a:t>
            </a:r>
            <a:r>
              <a:rPr lang="en-GB" sz="2000" dirty="0" smtClean="0"/>
              <a:t>offences</a:t>
            </a:r>
            <a:endParaRPr lang="en-GB" sz="2000" dirty="0"/>
          </a:p>
          <a:p>
            <a:pPr algn="just">
              <a:lnSpc>
                <a:spcPct val="150000"/>
              </a:lnSpc>
            </a:pPr>
            <a:r>
              <a:rPr lang="en-GB" dirty="0" smtClean="0"/>
              <a:t>General and Special part mutually cooperate</a:t>
            </a:r>
          </a:p>
          <a:p>
            <a:pPr lvl="1" algn="just">
              <a:lnSpc>
                <a:spcPct val="150000"/>
              </a:lnSpc>
            </a:pPr>
            <a:r>
              <a:rPr lang="en-GB" sz="2000" dirty="0"/>
              <a:t>both need each other </a:t>
            </a:r>
          </a:p>
          <a:p>
            <a:pPr lvl="1" algn="just">
              <a:lnSpc>
                <a:spcPct val="150000"/>
              </a:lnSpc>
            </a:pPr>
            <a:r>
              <a:rPr lang="en-GB" sz="2000" dirty="0"/>
              <a:t>only when read in conjunction they give results </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3009164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38139" y="245531"/>
            <a:ext cx="9585606" cy="647700"/>
          </a:xfrm>
        </p:spPr>
        <p:txBody>
          <a:bodyPr/>
          <a:lstStyle/>
          <a:p>
            <a:pPr algn="ctr"/>
            <a:r>
              <a:rPr lang="cs-CZ" b="1" dirty="0" err="1" smtClean="0"/>
              <a:t>Laskey</a:t>
            </a:r>
            <a:r>
              <a:rPr lang="cs-CZ" b="1" dirty="0" smtClean="0"/>
              <a:t>, </a:t>
            </a:r>
            <a:r>
              <a:rPr lang="cs-CZ" b="1" dirty="0" err="1" smtClean="0"/>
              <a:t>Jaggard</a:t>
            </a:r>
            <a:r>
              <a:rPr lang="cs-CZ" b="1" dirty="0" smtClean="0"/>
              <a:t> and Brown ca. UK - </a:t>
            </a:r>
            <a:r>
              <a:rPr lang="cs-CZ" b="1" dirty="0" err="1" smtClean="0"/>
              <a:t>outcome</a:t>
            </a:r>
            <a:endParaRPr lang="cs-CZ" dirty="0"/>
          </a:p>
        </p:txBody>
      </p:sp>
      <p:sp>
        <p:nvSpPr>
          <p:cNvPr id="3" name="Zástupný symbol pro obsah 2"/>
          <p:cNvSpPr>
            <a:spLocks noGrp="1"/>
          </p:cNvSpPr>
          <p:nvPr>
            <p:ph idx="1"/>
          </p:nvPr>
        </p:nvSpPr>
        <p:spPr>
          <a:xfrm>
            <a:off x="499500" y="893231"/>
            <a:ext cx="8410799" cy="4114800"/>
          </a:xfrm>
        </p:spPr>
        <p:txBody>
          <a:bodyPr/>
          <a:lstStyle/>
          <a:p>
            <a:pPr marL="0" indent="0" algn="just">
              <a:spcBef>
                <a:spcPts val="0"/>
              </a:spcBef>
              <a:spcAft>
                <a:spcPts val="600"/>
              </a:spcAft>
              <a:buNone/>
            </a:pPr>
            <a:r>
              <a:rPr lang="en-GB" sz="2000" dirty="0" smtClean="0"/>
              <a:t>After the court of the first instance:</a:t>
            </a:r>
          </a:p>
          <a:p>
            <a:pPr marL="0" indent="0" algn="just">
              <a:spcBef>
                <a:spcPts val="0"/>
              </a:spcBef>
              <a:spcAft>
                <a:spcPts val="600"/>
              </a:spcAft>
              <a:buNone/>
            </a:pPr>
            <a:r>
              <a:rPr lang="en-US" sz="2000" dirty="0" err="1" smtClean="0"/>
              <a:t>Laskey</a:t>
            </a:r>
            <a:r>
              <a:rPr lang="cs-CZ" sz="2000" dirty="0" smtClean="0"/>
              <a:t> </a:t>
            </a:r>
            <a:r>
              <a:rPr lang="cs-CZ" sz="2000" dirty="0"/>
              <a:t>-</a:t>
            </a:r>
            <a:r>
              <a:rPr lang="en-US" sz="2000" dirty="0"/>
              <a:t> </a:t>
            </a:r>
            <a:r>
              <a:rPr lang="cs-CZ" sz="2000" dirty="0"/>
              <a:t>5,5 </a:t>
            </a:r>
            <a:r>
              <a:rPr lang="cs-CZ" sz="2000" dirty="0" err="1" smtClean="0"/>
              <a:t>years</a:t>
            </a:r>
            <a:r>
              <a:rPr lang="cs-CZ" sz="2000" dirty="0" smtClean="0"/>
              <a:t> </a:t>
            </a:r>
            <a:r>
              <a:rPr lang="cs-CZ" sz="2000" i="1" dirty="0" smtClean="0"/>
              <a:t>– </a:t>
            </a:r>
            <a:r>
              <a:rPr lang="en-US" sz="2000" dirty="0"/>
              <a:t>aiding and abetting keeping a disorderly house</a:t>
            </a:r>
            <a:r>
              <a:rPr lang="cs-CZ" sz="2000" i="1" dirty="0" smtClean="0"/>
              <a:t> </a:t>
            </a:r>
            <a:r>
              <a:rPr lang="en-US" sz="2000" dirty="0"/>
              <a:t>possession of an indecent photograph of a </a:t>
            </a:r>
            <a:r>
              <a:rPr lang="en-US" sz="2000" dirty="0" smtClean="0"/>
              <a:t>child</a:t>
            </a:r>
            <a:r>
              <a:rPr lang="cs-CZ" sz="2000" i="1" dirty="0" smtClean="0"/>
              <a:t> </a:t>
            </a:r>
            <a:r>
              <a:rPr lang="cs-CZ" sz="2000" i="1" dirty="0"/>
              <a:t>+ </a:t>
            </a:r>
            <a:r>
              <a:rPr lang="en-US" sz="2000" dirty="0"/>
              <a:t>various counts of assault occasioning actual bodily harm and aiding and abetting assault occasioning actual bodily harm</a:t>
            </a:r>
            <a:r>
              <a:rPr lang="en-US" sz="2000" dirty="0" smtClean="0"/>
              <a:t>.</a:t>
            </a:r>
            <a:endParaRPr lang="cs-CZ" sz="2000" dirty="0" smtClean="0"/>
          </a:p>
          <a:p>
            <a:pPr marL="0" indent="0" algn="just">
              <a:spcBef>
                <a:spcPts val="0"/>
              </a:spcBef>
              <a:spcAft>
                <a:spcPts val="600"/>
              </a:spcAft>
              <a:buNone/>
            </a:pPr>
            <a:r>
              <a:rPr lang="en-US" sz="2000" dirty="0" err="1" smtClean="0"/>
              <a:t>Jaggard</a:t>
            </a:r>
            <a:r>
              <a:rPr lang="cs-CZ" sz="2000" dirty="0" smtClean="0"/>
              <a:t> </a:t>
            </a:r>
            <a:r>
              <a:rPr lang="cs-CZ" sz="2000" dirty="0"/>
              <a:t>– 3 </a:t>
            </a:r>
            <a:r>
              <a:rPr lang="cs-CZ" sz="2000" dirty="0" err="1" smtClean="0"/>
              <a:t>years</a:t>
            </a:r>
            <a:r>
              <a:rPr lang="cs-CZ" sz="2000" dirty="0" smtClean="0"/>
              <a:t> (more </a:t>
            </a:r>
            <a:r>
              <a:rPr lang="cs-CZ" sz="2000" dirty="0" err="1" smtClean="0"/>
              <a:t>or</a:t>
            </a:r>
            <a:r>
              <a:rPr lang="cs-CZ" sz="2000" dirty="0" smtClean="0"/>
              <a:t> </a:t>
            </a:r>
            <a:r>
              <a:rPr lang="cs-CZ" sz="2000" dirty="0" err="1" smtClean="0"/>
              <a:t>less</a:t>
            </a:r>
            <a:r>
              <a:rPr lang="cs-CZ" sz="2000" dirty="0" smtClean="0"/>
              <a:t> </a:t>
            </a:r>
            <a:r>
              <a:rPr lang="cs-CZ" sz="2000" dirty="0" err="1" smtClean="0"/>
              <a:t>the</a:t>
            </a:r>
            <a:r>
              <a:rPr lang="cs-CZ" sz="2000" dirty="0" smtClean="0"/>
              <a:t> </a:t>
            </a:r>
            <a:r>
              <a:rPr lang="cs-CZ" sz="2000" dirty="0" err="1" smtClean="0"/>
              <a:t>same</a:t>
            </a:r>
            <a:r>
              <a:rPr lang="cs-CZ" sz="2000" dirty="0" smtClean="0"/>
              <a:t>)</a:t>
            </a:r>
            <a:endParaRPr lang="en-US" sz="2000" dirty="0"/>
          </a:p>
          <a:p>
            <a:pPr marL="0" indent="0" algn="just">
              <a:spcBef>
                <a:spcPts val="0"/>
              </a:spcBef>
              <a:spcAft>
                <a:spcPts val="600"/>
              </a:spcAft>
              <a:buNone/>
            </a:pPr>
            <a:r>
              <a:rPr lang="en-US" sz="2000" dirty="0" smtClean="0"/>
              <a:t>Brown </a:t>
            </a:r>
            <a:r>
              <a:rPr lang="cs-CZ" sz="2000" dirty="0"/>
              <a:t>– 2 </a:t>
            </a:r>
            <a:r>
              <a:rPr lang="cs-CZ" sz="2000" dirty="0" err="1" smtClean="0"/>
              <a:t>years</a:t>
            </a:r>
            <a:r>
              <a:rPr lang="cs-CZ" sz="2000" dirty="0" smtClean="0"/>
              <a:t> and 9 </a:t>
            </a:r>
            <a:r>
              <a:rPr lang="cs-CZ" sz="2000" dirty="0" err="1" smtClean="0"/>
              <a:t>months</a:t>
            </a:r>
            <a:r>
              <a:rPr lang="cs-CZ" sz="2000" dirty="0" smtClean="0"/>
              <a:t>, just </a:t>
            </a:r>
            <a:r>
              <a:rPr lang="cs-CZ" sz="2000" dirty="0" err="1" smtClean="0"/>
              <a:t>bodily</a:t>
            </a:r>
            <a:r>
              <a:rPr lang="cs-CZ" sz="2000" dirty="0" smtClean="0"/>
              <a:t> </a:t>
            </a:r>
            <a:r>
              <a:rPr lang="cs-CZ" sz="2000" dirty="0" err="1" smtClean="0"/>
              <a:t>harms</a:t>
            </a:r>
            <a:endParaRPr lang="en-US" sz="2000" dirty="0"/>
          </a:p>
          <a:p>
            <a:pPr marL="0" indent="0" algn="just">
              <a:spcBef>
                <a:spcPts val="0"/>
              </a:spcBef>
              <a:spcAft>
                <a:spcPts val="600"/>
              </a:spcAft>
              <a:buNone/>
            </a:pPr>
            <a:endParaRPr lang="en-GB" sz="2000" dirty="0" smtClean="0"/>
          </a:p>
          <a:p>
            <a:pPr marL="0" indent="0" algn="just">
              <a:spcBef>
                <a:spcPts val="0"/>
              </a:spcBef>
              <a:spcAft>
                <a:spcPts val="600"/>
              </a:spcAft>
              <a:buNone/>
            </a:pPr>
            <a:r>
              <a:rPr lang="cs-CZ" sz="2000" dirty="0" err="1" smtClean="0"/>
              <a:t>After</a:t>
            </a:r>
            <a:r>
              <a:rPr lang="cs-CZ" sz="2000" dirty="0" smtClean="0"/>
              <a:t> appeal:</a:t>
            </a:r>
            <a:endParaRPr lang="cs-CZ" sz="2000" dirty="0"/>
          </a:p>
          <a:p>
            <a:pPr marL="0" indent="0" algn="just">
              <a:spcBef>
                <a:spcPts val="0"/>
              </a:spcBef>
              <a:spcAft>
                <a:spcPts val="600"/>
              </a:spcAft>
              <a:buNone/>
            </a:pPr>
            <a:r>
              <a:rPr lang="en-US" sz="2000" dirty="0" err="1" smtClean="0"/>
              <a:t>Laskey</a:t>
            </a:r>
            <a:r>
              <a:rPr lang="cs-CZ" sz="2000" dirty="0" smtClean="0"/>
              <a:t> </a:t>
            </a:r>
            <a:r>
              <a:rPr lang="cs-CZ" sz="2000" dirty="0"/>
              <a:t>- 2 </a:t>
            </a:r>
            <a:r>
              <a:rPr lang="cs-CZ" sz="2000" dirty="0" err="1" smtClean="0"/>
              <a:t>years</a:t>
            </a:r>
            <a:endParaRPr lang="cs-CZ" sz="2000" dirty="0"/>
          </a:p>
          <a:p>
            <a:pPr marL="0" indent="0" algn="just">
              <a:spcBef>
                <a:spcPts val="0"/>
              </a:spcBef>
              <a:spcAft>
                <a:spcPts val="600"/>
              </a:spcAft>
              <a:buNone/>
            </a:pPr>
            <a:r>
              <a:rPr lang="cs-CZ" sz="2000" dirty="0"/>
              <a:t>J</a:t>
            </a:r>
            <a:r>
              <a:rPr lang="en-US" sz="2000" dirty="0" err="1"/>
              <a:t>aggard</a:t>
            </a:r>
            <a:r>
              <a:rPr lang="cs-CZ" sz="2000" dirty="0"/>
              <a:t> – </a:t>
            </a:r>
            <a:r>
              <a:rPr lang="cs-CZ" sz="2000" dirty="0" err="1" smtClean="0"/>
              <a:t>six</a:t>
            </a:r>
            <a:r>
              <a:rPr lang="cs-CZ" sz="2000" dirty="0" smtClean="0"/>
              <a:t> </a:t>
            </a:r>
            <a:r>
              <a:rPr lang="cs-CZ" sz="2000" dirty="0" err="1" smtClean="0"/>
              <a:t>months</a:t>
            </a:r>
            <a:endParaRPr lang="cs-CZ" sz="2000" dirty="0"/>
          </a:p>
          <a:p>
            <a:pPr marL="0" indent="0" algn="just">
              <a:spcBef>
                <a:spcPts val="0"/>
              </a:spcBef>
              <a:spcAft>
                <a:spcPts val="600"/>
              </a:spcAft>
              <a:buNone/>
            </a:pPr>
            <a:r>
              <a:rPr lang="cs-CZ" sz="2000" dirty="0"/>
              <a:t>B</a:t>
            </a:r>
            <a:r>
              <a:rPr lang="en-US" sz="2000" dirty="0" err="1"/>
              <a:t>rown</a:t>
            </a:r>
            <a:r>
              <a:rPr lang="en-US" sz="2000" dirty="0"/>
              <a:t> </a:t>
            </a:r>
            <a:r>
              <a:rPr lang="cs-CZ" sz="2000" i="1" dirty="0"/>
              <a:t>– </a:t>
            </a:r>
            <a:r>
              <a:rPr lang="cs-CZ" sz="2000" dirty="0"/>
              <a:t>3 </a:t>
            </a:r>
            <a:r>
              <a:rPr lang="cs-CZ" sz="2000" dirty="0" err="1" smtClean="0"/>
              <a:t>months</a:t>
            </a:r>
            <a:endParaRPr lang="cs-CZ" sz="2000" i="1" dirty="0"/>
          </a:p>
          <a:p>
            <a:pPr marL="0" indent="0" algn="just">
              <a:spcBef>
                <a:spcPts val="0"/>
              </a:spcBef>
              <a:spcAft>
                <a:spcPts val="600"/>
              </a:spcAft>
              <a:buNone/>
            </a:pPr>
            <a:r>
              <a:rPr lang="en-GB" sz="2000" dirty="0" smtClean="0"/>
              <a:t>All three were also fired from their jobs, the case was heavily </a:t>
            </a:r>
            <a:r>
              <a:rPr lang="en-GB" sz="2000" dirty="0" err="1" smtClean="0"/>
              <a:t>medialized</a:t>
            </a:r>
            <a:r>
              <a:rPr lang="en-GB" sz="2000" dirty="0" smtClean="0"/>
              <a:t> and some of the participants developed various </a:t>
            </a:r>
            <a:r>
              <a:rPr lang="en-GB" sz="2000" dirty="0" err="1" smtClean="0"/>
              <a:t>psychoogical</a:t>
            </a:r>
            <a:r>
              <a:rPr lang="en-GB" sz="2000" dirty="0" smtClean="0"/>
              <a:t> disorders due to the stress from the ongoing proceedings</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40205756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Zástupný symbol pro obsah 2"/>
          <p:cNvSpPr>
            <a:spLocks noGrp="1"/>
          </p:cNvSpPr>
          <p:nvPr>
            <p:ph idx="1"/>
          </p:nvPr>
        </p:nvSpPr>
        <p:spPr>
          <a:xfrm>
            <a:off x="215754" y="332509"/>
            <a:ext cx="8229600" cy="6858000"/>
          </a:xfrm>
        </p:spPr>
        <p:txBody>
          <a:bodyPr/>
          <a:lstStyle/>
          <a:p>
            <a:pPr marL="0" indent="0" algn="just" eaLnBrk="1" hangingPunct="1">
              <a:spcBef>
                <a:spcPts val="0"/>
              </a:spcBef>
              <a:buNone/>
            </a:pPr>
            <a:r>
              <a:rPr lang="en-US" sz="1800" i="1" dirty="0" smtClean="0"/>
              <a:t>The Court observes that not every sexual activity carried out behind closed doors necessarily falls within the scope of Article 8 (art. 8). In the present case, the applicants were involved in consensual </a:t>
            </a:r>
            <a:r>
              <a:rPr lang="en-US" sz="1800" i="1" dirty="0" err="1" smtClean="0"/>
              <a:t>sado</a:t>
            </a:r>
            <a:r>
              <a:rPr lang="en-US" sz="1800" i="1" dirty="0" smtClean="0"/>
              <a:t>-masochistic activities for purposes of sexual gratification. There can be no doubt that sexual orientation and activity concern an intimate aspect of private </a:t>
            </a:r>
            <a:r>
              <a:rPr lang="en-US" sz="1800" i="1" dirty="0" err="1" smtClean="0"/>
              <a:t>lif</a:t>
            </a:r>
            <a:r>
              <a:rPr lang="cs-CZ" sz="1800" i="1" dirty="0" smtClean="0"/>
              <a:t>e…</a:t>
            </a:r>
            <a:r>
              <a:rPr lang="en-US" sz="1800" b="1" i="1" dirty="0" smtClean="0"/>
              <a:t>However, a considerable number of people were involved in the activities in question which included, inter alia, the recruitment of new "members", the provision of several specially equipped "chambers", and the shooting of many videotapes </a:t>
            </a:r>
            <a:r>
              <a:rPr lang="en-US" sz="1800" i="1" dirty="0" smtClean="0"/>
              <a:t>which were distributed among the "members”). It may thus be open to question whether the sexual activities of the applicants fell entirely within the notion of "private life" in the</a:t>
            </a:r>
            <a:endParaRPr lang="cs-CZ" sz="1800" i="1" dirty="0" smtClean="0"/>
          </a:p>
          <a:p>
            <a:pPr marL="0" indent="0" algn="just" eaLnBrk="1" hangingPunct="1">
              <a:spcBef>
                <a:spcPts val="0"/>
              </a:spcBef>
              <a:buNone/>
            </a:pPr>
            <a:r>
              <a:rPr lang="cs-CZ" sz="1800" i="1" dirty="0" smtClean="0"/>
              <a:t>…</a:t>
            </a:r>
            <a:r>
              <a:rPr lang="en-US" sz="1800" i="1" dirty="0" smtClean="0"/>
              <a:t>one of the roles which the State is unquestionably entitled to undertake </a:t>
            </a:r>
            <a:r>
              <a:rPr lang="en-US" sz="1800" b="1" i="1" dirty="0" smtClean="0"/>
              <a:t>is to seek to regulate, through the operation of the criminal law, activities which involve the infliction of physical harm</a:t>
            </a:r>
            <a:r>
              <a:rPr lang="en-US" sz="1800" i="1" dirty="0" smtClean="0"/>
              <a:t>. </a:t>
            </a:r>
            <a:r>
              <a:rPr lang="en-US" sz="1800" b="1" i="1" dirty="0" smtClean="0"/>
              <a:t>This is so whether the activities in question occur in the course of sexual conduct or otherwise</a:t>
            </a:r>
            <a:r>
              <a:rPr lang="en-US" sz="1800" i="1" dirty="0" smtClean="0"/>
              <a:t>.</a:t>
            </a:r>
          </a:p>
          <a:p>
            <a:pPr marL="0" indent="0" algn="just" eaLnBrk="1" hangingPunct="1">
              <a:spcBef>
                <a:spcPts val="0"/>
              </a:spcBef>
              <a:buNone/>
            </a:pPr>
            <a:r>
              <a:rPr lang="en-US" sz="1800" i="1" dirty="0" smtClean="0"/>
              <a:t>The determination of the level of harm that should be tolerated by the law in situations where the victim consents is in the first instance a matter for the State concerned since what is at stake is related, on the one hand, to public health considerations and to the general deterrent effect of the criminal law, and, on the other, to the personal autonomy of the individual.</a:t>
            </a:r>
          </a:p>
        </p:txBody>
      </p:sp>
      <p:sp>
        <p:nvSpPr>
          <p:cNvPr id="2" name="Zástupný symbol pro zápatí 1"/>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42842620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05000" y="509684"/>
            <a:ext cx="8229600" cy="4525963"/>
          </a:xfrm>
        </p:spPr>
        <p:txBody>
          <a:bodyPr/>
          <a:lstStyle/>
          <a:p>
            <a:pPr marL="0" indent="0" algn="just" eaLnBrk="1" hangingPunct="1">
              <a:spcBef>
                <a:spcPts val="0"/>
              </a:spcBef>
              <a:buNone/>
            </a:pPr>
            <a:r>
              <a:rPr lang="en-US" sz="1800" i="1" dirty="0" smtClean="0"/>
              <a:t>The applicants have contended that, in the circumstances of the case, the </a:t>
            </a:r>
            <a:r>
              <a:rPr lang="en-US" sz="1800" i="1" dirty="0" err="1" smtClean="0"/>
              <a:t>behaviour</a:t>
            </a:r>
            <a:r>
              <a:rPr lang="en-US" sz="1800" i="1" dirty="0" smtClean="0"/>
              <a:t> in question formed part of private morality which is not the State’s business to regulate. In their submission the matters for which they were prosecuted and convicted concerned only private sexual </a:t>
            </a:r>
            <a:r>
              <a:rPr lang="en-US" sz="1800" i="1" dirty="0" err="1" smtClean="0"/>
              <a:t>behaviour</a:t>
            </a:r>
            <a:r>
              <a:rPr lang="en-US" sz="1800" i="1" dirty="0" smtClean="0"/>
              <a:t>.</a:t>
            </a:r>
          </a:p>
          <a:p>
            <a:pPr marL="0" indent="0" algn="just" eaLnBrk="1" hangingPunct="1">
              <a:spcBef>
                <a:spcPts val="0"/>
              </a:spcBef>
              <a:buNone/>
            </a:pPr>
            <a:r>
              <a:rPr lang="en-US" sz="1800" i="1" dirty="0" smtClean="0"/>
              <a:t>The Court is not persuaded by this submission. It is evident from the facts established by the national courts </a:t>
            </a:r>
            <a:r>
              <a:rPr lang="en-US" sz="1800" b="1" i="1" dirty="0" smtClean="0"/>
              <a:t>that the applicants’ </a:t>
            </a:r>
            <a:r>
              <a:rPr lang="en-US" sz="1800" b="1" i="1" dirty="0" err="1" smtClean="0"/>
              <a:t>sado</a:t>
            </a:r>
            <a:r>
              <a:rPr lang="en-US" sz="1800" b="1" i="1" dirty="0" smtClean="0"/>
              <a:t>-masochistic activities involved a significant degree of injury or wounding which could not be </a:t>
            </a:r>
            <a:r>
              <a:rPr lang="en-US" sz="1800" b="1" i="1" dirty="0" err="1" smtClean="0"/>
              <a:t>characterised</a:t>
            </a:r>
            <a:r>
              <a:rPr lang="en-US" sz="1800" b="1" i="1" dirty="0" smtClean="0"/>
              <a:t> as trifling or transient.</a:t>
            </a:r>
            <a:r>
              <a:rPr lang="en-US" sz="1800" i="1" dirty="0" smtClean="0"/>
              <a:t> This, in itself, suffices to distinguish the present case from those applications which have previously been examined by the Court concerning consensual homosexual </a:t>
            </a:r>
            <a:r>
              <a:rPr lang="en-US" sz="1800" i="1" dirty="0" err="1" smtClean="0"/>
              <a:t>behaviour</a:t>
            </a:r>
            <a:r>
              <a:rPr lang="en-US" sz="1800" i="1" dirty="0" smtClean="0"/>
              <a:t> in private between adults where no such feature was present.</a:t>
            </a:r>
          </a:p>
          <a:p>
            <a:pPr marL="0" indent="0" algn="just" eaLnBrk="1" hangingPunct="1">
              <a:spcBef>
                <a:spcPts val="0"/>
              </a:spcBef>
              <a:buNone/>
            </a:pPr>
            <a:r>
              <a:rPr lang="en-US" sz="1800" i="1" dirty="0" smtClean="0"/>
              <a:t>Nor does the Court accept the applicants’ submission that no prosecution should have been brought against them since their injuries were not severe and since no medical treatment had been required. In deciding whether or not to prosecute</a:t>
            </a:r>
            <a:r>
              <a:rPr lang="en-US" sz="1800" b="1" i="1" dirty="0" smtClean="0"/>
              <a:t>, the State authorities were entitled to have regard not only to the actual seriousness of the harm caused - which as noted above was considered to be significant - but </a:t>
            </a:r>
            <a:r>
              <a:rPr lang="en-US" sz="1800" b="1" i="1" dirty="0" err="1" smtClean="0"/>
              <a:t>als</a:t>
            </a:r>
            <a:r>
              <a:rPr lang="cs-CZ" sz="1800" b="1" i="1" dirty="0" smtClean="0"/>
              <a:t>o</a:t>
            </a:r>
            <a:r>
              <a:rPr lang="en-US" sz="1800" b="1" i="1" dirty="0" smtClean="0"/>
              <a:t>,</a:t>
            </a:r>
            <a:r>
              <a:rPr lang="cs-CZ" sz="1800" b="1" i="1" dirty="0" smtClean="0"/>
              <a:t>…</a:t>
            </a:r>
            <a:r>
              <a:rPr lang="en-US" sz="1800" b="1" i="1" dirty="0" smtClean="0"/>
              <a:t>to the potential for harm inherent in the acts in question</a:t>
            </a:r>
            <a:r>
              <a:rPr lang="en-US" sz="1800" i="1" dirty="0" smtClean="0"/>
              <a:t>. In this respect it is recalled that the activities were considered by Lord </a:t>
            </a:r>
            <a:r>
              <a:rPr lang="en-US" sz="1800" i="1" dirty="0" err="1" smtClean="0"/>
              <a:t>Templeman</a:t>
            </a:r>
            <a:r>
              <a:rPr lang="en-US" sz="1800" i="1" dirty="0" smtClean="0"/>
              <a:t> to be "unpredictably dangerous”.</a:t>
            </a:r>
          </a:p>
          <a:p>
            <a:pPr marL="0" indent="0" algn="just" eaLnBrk="1" hangingPunct="1">
              <a:spcBef>
                <a:spcPts val="0"/>
              </a:spcBef>
              <a:buNone/>
            </a:pPr>
            <a:endParaRPr lang="cs-CZ" sz="2000" i="1" dirty="0" smtClean="0"/>
          </a:p>
          <a:p>
            <a:pPr marL="0" indent="0" algn="just" eaLnBrk="1" hangingPunct="1">
              <a:spcBef>
                <a:spcPts val="0"/>
              </a:spcBef>
              <a:buNone/>
            </a:pPr>
            <a:endParaRPr lang="cs-CZ" sz="2000" i="1" dirty="0" smtClean="0"/>
          </a:p>
        </p:txBody>
      </p:sp>
      <p:sp>
        <p:nvSpPr>
          <p:cNvPr id="2" name="Zástupný symbol pro zápatí 1"/>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4090518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49301" y="397576"/>
            <a:ext cx="8745317" cy="451576"/>
          </a:xfrm>
        </p:spPr>
        <p:txBody>
          <a:bodyPr/>
          <a:lstStyle/>
          <a:p>
            <a:pPr algn="ctr"/>
            <a:r>
              <a:rPr lang="en-GB" dirty="0" smtClean="0"/>
              <a:t>Chapter IV. – Crimes against family and minors </a:t>
            </a:r>
            <a:endParaRPr lang="en-GB" dirty="0"/>
          </a:p>
        </p:txBody>
      </p:sp>
      <p:sp>
        <p:nvSpPr>
          <p:cNvPr id="3" name="Zástupný symbol pro obsah 2"/>
          <p:cNvSpPr>
            <a:spLocks noGrp="1"/>
          </p:cNvSpPr>
          <p:nvPr>
            <p:ph idx="1"/>
          </p:nvPr>
        </p:nvSpPr>
        <p:spPr>
          <a:xfrm>
            <a:off x="310500" y="1171576"/>
            <a:ext cx="8064900" cy="3960000"/>
          </a:xfrm>
        </p:spPr>
        <p:txBody>
          <a:bodyPr/>
          <a:lstStyle/>
          <a:p>
            <a:pPr algn="just"/>
            <a:r>
              <a:rPr lang="en-GB" sz="2400" dirty="0" smtClean="0"/>
              <a:t>No inner division</a:t>
            </a:r>
          </a:p>
          <a:p>
            <a:pPr algn="just"/>
            <a:r>
              <a:rPr lang="en-GB" sz="2400" dirty="0" smtClean="0"/>
              <a:t>Objects</a:t>
            </a:r>
          </a:p>
          <a:p>
            <a:pPr lvl="1" algn="just">
              <a:lnSpc>
                <a:spcPct val="100000"/>
              </a:lnSpc>
            </a:pPr>
            <a:r>
              <a:rPr lang="en-GB" sz="2400" dirty="0" smtClean="0"/>
              <a:t>proper upbringing, nutrition and overall development of children</a:t>
            </a:r>
          </a:p>
          <a:p>
            <a:pPr lvl="1" algn="just">
              <a:lnSpc>
                <a:spcPct val="100000"/>
              </a:lnSpc>
            </a:pPr>
            <a:r>
              <a:rPr lang="en-GB" sz="2400" dirty="0" smtClean="0"/>
              <a:t>keeping peaceful relations between cohabitants and/or between caretaker and caregiver</a:t>
            </a:r>
          </a:p>
          <a:p>
            <a:pPr lvl="1" algn="just">
              <a:lnSpc>
                <a:spcPct val="100000"/>
              </a:lnSpc>
            </a:pPr>
            <a:r>
              <a:rPr lang="en-GB" sz="2400" dirty="0" smtClean="0">
                <a:ea typeface="+mn-ea"/>
                <a:cs typeface="+mn-cs"/>
              </a:rPr>
              <a:t>marital monogamy</a:t>
            </a:r>
            <a:endParaRPr lang="en-GB" sz="2400" dirty="0">
              <a:ea typeface="+mn-ea"/>
              <a:cs typeface="+mn-cs"/>
            </a:endParaRPr>
          </a:p>
          <a:p>
            <a:pPr marL="342900" lvl="1" indent="-342900" algn="just">
              <a:lnSpc>
                <a:spcPct val="100000"/>
              </a:lnSpc>
              <a:buSzPct val="100000"/>
            </a:pPr>
            <a:r>
              <a:rPr lang="en-GB" sz="2400" dirty="0" smtClean="0">
                <a:ea typeface="+mn-ea"/>
                <a:cs typeface="+mn-cs"/>
              </a:rPr>
              <a:t>Individual crimes</a:t>
            </a:r>
          </a:p>
          <a:p>
            <a:pPr lvl="1" algn="just">
              <a:lnSpc>
                <a:spcPct val="100000"/>
              </a:lnSpc>
            </a:pPr>
            <a:r>
              <a:rPr lang="en-GB" sz="2400" dirty="0" smtClean="0"/>
              <a:t>double marriage, abandonment of a child or caretaker, neglecting compulsory nurturement, maltreatment of caretaker, maltreatment of cohabitant, abduction of a child or a person suffering from a mental illness, endangerment of child’s upbringing, tempting to sexual intercourse, serving alcohol to a minor </a:t>
            </a:r>
            <a:endParaRPr lang="en-GB" sz="2400"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18646654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22694" y="452208"/>
            <a:ext cx="8086635" cy="647700"/>
          </a:xfrm>
        </p:spPr>
        <p:txBody>
          <a:bodyPr/>
          <a:lstStyle/>
          <a:p>
            <a:pPr algn="ctr"/>
            <a:r>
              <a:rPr lang="en-GB" dirty="0"/>
              <a:t>Chapter </a:t>
            </a:r>
            <a:r>
              <a:rPr lang="en-GB" dirty="0" smtClean="0"/>
              <a:t>V. – Crimes against property</a:t>
            </a:r>
            <a:endParaRPr lang="en-GB" dirty="0"/>
          </a:p>
        </p:txBody>
      </p:sp>
      <p:sp>
        <p:nvSpPr>
          <p:cNvPr id="3" name="Zástupný symbol pro obsah 2"/>
          <p:cNvSpPr>
            <a:spLocks noGrp="1"/>
          </p:cNvSpPr>
          <p:nvPr>
            <p:ph idx="1"/>
          </p:nvPr>
        </p:nvSpPr>
        <p:spPr>
          <a:xfrm>
            <a:off x="427008" y="908715"/>
            <a:ext cx="8567363" cy="4114800"/>
          </a:xfrm>
        </p:spPr>
        <p:txBody>
          <a:bodyPr/>
          <a:lstStyle/>
          <a:p>
            <a:r>
              <a:rPr lang="en-GB" sz="2400" dirty="0" smtClean="0"/>
              <a:t>No legal division, division by theory</a:t>
            </a:r>
          </a:p>
          <a:p>
            <a:pPr lvl="1">
              <a:lnSpc>
                <a:spcPct val="100000"/>
              </a:lnSpc>
            </a:pPr>
            <a:r>
              <a:rPr lang="en-GB" sz="2400" dirty="0" smtClean="0"/>
              <a:t>enriching crimes (theft, embezzlement)</a:t>
            </a:r>
          </a:p>
          <a:p>
            <a:pPr lvl="1">
              <a:lnSpc>
                <a:spcPct val="100000"/>
              </a:lnSpc>
            </a:pPr>
            <a:r>
              <a:rPr lang="en-GB" sz="2400" dirty="0" smtClean="0"/>
              <a:t>damaging crimes (damaging of creditor, damaging another’s property)</a:t>
            </a:r>
          </a:p>
          <a:p>
            <a:pPr lvl="1">
              <a:lnSpc>
                <a:spcPct val="100000"/>
              </a:lnSpc>
            </a:pPr>
            <a:r>
              <a:rPr lang="en-GB" sz="2400" dirty="0" smtClean="0"/>
              <a:t>stealing of utility (illegal use of another’s property)</a:t>
            </a:r>
          </a:p>
          <a:p>
            <a:pPr lvl="1">
              <a:lnSpc>
                <a:spcPct val="100000"/>
              </a:lnSpc>
            </a:pPr>
            <a:r>
              <a:rPr lang="en-GB" sz="2400" dirty="0" smtClean="0"/>
              <a:t>looting crimes (money laundering)</a:t>
            </a:r>
          </a:p>
          <a:p>
            <a:r>
              <a:rPr lang="en-GB" sz="2400" dirty="0" smtClean="0"/>
              <a:t>Object – right to ownership, ownership legal relations</a:t>
            </a:r>
          </a:p>
          <a:p>
            <a:r>
              <a:rPr lang="en-GB" sz="2400" dirty="0" smtClean="0"/>
              <a:t>Levels of damage (sec. 138 CC)</a:t>
            </a:r>
          </a:p>
          <a:p>
            <a:pPr lvl="1">
              <a:lnSpc>
                <a:spcPct val="100000"/>
              </a:lnSpc>
            </a:pPr>
            <a:r>
              <a:rPr lang="en-GB" sz="2400" dirty="0" smtClean="0"/>
              <a:t>damage not marginal &gt;= 5.000 CZK (app. 196 EUR)</a:t>
            </a:r>
          </a:p>
          <a:p>
            <a:pPr lvl="1">
              <a:lnSpc>
                <a:spcPct val="100000"/>
              </a:lnSpc>
            </a:pPr>
            <a:r>
              <a:rPr lang="en-GB" sz="2400" dirty="0" smtClean="0"/>
              <a:t>damage not small &gt;= 25.000 CZK (app. 980 EUR)</a:t>
            </a:r>
          </a:p>
          <a:p>
            <a:pPr lvl="1">
              <a:lnSpc>
                <a:spcPct val="100000"/>
              </a:lnSpc>
            </a:pPr>
            <a:r>
              <a:rPr lang="en-GB" sz="2400" dirty="0" smtClean="0"/>
              <a:t>larger damage &gt;= 50.000 CZK (app. 1.960 EUR)</a:t>
            </a:r>
          </a:p>
          <a:p>
            <a:pPr lvl="1">
              <a:lnSpc>
                <a:spcPct val="100000"/>
              </a:lnSpc>
            </a:pPr>
            <a:r>
              <a:rPr lang="en-GB" sz="2400" dirty="0" smtClean="0"/>
              <a:t>significant damage &gt;= 500.000 CZK (app. 19.960 EUR)</a:t>
            </a:r>
          </a:p>
          <a:p>
            <a:pPr lvl="1">
              <a:lnSpc>
                <a:spcPct val="100000"/>
              </a:lnSpc>
            </a:pPr>
            <a:r>
              <a:rPr lang="en-GB" sz="2400" dirty="0" smtClean="0"/>
              <a:t>damage of large proportions = 5,000.000 CZK (app. 199.600 EUR)</a:t>
            </a:r>
          </a:p>
          <a:p>
            <a:pPr lvl="1">
              <a:lnSpc>
                <a:spcPct val="100000"/>
              </a:lnSpc>
            </a:pPr>
            <a:r>
              <a:rPr lang="en-GB" sz="2400" dirty="0" smtClean="0"/>
              <a:t>used also as level of benefit </a:t>
            </a:r>
          </a:p>
          <a:p>
            <a:pPr lvl="1"/>
            <a:endParaRPr lang="en-GB" sz="2000"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1637782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22694" y="527022"/>
            <a:ext cx="8086635" cy="647700"/>
          </a:xfrm>
        </p:spPr>
        <p:txBody>
          <a:bodyPr/>
          <a:lstStyle/>
          <a:p>
            <a:pPr algn="ctr"/>
            <a:r>
              <a:rPr lang="en-GB" dirty="0"/>
              <a:t>Chapter </a:t>
            </a:r>
            <a:r>
              <a:rPr lang="en-GB" dirty="0" smtClean="0"/>
              <a:t>V. – Individual crimes against property</a:t>
            </a:r>
            <a:endParaRPr lang="en-GB" dirty="0"/>
          </a:p>
        </p:txBody>
      </p:sp>
      <p:sp>
        <p:nvSpPr>
          <p:cNvPr id="3" name="Zástupný symbol pro obsah 2"/>
          <p:cNvSpPr>
            <a:spLocks noGrp="1"/>
          </p:cNvSpPr>
          <p:nvPr>
            <p:ph idx="1"/>
          </p:nvPr>
        </p:nvSpPr>
        <p:spPr>
          <a:xfrm>
            <a:off x="422694" y="1174722"/>
            <a:ext cx="8546739" cy="4114800"/>
          </a:xfrm>
        </p:spPr>
        <p:txBody>
          <a:bodyPr/>
          <a:lstStyle/>
          <a:p>
            <a:r>
              <a:rPr lang="en-GB" sz="2400" dirty="0"/>
              <a:t>Individual crimes  </a:t>
            </a:r>
          </a:p>
          <a:p>
            <a:pPr lvl="1" algn="just">
              <a:lnSpc>
                <a:spcPct val="100000"/>
              </a:lnSpc>
            </a:pPr>
            <a:r>
              <a:rPr lang="en-GB" sz="2400" dirty="0"/>
              <a:t>theft, embezzlement, illegal use of another’s property, infringement of another’s rights to a flat, house or non-residential space, fraud (generic, credit, insurance, subsidy), conducting unfair games and </a:t>
            </a:r>
            <a:r>
              <a:rPr lang="en-GB" sz="2400"/>
              <a:t>bets</a:t>
            </a:r>
            <a:r>
              <a:rPr lang="en-GB" sz="2400" smtClean="0"/>
              <a:t>, </a:t>
            </a:r>
            <a:r>
              <a:rPr lang="en-GB" sz="2400" dirty="0"/>
              <a:t>legalization of criminal profits (also negligent), usury (loan-sharking), withholding of a found item, breach of obligation while administering another’s property (also negligent</a:t>
            </a:r>
            <a:r>
              <a:rPr lang="en-GB" sz="2400" dirty="0" smtClean="0"/>
              <a:t>)</a:t>
            </a:r>
            <a:endParaRPr lang="en-GB" sz="2400" dirty="0"/>
          </a:p>
          <a:p>
            <a:pPr lvl="1" algn="just">
              <a:lnSpc>
                <a:spcPct val="100000"/>
              </a:lnSpc>
            </a:pPr>
            <a:r>
              <a:rPr lang="en-GB" sz="2400" dirty="0"/>
              <a:t>violation of obligation to make a true declaration of property, damaging of another’s property, abuse of ownership</a:t>
            </a:r>
          </a:p>
          <a:p>
            <a:endParaRPr lang="en-GB"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39680873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dirty="0"/>
              <a:t>Chapter V. – </a:t>
            </a:r>
            <a:r>
              <a:rPr lang="en-GB" dirty="0" smtClean="0"/>
              <a:t>Individual crimes </a:t>
            </a:r>
            <a:r>
              <a:rPr lang="en-GB" dirty="0"/>
              <a:t>against </a:t>
            </a:r>
            <a:r>
              <a:rPr lang="en-GB" dirty="0" smtClean="0"/>
              <a:t>property – continuation </a:t>
            </a:r>
            <a:endParaRPr lang="en-GB" dirty="0"/>
          </a:p>
        </p:txBody>
      </p:sp>
      <p:sp>
        <p:nvSpPr>
          <p:cNvPr id="3" name="Zástupný symbol pro obsah 2"/>
          <p:cNvSpPr>
            <a:spLocks noGrp="1"/>
          </p:cNvSpPr>
          <p:nvPr>
            <p:ph idx="1"/>
          </p:nvPr>
        </p:nvSpPr>
        <p:spPr/>
        <p:txBody>
          <a:bodyPr/>
          <a:lstStyle/>
          <a:p>
            <a:r>
              <a:rPr lang="en-GB" sz="2400" dirty="0"/>
              <a:t>Insolvency related crimes</a:t>
            </a:r>
          </a:p>
          <a:p>
            <a:pPr lvl="1" algn="just">
              <a:lnSpc>
                <a:spcPct val="100000"/>
              </a:lnSpc>
            </a:pPr>
            <a:r>
              <a:rPr lang="en-GB" sz="2400" dirty="0"/>
              <a:t>damaging creditor, preferential treatment of creditor, causing a bankruptcy, breach of obligation in insolvency proceedings, scheming in insolvency procedure </a:t>
            </a:r>
          </a:p>
          <a:p>
            <a:pPr marL="342900" lvl="1" indent="-342900">
              <a:lnSpc>
                <a:spcPct val="100000"/>
              </a:lnSpc>
              <a:buSzPct val="100000"/>
            </a:pPr>
            <a:endParaRPr lang="en-GB" sz="2400" dirty="0" smtClean="0">
              <a:ea typeface="+mn-ea"/>
              <a:cs typeface="+mn-cs"/>
            </a:endParaRPr>
          </a:p>
          <a:p>
            <a:pPr marL="342900" lvl="1" indent="-342900">
              <a:lnSpc>
                <a:spcPct val="100000"/>
              </a:lnSpc>
              <a:buSzPct val="100000"/>
            </a:pPr>
            <a:r>
              <a:rPr lang="en-GB" sz="2400" dirty="0" smtClean="0">
                <a:ea typeface="+mn-ea"/>
                <a:cs typeface="+mn-cs"/>
              </a:rPr>
              <a:t>So-called “cybernetic crimes”</a:t>
            </a:r>
            <a:endParaRPr lang="en-GB" sz="2400" dirty="0">
              <a:ea typeface="+mn-ea"/>
              <a:cs typeface="+mn-cs"/>
            </a:endParaRPr>
          </a:p>
          <a:p>
            <a:pPr lvl="1" algn="just">
              <a:lnSpc>
                <a:spcPct val="100000"/>
              </a:lnSpc>
            </a:pPr>
            <a:r>
              <a:rPr lang="en-GB" sz="2000" dirty="0" smtClean="0"/>
              <a:t>illegal access to a computer system or information carrier, obtaining or possession of access device and passport to a computer system or other such data, negligent damaging an entry in a computer system or in data carrier and intervention to a computer equipment  </a:t>
            </a:r>
          </a:p>
          <a:p>
            <a:pPr lvl="1" algn="just"/>
            <a:endParaRPr lang="en-GB" sz="2000" dirty="0"/>
          </a:p>
          <a:p>
            <a:endParaRPr lang="en-GB" dirty="0" smtClean="0"/>
          </a:p>
          <a:p>
            <a:endParaRPr lang="en-GB"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31399403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40000" y="214487"/>
            <a:ext cx="8086635" cy="647700"/>
          </a:xfrm>
        </p:spPr>
        <p:txBody>
          <a:bodyPr/>
          <a:lstStyle/>
          <a:p>
            <a:pPr algn="ctr"/>
            <a:r>
              <a:rPr lang="en-GB" dirty="0" smtClean="0"/>
              <a:t>Chapter VI. – Economic Crimes</a:t>
            </a:r>
            <a:endParaRPr lang="en-GB" dirty="0"/>
          </a:p>
        </p:txBody>
      </p:sp>
      <p:sp>
        <p:nvSpPr>
          <p:cNvPr id="3" name="Zástupný symbol pro obsah 2"/>
          <p:cNvSpPr>
            <a:spLocks noGrp="1"/>
          </p:cNvSpPr>
          <p:nvPr>
            <p:ph idx="1"/>
          </p:nvPr>
        </p:nvSpPr>
        <p:spPr>
          <a:xfrm>
            <a:off x="204606" y="471489"/>
            <a:ext cx="8630097" cy="4114800"/>
          </a:xfrm>
        </p:spPr>
        <p:txBody>
          <a:bodyPr/>
          <a:lstStyle/>
          <a:p>
            <a:pPr algn="just"/>
            <a:r>
              <a:rPr lang="en-GB" sz="2400" dirty="0" smtClean="0"/>
              <a:t>Division 1 – </a:t>
            </a:r>
            <a:r>
              <a:rPr lang="en-GB" sz="2400" b="1" dirty="0" smtClean="0"/>
              <a:t>Crimes against currency and payment instruments</a:t>
            </a:r>
          </a:p>
          <a:p>
            <a:pPr lvl="1" algn="just">
              <a:lnSpc>
                <a:spcPct val="100000"/>
              </a:lnSpc>
            </a:pPr>
            <a:r>
              <a:rPr lang="en-GB" sz="2400" dirty="0" smtClean="0"/>
              <a:t>object – protection of fundamental instruments of economic exchange</a:t>
            </a:r>
          </a:p>
          <a:p>
            <a:pPr lvl="1" algn="just">
              <a:lnSpc>
                <a:spcPct val="100000"/>
              </a:lnSpc>
            </a:pPr>
            <a:r>
              <a:rPr lang="en-GB" sz="2400" dirty="0" smtClean="0"/>
              <a:t>individual crimes – counterfeiting and alteration of money, illegal obtaining, counterfeiting</a:t>
            </a:r>
            <a:r>
              <a:rPr lang="en-GB" sz="2400" dirty="0"/>
              <a:t> </a:t>
            </a:r>
            <a:r>
              <a:rPr lang="en-GB" sz="2400" dirty="0" smtClean="0"/>
              <a:t>and alteration of payment instrument, passing off a counterfeited money, production and possession of counterfeiting instruments, illegal production of money, endangerment of domestic money circulation</a:t>
            </a:r>
          </a:p>
          <a:p>
            <a:pPr algn="just"/>
            <a:r>
              <a:rPr lang="en-GB" sz="2400" b="1" dirty="0" smtClean="0"/>
              <a:t>Division 2 – Tax, fee and foreign exchange crimes</a:t>
            </a:r>
          </a:p>
          <a:p>
            <a:pPr lvl="1" algn="just">
              <a:lnSpc>
                <a:spcPct val="100000"/>
              </a:lnSpc>
            </a:pPr>
            <a:r>
              <a:rPr lang="en-GB" sz="2400" dirty="0" smtClean="0"/>
              <a:t>tax, fee and other mandatory payment evasion, failure to pay taxes, fees and other mandatory payments, breach of an obligation to declare in the tax proceedings, breach of regulation regarding labels and other items for goods identification, endangerment of foreign exchange economy etc.  </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7174588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13903" y="371195"/>
            <a:ext cx="8086635" cy="647700"/>
          </a:xfrm>
        </p:spPr>
        <p:txBody>
          <a:bodyPr/>
          <a:lstStyle/>
          <a:p>
            <a:pPr algn="ctr"/>
            <a:r>
              <a:rPr lang="en-GB" dirty="0" smtClean="0"/>
              <a:t>Chapter VI. – Economic Crimes</a:t>
            </a:r>
            <a:endParaRPr lang="en-GB" dirty="0"/>
          </a:p>
        </p:txBody>
      </p:sp>
      <p:sp>
        <p:nvSpPr>
          <p:cNvPr id="3" name="Zástupný symbol pro obsah 2"/>
          <p:cNvSpPr>
            <a:spLocks noGrp="1"/>
          </p:cNvSpPr>
          <p:nvPr>
            <p:ph idx="1"/>
          </p:nvPr>
        </p:nvSpPr>
        <p:spPr>
          <a:xfrm>
            <a:off x="242172" y="1018895"/>
            <a:ext cx="8552694" cy="4114800"/>
          </a:xfrm>
        </p:spPr>
        <p:txBody>
          <a:bodyPr/>
          <a:lstStyle/>
          <a:p>
            <a:pPr algn="just"/>
            <a:r>
              <a:rPr lang="en-GB" sz="2400" dirty="0"/>
              <a:t>Division 3 – </a:t>
            </a:r>
            <a:r>
              <a:rPr lang="en-GB" sz="2400" b="1" dirty="0"/>
              <a:t>Crimes against binding rules of market economy and commodities circulation regarding foreign </a:t>
            </a:r>
            <a:r>
              <a:rPr lang="en-GB" sz="2400" b="1" dirty="0" smtClean="0"/>
              <a:t>trade</a:t>
            </a:r>
          </a:p>
          <a:p>
            <a:pPr lvl="1" algn="just">
              <a:lnSpc>
                <a:spcPct val="100000"/>
              </a:lnSpc>
            </a:pPr>
            <a:r>
              <a:rPr lang="en-GB" sz="2400" dirty="0" smtClean="0"/>
              <a:t>violation of economic competition’s regulation, damaging a consumer, illegal emission of securities, manipulation with investment instrument’s rate, illegal conduct of business, illegal conduct of gambling, distortion of state of business and wealth’s records, abuse of information in business relations (insider trading), abuse of position in business relations, arranging an advantage in public procurement, tender or auction, scheming in…, emission of false certification or report, damaging EU’s financial interests, violation of regulation of goods circulation in international trade, violation of export or control regulation of dual-use goods and technologies, conducting a foreign trade with military material without a permission or licence etc.</a:t>
            </a:r>
            <a:endParaRPr lang="en-GB" sz="2400"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40181337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13903" y="371195"/>
            <a:ext cx="8086635" cy="647700"/>
          </a:xfrm>
        </p:spPr>
        <p:txBody>
          <a:bodyPr/>
          <a:lstStyle/>
          <a:p>
            <a:pPr algn="ctr"/>
            <a:r>
              <a:rPr lang="en-GB" dirty="0" smtClean="0"/>
              <a:t>Chapter VI. – Economic Crimes</a:t>
            </a:r>
            <a:endParaRPr lang="en-GB" dirty="0"/>
          </a:p>
        </p:txBody>
      </p:sp>
      <p:sp>
        <p:nvSpPr>
          <p:cNvPr id="3" name="Zástupný symbol pro obsah 2"/>
          <p:cNvSpPr>
            <a:spLocks noGrp="1"/>
          </p:cNvSpPr>
          <p:nvPr>
            <p:ph idx="1"/>
          </p:nvPr>
        </p:nvSpPr>
        <p:spPr>
          <a:xfrm>
            <a:off x="242171" y="1018895"/>
            <a:ext cx="8901829" cy="4114800"/>
          </a:xfrm>
        </p:spPr>
        <p:txBody>
          <a:bodyPr/>
          <a:lstStyle/>
          <a:p>
            <a:pPr algn="just"/>
            <a:r>
              <a:rPr lang="en-GB" sz="2400" dirty="0"/>
              <a:t>Division 4 – </a:t>
            </a:r>
            <a:r>
              <a:rPr lang="en-GB" sz="2400" b="1" dirty="0"/>
              <a:t>Crimes against industrial and author’s rights</a:t>
            </a:r>
          </a:p>
          <a:p>
            <a:pPr lvl="1" algn="just">
              <a:lnSpc>
                <a:spcPct val="100000"/>
              </a:lnSpc>
            </a:pPr>
            <a:r>
              <a:rPr lang="en-GB" sz="2400" dirty="0"/>
              <a:t>violation of trademark or another protecting indications, violation of protected industrial rights, violation of author’s rights, related rights and database rights, art forgery and imitation </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30078411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dirty="0" smtClean="0"/>
              <a:t>Systematics of the Special part of the CC</a:t>
            </a:r>
            <a:endParaRPr lang="en-GB" dirty="0"/>
          </a:p>
        </p:txBody>
      </p:sp>
      <p:sp>
        <p:nvSpPr>
          <p:cNvPr id="3" name="Zástupný symbol pro obsah 2"/>
          <p:cNvSpPr>
            <a:spLocks noGrp="1"/>
          </p:cNvSpPr>
          <p:nvPr>
            <p:ph idx="1"/>
          </p:nvPr>
        </p:nvSpPr>
        <p:spPr>
          <a:xfrm>
            <a:off x="539100" y="1404851"/>
            <a:ext cx="8064900" cy="4427149"/>
          </a:xfrm>
        </p:spPr>
        <p:txBody>
          <a:bodyPr/>
          <a:lstStyle/>
          <a:p>
            <a:pPr algn="just">
              <a:lnSpc>
                <a:spcPct val="150000"/>
              </a:lnSpc>
            </a:pPr>
            <a:r>
              <a:rPr lang="en-GB" dirty="0" smtClean="0"/>
              <a:t>13 chapters</a:t>
            </a:r>
          </a:p>
          <a:p>
            <a:pPr lvl="1" algn="just">
              <a:lnSpc>
                <a:spcPct val="150000"/>
              </a:lnSpc>
            </a:pPr>
            <a:r>
              <a:rPr lang="en-GB" sz="2000" dirty="0" smtClean="0"/>
              <a:t>sometimes divided into divisions</a:t>
            </a:r>
          </a:p>
          <a:p>
            <a:pPr algn="just">
              <a:lnSpc>
                <a:spcPct val="150000"/>
              </a:lnSpc>
            </a:pPr>
            <a:r>
              <a:rPr lang="en-GB" dirty="0" smtClean="0"/>
              <a:t>Ordered by the rate of abstraction of the protected interest from individual to collective</a:t>
            </a:r>
          </a:p>
          <a:p>
            <a:pPr lvl="1" algn="just">
              <a:lnSpc>
                <a:spcPct val="150000"/>
              </a:lnSpc>
            </a:pPr>
            <a:r>
              <a:rPr lang="en-GB" sz="2000" dirty="0" smtClean="0"/>
              <a:t>criterion of order is group object</a:t>
            </a:r>
          </a:p>
          <a:p>
            <a:pPr algn="just">
              <a:lnSpc>
                <a:spcPct val="150000"/>
              </a:lnSpc>
            </a:pPr>
            <a:r>
              <a:rPr lang="en-GB" dirty="0" smtClean="0"/>
              <a:t>Difference from the past regulation</a:t>
            </a:r>
          </a:p>
          <a:p>
            <a:pPr lvl="1" algn="just">
              <a:lnSpc>
                <a:spcPct val="150000"/>
              </a:lnSpc>
            </a:pPr>
            <a:r>
              <a:rPr lang="en-GB" sz="2000" dirty="0" smtClean="0"/>
              <a:t>special part began with interests of the state and just after them it followed with interests of individuals </a:t>
            </a:r>
            <a:r>
              <a:rPr lang="en-GB" dirty="0" smtClean="0"/>
              <a:t> </a:t>
            </a:r>
            <a:endParaRPr lang="en-GB"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8268827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9500" y="304364"/>
            <a:ext cx="8064900" cy="451576"/>
          </a:xfrm>
        </p:spPr>
        <p:txBody>
          <a:bodyPr/>
          <a:lstStyle/>
          <a:p>
            <a:pPr algn="ctr"/>
            <a:r>
              <a:rPr lang="en-GB" dirty="0"/>
              <a:t>Chapter </a:t>
            </a:r>
            <a:r>
              <a:rPr lang="cs-CZ" dirty="0"/>
              <a:t>VI</a:t>
            </a:r>
            <a:r>
              <a:rPr lang="en-GB" dirty="0"/>
              <a:t>I. – </a:t>
            </a:r>
            <a:r>
              <a:rPr lang="en-GB" dirty="0" smtClean="0"/>
              <a:t>Generally Dangerous Crimes</a:t>
            </a:r>
            <a:endParaRPr lang="en-GB" dirty="0"/>
          </a:p>
        </p:txBody>
      </p:sp>
      <p:sp>
        <p:nvSpPr>
          <p:cNvPr id="3" name="Zástupný symbol pro obsah 2"/>
          <p:cNvSpPr>
            <a:spLocks noGrp="1"/>
          </p:cNvSpPr>
          <p:nvPr>
            <p:ph idx="1"/>
          </p:nvPr>
        </p:nvSpPr>
        <p:spPr>
          <a:xfrm>
            <a:off x="232756" y="755940"/>
            <a:ext cx="8911244" cy="4114800"/>
          </a:xfrm>
        </p:spPr>
        <p:txBody>
          <a:bodyPr/>
          <a:lstStyle/>
          <a:p>
            <a:pPr algn="just"/>
            <a:r>
              <a:rPr lang="en-US" sz="2400" dirty="0"/>
              <a:t>Common object</a:t>
            </a:r>
          </a:p>
          <a:p>
            <a:pPr lvl="1" algn="just">
              <a:lnSpc>
                <a:spcPct val="100000"/>
              </a:lnSpc>
            </a:pPr>
            <a:r>
              <a:rPr lang="en-US" sz="2400" dirty="0"/>
              <a:t>public safety (life, health, property)</a:t>
            </a:r>
          </a:p>
          <a:p>
            <a:pPr lvl="1" algn="just">
              <a:lnSpc>
                <a:spcPct val="100000"/>
              </a:lnSpc>
            </a:pPr>
            <a:r>
              <a:rPr lang="en-US" sz="2400" dirty="0"/>
              <a:t>more of protection against specific type of attack (endangerment)</a:t>
            </a:r>
            <a:r>
              <a:rPr lang="cs-CZ" sz="2400" dirty="0"/>
              <a:t>  </a:t>
            </a:r>
            <a:endParaRPr lang="en-GB" sz="2400" dirty="0"/>
          </a:p>
          <a:p>
            <a:pPr algn="just"/>
            <a:r>
              <a:rPr lang="en-GB" sz="2400" dirty="0"/>
              <a:t>Division 1 – </a:t>
            </a:r>
            <a:r>
              <a:rPr lang="en-GB" sz="2400" dirty="0" smtClean="0"/>
              <a:t>Generally</a:t>
            </a:r>
            <a:r>
              <a:rPr lang="en-US" sz="2400" dirty="0" smtClean="0"/>
              <a:t> </a:t>
            </a:r>
            <a:r>
              <a:rPr lang="en-US" sz="2400" dirty="0"/>
              <a:t>Endangering Crimes</a:t>
            </a:r>
          </a:p>
          <a:p>
            <a:pPr lvl="1" algn="just">
              <a:lnSpc>
                <a:spcPct val="100000"/>
              </a:lnSpc>
            </a:pPr>
            <a:r>
              <a:rPr lang="en-US" sz="2400" dirty="0"/>
              <a:t>general endangerment</a:t>
            </a:r>
            <a:r>
              <a:rPr lang="cs-CZ" sz="2400" dirty="0"/>
              <a:t>,</a:t>
            </a:r>
            <a:r>
              <a:rPr lang="en-GB" sz="2400" dirty="0"/>
              <a:t> endangerment under the influence of an addictive substance, violation of obligation during formidable disaster, damaging and endangerment of an operation of generally beneficial device, damaging </a:t>
            </a:r>
            <a:r>
              <a:rPr lang="en-GB" sz="2400" dirty="0" smtClean="0"/>
              <a:t>geodetic </a:t>
            </a:r>
            <a:r>
              <a:rPr lang="en-GB" sz="2400" dirty="0"/>
              <a:t>point, illicit arming, development, production and possession of prohibited mean of warfare, illicit production and possession of a radioactive substance and of </a:t>
            </a:r>
            <a:r>
              <a:rPr lang="en-GB" sz="2400" dirty="0" smtClean="0"/>
              <a:t>highly </a:t>
            </a:r>
            <a:r>
              <a:rPr lang="en-GB" sz="2400" dirty="0"/>
              <a:t>dangerous substance, illicit production and possession of nuclear material and special fissionable material, illicit production and other handling of narcotic and psychotropic substances and of poisons, </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240753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dirty="0"/>
              <a:t>Chapter </a:t>
            </a:r>
            <a:r>
              <a:rPr lang="cs-CZ" dirty="0"/>
              <a:t>VI</a:t>
            </a:r>
            <a:r>
              <a:rPr lang="en-GB" dirty="0"/>
              <a:t>I. – </a:t>
            </a:r>
            <a:r>
              <a:rPr lang="en-GB" dirty="0" smtClean="0"/>
              <a:t>Particular Crimes</a:t>
            </a:r>
            <a:endParaRPr lang="en-GB" dirty="0"/>
          </a:p>
        </p:txBody>
      </p:sp>
      <p:sp>
        <p:nvSpPr>
          <p:cNvPr id="3" name="Zástupný symbol pro obsah 2"/>
          <p:cNvSpPr>
            <a:spLocks noGrp="1"/>
          </p:cNvSpPr>
          <p:nvPr>
            <p:ph idx="1"/>
          </p:nvPr>
        </p:nvSpPr>
        <p:spPr>
          <a:xfrm>
            <a:off x="499500" y="1171576"/>
            <a:ext cx="8082321" cy="4366810"/>
          </a:xfrm>
        </p:spPr>
        <p:txBody>
          <a:bodyPr/>
          <a:lstStyle/>
          <a:p>
            <a:pPr algn="just"/>
            <a:r>
              <a:rPr lang="en-GB" sz="2400" dirty="0"/>
              <a:t>Division 1 – </a:t>
            </a:r>
            <a:r>
              <a:rPr lang="en-GB" sz="2400" b="1" dirty="0" smtClean="0"/>
              <a:t>Generally</a:t>
            </a:r>
            <a:r>
              <a:rPr lang="en-US" sz="2400" b="1" dirty="0" smtClean="0"/>
              <a:t> </a:t>
            </a:r>
            <a:r>
              <a:rPr lang="en-US" sz="2400" b="1" dirty="0"/>
              <a:t>Endangering Crimes</a:t>
            </a:r>
          </a:p>
          <a:p>
            <a:pPr lvl="1" algn="just">
              <a:lnSpc>
                <a:spcPct val="100000"/>
              </a:lnSpc>
            </a:pPr>
            <a:r>
              <a:rPr lang="en-GB" sz="2400" dirty="0"/>
              <a:t>possession of narcotic and psychotropic substances and of poison, illicit growing of plants containing narcotic of psychotropic substance, production and possession of an item for illicit production of narcotic and psychotropic substance or of poison, spreading of </a:t>
            </a:r>
            <a:r>
              <a:rPr lang="en-GB" sz="2400" dirty="0" err="1" smtClean="0"/>
              <a:t>toxicomania</a:t>
            </a:r>
            <a:r>
              <a:rPr lang="en-GB" sz="2400" dirty="0" smtClean="0"/>
              <a:t>, </a:t>
            </a:r>
            <a:r>
              <a:rPr lang="en-GB" sz="2400" dirty="0"/>
              <a:t>production and other handling of a substance with hormonal effect </a:t>
            </a:r>
          </a:p>
          <a:p>
            <a:pPr algn="just"/>
            <a:r>
              <a:rPr lang="en-GB" sz="2400" dirty="0"/>
              <a:t>Division </a:t>
            </a:r>
            <a:r>
              <a:rPr lang="cs-CZ" sz="2400" dirty="0"/>
              <a:t>2</a:t>
            </a:r>
            <a:r>
              <a:rPr lang="en-GB" sz="2400" dirty="0"/>
              <a:t> – </a:t>
            </a:r>
            <a:r>
              <a:rPr lang="en-GB" sz="2400" b="1" dirty="0"/>
              <a:t>Crimes </a:t>
            </a:r>
            <a:r>
              <a:rPr lang="en-US" sz="2400" b="1" dirty="0"/>
              <a:t>Endangering Aerial Mean of Transport, Civilian Vessel or a Fixed Platform</a:t>
            </a:r>
          </a:p>
          <a:p>
            <a:pPr lvl="1" algn="just">
              <a:lnSpc>
                <a:spcPct val="100000"/>
              </a:lnSpc>
            </a:pPr>
            <a:r>
              <a:rPr lang="en-GB" sz="2400" dirty="0"/>
              <a:t>common object – </a:t>
            </a:r>
            <a:r>
              <a:rPr lang="en-US" sz="2400" dirty="0"/>
              <a:t>safety of these items</a:t>
            </a:r>
          </a:p>
          <a:p>
            <a:pPr lvl="1" algn="just">
              <a:lnSpc>
                <a:spcPct val="100000"/>
              </a:lnSpc>
            </a:pPr>
            <a:r>
              <a:rPr lang="en-US" sz="2400" dirty="0"/>
              <a:t>gaining control over an aerial mean of transport, a civil vessel and a fixed platform, endangering the safety of an aerial mean of transport and a civil vessel, introduction of an aerial mean of transport abroad </a:t>
            </a:r>
          </a:p>
          <a:p>
            <a:pPr marL="457200" lvl="1" indent="0" algn="just">
              <a:buNone/>
            </a:pPr>
            <a:endParaRPr lang="en-GB" sz="20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2277363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9500" y="294696"/>
            <a:ext cx="8086635" cy="647700"/>
          </a:xfrm>
        </p:spPr>
        <p:txBody>
          <a:bodyPr/>
          <a:lstStyle/>
          <a:p>
            <a:pPr algn="ctr"/>
            <a:r>
              <a:rPr lang="en-GB" dirty="0"/>
              <a:t> </a:t>
            </a:r>
            <a:r>
              <a:rPr lang="en-GB" dirty="0" smtClean="0"/>
              <a:t>Drugs regulation in the Czech Republic</a:t>
            </a:r>
            <a:endParaRPr lang="en-GB" dirty="0"/>
          </a:p>
        </p:txBody>
      </p:sp>
      <p:sp>
        <p:nvSpPr>
          <p:cNvPr id="3" name="Zástupný symbol pro obsah 2"/>
          <p:cNvSpPr>
            <a:spLocks noGrp="1"/>
          </p:cNvSpPr>
          <p:nvPr>
            <p:ph idx="1"/>
          </p:nvPr>
        </p:nvSpPr>
        <p:spPr>
          <a:xfrm>
            <a:off x="499500" y="684272"/>
            <a:ext cx="8551284" cy="4114800"/>
          </a:xfrm>
        </p:spPr>
        <p:txBody>
          <a:bodyPr/>
          <a:lstStyle/>
          <a:p>
            <a:pPr marL="0" indent="0" algn="just">
              <a:buNone/>
            </a:pPr>
            <a:r>
              <a:rPr lang="en-GB" sz="2400" dirty="0" smtClean="0"/>
              <a:t>What is not a crime</a:t>
            </a:r>
          </a:p>
          <a:p>
            <a:pPr lvl="1" algn="just">
              <a:lnSpc>
                <a:spcPct val="100000"/>
              </a:lnSpc>
            </a:pPr>
            <a:r>
              <a:rPr lang="en-GB" sz="2400" dirty="0" smtClean="0"/>
              <a:t>possession of drugs in a merely small amount for personal use</a:t>
            </a:r>
          </a:p>
          <a:p>
            <a:pPr lvl="1" algn="just">
              <a:lnSpc>
                <a:spcPct val="100000"/>
              </a:lnSpc>
            </a:pPr>
            <a:r>
              <a:rPr lang="en-GB" sz="2400" dirty="0" smtClean="0"/>
              <a:t>growing of cannabis or other plants or mushrooms containing narcotic or and addictive substance in a merely small amount for personal use</a:t>
            </a:r>
          </a:p>
          <a:p>
            <a:pPr lvl="1" algn="just">
              <a:lnSpc>
                <a:spcPct val="100000"/>
              </a:lnSpc>
            </a:pPr>
            <a:r>
              <a:rPr lang="en-GB" sz="2400" dirty="0" smtClean="0"/>
              <a:t>it is not a crime, but it is an administrative delict</a:t>
            </a:r>
            <a:endParaRPr lang="en-GB" sz="2400" dirty="0"/>
          </a:p>
          <a:p>
            <a:pPr marL="0" indent="0" algn="just">
              <a:buNone/>
            </a:pPr>
            <a:endParaRPr lang="en-GB" sz="2400" dirty="0" smtClean="0"/>
          </a:p>
          <a:p>
            <a:pPr algn="just"/>
            <a:r>
              <a:rPr lang="en-GB" sz="2400" dirty="0" smtClean="0"/>
              <a:t>What is a crime</a:t>
            </a:r>
            <a:endParaRPr lang="en-GB" sz="2400" dirty="0"/>
          </a:p>
          <a:p>
            <a:pPr lvl="1" algn="just">
              <a:lnSpc>
                <a:spcPct val="100000"/>
              </a:lnSpc>
            </a:pPr>
            <a:r>
              <a:rPr lang="en-GB" sz="2400" dirty="0" smtClean="0"/>
              <a:t>any production, dealing, transfer, distribution etc. without any relevance of amount </a:t>
            </a:r>
          </a:p>
          <a:p>
            <a:pPr lvl="1" algn="just">
              <a:lnSpc>
                <a:spcPct val="100000"/>
              </a:lnSpc>
            </a:pPr>
            <a:r>
              <a:rPr lang="en-GB" sz="2400" dirty="0" smtClean="0"/>
              <a:t>promoting </a:t>
            </a:r>
            <a:r>
              <a:rPr lang="en-GB" sz="2400" dirty="0" err="1" smtClean="0"/>
              <a:t>toxicomania</a:t>
            </a:r>
            <a:r>
              <a:rPr lang="en-GB" sz="2400" dirty="0" smtClean="0"/>
              <a:t>, which is inciting or supporting of abuse of all addictive substances with the exception of alcohol </a:t>
            </a:r>
          </a:p>
          <a:p>
            <a:pPr lvl="1" algn="just">
              <a:lnSpc>
                <a:spcPct val="100000"/>
              </a:lnSpc>
            </a:pPr>
            <a:r>
              <a:rPr lang="en-GB" sz="2400" dirty="0" smtClean="0"/>
              <a:t>narcotic and addictive substance is a legal abbreviation (it does not cover e.g. caffeine, chocolate, nicotine etc.)</a:t>
            </a:r>
            <a:endParaRPr lang="en-GB" sz="24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3940848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684964"/>
            <a:ext cx="8086635" cy="647700"/>
          </a:xfrm>
        </p:spPr>
        <p:txBody>
          <a:bodyPr/>
          <a:lstStyle/>
          <a:p>
            <a:r>
              <a:rPr lang="en-GB" dirty="0"/>
              <a:t> </a:t>
            </a:r>
            <a:r>
              <a:rPr lang="en-GB" dirty="0" smtClean="0"/>
              <a:t>Weapons regulation in the Czech Republic</a:t>
            </a:r>
            <a:endParaRPr lang="en-GB" dirty="0"/>
          </a:p>
        </p:txBody>
      </p:sp>
      <p:sp>
        <p:nvSpPr>
          <p:cNvPr id="3" name="Zástupný symbol pro obsah 2"/>
          <p:cNvSpPr>
            <a:spLocks noGrp="1"/>
          </p:cNvSpPr>
          <p:nvPr>
            <p:ph idx="1"/>
          </p:nvPr>
        </p:nvSpPr>
        <p:spPr>
          <a:xfrm>
            <a:off x="505275" y="1332664"/>
            <a:ext cx="8551284" cy="4114800"/>
          </a:xfrm>
        </p:spPr>
        <p:txBody>
          <a:bodyPr/>
          <a:lstStyle/>
          <a:p>
            <a:pPr algn="just"/>
            <a:r>
              <a:rPr lang="en-GB" sz="2400" dirty="0" smtClean="0"/>
              <a:t>Melee weapons unregulated</a:t>
            </a:r>
          </a:p>
          <a:p>
            <a:pPr lvl="1" algn="just">
              <a:lnSpc>
                <a:spcPct val="100000"/>
              </a:lnSpc>
            </a:pPr>
            <a:r>
              <a:rPr lang="en-GB" sz="2400" dirty="0" smtClean="0"/>
              <a:t>knives, swords, boxers, clubs etc.   </a:t>
            </a:r>
          </a:p>
          <a:p>
            <a:pPr algn="just"/>
            <a:r>
              <a:rPr lang="en-GB" sz="2400" dirty="0" smtClean="0"/>
              <a:t>Missile weapons only over certain power</a:t>
            </a:r>
            <a:r>
              <a:rPr lang="cs-CZ" sz="2400" dirty="0" smtClean="0"/>
              <a:t> </a:t>
            </a:r>
            <a:endParaRPr lang="en-GB" sz="2400" dirty="0"/>
          </a:p>
          <a:p>
            <a:pPr lvl="1" algn="just">
              <a:lnSpc>
                <a:spcPct val="100000"/>
              </a:lnSpc>
            </a:pPr>
            <a:r>
              <a:rPr lang="en-GB" sz="2400" dirty="0" smtClean="0"/>
              <a:t>crossbows over 150 N of drawing power, gas pistols over 16 J of muzzle kinetic energy</a:t>
            </a:r>
            <a:r>
              <a:rPr lang="cs-CZ" sz="2400" dirty="0" smtClean="0"/>
              <a:t>  </a:t>
            </a:r>
          </a:p>
          <a:p>
            <a:pPr marL="342900" lvl="1" indent="-342900" algn="just">
              <a:lnSpc>
                <a:spcPct val="100000"/>
              </a:lnSpc>
              <a:buSzPct val="100000"/>
            </a:pPr>
            <a:r>
              <a:rPr lang="en-GB" sz="2400" dirty="0" smtClean="0">
                <a:ea typeface="+mn-ea"/>
                <a:cs typeface="+mn-cs"/>
              </a:rPr>
              <a:t>Firearms in four regimes according to their categories</a:t>
            </a:r>
          </a:p>
          <a:p>
            <a:pPr lvl="1" algn="just">
              <a:lnSpc>
                <a:spcPct val="100000"/>
              </a:lnSpc>
            </a:pPr>
            <a:r>
              <a:rPr lang="en-GB" sz="2400" dirty="0" smtClean="0"/>
              <a:t>prohibited weapons – military (automatic weapons, mortars, tanks etc.) or hidden (e.g. walking cane capable of shooting)</a:t>
            </a:r>
          </a:p>
          <a:p>
            <a:pPr lvl="1" algn="just">
              <a:lnSpc>
                <a:spcPct val="100000"/>
              </a:lnSpc>
            </a:pPr>
            <a:r>
              <a:rPr lang="en-GB" sz="2400" dirty="0" smtClean="0"/>
              <a:t>subjected to permission (most of pistols and rifles)</a:t>
            </a:r>
          </a:p>
          <a:p>
            <a:pPr lvl="1" algn="just">
              <a:lnSpc>
                <a:spcPct val="100000"/>
              </a:lnSpc>
            </a:pPr>
            <a:r>
              <a:rPr lang="en-GB" sz="2400" dirty="0" smtClean="0"/>
              <a:t>subjected to registration (most single-shot or double-barrelled hunting rifles) </a:t>
            </a:r>
          </a:p>
          <a:p>
            <a:pPr lvl="1" algn="just">
              <a:lnSpc>
                <a:spcPct val="100000"/>
              </a:lnSpc>
            </a:pPr>
            <a:r>
              <a:rPr lang="en-GB" sz="2400" dirty="0" smtClean="0"/>
              <a:t>others (historical firearms such as muskets</a:t>
            </a:r>
            <a:r>
              <a:rPr lang="cs-CZ" sz="2400" dirty="0" smtClean="0"/>
              <a:t>)</a:t>
            </a:r>
            <a:endParaRPr lang="cs-CZ" sz="2400" dirty="0"/>
          </a:p>
          <a:p>
            <a:pPr marL="514350" lvl="2" indent="-342900" algn="just">
              <a:buSzPct val="100000"/>
            </a:pPr>
            <a:endParaRPr lang="cs-CZ" sz="2000" dirty="0"/>
          </a:p>
          <a:p>
            <a:pPr marL="342900" lvl="1" indent="-342900" algn="just">
              <a:buSzPct val="100000"/>
            </a:pPr>
            <a:endParaRPr lang="cs-CZ" dirty="0" smtClean="0">
              <a:ea typeface="+mn-ea"/>
              <a:cs typeface="+mn-cs"/>
            </a:endParaRPr>
          </a:p>
          <a:p>
            <a:pPr marL="342900" lvl="1" indent="-342900" algn="just">
              <a:buSzPct val="100000"/>
            </a:pPr>
            <a:endParaRPr lang="en-GB" dirty="0">
              <a:ea typeface="+mn-ea"/>
              <a:cs typeface="+mn-cs"/>
            </a:endParaRP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2936013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684964"/>
            <a:ext cx="8086635" cy="647700"/>
          </a:xfrm>
        </p:spPr>
        <p:txBody>
          <a:bodyPr/>
          <a:lstStyle/>
          <a:p>
            <a:pPr algn="ctr"/>
            <a:r>
              <a:rPr lang="en-GB" dirty="0"/>
              <a:t> </a:t>
            </a:r>
            <a:r>
              <a:rPr lang="en-GB" dirty="0" smtClean="0"/>
              <a:t>Firearms subjected to permission</a:t>
            </a:r>
            <a:endParaRPr lang="en-GB" dirty="0"/>
          </a:p>
        </p:txBody>
      </p:sp>
      <p:sp>
        <p:nvSpPr>
          <p:cNvPr id="3" name="Zástupný symbol pro obsah 2"/>
          <p:cNvSpPr>
            <a:spLocks noGrp="1"/>
          </p:cNvSpPr>
          <p:nvPr>
            <p:ph idx="1"/>
          </p:nvPr>
        </p:nvSpPr>
        <p:spPr>
          <a:xfrm>
            <a:off x="505275" y="1332664"/>
            <a:ext cx="8551284" cy="4114800"/>
          </a:xfrm>
        </p:spPr>
        <p:txBody>
          <a:bodyPr/>
          <a:lstStyle/>
          <a:p>
            <a:pPr algn="just"/>
            <a:r>
              <a:rPr lang="en-GB" sz="2400" dirty="0" smtClean="0"/>
              <a:t>Legal reasons for permission </a:t>
            </a:r>
          </a:p>
          <a:p>
            <a:pPr lvl="1" algn="just">
              <a:lnSpc>
                <a:spcPct val="100000"/>
              </a:lnSpc>
              <a:spcBef>
                <a:spcPts val="0"/>
              </a:spcBef>
            </a:pPr>
            <a:r>
              <a:rPr lang="en-GB" sz="2400" dirty="0" smtClean="0"/>
              <a:t>collection</a:t>
            </a:r>
          </a:p>
          <a:p>
            <a:pPr lvl="1" algn="just">
              <a:lnSpc>
                <a:spcPct val="100000"/>
              </a:lnSpc>
              <a:spcBef>
                <a:spcPts val="0"/>
              </a:spcBef>
            </a:pPr>
            <a:r>
              <a:rPr lang="en-GB" sz="2400" dirty="0" smtClean="0"/>
              <a:t>sports</a:t>
            </a:r>
          </a:p>
          <a:p>
            <a:pPr lvl="1" algn="just">
              <a:lnSpc>
                <a:spcPct val="100000"/>
              </a:lnSpc>
              <a:spcBef>
                <a:spcPts val="0"/>
              </a:spcBef>
            </a:pPr>
            <a:r>
              <a:rPr lang="en-GB" sz="2400" dirty="0" smtClean="0"/>
              <a:t>hunting</a:t>
            </a:r>
          </a:p>
          <a:p>
            <a:pPr lvl="1" algn="just">
              <a:lnSpc>
                <a:spcPct val="100000"/>
              </a:lnSpc>
              <a:spcBef>
                <a:spcPts val="0"/>
              </a:spcBef>
            </a:pPr>
            <a:r>
              <a:rPr lang="en-GB" sz="2400" dirty="0" smtClean="0"/>
              <a:t>exercise of occupation or trade</a:t>
            </a:r>
          </a:p>
          <a:p>
            <a:pPr lvl="1" algn="just">
              <a:lnSpc>
                <a:spcPct val="100000"/>
              </a:lnSpc>
              <a:spcBef>
                <a:spcPts val="0"/>
              </a:spcBef>
            </a:pPr>
            <a:r>
              <a:rPr lang="en-GB" sz="2400" dirty="0" smtClean="0"/>
              <a:t>defence of life, health and property     </a:t>
            </a:r>
          </a:p>
          <a:p>
            <a:pPr algn="just"/>
            <a:r>
              <a:rPr lang="en-GB" sz="2400" b="1" dirty="0" smtClean="0"/>
              <a:t>Legal claim</a:t>
            </a:r>
            <a:r>
              <a:rPr lang="en-GB" sz="2400" dirty="0" smtClean="0"/>
              <a:t> if conditions</a:t>
            </a:r>
            <a:r>
              <a:rPr lang="cs-CZ" sz="2400" dirty="0" smtClean="0"/>
              <a:t> are met </a:t>
            </a:r>
            <a:endParaRPr lang="en-GB" sz="2400" dirty="0"/>
          </a:p>
          <a:p>
            <a:pPr lvl="1" algn="just">
              <a:lnSpc>
                <a:spcPct val="100000"/>
              </a:lnSpc>
            </a:pPr>
            <a:r>
              <a:rPr lang="en-GB" sz="2400" noProof="1" smtClean="0"/>
              <a:t>no condition dependant on discression</a:t>
            </a:r>
          </a:p>
          <a:p>
            <a:pPr marL="342900" lvl="1" indent="-342900" algn="just">
              <a:lnSpc>
                <a:spcPct val="100000"/>
              </a:lnSpc>
              <a:buSzPct val="100000"/>
            </a:pPr>
            <a:r>
              <a:rPr lang="en-GB" sz="2400" dirty="0" smtClean="0">
                <a:ea typeface="+mn-ea"/>
                <a:cs typeface="+mn-cs"/>
              </a:rPr>
              <a:t>Concealed carry</a:t>
            </a:r>
          </a:p>
          <a:p>
            <a:pPr lvl="1" algn="just">
              <a:lnSpc>
                <a:spcPct val="100000"/>
              </a:lnSpc>
            </a:pPr>
            <a:r>
              <a:rPr lang="en-GB" sz="2400" dirty="0" smtClean="0"/>
              <a:t>automatic when requested upon application for firearms licence</a:t>
            </a:r>
          </a:p>
          <a:p>
            <a:pPr lvl="1" algn="just">
              <a:lnSpc>
                <a:spcPct val="100000"/>
              </a:lnSpc>
            </a:pPr>
            <a:r>
              <a:rPr lang="en-GB" sz="2400" dirty="0" smtClean="0"/>
              <a:t>firearm may be prepared for immediate discharge </a:t>
            </a:r>
            <a:r>
              <a:rPr lang="cs-CZ" sz="2400" dirty="0" smtClean="0"/>
              <a:t>  </a:t>
            </a:r>
            <a:endParaRPr lang="cs-CZ" sz="2400" dirty="0"/>
          </a:p>
          <a:p>
            <a:pPr marL="342900" lvl="1" indent="-342900" algn="just">
              <a:buSzPct val="100000"/>
            </a:pPr>
            <a:endParaRPr lang="cs-CZ" sz="2000" dirty="0"/>
          </a:p>
          <a:p>
            <a:pPr marL="514350" lvl="2" indent="-342900" algn="just">
              <a:buSzPct val="100000"/>
            </a:pPr>
            <a:endParaRPr lang="cs-CZ" sz="2000" dirty="0"/>
          </a:p>
          <a:p>
            <a:pPr marL="342900" lvl="1" indent="-342900" algn="just">
              <a:buSzPct val="100000"/>
            </a:pPr>
            <a:endParaRPr lang="cs-CZ" dirty="0" smtClean="0">
              <a:ea typeface="+mn-ea"/>
              <a:cs typeface="+mn-cs"/>
            </a:endParaRPr>
          </a:p>
          <a:p>
            <a:pPr marL="342900" lvl="1" indent="-342900" algn="just">
              <a:buSzPct val="100000"/>
            </a:pPr>
            <a:endParaRPr lang="en-GB" dirty="0">
              <a:ea typeface="+mn-ea"/>
              <a:cs typeface="+mn-cs"/>
            </a:endParaRP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526069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7133" y="369081"/>
            <a:ext cx="8086635" cy="647700"/>
          </a:xfrm>
        </p:spPr>
        <p:txBody>
          <a:bodyPr/>
          <a:lstStyle/>
          <a:p>
            <a:pPr algn="ctr"/>
            <a:r>
              <a:rPr lang="en-GB" dirty="0"/>
              <a:t> </a:t>
            </a:r>
            <a:r>
              <a:rPr lang="en-GB" dirty="0" smtClean="0"/>
              <a:t>Conditions of the permission</a:t>
            </a:r>
            <a:endParaRPr lang="en-GB" dirty="0"/>
          </a:p>
        </p:txBody>
      </p:sp>
      <p:sp>
        <p:nvSpPr>
          <p:cNvPr id="3" name="Zástupný symbol pro obsah 2"/>
          <p:cNvSpPr>
            <a:spLocks noGrp="1"/>
          </p:cNvSpPr>
          <p:nvPr>
            <p:ph idx="1"/>
          </p:nvPr>
        </p:nvSpPr>
        <p:spPr>
          <a:xfrm>
            <a:off x="499500" y="1166410"/>
            <a:ext cx="8551284" cy="4114800"/>
          </a:xfrm>
        </p:spPr>
        <p:txBody>
          <a:bodyPr/>
          <a:lstStyle/>
          <a:p>
            <a:pPr marL="342900" lvl="1" indent="-342900" algn="just">
              <a:lnSpc>
                <a:spcPct val="100000"/>
              </a:lnSpc>
              <a:buSzPct val="100000"/>
            </a:pPr>
            <a:r>
              <a:rPr lang="en-GB" sz="2400" dirty="0" smtClean="0"/>
              <a:t>residence in the Czech Republic</a:t>
            </a:r>
          </a:p>
          <a:p>
            <a:pPr marL="342900" lvl="1" indent="-342900" algn="just">
              <a:lnSpc>
                <a:spcPct val="100000"/>
              </a:lnSpc>
              <a:buSzPct val="100000"/>
            </a:pPr>
            <a:r>
              <a:rPr lang="en-GB" sz="2400" dirty="0" smtClean="0"/>
              <a:t>age (18 for sports or hunting, 21 in other cases)</a:t>
            </a:r>
          </a:p>
          <a:p>
            <a:pPr lvl="1" algn="just">
              <a:lnSpc>
                <a:spcPct val="100000"/>
              </a:lnSpc>
              <a:spcBef>
                <a:spcPts val="0"/>
              </a:spcBef>
            </a:pPr>
            <a:r>
              <a:rPr lang="en-GB" sz="2400" dirty="0" smtClean="0"/>
              <a:t>15 for an organised sportsman, 16 for student if hunting is part of the curriculum (e.g. forest management), 18 for students of </a:t>
            </a:r>
            <a:r>
              <a:rPr lang="en-GB" sz="2400" dirty="0" err="1" smtClean="0"/>
              <a:t>gunsmithing</a:t>
            </a:r>
            <a:r>
              <a:rPr lang="en-GB" sz="2400" dirty="0" smtClean="0"/>
              <a:t>  </a:t>
            </a:r>
          </a:p>
          <a:p>
            <a:pPr marL="342900" lvl="1" indent="-342900" algn="just">
              <a:lnSpc>
                <a:spcPct val="100000"/>
              </a:lnSpc>
              <a:buSzPct val="100000"/>
            </a:pPr>
            <a:r>
              <a:rPr lang="en-GB" sz="2400" dirty="0" smtClean="0"/>
              <a:t>full legal capacity</a:t>
            </a:r>
          </a:p>
          <a:p>
            <a:pPr marL="342900" lvl="1" indent="-342900" algn="just">
              <a:lnSpc>
                <a:spcPct val="100000"/>
              </a:lnSpc>
              <a:buSzPct val="100000"/>
            </a:pPr>
            <a:r>
              <a:rPr lang="en-GB" sz="2400" dirty="0" smtClean="0"/>
              <a:t>medical qualification</a:t>
            </a:r>
          </a:p>
          <a:p>
            <a:pPr marL="342900" lvl="1" indent="-342900" algn="just">
              <a:lnSpc>
                <a:spcPct val="100000"/>
              </a:lnSpc>
              <a:buSzPct val="100000"/>
            </a:pPr>
            <a:r>
              <a:rPr lang="en-GB" sz="2400" dirty="0" smtClean="0"/>
              <a:t>factual competence </a:t>
            </a:r>
          </a:p>
          <a:p>
            <a:pPr lvl="1" algn="just">
              <a:lnSpc>
                <a:spcPct val="100000"/>
              </a:lnSpc>
              <a:spcBef>
                <a:spcPts val="0"/>
              </a:spcBef>
            </a:pPr>
            <a:r>
              <a:rPr lang="en-GB" sz="2400" dirty="0" smtClean="0"/>
              <a:t>theoretical knowledge, technical and practical skills</a:t>
            </a:r>
          </a:p>
          <a:p>
            <a:pPr marL="342900" lvl="1" indent="-342900" algn="just">
              <a:lnSpc>
                <a:spcPct val="100000"/>
              </a:lnSpc>
              <a:buSzPct val="100000"/>
            </a:pPr>
            <a:r>
              <a:rPr lang="en-GB" sz="2400" dirty="0" smtClean="0"/>
              <a:t>clean criminal record</a:t>
            </a:r>
          </a:p>
          <a:p>
            <a:pPr marL="342900" lvl="1" indent="-342900" algn="just">
              <a:lnSpc>
                <a:spcPct val="100000"/>
              </a:lnSpc>
              <a:buSzPct val="100000"/>
            </a:pPr>
            <a:r>
              <a:rPr lang="en-GB" sz="2400" dirty="0" smtClean="0"/>
              <a:t>reliability </a:t>
            </a:r>
          </a:p>
          <a:p>
            <a:pPr lvl="1" algn="just">
              <a:lnSpc>
                <a:spcPct val="100000"/>
              </a:lnSpc>
              <a:spcBef>
                <a:spcPts val="0"/>
              </a:spcBef>
            </a:pPr>
            <a:r>
              <a:rPr lang="en-GB" sz="2400" dirty="0" smtClean="0"/>
              <a:t>no certain administrative delicts</a:t>
            </a:r>
          </a:p>
          <a:p>
            <a:pPr lvl="1" algn="just">
              <a:lnSpc>
                <a:spcPct val="100000"/>
              </a:lnSpc>
              <a:spcBef>
                <a:spcPts val="0"/>
              </a:spcBef>
            </a:pPr>
            <a:r>
              <a:rPr lang="en-GB" sz="2400" dirty="0" smtClean="0"/>
              <a:t>no multiple administrative delicts in general</a:t>
            </a:r>
          </a:p>
          <a:p>
            <a:pPr lvl="1" algn="just">
              <a:lnSpc>
                <a:spcPct val="100000"/>
              </a:lnSpc>
              <a:spcBef>
                <a:spcPts val="0"/>
              </a:spcBef>
            </a:pPr>
            <a:r>
              <a:rPr lang="en-GB" sz="2400" dirty="0" smtClean="0"/>
              <a:t>no excessive alcohol or drugs consumption</a:t>
            </a:r>
          </a:p>
          <a:p>
            <a:pPr lvl="1" algn="just">
              <a:lnSpc>
                <a:spcPct val="100000"/>
              </a:lnSpc>
              <a:spcBef>
                <a:spcPts val="0"/>
              </a:spcBef>
            </a:pPr>
            <a:r>
              <a:rPr lang="en-GB" sz="2400" dirty="0" smtClean="0"/>
              <a:t>no diversions in criminal proceedings</a:t>
            </a:r>
          </a:p>
          <a:p>
            <a:pPr marL="514350" lvl="2" indent="-342900" algn="just">
              <a:buSzPct val="100000"/>
            </a:pPr>
            <a:endParaRPr lang="cs-CZ" dirty="0"/>
          </a:p>
          <a:p>
            <a:pPr marL="342900" lvl="1" indent="-342900" algn="just">
              <a:buSzPct val="100000"/>
            </a:pPr>
            <a:endParaRPr lang="cs-CZ" sz="2000" dirty="0"/>
          </a:p>
          <a:p>
            <a:pPr marL="514350" lvl="2" indent="-342900" algn="just">
              <a:buSzPct val="100000"/>
            </a:pPr>
            <a:endParaRPr lang="cs-CZ" sz="2000" dirty="0"/>
          </a:p>
          <a:p>
            <a:pPr marL="342900" lvl="1" indent="-342900" algn="just">
              <a:buSzPct val="100000"/>
            </a:pPr>
            <a:endParaRPr lang="cs-CZ" dirty="0" smtClean="0">
              <a:ea typeface="+mn-ea"/>
              <a:cs typeface="+mn-cs"/>
            </a:endParaRPr>
          </a:p>
          <a:p>
            <a:pPr marL="342900" lvl="1" indent="-342900" algn="just">
              <a:buSzPct val="100000"/>
            </a:pPr>
            <a:endParaRPr lang="en-GB" dirty="0">
              <a:ea typeface="+mn-ea"/>
              <a:cs typeface="+mn-cs"/>
            </a:endParaRP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184095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0500" y="254488"/>
            <a:ext cx="8730290" cy="451576"/>
          </a:xfrm>
        </p:spPr>
        <p:txBody>
          <a:bodyPr/>
          <a:lstStyle/>
          <a:p>
            <a:pPr algn="ctr"/>
            <a:r>
              <a:rPr lang="en-GB" dirty="0"/>
              <a:t>Chapter </a:t>
            </a:r>
            <a:r>
              <a:rPr lang="cs-CZ" dirty="0"/>
              <a:t>V</a:t>
            </a:r>
            <a:r>
              <a:rPr lang="en-US" dirty="0"/>
              <a:t>I</a:t>
            </a:r>
            <a:r>
              <a:rPr lang="cs-CZ" dirty="0"/>
              <a:t>I</a:t>
            </a:r>
            <a:r>
              <a:rPr lang="en-GB" dirty="0"/>
              <a:t>I. – </a:t>
            </a:r>
            <a:r>
              <a:rPr lang="en-US" dirty="0"/>
              <a:t>Crimes against the Environment</a:t>
            </a:r>
            <a:endParaRPr lang="en-GB" dirty="0"/>
          </a:p>
        </p:txBody>
      </p:sp>
      <p:sp>
        <p:nvSpPr>
          <p:cNvPr id="3" name="Zástupný symbol pro obsah 2"/>
          <p:cNvSpPr>
            <a:spLocks noGrp="1"/>
          </p:cNvSpPr>
          <p:nvPr>
            <p:ph idx="1"/>
          </p:nvPr>
        </p:nvSpPr>
        <p:spPr>
          <a:xfrm>
            <a:off x="405000" y="945788"/>
            <a:ext cx="8082321" cy="4114800"/>
          </a:xfrm>
        </p:spPr>
        <p:txBody>
          <a:bodyPr/>
          <a:lstStyle/>
          <a:p>
            <a:pPr algn="just"/>
            <a:r>
              <a:rPr lang="en-US" sz="2400" dirty="0"/>
              <a:t>Common object</a:t>
            </a:r>
          </a:p>
          <a:p>
            <a:pPr lvl="1" algn="just">
              <a:lnSpc>
                <a:spcPct val="100000"/>
              </a:lnSpc>
            </a:pPr>
            <a:r>
              <a:rPr lang="en-US" sz="2400" dirty="0"/>
              <a:t>environment and its particular components</a:t>
            </a:r>
          </a:p>
          <a:p>
            <a:pPr algn="just"/>
            <a:r>
              <a:rPr lang="en-US" sz="2400" dirty="0"/>
              <a:t>No internal division</a:t>
            </a:r>
          </a:p>
          <a:p>
            <a:pPr lvl="1" algn="just">
              <a:lnSpc>
                <a:spcPct val="100000"/>
              </a:lnSpc>
            </a:pPr>
            <a:r>
              <a:rPr lang="en-US" sz="2400" dirty="0"/>
              <a:t>damaging and endangerment of the environment, endangerment of water source, endangerment of </a:t>
            </a:r>
            <a:r>
              <a:rPr lang="en-US" sz="2400" dirty="0" smtClean="0"/>
              <a:t>forest</a:t>
            </a:r>
            <a:r>
              <a:rPr lang="en-US" sz="2400" dirty="0"/>
              <a:t>, illicit emission of polluting substance, illicit handling of waste, illegal production and other handling of substances damaging the </a:t>
            </a:r>
            <a:r>
              <a:rPr lang="en-US" sz="2400" dirty="0" smtClean="0"/>
              <a:t>ozone </a:t>
            </a:r>
            <a:r>
              <a:rPr lang="en-US" sz="2400" dirty="0"/>
              <a:t>layer, illicit handling of protected wildly living animals and wildly growing plants, damaging of </a:t>
            </a:r>
            <a:r>
              <a:rPr lang="en-US" sz="2400" dirty="0" smtClean="0"/>
              <a:t>protected </a:t>
            </a:r>
            <a:r>
              <a:rPr lang="en-US" sz="2400" dirty="0"/>
              <a:t>components of nature, maltreatment of animals, neglecting of animal out of negligence, poaching, illicit production, possession and other handling of medicine and other substances influencing utility of farm animals, spreading of a contagious animals’ disease, spreading of a utility plants’ contagious disease and of a pest   </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953474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305" y="229751"/>
            <a:ext cx="9054884" cy="822980"/>
          </a:xfrm>
        </p:spPr>
        <p:txBody>
          <a:bodyPr/>
          <a:lstStyle/>
          <a:p>
            <a:r>
              <a:rPr lang="en-GB" dirty="0"/>
              <a:t>Chapter IX. – </a:t>
            </a:r>
            <a:r>
              <a:rPr lang="en-US" dirty="0"/>
              <a:t>Crimes against the Czech Republic, a Foreign State or an International </a:t>
            </a:r>
            <a:r>
              <a:rPr lang="en-US" dirty="0" smtClean="0"/>
              <a:t>Organization  </a:t>
            </a:r>
            <a:endParaRPr lang="en-GB" dirty="0"/>
          </a:p>
        </p:txBody>
      </p:sp>
      <p:sp>
        <p:nvSpPr>
          <p:cNvPr id="3" name="Zástupný symbol pro obsah 2"/>
          <p:cNvSpPr>
            <a:spLocks noGrp="1"/>
          </p:cNvSpPr>
          <p:nvPr>
            <p:ph idx="1"/>
          </p:nvPr>
        </p:nvSpPr>
        <p:spPr>
          <a:xfrm>
            <a:off x="310500" y="1216286"/>
            <a:ext cx="8082321" cy="4114800"/>
          </a:xfrm>
        </p:spPr>
        <p:txBody>
          <a:bodyPr/>
          <a:lstStyle/>
          <a:p>
            <a:pPr algn="just"/>
            <a:r>
              <a:rPr lang="en-US" sz="2400" dirty="0"/>
              <a:t>Common object</a:t>
            </a:r>
          </a:p>
          <a:p>
            <a:pPr lvl="1" algn="just">
              <a:lnSpc>
                <a:spcPct val="100000"/>
              </a:lnSpc>
            </a:pPr>
            <a:r>
              <a:rPr lang="en-US" sz="2400" dirty="0"/>
              <a:t>existence of the Czech Republic, of foreign states and of international organizations and their constitutive elements</a:t>
            </a:r>
          </a:p>
          <a:p>
            <a:pPr lvl="1" algn="just">
              <a:lnSpc>
                <a:spcPct val="100000"/>
              </a:lnSpc>
            </a:pPr>
            <a:r>
              <a:rPr lang="en-US" sz="2400" dirty="0"/>
              <a:t>sovereignty, territorial integrity, constitutional settlement etc.</a:t>
            </a:r>
          </a:p>
          <a:p>
            <a:pPr algn="just"/>
            <a:r>
              <a:rPr lang="en-GB" sz="2400" dirty="0"/>
              <a:t>Division 1 – </a:t>
            </a:r>
            <a:r>
              <a:rPr lang="en-US" sz="2400" b="1" dirty="0" smtClean="0"/>
              <a:t>Crimes </a:t>
            </a:r>
            <a:r>
              <a:rPr lang="en-US" sz="2400" b="1" dirty="0"/>
              <a:t>against Foundations of the Czech Republic, of a </a:t>
            </a:r>
            <a:r>
              <a:rPr lang="en-US" sz="2400" b="1" dirty="0" smtClean="0"/>
              <a:t>Foreign </a:t>
            </a:r>
            <a:r>
              <a:rPr lang="en-US" sz="2400" b="1" dirty="0"/>
              <a:t>State and of an International Organization</a:t>
            </a:r>
          </a:p>
          <a:p>
            <a:pPr lvl="1" algn="just">
              <a:lnSpc>
                <a:spcPct val="100000"/>
              </a:lnSpc>
            </a:pPr>
            <a:r>
              <a:rPr lang="en-US" sz="2400" dirty="0"/>
              <a:t>treason, subversion of the republic, terrorist attack, terror, participation in a terrorist group, financing of terrorism, support and promotion of terrorism, </a:t>
            </a:r>
            <a:r>
              <a:rPr lang="en-US" sz="2400" dirty="0" smtClean="0"/>
              <a:t>threat</a:t>
            </a:r>
            <a:r>
              <a:rPr lang="cs-CZ" sz="2400" dirty="0" smtClean="0"/>
              <a:t>en</a:t>
            </a:r>
            <a:r>
              <a:rPr lang="en-US" sz="2400" dirty="0" err="1" smtClean="0"/>
              <a:t>ing</a:t>
            </a:r>
            <a:r>
              <a:rPr lang="en-US" sz="2400" dirty="0" smtClean="0"/>
              <a:t> </a:t>
            </a:r>
            <a:r>
              <a:rPr lang="en-US" sz="2400" dirty="0"/>
              <a:t>with a terrorist crime, sabotage, abuse of a representation of a state or of an international organization </a:t>
            </a:r>
            <a:endParaRPr lang="en-GB" sz="24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2183274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017" y="263003"/>
            <a:ext cx="8937983" cy="822980"/>
          </a:xfrm>
        </p:spPr>
        <p:txBody>
          <a:bodyPr/>
          <a:lstStyle/>
          <a:p>
            <a:r>
              <a:rPr lang="en-GB" dirty="0"/>
              <a:t>Chapter IX. – </a:t>
            </a:r>
            <a:r>
              <a:rPr lang="en-US" dirty="0"/>
              <a:t>Crimes against the Czech Republic, a Foreign State or an International </a:t>
            </a:r>
            <a:r>
              <a:rPr lang="en-US" dirty="0" smtClean="0"/>
              <a:t>Organization  </a:t>
            </a:r>
            <a:endParaRPr lang="en-GB" dirty="0"/>
          </a:p>
        </p:txBody>
      </p:sp>
      <p:sp>
        <p:nvSpPr>
          <p:cNvPr id="3" name="Zástupný symbol pro obsah 2"/>
          <p:cNvSpPr>
            <a:spLocks noGrp="1"/>
          </p:cNvSpPr>
          <p:nvPr>
            <p:ph idx="1"/>
          </p:nvPr>
        </p:nvSpPr>
        <p:spPr>
          <a:xfrm>
            <a:off x="509589" y="1773239"/>
            <a:ext cx="8082321" cy="4114800"/>
          </a:xfrm>
        </p:spPr>
        <p:txBody>
          <a:bodyPr/>
          <a:lstStyle/>
          <a:p>
            <a:pPr algn="just"/>
            <a:r>
              <a:rPr lang="en-GB" sz="2400" dirty="0"/>
              <a:t>Division </a:t>
            </a:r>
            <a:r>
              <a:rPr lang="cs-CZ" sz="2400" dirty="0"/>
              <a:t>2</a:t>
            </a:r>
            <a:r>
              <a:rPr lang="en-GB" sz="2400" dirty="0"/>
              <a:t> – </a:t>
            </a:r>
            <a:r>
              <a:rPr lang="en-GB" sz="2400" b="1" dirty="0"/>
              <a:t>Crimes </a:t>
            </a:r>
            <a:r>
              <a:rPr lang="en-US" sz="2400" b="1" dirty="0"/>
              <a:t>against the Safety of the Czech Republic, of a Foreign State and of an International Organization </a:t>
            </a:r>
          </a:p>
          <a:p>
            <a:pPr lvl="1" algn="just">
              <a:lnSpc>
                <a:spcPct val="100000"/>
              </a:lnSpc>
            </a:pPr>
            <a:r>
              <a:rPr lang="en-US" sz="2400" dirty="0"/>
              <a:t>espionage, endangerment of a classified information </a:t>
            </a:r>
          </a:p>
          <a:p>
            <a:pPr algn="just"/>
            <a:r>
              <a:rPr lang="en-GB" sz="2400" dirty="0"/>
              <a:t>Division </a:t>
            </a:r>
            <a:r>
              <a:rPr lang="en-US" sz="2400" dirty="0"/>
              <a:t>3</a:t>
            </a:r>
            <a:r>
              <a:rPr lang="en-GB" sz="2400" dirty="0"/>
              <a:t> – </a:t>
            </a:r>
            <a:r>
              <a:rPr lang="en-US" sz="2400" b="1" dirty="0"/>
              <a:t>Crimes against the </a:t>
            </a:r>
            <a:r>
              <a:rPr lang="en-GB" sz="2400" b="1" dirty="0" smtClean="0"/>
              <a:t>Defence</a:t>
            </a:r>
            <a:r>
              <a:rPr lang="en-US" sz="2400" b="1" dirty="0" smtClean="0"/>
              <a:t> </a:t>
            </a:r>
            <a:r>
              <a:rPr lang="en-US" sz="2400" b="1" dirty="0"/>
              <a:t>of the State </a:t>
            </a:r>
          </a:p>
          <a:p>
            <a:pPr lvl="1" algn="just">
              <a:lnSpc>
                <a:spcPct val="100000"/>
              </a:lnSpc>
            </a:pPr>
            <a:r>
              <a:rPr lang="en-US" sz="2400" dirty="0"/>
              <a:t>collaboration with an enemy, war treason, serving in a </a:t>
            </a:r>
            <a:r>
              <a:rPr lang="en-US" sz="2400" dirty="0" smtClean="0"/>
              <a:t>foreign </a:t>
            </a:r>
            <a:r>
              <a:rPr lang="en-US" sz="2400" dirty="0"/>
              <a:t>state’s armed forces, violation of a personal and material obligation for protection of the state </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2086001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9500" y="254690"/>
            <a:ext cx="8086635" cy="822980"/>
          </a:xfrm>
        </p:spPr>
        <p:txBody>
          <a:bodyPr/>
          <a:lstStyle/>
          <a:p>
            <a:pPr algn="ctr"/>
            <a:r>
              <a:rPr lang="en-GB" dirty="0"/>
              <a:t>Chapter X. – </a:t>
            </a:r>
            <a:r>
              <a:rPr lang="en-US" dirty="0"/>
              <a:t>Crimes against Order in Public Affairs </a:t>
            </a:r>
            <a:endParaRPr lang="en-GB" dirty="0"/>
          </a:p>
        </p:txBody>
      </p:sp>
      <p:sp>
        <p:nvSpPr>
          <p:cNvPr id="3" name="Zástupný symbol pro obsah 2"/>
          <p:cNvSpPr>
            <a:spLocks noGrp="1"/>
          </p:cNvSpPr>
          <p:nvPr>
            <p:ph idx="1"/>
          </p:nvPr>
        </p:nvSpPr>
        <p:spPr>
          <a:xfrm>
            <a:off x="509589" y="1773239"/>
            <a:ext cx="8082321" cy="4114800"/>
          </a:xfrm>
        </p:spPr>
        <p:txBody>
          <a:bodyPr/>
          <a:lstStyle/>
          <a:p>
            <a:pPr algn="just"/>
            <a:r>
              <a:rPr lang="en-US" sz="2400" dirty="0"/>
              <a:t>Common objects</a:t>
            </a:r>
          </a:p>
          <a:p>
            <a:pPr lvl="1" algn="just">
              <a:lnSpc>
                <a:spcPct val="100000"/>
              </a:lnSpc>
            </a:pPr>
            <a:r>
              <a:rPr lang="en-US" sz="2400" dirty="0"/>
              <a:t>proper exercise of public power</a:t>
            </a:r>
          </a:p>
          <a:p>
            <a:pPr lvl="1" algn="just">
              <a:lnSpc>
                <a:spcPct val="100000"/>
              </a:lnSpc>
            </a:pPr>
            <a:r>
              <a:rPr lang="en-US" sz="2400" dirty="0"/>
              <a:t>keeping of peaceful foundations of public space’s operation </a:t>
            </a:r>
            <a:r>
              <a:rPr lang="cs-CZ" sz="2400" dirty="0"/>
              <a:t>  </a:t>
            </a:r>
            <a:endParaRPr lang="en-GB" sz="2400" dirty="0"/>
          </a:p>
          <a:p>
            <a:pPr algn="just"/>
            <a:r>
              <a:rPr lang="en-GB" sz="2400" dirty="0"/>
              <a:t>Division 1 – </a:t>
            </a:r>
            <a:r>
              <a:rPr lang="en-US" sz="2400" b="1" dirty="0"/>
              <a:t>Crimes against the Exercise of Authority of a Public Power Body or of a Public Official </a:t>
            </a:r>
          </a:p>
          <a:p>
            <a:pPr lvl="1" algn="just">
              <a:lnSpc>
                <a:spcPct val="100000"/>
              </a:lnSpc>
            </a:pPr>
            <a:r>
              <a:rPr lang="en-US" sz="2400" dirty="0"/>
              <a:t>violence against a public power body, threating with an aim to affect a public power body, violence against a public official, threating with an aim to affect a public official, usurping of a power of an office  </a:t>
            </a:r>
            <a:endParaRPr lang="en-GB" sz="2400" dirty="0"/>
          </a:p>
          <a:p>
            <a:pPr algn="just"/>
            <a:r>
              <a:rPr lang="en-GB" sz="2400" dirty="0"/>
              <a:t>Division </a:t>
            </a:r>
            <a:r>
              <a:rPr lang="cs-CZ" sz="2400" dirty="0"/>
              <a:t>2</a:t>
            </a:r>
            <a:r>
              <a:rPr lang="en-GB" sz="2400" dirty="0"/>
              <a:t> – </a:t>
            </a:r>
            <a:r>
              <a:rPr lang="en-GB" sz="2400" b="1" dirty="0"/>
              <a:t>Crimes </a:t>
            </a:r>
            <a:r>
              <a:rPr lang="en-US" sz="2400" b="1" dirty="0"/>
              <a:t>of Public Officials</a:t>
            </a:r>
          </a:p>
          <a:p>
            <a:pPr lvl="1" algn="just">
              <a:lnSpc>
                <a:spcPct val="100000"/>
              </a:lnSpc>
            </a:pPr>
            <a:r>
              <a:rPr lang="en-US" sz="2400" dirty="0"/>
              <a:t>abuse of power, negligent thwarting of a public official’s important task</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58632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17902" y="1103313"/>
            <a:ext cx="8082321" cy="5754687"/>
          </a:xfrm>
        </p:spPr>
        <p:txBody>
          <a:bodyPr/>
          <a:lstStyle/>
          <a:p>
            <a:pPr algn="just"/>
            <a:r>
              <a:rPr lang="en-GB" sz="2000" dirty="0"/>
              <a:t>Crimes against life and health</a:t>
            </a:r>
          </a:p>
          <a:p>
            <a:pPr algn="just"/>
            <a:r>
              <a:rPr lang="en-GB" sz="2000" dirty="0"/>
              <a:t>Crimes against freedom and rights to protection of personality, privacy and confidentiality of correspondence</a:t>
            </a:r>
          </a:p>
          <a:p>
            <a:pPr algn="just"/>
            <a:r>
              <a:rPr lang="en-GB" sz="2000" dirty="0"/>
              <a:t>Crimes against human dignity in sexual matters</a:t>
            </a:r>
          </a:p>
          <a:p>
            <a:pPr algn="just"/>
            <a:r>
              <a:rPr lang="en-GB" sz="2000" dirty="0"/>
              <a:t>Crimes against family and minors</a:t>
            </a:r>
          </a:p>
          <a:p>
            <a:pPr algn="just"/>
            <a:r>
              <a:rPr lang="en-GB" sz="2000" dirty="0"/>
              <a:t>Crimes against property</a:t>
            </a:r>
          </a:p>
          <a:p>
            <a:pPr algn="just"/>
            <a:r>
              <a:rPr lang="en-GB" sz="2000" dirty="0"/>
              <a:t>Economic crimes</a:t>
            </a:r>
          </a:p>
          <a:p>
            <a:pPr algn="just"/>
            <a:r>
              <a:rPr lang="en-GB" sz="2000" dirty="0"/>
              <a:t>Generally dangerous crimes</a:t>
            </a:r>
          </a:p>
          <a:p>
            <a:pPr algn="just"/>
            <a:r>
              <a:rPr lang="en-GB" sz="2000" dirty="0"/>
              <a:t>Crimes against environment</a:t>
            </a:r>
          </a:p>
          <a:p>
            <a:pPr algn="just"/>
            <a:r>
              <a:rPr lang="en-GB" sz="2000" dirty="0"/>
              <a:t>Crimes against the republic, foreign state and international organization</a:t>
            </a:r>
          </a:p>
          <a:p>
            <a:pPr algn="just"/>
            <a:r>
              <a:rPr lang="en-GB" sz="2000" dirty="0"/>
              <a:t>Crimes against order in public affairs</a:t>
            </a:r>
          </a:p>
          <a:p>
            <a:pPr algn="just"/>
            <a:r>
              <a:rPr lang="en-GB" sz="2000" dirty="0"/>
              <a:t>Crimes against conscription duty</a:t>
            </a:r>
          </a:p>
          <a:p>
            <a:pPr algn="just"/>
            <a:r>
              <a:rPr lang="en-GB" sz="2000" dirty="0"/>
              <a:t>Military crimes</a:t>
            </a:r>
          </a:p>
          <a:p>
            <a:pPr algn="just"/>
            <a:r>
              <a:rPr lang="en-GB" sz="2000" dirty="0"/>
              <a:t>Crimes against humanity, peace and war crimes</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9198536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3903" y="286871"/>
            <a:ext cx="8086635" cy="822980"/>
          </a:xfrm>
        </p:spPr>
        <p:txBody>
          <a:bodyPr/>
          <a:lstStyle/>
          <a:p>
            <a:pPr algn="ctr"/>
            <a:r>
              <a:rPr lang="en-GB" dirty="0"/>
              <a:t>Chapter X. – </a:t>
            </a:r>
            <a:r>
              <a:rPr lang="en-US" dirty="0"/>
              <a:t>Crimes against Order in Public Affairs </a:t>
            </a:r>
            <a:endParaRPr lang="en-GB" dirty="0"/>
          </a:p>
        </p:txBody>
      </p:sp>
      <p:sp>
        <p:nvSpPr>
          <p:cNvPr id="3" name="Zástupný symbol pro obsah 2"/>
          <p:cNvSpPr>
            <a:spLocks noGrp="1"/>
          </p:cNvSpPr>
          <p:nvPr>
            <p:ph idx="1"/>
          </p:nvPr>
        </p:nvSpPr>
        <p:spPr>
          <a:xfrm>
            <a:off x="513903" y="1109851"/>
            <a:ext cx="8082321" cy="4114800"/>
          </a:xfrm>
        </p:spPr>
        <p:txBody>
          <a:bodyPr/>
          <a:lstStyle/>
          <a:p>
            <a:pPr algn="just"/>
            <a:r>
              <a:rPr lang="en-GB" dirty="0"/>
              <a:t>Division 3 – </a:t>
            </a:r>
            <a:r>
              <a:rPr lang="en-US" b="1" dirty="0"/>
              <a:t>Corruption</a:t>
            </a:r>
            <a:r>
              <a:rPr lang="en-US" dirty="0"/>
              <a:t>  </a:t>
            </a:r>
            <a:endParaRPr lang="en-US" sz="2000" dirty="0"/>
          </a:p>
          <a:p>
            <a:pPr lvl="1" algn="just">
              <a:lnSpc>
                <a:spcPct val="100000"/>
              </a:lnSpc>
            </a:pPr>
            <a:r>
              <a:rPr lang="en-US" sz="2000" dirty="0"/>
              <a:t>accepting of a bribe, bribery, indirect bribery </a:t>
            </a:r>
            <a:endParaRPr lang="en-GB" sz="2000" dirty="0"/>
          </a:p>
          <a:p>
            <a:pPr algn="just"/>
            <a:r>
              <a:rPr lang="en-GB" dirty="0"/>
              <a:t>Division 4 – </a:t>
            </a:r>
            <a:r>
              <a:rPr lang="en-US" b="1" dirty="0"/>
              <a:t>Other Nuisances of the Operations of Public Power Body</a:t>
            </a:r>
          </a:p>
          <a:p>
            <a:pPr lvl="1" algn="just">
              <a:lnSpc>
                <a:spcPct val="100000"/>
              </a:lnSpc>
            </a:pPr>
            <a:r>
              <a:rPr lang="en-US" sz="2000" dirty="0"/>
              <a:t>interference with the independence of court, contempt of a court, thwarting an execution of an official </a:t>
            </a:r>
            <a:r>
              <a:rPr lang="cs-CZ" sz="2000" dirty="0" err="1"/>
              <a:t>decision</a:t>
            </a:r>
            <a:r>
              <a:rPr lang="cs-CZ" sz="2000" dirty="0"/>
              <a:t> </a:t>
            </a:r>
            <a:r>
              <a:rPr lang="en-US" sz="2000" dirty="0"/>
              <a:t>and of expulsion, liberating of a prisoner, violent crossing of a state border, organizing and enabling of illegal crossing of a state border, assistance to an illegal stay on the state’s territory, illegal employing of foreigners, violation of regulation of international flights, insurgency of prisoners, false accusation, false testimony and false expert </a:t>
            </a:r>
            <a:r>
              <a:rPr lang="en-US" sz="2000"/>
              <a:t>opinion</a:t>
            </a:r>
            <a:r>
              <a:rPr lang="en-US" sz="2000" smtClean="0"/>
              <a:t>,</a:t>
            </a:r>
            <a:r>
              <a:rPr lang="cs-CZ" sz="2000" smtClean="0"/>
              <a:t> obstructing of justice,</a:t>
            </a:r>
            <a:r>
              <a:rPr lang="en-US" sz="2000" smtClean="0"/>
              <a:t> </a:t>
            </a:r>
            <a:r>
              <a:rPr lang="en-US" sz="2000" dirty="0"/>
              <a:t>false interpreting, counterfeiting and alteration of official documents, illicit production and possession of a state seal and official seal stamp, counterfeiting and false issue of a medical report, medical opinion or medical finding, thwarting of a preparation or of a course of elections and referendum   </a:t>
            </a:r>
          </a:p>
          <a:p>
            <a:pPr lvl="1" algn="just"/>
            <a:endParaRPr lang="en-US" sz="20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3114488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287940"/>
            <a:ext cx="8086635" cy="822980"/>
          </a:xfrm>
        </p:spPr>
        <p:txBody>
          <a:bodyPr/>
          <a:lstStyle/>
          <a:p>
            <a:pPr algn="ctr"/>
            <a:r>
              <a:rPr lang="en-GB" dirty="0"/>
              <a:t>Chapter X. – </a:t>
            </a:r>
            <a:r>
              <a:rPr lang="en-US" dirty="0"/>
              <a:t>Crimes against Order in Public Affairs </a:t>
            </a:r>
            <a:endParaRPr lang="en-GB" dirty="0"/>
          </a:p>
        </p:txBody>
      </p:sp>
      <p:sp>
        <p:nvSpPr>
          <p:cNvPr id="3" name="Zástupný symbol pro obsah 2"/>
          <p:cNvSpPr>
            <a:spLocks noGrp="1"/>
          </p:cNvSpPr>
          <p:nvPr>
            <p:ph idx="1"/>
          </p:nvPr>
        </p:nvSpPr>
        <p:spPr>
          <a:xfrm>
            <a:off x="499500" y="1110920"/>
            <a:ext cx="8553060" cy="4114800"/>
          </a:xfrm>
        </p:spPr>
        <p:txBody>
          <a:bodyPr/>
          <a:lstStyle/>
          <a:p>
            <a:pPr algn="just"/>
            <a:r>
              <a:rPr lang="en-GB" sz="2400" dirty="0"/>
              <a:t>Division 5 – </a:t>
            </a:r>
            <a:r>
              <a:rPr lang="en-US" sz="2400" b="1" dirty="0"/>
              <a:t>Crimes Disrupting the Coexistence of People</a:t>
            </a:r>
          </a:p>
          <a:p>
            <a:pPr lvl="1" algn="just">
              <a:lnSpc>
                <a:spcPct val="100000"/>
              </a:lnSpc>
            </a:pPr>
            <a:r>
              <a:rPr lang="en-US" sz="2400" dirty="0"/>
              <a:t>violence against a group of people or an individual</a:t>
            </a:r>
            <a:r>
              <a:rPr lang="cs-CZ" sz="2400" dirty="0"/>
              <a:t>, </a:t>
            </a:r>
            <a:r>
              <a:rPr lang="en-GB" sz="2400" dirty="0"/>
              <a:t>dangerous</a:t>
            </a:r>
            <a:r>
              <a:rPr lang="cs-CZ" sz="2400" dirty="0"/>
              <a:t> </a:t>
            </a:r>
            <a:r>
              <a:rPr lang="en-GB" sz="2400" dirty="0"/>
              <a:t>threatening, dangerous pursuit, denigration of a nation, race, ethnic or other group of people, incitement to hatred towards a group of people or to restriction of their rights </a:t>
            </a:r>
          </a:p>
          <a:p>
            <a:pPr algn="just"/>
            <a:r>
              <a:rPr lang="en-GB" sz="2400" dirty="0"/>
              <a:t>Division 6 – </a:t>
            </a:r>
            <a:r>
              <a:rPr lang="en-US" sz="2400" b="1" dirty="0"/>
              <a:t>Other Nuisances of Public Order</a:t>
            </a:r>
          </a:p>
          <a:p>
            <a:pPr lvl="1" algn="just">
              <a:lnSpc>
                <a:spcPct val="100000"/>
              </a:lnSpc>
            </a:pPr>
            <a:r>
              <a:rPr lang="en-US" sz="2400" dirty="0"/>
              <a:t>spreading of an alarming message, disturbance, denigration of </a:t>
            </a:r>
            <a:r>
              <a:rPr lang="en-US" sz="2400" dirty="0" smtClean="0"/>
              <a:t> </a:t>
            </a:r>
            <a:r>
              <a:rPr lang="en-US" sz="2400" dirty="0"/>
              <a:t>human remains, drunkenness</a:t>
            </a:r>
          </a:p>
          <a:p>
            <a:pPr algn="just"/>
            <a:r>
              <a:rPr lang="en-GB" sz="2400" dirty="0"/>
              <a:t>Division 7 – </a:t>
            </a:r>
            <a:r>
              <a:rPr lang="en-US" sz="2400" b="1" dirty="0"/>
              <a:t>Organized Criminal Group </a:t>
            </a:r>
          </a:p>
          <a:p>
            <a:pPr lvl="1" algn="just">
              <a:lnSpc>
                <a:spcPct val="100000"/>
              </a:lnSpc>
            </a:pPr>
            <a:r>
              <a:rPr lang="en-US" sz="2400" dirty="0"/>
              <a:t>participation on an organized criminal group</a:t>
            </a:r>
          </a:p>
          <a:p>
            <a:pPr algn="just"/>
            <a:r>
              <a:rPr lang="en-GB" sz="2400" dirty="0"/>
              <a:t>Division 8 – </a:t>
            </a:r>
            <a:r>
              <a:rPr lang="en-US" sz="2400" b="1" dirty="0"/>
              <a:t>Some Other Forms of Criminal Cooperation  </a:t>
            </a:r>
          </a:p>
          <a:p>
            <a:pPr lvl="1" algn="just">
              <a:lnSpc>
                <a:spcPct val="100000"/>
              </a:lnSpc>
            </a:pPr>
            <a:r>
              <a:rPr lang="en-US" sz="2400" dirty="0"/>
              <a:t>incitement of a crime, approving of a crime, </a:t>
            </a:r>
            <a:r>
              <a:rPr lang="en-GB" sz="2400" dirty="0"/>
              <a:t>favouritism, failing to prevent a crime, failing to </a:t>
            </a:r>
            <a:r>
              <a:rPr lang="en-GB" sz="2400" dirty="0" smtClean="0"/>
              <a:t>report </a:t>
            </a:r>
            <a:r>
              <a:rPr lang="en-GB" sz="2400" dirty="0"/>
              <a:t>a crime </a:t>
            </a:r>
            <a:endParaRPr lang="en-US" sz="2400" dirty="0"/>
          </a:p>
          <a:p>
            <a:pPr marL="457200" lvl="1" indent="0" algn="just">
              <a:buNone/>
            </a:pPr>
            <a:endParaRPr lang="en-US" sz="20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1514794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0500" y="231432"/>
            <a:ext cx="8969433" cy="647700"/>
          </a:xfrm>
        </p:spPr>
        <p:txBody>
          <a:bodyPr/>
          <a:lstStyle/>
          <a:p>
            <a:pPr algn="ctr"/>
            <a:r>
              <a:rPr lang="en-US" dirty="0" smtClean="0"/>
              <a:t>Corruption – active bribery (sec. 332 of the CC) and indirect bribery (sec. 333 of the CC)</a:t>
            </a:r>
            <a:endParaRPr lang="en-GB" dirty="0"/>
          </a:p>
        </p:txBody>
      </p:sp>
      <p:sp>
        <p:nvSpPr>
          <p:cNvPr id="3" name="Zástupný symbol pro obsah 2"/>
          <p:cNvSpPr>
            <a:spLocks noGrp="1"/>
          </p:cNvSpPr>
          <p:nvPr>
            <p:ph idx="1"/>
          </p:nvPr>
        </p:nvSpPr>
        <p:spPr>
          <a:xfrm>
            <a:off x="145945" y="1257849"/>
            <a:ext cx="8682171" cy="4466562"/>
          </a:xfrm>
        </p:spPr>
        <p:txBody>
          <a:bodyPr/>
          <a:lstStyle/>
          <a:p>
            <a:pPr marL="0" indent="0" algn="just">
              <a:buNone/>
            </a:pPr>
            <a:endParaRPr lang="en-GB" dirty="0" smtClean="0"/>
          </a:p>
          <a:p>
            <a:pPr marL="0" indent="0" algn="just">
              <a:buNone/>
            </a:pPr>
            <a:r>
              <a:rPr lang="en-US" sz="2400" dirty="0" smtClean="0"/>
              <a:t>Whoever gives, offers or promises a bribe to another person or on another person’s behalf in connection to administration of affairs of public interest or in connection to his or other person’s business…</a:t>
            </a:r>
          </a:p>
          <a:p>
            <a:pPr marL="0" indent="0" algn="just">
              <a:buNone/>
            </a:pPr>
            <a:endParaRPr lang="cs-CZ" sz="2400" dirty="0" smtClean="0"/>
          </a:p>
          <a:p>
            <a:pPr marL="0" indent="0" algn="just">
              <a:buNone/>
            </a:pPr>
            <a:endParaRPr lang="cs-CZ" sz="2400" dirty="0"/>
          </a:p>
          <a:p>
            <a:pPr marL="0" indent="0" algn="just">
              <a:buNone/>
            </a:pPr>
            <a:r>
              <a:rPr lang="en-GB" sz="2400" dirty="0" smtClean="0"/>
              <a:t>Whoever ask for a bribe, lets a bribe be promised to himself or asks for a bribe in return for affecting an exercise of authority of a public official through his influence or through another person or because he has already done so…</a:t>
            </a:r>
          </a:p>
          <a:p>
            <a:pPr marL="0" indent="0" algn="just">
              <a:buNone/>
            </a:pPr>
            <a:r>
              <a:rPr lang="en-GB" sz="2400" dirty="0" smtClean="0"/>
              <a:t>or</a:t>
            </a:r>
          </a:p>
          <a:p>
            <a:pPr marL="0" indent="0" algn="just">
              <a:buNone/>
            </a:pPr>
            <a:r>
              <a:rPr lang="en-GB" sz="2400" dirty="0" smtClean="0"/>
              <a:t>whoever gives, offers or promises a bribe to such a person…</a:t>
            </a:r>
          </a:p>
          <a:p>
            <a:pPr lvl="1" algn="just">
              <a:lnSpc>
                <a:spcPct val="100000"/>
              </a:lnSpc>
            </a:pPr>
            <a:endParaRPr lang="en-GB" sz="2400" dirty="0" smtClean="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29560425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0380" y="696944"/>
            <a:ext cx="8969433" cy="647700"/>
          </a:xfrm>
        </p:spPr>
        <p:txBody>
          <a:bodyPr/>
          <a:lstStyle/>
          <a:p>
            <a:pPr algn="ctr"/>
            <a:r>
              <a:rPr lang="en-US" dirty="0" smtClean="0"/>
              <a:t>Corruption – passive bribery (sec. 331 of the CC)</a:t>
            </a:r>
            <a:endParaRPr lang="en-GB" dirty="0"/>
          </a:p>
        </p:txBody>
      </p:sp>
      <p:sp>
        <p:nvSpPr>
          <p:cNvPr id="3" name="Zástupný symbol pro obsah 2"/>
          <p:cNvSpPr>
            <a:spLocks noGrp="1"/>
          </p:cNvSpPr>
          <p:nvPr>
            <p:ph idx="1"/>
          </p:nvPr>
        </p:nvSpPr>
        <p:spPr>
          <a:xfrm>
            <a:off x="110380" y="1781838"/>
            <a:ext cx="8995544" cy="4466562"/>
          </a:xfrm>
        </p:spPr>
        <p:txBody>
          <a:bodyPr/>
          <a:lstStyle/>
          <a:p>
            <a:pPr marL="0" indent="0" algn="just">
              <a:buNone/>
            </a:pPr>
            <a:r>
              <a:rPr lang="en-GB" sz="2400" dirty="0" smtClean="0"/>
              <a:t>Whoever in connection with administration of affairs of general interest   by himself or through another person for himself or for another person accepts a bribe or lets a bribe be promised to him, or does so in connection with his or another person’s business…</a:t>
            </a:r>
          </a:p>
          <a:p>
            <a:pPr marL="0" indent="0" algn="just">
              <a:buNone/>
            </a:pPr>
            <a:endParaRPr lang="en-GB" sz="2400" dirty="0" smtClean="0"/>
          </a:p>
          <a:p>
            <a:pPr algn="just"/>
            <a:r>
              <a:rPr lang="en-GB" sz="2400" dirty="0" smtClean="0"/>
              <a:t>Qualified </a:t>
            </a:r>
            <a:r>
              <a:rPr lang="en-GB" sz="2400" dirty="0"/>
              <a:t>bodies of this crime </a:t>
            </a:r>
            <a:r>
              <a:rPr lang="en-GB" sz="2400" dirty="0" smtClean="0"/>
              <a:t>include</a:t>
            </a:r>
          </a:p>
          <a:p>
            <a:pPr lvl="1" algn="just">
              <a:lnSpc>
                <a:spcPct val="100000"/>
              </a:lnSpc>
            </a:pPr>
            <a:r>
              <a:rPr lang="en-GB" sz="2400" dirty="0" smtClean="0"/>
              <a:t>actively asking for a bribe</a:t>
            </a:r>
          </a:p>
          <a:p>
            <a:pPr lvl="1" algn="just">
              <a:lnSpc>
                <a:spcPct val="100000"/>
              </a:lnSpc>
            </a:pPr>
            <a:r>
              <a:rPr lang="en-GB" sz="2400" dirty="0" smtClean="0"/>
              <a:t>intention to gain a significant benefit, being a public official </a:t>
            </a:r>
          </a:p>
          <a:p>
            <a:pPr lvl="1" algn="just">
              <a:lnSpc>
                <a:spcPct val="100000"/>
              </a:lnSpc>
            </a:pPr>
            <a:r>
              <a:rPr lang="en-GB" sz="2400" dirty="0" smtClean="0"/>
              <a:t>intention to gain a benefit of large proportions</a:t>
            </a:r>
          </a:p>
          <a:p>
            <a:pPr lvl="1" algn="just">
              <a:lnSpc>
                <a:spcPct val="100000"/>
              </a:lnSpc>
            </a:pPr>
            <a:r>
              <a:rPr lang="en-GB" sz="2400" dirty="0" smtClean="0"/>
              <a:t>intention to gain a significant benefit while being a public official </a:t>
            </a:r>
            <a:endParaRPr lang="en-GB" sz="2400" dirty="0"/>
          </a:p>
          <a:p>
            <a:pPr lvl="1" algn="just"/>
            <a:endParaRPr lang="en-GB" sz="1800" dirty="0" smtClean="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9071752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817" y="530690"/>
            <a:ext cx="8969433" cy="647700"/>
          </a:xfrm>
        </p:spPr>
        <p:txBody>
          <a:bodyPr/>
          <a:lstStyle/>
          <a:p>
            <a:pPr algn="ctr"/>
            <a:r>
              <a:rPr lang="en-US" dirty="0" smtClean="0"/>
              <a:t>General vs. Other </a:t>
            </a:r>
            <a:r>
              <a:rPr lang="en-US" dirty="0"/>
              <a:t>F</a:t>
            </a:r>
            <a:r>
              <a:rPr lang="en-US" dirty="0" smtClean="0"/>
              <a:t>orms of Criminal Cooperation</a:t>
            </a:r>
            <a:endParaRPr lang="en-GB" dirty="0"/>
          </a:p>
        </p:txBody>
      </p:sp>
      <p:sp>
        <p:nvSpPr>
          <p:cNvPr id="3" name="Zástupný symbol pro obsah 2"/>
          <p:cNvSpPr>
            <a:spLocks noGrp="1"/>
          </p:cNvSpPr>
          <p:nvPr>
            <p:ph idx="1"/>
          </p:nvPr>
        </p:nvSpPr>
        <p:spPr>
          <a:xfrm>
            <a:off x="348369" y="1560431"/>
            <a:ext cx="8201271" cy="4466562"/>
          </a:xfrm>
        </p:spPr>
        <p:txBody>
          <a:bodyPr/>
          <a:lstStyle/>
          <a:p>
            <a:pPr algn="just"/>
            <a:r>
              <a:rPr lang="en-GB" sz="2400" dirty="0" smtClean="0"/>
              <a:t>General Forms </a:t>
            </a:r>
          </a:p>
          <a:p>
            <a:pPr lvl="1" algn="just">
              <a:lnSpc>
                <a:spcPct val="100000"/>
              </a:lnSpc>
            </a:pPr>
            <a:r>
              <a:rPr lang="en-GB" sz="2400" dirty="0"/>
              <a:t>(co-perpetration)</a:t>
            </a:r>
          </a:p>
          <a:p>
            <a:pPr lvl="1" algn="just">
              <a:lnSpc>
                <a:spcPct val="100000"/>
              </a:lnSpc>
            </a:pPr>
            <a:r>
              <a:rPr lang="en-GB" sz="2400" dirty="0"/>
              <a:t>organization </a:t>
            </a:r>
          </a:p>
          <a:p>
            <a:pPr lvl="1" algn="just">
              <a:lnSpc>
                <a:spcPct val="100000"/>
              </a:lnSpc>
            </a:pPr>
            <a:r>
              <a:rPr lang="en-GB" sz="2400" dirty="0"/>
              <a:t>abetment</a:t>
            </a:r>
          </a:p>
          <a:p>
            <a:pPr lvl="1" algn="just">
              <a:lnSpc>
                <a:spcPct val="100000"/>
              </a:lnSpc>
            </a:pPr>
            <a:r>
              <a:rPr lang="en-GB" sz="2400" dirty="0" smtClean="0"/>
              <a:t>assistance</a:t>
            </a:r>
          </a:p>
          <a:p>
            <a:pPr algn="just"/>
            <a:r>
              <a:rPr lang="en-GB" sz="2400" dirty="0"/>
              <a:t>always </a:t>
            </a:r>
            <a:r>
              <a:rPr lang="en-GB" sz="2400" b="1" dirty="0"/>
              <a:t>before </a:t>
            </a:r>
            <a:r>
              <a:rPr lang="en-GB" sz="2400" dirty="0"/>
              <a:t>or </a:t>
            </a:r>
            <a:r>
              <a:rPr lang="en-GB" sz="2400" b="1" dirty="0"/>
              <a:t>during </a:t>
            </a:r>
            <a:r>
              <a:rPr lang="en-GB" sz="2400" dirty="0"/>
              <a:t>commitment, </a:t>
            </a:r>
          </a:p>
          <a:p>
            <a:pPr algn="just"/>
            <a:r>
              <a:rPr lang="en-GB" sz="2400" dirty="0"/>
              <a:t>always </a:t>
            </a:r>
            <a:r>
              <a:rPr lang="en-GB" sz="2400" dirty="0" smtClean="0"/>
              <a:t>provided to </a:t>
            </a:r>
            <a:r>
              <a:rPr lang="en-GB" sz="2400" b="1" dirty="0" smtClean="0"/>
              <a:t>an </a:t>
            </a:r>
            <a:r>
              <a:rPr lang="en-GB" sz="2400" b="1" dirty="0"/>
              <a:t>individual perpetrator </a:t>
            </a:r>
            <a:endParaRPr lang="en-GB" sz="2400" b="1" dirty="0" smtClean="0"/>
          </a:p>
          <a:p>
            <a:pPr algn="just"/>
            <a:r>
              <a:rPr lang="en-GB" sz="2400" dirty="0" smtClean="0"/>
              <a:t>always provided to </a:t>
            </a:r>
            <a:r>
              <a:rPr lang="en-GB" sz="2400" b="1" dirty="0" smtClean="0"/>
              <a:t>an individual crime</a:t>
            </a:r>
          </a:p>
          <a:p>
            <a:pPr algn="just"/>
            <a:endParaRPr lang="en-GB" sz="2400" b="1" dirty="0"/>
          </a:p>
          <a:p>
            <a:pPr algn="just"/>
            <a:r>
              <a:rPr lang="en-GB" sz="2400" dirty="0" smtClean="0"/>
              <a:t>With other forms </a:t>
            </a:r>
            <a:r>
              <a:rPr lang="en-GB" sz="2400" dirty="0"/>
              <a:t>in </a:t>
            </a:r>
            <a:r>
              <a:rPr lang="en-GB" sz="2400" dirty="0" smtClean="0"/>
              <a:t>division </a:t>
            </a:r>
            <a:r>
              <a:rPr lang="en-GB" sz="2400" dirty="0"/>
              <a:t>8 of </a:t>
            </a:r>
            <a:r>
              <a:rPr lang="en-GB" sz="2400" dirty="0" smtClean="0"/>
              <a:t>chapter X, some of these elements is missing </a:t>
            </a:r>
            <a:endParaRPr lang="en-GB" sz="2400" dirty="0"/>
          </a:p>
          <a:p>
            <a:pPr marL="457200" lvl="1" indent="0" algn="just">
              <a:buNone/>
            </a:pPr>
            <a:endParaRPr lang="en-GB" sz="1800" dirty="0"/>
          </a:p>
          <a:p>
            <a:pPr marL="0" indent="0" algn="just">
              <a:buNone/>
            </a:pPr>
            <a:endParaRPr lang="en-GB" dirty="0" smtClean="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35963964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4567" y="817682"/>
            <a:ext cx="8969433" cy="647700"/>
          </a:xfrm>
        </p:spPr>
        <p:txBody>
          <a:bodyPr/>
          <a:lstStyle/>
          <a:p>
            <a:pPr algn="ctr"/>
            <a:r>
              <a:rPr lang="en-GB" dirty="0"/>
              <a:t>Other Forms in Division 8 of Chapter X.</a:t>
            </a:r>
          </a:p>
        </p:txBody>
      </p:sp>
      <p:sp>
        <p:nvSpPr>
          <p:cNvPr id="3" name="Zástupný symbol pro obsah 2"/>
          <p:cNvSpPr>
            <a:spLocks noGrp="1"/>
          </p:cNvSpPr>
          <p:nvPr>
            <p:ph idx="1"/>
          </p:nvPr>
        </p:nvSpPr>
        <p:spPr>
          <a:xfrm>
            <a:off x="174567" y="1299413"/>
            <a:ext cx="8621471" cy="4466562"/>
          </a:xfrm>
        </p:spPr>
        <p:txBody>
          <a:bodyPr/>
          <a:lstStyle/>
          <a:p>
            <a:pPr algn="just"/>
            <a:r>
              <a:rPr lang="en-GB" sz="2400" dirty="0" smtClean="0"/>
              <a:t>Incitement of a crime</a:t>
            </a:r>
          </a:p>
          <a:p>
            <a:pPr lvl="1" algn="just">
              <a:lnSpc>
                <a:spcPct val="100000"/>
              </a:lnSpc>
            </a:pPr>
            <a:r>
              <a:rPr lang="en-GB" sz="2400" dirty="0" smtClean="0"/>
              <a:t>Whoever publicly incites a crime…</a:t>
            </a:r>
          </a:p>
          <a:p>
            <a:pPr algn="just"/>
            <a:r>
              <a:rPr lang="en-GB" sz="2400" dirty="0" smtClean="0"/>
              <a:t>Approving of a crime</a:t>
            </a:r>
          </a:p>
          <a:p>
            <a:pPr lvl="1" algn="just">
              <a:lnSpc>
                <a:spcPct val="100000"/>
              </a:lnSpc>
            </a:pPr>
            <a:r>
              <a:rPr lang="en-GB" sz="2400" dirty="0" smtClean="0"/>
              <a:t>Whoever publicly approves of a felony or who publicly praises its perpetrator because of it…</a:t>
            </a:r>
          </a:p>
          <a:p>
            <a:pPr lvl="1" algn="just">
              <a:lnSpc>
                <a:spcPct val="100000"/>
              </a:lnSpc>
            </a:pPr>
            <a:r>
              <a:rPr lang="en-GB" sz="2400" dirty="0" smtClean="0"/>
              <a:t>Whoever intending to express his approval of a crime rewards or compensates the perpetrator or his next of kin for the punishment or who organizes a fund-raising to that effect…  </a:t>
            </a:r>
          </a:p>
          <a:p>
            <a:pPr algn="just"/>
            <a:r>
              <a:rPr lang="en-GB" sz="2400" dirty="0" smtClean="0"/>
              <a:t>Favouritism</a:t>
            </a:r>
          </a:p>
          <a:p>
            <a:pPr lvl="1" algn="just">
              <a:lnSpc>
                <a:spcPct val="100000"/>
              </a:lnSpc>
            </a:pPr>
            <a:r>
              <a:rPr lang="en-GB" sz="2400" dirty="0" smtClean="0"/>
              <a:t>Whoever helps the perpetrator with an intent to enable him to avoid the prosecution, punishment or protective measure… </a:t>
            </a:r>
          </a:p>
          <a:p>
            <a:pPr lvl="1" algn="just"/>
            <a:endParaRPr lang="en-GB" dirty="0" smtClean="0"/>
          </a:p>
          <a:p>
            <a:pPr algn="just"/>
            <a:endParaRPr lang="en-GB" sz="1800" b="1" dirty="0"/>
          </a:p>
          <a:p>
            <a:pPr lvl="1" algn="just"/>
            <a:endParaRPr lang="en-GB" sz="1800" dirty="0"/>
          </a:p>
          <a:p>
            <a:pPr marL="0" indent="0" algn="just">
              <a:buNone/>
            </a:pPr>
            <a:endParaRPr lang="en-GB" dirty="0" smtClean="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25980889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70079"/>
            <a:ext cx="8086635" cy="822980"/>
          </a:xfrm>
        </p:spPr>
        <p:txBody>
          <a:bodyPr/>
          <a:lstStyle/>
          <a:p>
            <a:pPr algn="ctr">
              <a:lnSpc>
                <a:spcPct val="100000"/>
              </a:lnSpc>
            </a:pPr>
            <a:r>
              <a:rPr lang="en-GB" dirty="0"/>
              <a:t>Chapter XI. – </a:t>
            </a:r>
            <a:r>
              <a:rPr lang="en-US" dirty="0"/>
              <a:t>Crimes against Conscription Duty</a:t>
            </a:r>
            <a:endParaRPr lang="en-GB" dirty="0"/>
          </a:p>
        </p:txBody>
      </p:sp>
      <p:sp>
        <p:nvSpPr>
          <p:cNvPr id="3" name="Zástupný symbol pro obsah 2"/>
          <p:cNvSpPr>
            <a:spLocks noGrp="1"/>
          </p:cNvSpPr>
          <p:nvPr>
            <p:ph idx="1"/>
          </p:nvPr>
        </p:nvSpPr>
        <p:spPr>
          <a:xfrm>
            <a:off x="509589" y="1773239"/>
            <a:ext cx="8082321" cy="4114800"/>
          </a:xfrm>
        </p:spPr>
        <p:txBody>
          <a:bodyPr/>
          <a:lstStyle/>
          <a:p>
            <a:pPr algn="just"/>
            <a:r>
              <a:rPr lang="en-US" sz="2400" dirty="0"/>
              <a:t>Common object</a:t>
            </a:r>
          </a:p>
          <a:p>
            <a:pPr lvl="1" algn="just">
              <a:lnSpc>
                <a:spcPct val="100000"/>
              </a:lnSpc>
            </a:pPr>
            <a:r>
              <a:rPr lang="en-US" sz="2400" dirty="0"/>
              <a:t>securing of personal supply of the armed forces</a:t>
            </a:r>
          </a:p>
          <a:p>
            <a:pPr algn="just"/>
            <a:r>
              <a:rPr lang="en-US" sz="2400" dirty="0"/>
              <a:t>No </a:t>
            </a:r>
            <a:r>
              <a:rPr lang="en-US" sz="2400" dirty="0" smtClean="0"/>
              <a:t>inner </a:t>
            </a:r>
            <a:r>
              <a:rPr lang="en-US" sz="2400" dirty="0"/>
              <a:t>division</a:t>
            </a:r>
          </a:p>
          <a:p>
            <a:pPr lvl="1" algn="just">
              <a:lnSpc>
                <a:spcPct val="100000"/>
              </a:lnSpc>
            </a:pPr>
            <a:r>
              <a:rPr lang="en-US" sz="2400" dirty="0"/>
              <a:t>thwarting of the capacity to service, failure to comply with a conscription duty, circumventing a conscription duty, failure to enter a service in the armed forces, failure to enter an extraordinary service in the armed forces</a:t>
            </a:r>
            <a:endParaRPr lang="en-GB" sz="24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Tree>
    <p:extLst>
      <p:ext uri="{BB962C8B-B14F-4D97-AF65-F5344CB8AC3E}">
        <p14:creationId xmlns:p14="http://schemas.microsoft.com/office/powerpoint/2010/main" val="30288790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70079"/>
            <a:ext cx="8086635" cy="822980"/>
          </a:xfrm>
        </p:spPr>
        <p:txBody>
          <a:bodyPr/>
          <a:lstStyle/>
          <a:p>
            <a:pPr algn="ctr"/>
            <a:r>
              <a:rPr lang="en-GB" dirty="0"/>
              <a:t>Chapter XII. – </a:t>
            </a:r>
            <a:r>
              <a:rPr lang="en-US" dirty="0"/>
              <a:t>Military Crimes</a:t>
            </a:r>
            <a:endParaRPr lang="en-GB" dirty="0"/>
          </a:p>
        </p:txBody>
      </p:sp>
      <p:sp>
        <p:nvSpPr>
          <p:cNvPr id="3" name="Zástupný symbol pro obsah 2"/>
          <p:cNvSpPr>
            <a:spLocks noGrp="1"/>
          </p:cNvSpPr>
          <p:nvPr>
            <p:ph idx="1"/>
          </p:nvPr>
        </p:nvSpPr>
        <p:spPr>
          <a:xfrm>
            <a:off x="509589" y="1773239"/>
            <a:ext cx="8082321" cy="4114800"/>
          </a:xfrm>
        </p:spPr>
        <p:txBody>
          <a:bodyPr/>
          <a:lstStyle/>
          <a:p>
            <a:pPr algn="just"/>
            <a:r>
              <a:rPr lang="en-US" sz="2400" dirty="0"/>
              <a:t>Common object</a:t>
            </a:r>
          </a:p>
          <a:p>
            <a:pPr lvl="1" algn="just">
              <a:lnSpc>
                <a:spcPct val="100000"/>
              </a:lnSpc>
            </a:pPr>
            <a:r>
              <a:rPr lang="en-US" sz="2400" dirty="0" smtClean="0"/>
              <a:t>fitness </a:t>
            </a:r>
            <a:r>
              <a:rPr lang="en-US" sz="2400" dirty="0"/>
              <a:t>to </a:t>
            </a:r>
            <a:r>
              <a:rPr lang="en-US" sz="2400" dirty="0" smtClean="0"/>
              <a:t>combat </a:t>
            </a:r>
            <a:r>
              <a:rPr lang="en-US" sz="2400" dirty="0"/>
              <a:t>of the armed forces </a:t>
            </a:r>
            <a:r>
              <a:rPr lang="cs-CZ" sz="2400" dirty="0"/>
              <a:t>  </a:t>
            </a:r>
            <a:endParaRPr lang="en-GB" sz="2400" dirty="0"/>
          </a:p>
          <a:p>
            <a:pPr algn="just"/>
            <a:r>
              <a:rPr lang="en-GB" sz="2400" dirty="0"/>
              <a:t>Division 1 – </a:t>
            </a:r>
            <a:r>
              <a:rPr lang="en-US" sz="2400" b="1" dirty="0"/>
              <a:t>Crimes </a:t>
            </a:r>
            <a:r>
              <a:rPr lang="en-US" sz="2400" b="1" dirty="0" smtClean="0"/>
              <a:t>against </a:t>
            </a:r>
            <a:r>
              <a:rPr lang="en-US" sz="2400" b="1" dirty="0"/>
              <a:t>the Military Subordination and </a:t>
            </a:r>
            <a:r>
              <a:rPr lang="en-US" sz="2400" b="1" dirty="0" err="1"/>
              <a:t>Honour</a:t>
            </a:r>
            <a:endParaRPr lang="en-US" sz="2400" b="1" dirty="0"/>
          </a:p>
          <a:p>
            <a:pPr lvl="1" algn="just">
              <a:lnSpc>
                <a:spcPct val="100000"/>
              </a:lnSpc>
            </a:pPr>
            <a:r>
              <a:rPr lang="en-US" sz="2400" dirty="0"/>
              <a:t>disobeying an order, palling of and </a:t>
            </a:r>
            <a:r>
              <a:rPr lang="en-US" sz="2400" dirty="0" smtClean="0"/>
              <a:t>coercion </a:t>
            </a:r>
            <a:r>
              <a:rPr lang="en-US" sz="2400" dirty="0"/>
              <a:t>to violation of a military duty, insult between soldiers, violence </a:t>
            </a:r>
            <a:r>
              <a:rPr lang="en-US" sz="2400" dirty="0" smtClean="0"/>
              <a:t>against </a:t>
            </a:r>
            <a:r>
              <a:rPr lang="en-US" sz="2400" dirty="0"/>
              <a:t>a superior etc.</a:t>
            </a:r>
            <a:endParaRPr lang="en-GB" sz="2400" dirty="0"/>
          </a:p>
          <a:p>
            <a:pPr algn="just"/>
            <a:r>
              <a:rPr lang="en-GB" sz="2400" dirty="0"/>
              <a:t>Division </a:t>
            </a:r>
            <a:r>
              <a:rPr lang="cs-CZ" sz="2400" dirty="0"/>
              <a:t>2</a:t>
            </a:r>
            <a:r>
              <a:rPr lang="en-GB" sz="2400" dirty="0"/>
              <a:t> – </a:t>
            </a:r>
            <a:r>
              <a:rPr lang="en-GB" sz="2400" b="1" dirty="0"/>
              <a:t>Crimes </a:t>
            </a:r>
            <a:r>
              <a:rPr lang="en-US" sz="2400" b="1" dirty="0"/>
              <a:t>against the Obligation to </a:t>
            </a:r>
            <a:r>
              <a:rPr lang="en-US" sz="2400" b="1" dirty="0" smtClean="0"/>
              <a:t>Exercise </a:t>
            </a:r>
            <a:r>
              <a:rPr lang="en-US" sz="2400" b="1" dirty="0"/>
              <a:t>a Military Service</a:t>
            </a:r>
          </a:p>
          <a:p>
            <a:pPr lvl="1" algn="just">
              <a:lnSpc>
                <a:spcPct val="100000"/>
              </a:lnSpc>
            </a:pPr>
            <a:r>
              <a:rPr lang="en-US" sz="2400" dirty="0"/>
              <a:t>avoidance of the exercise of service, defection, arbitrary separation  </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Tree>
    <p:extLst>
      <p:ext uri="{BB962C8B-B14F-4D97-AF65-F5344CB8AC3E}">
        <p14:creationId xmlns:p14="http://schemas.microsoft.com/office/powerpoint/2010/main" val="10362323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9500" y="236669"/>
            <a:ext cx="8086635" cy="822980"/>
          </a:xfrm>
        </p:spPr>
        <p:txBody>
          <a:bodyPr/>
          <a:lstStyle/>
          <a:p>
            <a:pPr algn="ctr"/>
            <a:r>
              <a:rPr lang="en-GB" dirty="0"/>
              <a:t>Chapter XII. – </a:t>
            </a:r>
            <a:r>
              <a:rPr lang="en-US" dirty="0"/>
              <a:t>Military Crimes</a:t>
            </a:r>
            <a:endParaRPr lang="en-GB" dirty="0"/>
          </a:p>
        </p:txBody>
      </p:sp>
      <p:sp>
        <p:nvSpPr>
          <p:cNvPr id="3" name="Zástupný symbol pro obsah 2"/>
          <p:cNvSpPr>
            <a:spLocks noGrp="1"/>
          </p:cNvSpPr>
          <p:nvPr>
            <p:ph idx="1"/>
          </p:nvPr>
        </p:nvSpPr>
        <p:spPr>
          <a:xfrm>
            <a:off x="310500" y="786143"/>
            <a:ext cx="8675558" cy="4114800"/>
          </a:xfrm>
        </p:spPr>
        <p:txBody>
          <a:bodyPr/>
          <a:lstStyle/>
          <a:p>
            <a:pPr algn="just"/>
            <a:r>
              <a:rPr lang="en-GB" sz="2400" dirty="0"/>
              <a:t>Division </a:t>
            </a:r>
            <a:r>
              <a:rPr lang="en-US" sz="2400" dirty="0"/>
              <a:t>3</a:t>
            </a:r>
            <a:r>
              <a:rPr lang="en-GB" sz="2400" dirty="0"/>
              <a:t> – </a:t>
            </a:r>
            <a:r>
              <a:rPr lang="en-GB" sz="2400" b="1" dirty="0"/>
              <a:t>Crimes </a:t>
            </a:r>
            <a:r>
              <a:rPr lang="en-US" sz="2400" b="1" dirty="0"/>
              <a:t>against the Duties of Guard, Supervisory or Other Service </a:t>
            </a:r>
          </a:p>
          <a:p>
            <a:pPr lvl="1" algn="just">
              <a:lnSpc>
                <a:spcPct val="100000"/>
              </a:lnSpc>
            </a:pPr>
            <a:r>
              <a:rPr lang="en-US" sz="2400" dirty="0"/>
              <a:t>avoidance of the exercise of guard, supervisory or other service, violation of guard service’s duty, violation of supervisory or other service’s duty, violation of duty while defending the airspace </a:t>
            </a:r>
          </a:p>
          <a:p>
            <a:pPr algn="just"/>
            <a:r>
              <a:rPr lang="en-GB" sz="2400" dirty="0"/>
              <a:t>Division 4 – </a:t>
            </a:r>
            <a:r>
              <a:rPr lang="en-GB" sz="2400" b="1" dirty="0"/>
              <a:t>Crimes </a:t>
            </a:r>
            <a:r>
              <a:rPr lang="en-US" sz="2400" b="1" dirty="0"/>
              <a:t>Endangering the Fitness to Fight of the Armed Forces </a:t>
            </a:r>
          </a:p>
          <a:p>
            <a:pPr lvl="1" algn="just">
              <a:lnSpc>
                <a:spcPct val="100000"/>
              </a:lnSpc>
            </a:pPr>
            <a:r>
              <a:rPr lang="en-US" sz="2400" dirty="0"/>
              <a:t>endangerment of the moral status of the soldiers, violation of a soldier’s service duty, cowardice before an enemy, failure to accomplish a combat objective, deserting of military material, giving up soldiers and military material to the enemy </a:t>
            </a:r>
          </a:p>
          <a:p>
            <a:pPr algn="just"/>
            <a:r>
              <a:rPr lang="en-GB" sz="2400" dirty="0"/>
              <a:t>Division 4 – </a:t>
            </a:r>
            <a:r>
              <a:rPr lang="en-GB" sz="2400" b="1" dirty="0"/>
              <a:t>Crimes </a:t>
            </a:r>
            <a:r>
              <a:rPr lang="en-US" sz="2400" b="1" dirty="0"/>
              <a:t>against the Service Duties of a Member of Security Corps</a:t>
            </a:r>
            <a:r>
              <a:rPr lang="en-US" sz="2400" dirty="0"/>
              <a:t> </a:t>
            </a:r>
          </a:p>
          <a:p>
            <a:pPr lvl="1" algn="just">
              <a:lnSpc>
                <a:spcPct val="100000"/>
              </a:lnSpc>
            </a:pPr>
            <a:r>
              <a:rPr lang="en-US" sz="2400" dirty="0"/>
              <a:t>violation of a service duty by a member of the security corps </a:t>
            </a:r>
          </a:p>
          <a:p>
            <a:pPr lvl="1" algn="just"/>
            <a:endParaRPr lang="en-US" sz="20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Tree>
    <p:extLst>
      <p:ext uri="{BB962C8B-B14F-4D97-AF65-F5344CB8AC3E}">
        <p14:creationId xmlns:p14="http://schemas.microsoft.com/office/powerpoint/2010/main" val="4176185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70079"/>
            <a:ext cx="8086635" cy="822980"/>
          </a:xfrm>
        </p:spPr>
        <p:txBody>
          <a:bodyPr/>
          <a:lstStyle/>
          <a:p>
            <a:pPr algn="ctr"/>
            <a:r>
              <a:rPr lang="en-GB" dirty="0"/>
              <a:t>Chapter XIII. – </a:t>
            </a:r>
            <a:r>
              <a:rPr lang="en-US" dirty="0"/>
              <a:t>Crimes against Humanity, Peace and War Crimes</a:t>
            </a:r>
            <a:endParaRPr lang="en-GB" dirty="0"/>
          </a:p>
        </p:txBody>
      </p:sp>
      <p:sp>
        <p:nvSpPr>
          <p:cNvPr id="3" name="Zástupný symbol pro obsah 2"/>
          <p:cNvSpPr>
            <a:spLocks noGrp="1"/>
          </p:cNvSpPr>
          <p:nvPr>
            <p:ph idx="1"/>
          </p:nvPr>
        </p:nvSpPr>
        <p:spPr>
          <a:xfrm>
            <a:off x="509589" y="1773239"/>
            <a:ext cx="8082321" cy="4114800"/>
          </a:xfrm>
        </p:spPr>
        <p:txBody>
          <a:bodyPr/>
          <a:lstStyle/>
          <a:p>
            <a:pPr algn="just"/>
            <a:r>
              <a:rPr lang="en-US" sz="2400" dirty="0"/>
              <a:t>Common </a:t>
            </a:r>
            <a:r>
              <a:rPr lang="en-US" sz="2400" dirty="0" smtClean="0"/>
              <a:t>object</a:t>
            </a:r>
          </a:p>
          <a:p>
            <a:pPr lvl="1" algn="just">
              <a:lnSpc>
                <a:spcPct val="100000"/>
              </a:lnSpc>
            </a:pPr>
            <a:r>
              <a:rPr lang="en-US" sz="2400" dirty="0"/>
              <a:t>basic foundations of peaceful, </a:t>
            </a:r>
            <a:r>
              <a:rPr lang="en-US" sz="2400" dirty="0" smtClean="0"/>
              <a:t>humanistic </a:t>
            </a:r>
            <a:r>
              <a:rPr lang="en-US" sz="2400" dirty="0"/>
              <a:t>oriented international community</a:t>
            </a:r>
          </a:p>
          <a:p>
            <a:pPr lvl="1" algn="just">
              <a:lnSpc>
                <a:spcPct val="100000"/>
              </a:lnSpc>
            </a:pPr>
            <a:r>
              <a:rPr lang="en-US" sz="2400" dirty="0"/>
              <a:t>usually protection of universal international treaties and of </a:t>
            </a:r>
            <a:r>
              <a:rPr lang="en-US" sz="2400" i="1" dirty="0" err="1"/>
              <a:t>ius</a:t>
            </a:r>
            <a:r>
              <a:rPr lang="en-US" sz="2400" i="1" dirty="0"/>
              <a:t> </a:t>
            </a:r>
            <a:r>
              <a:rPr lang="en-US" sz="2400" i="1" dirty="0" err="1" smtClean="0"/>
              <a:t>cogens</a:t>
            </a:r>
            <a:endParaRPr lang="en-US" sz="2400" dirty="0" smtClean="0"/>
          </a:p>
          <a:p>
            <a:pPr algn="just"/>
            <a:r>
              <a:rPr lang="en-US" sz="2400" dirty="0" smtClean="0"/>
              <a:t>Subsidiary jurisdiction of the ICC</a:t>
            </a:r>
          </a:p>
          <a:p>
            <a:pPr lvl="1" algn="just">
              <a:lnSpc>
                <a:spcPct val="100000"/>
              </a:lnSpc>
            </a:pPr>
            <a:r>
              <a:rPr lang="en-US" sz="2400" dirty="0" smtClean="0"/>
              <a:t>the Rome statute</a:t>
            </a:r>
          </a:p>
          <a:p>
            <a:pPr lvl="1" algn="just">
              <a:lnSpc>
                <a:spcPct val="100000"/>
              </a:lnSpc>
            </a:pPr>
            <a:r>
              <a:rPr lang="en-US" sz="2400" dirty="0" smtClean="0"/>
              <a:t>criminal code and code of criminal procedure </a:t>
            </a:r>
            <a:r>
              <a:rPr lang="en-US" sz="2400" i="1" dirty="0" smtClean="0"/>
              <a:t>sui generis</a:t>
            </a:r>
            <a:endParaRPr lang="en-US" sz="2400" dirty="0" smtClean="0"/>
          </a:p>
          <a:p>
            <a:pPr lvl="1" algn="just">
              <a:lnSpc>
                <a:spcPct val="100000"/>
              </a:lnSpc>
            </a:pPr>
            <a:r>
              <a:rPr lang="en-US" sz="2400" dirty="0" smtClean="0"/>
              <a:t>exclusion of inner-state immunities</a:t>
            </a:r>
          </a:p>
          <a:p>
            <a:pPr marL="0" indent="0" algn="just">
              <a:buNone/>
            </a:pPr>
            <a:endParaRPr lang="en-US" sz="20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Tree>
    <p:extLst>
      <p:ext uri="{BB962C8B-B14F-4D97-AF65-F5344CB8AC3E}">
        <p14:creationId xmlns:p14="http://schemas.microsoft.com/office/powerpoint/2010/main" val="188160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40000" y="329302"/>
            <a:ext cx="8064900" cy="451576"/>
          </a:xfrm>
        </p:spPr>
        <p:txBody>
          <a:bodyPr/>
          <a:lstStyle/>
          <a:p>
            <a:pPr algn="ctr"/>
            <a:r>
              <a:rPr lang="en-GB" dirty="0" smtClean="0"/>
              <a:t>Chapter I. – Crimes against life and health</a:t>
            </a:r>
            <a:endParaRPr lang="en-GB" dirty="0"/>
          </a:p>
        </p:txBody>
      </p:sp>
      <p:sp>
        <p:nvSpPr>
          <p:cNvPr id="3" name="Zástupný symbol pro obsah 2"/>
          <p:cNvSpPr>
            <a:spLocks noGrp="1"/>
          </p:cNvSpPr>
          <p:nvPr>
            <p:ph idx="1"/>
          </p:nvPr>
        </p:nvSpPr>
        <p:spPr>
          <a:xfrm>
            <a:off x="531289" y="780878"/>
            <a:ext cx="8082321" cy="4114800"/>
          </a:xfrm>
        </p:spPr>
        <p:txBody>
          <a:bodyPr/>
          <a:lstStyle/>
          <a:p>
            <a:pPr algn="just">
              <a:lnSpc>
                <a:spcPct val="150000"/>
              </a:lnSpc>
            </a:pPr>
            <a:r>
              <a:rPr lang="en-GB" dirty="0" smtClean="0"/>
              <a:t>Division 1 – </a:t>
            </a:r>
            <a:r>
              <a:rPr lang="en-GB" b="1" dirty="0" smtClean="0"/>
              <a:t>Crimes against life</a:t>
            </a:r>
          </a:p>
          <a:p>
            <a:pPr lvl="1" algn="just">
              <a:lnSpc>
                <a:spcPct val="150000"/>
              </a:lnSpc>
            </a:pPr>
            <a:r>
              <a:rPr lang="en-GB" sz="2000" dirty="0" smtClean="0"/>
              <a:t>common object – human life</a:t>
            </a:r>
          </a:p>
          <a:p>
            <a:pPr lvl="1" algn="just">
              <a:lnSpc>
                <a:spcPct val="150000"/>
              </a:lnSpc>
            </a:pPr>
            <a:r>
              <a:rPr lang="en-GB" sz="2000" dirty="0" smtClean="0"/>
              <a:t>murder, manslaughter, murder of a newly born child by his/hers mother, negligent killing, participation in a suicide  </a:t>
            </a:r>
          </a:p>
          <a:p>
            <a:pPr algn="just">
              <a:lnSpc>
                <a:spcPct val="150000"/>
              </a:lnSpc>
            </a:pPr>
            <a:r>
              <a:rPr lang="en-GB" dirty="0" smtClean="0"/>
              <a:t>Division 2 – </a:t>
            </a:r>
            <a:r>
              <a:rPr lang="en-GB" b="1" dirty="0" smtClean="0"/>
              <a:t>Crimes against health </a:t>
            </a:r>
          </a:p>
          <a:p>
            <a:pPr lvl="1" algn="just">
              <a:lnSpc>
                <a:spcPct val="150000"/>
              </a:lnSpc>
            </a:pPr>
            <a:r>
              <a:rPr lang="en-GB" sz="2000" dirty="0" smtClean="0"/>
              <a:t>common object – human health</a:t>
            </a:r>
          </a:p>
          <a:p>
            <a:pPr lvl="1" algn="just">
              <a:lnSpc>
                <a:spcPct val="150000"/>
              </a:lnSpc>
            </a:pPr>
            <a:r>
              <a:rPr lang="en-GB" sz="2000" dirty="0" smtClean="0"/>
              <a:t>grievous bodily harm, bodily harm, bodily harm out of excusable motives, negligent grievous bodily harm, negligent bodily harm </a:t>
            </a:r>
          </a:p>
          <a:p>
            <a:pPr algn="just">
              <a:lnSpc>
                <a:spcPct val="150000"/>
              </a:lnSpc>
            </a:pPr>
            <a:r>
              <a:rPr lang="en-GB" dirty="0" smtClean="0"/>
              <a:t>Division 3 – </a:t>
            </a:r>
            <a:r>
              <a:rPr lang="en-GB" b="1" dirty="0" smtClean="0"/>
              <a:t>Crimes endangering life or health</a:t>
            </a:r>
          </a:p>
          <a:p>
            <a:pPr lvl="1" algn="just">
              <a:lnSpc>
                <a:spcPct val="150000"/>
              </a:lnSpc>
            </a:pPr>
            <a:r>
              <a:rPr lang="en-GB" sz="2000" dirty="0" smtClean="0"/>
              <a:t>common object – life and/or health </a:t>
            </a:r>
          </a:p>
          <a:p>
            <a:pPr lvl="1" algn="just">
              <a:lnSpc>
                <a:spcPct val="150000"/>
              </a:lnSpc>
            </a:pPr>
            <a:r>
              <a:rPr lang="en-GB" sz="2000" dirty="0" smtClean="0"/>
              <a:t>torture and other inhuman and cruel treatment, failure to provide help, failure to provide help by a driver of a motor vehicle, spreading of a contagious human disease, brawl etc. </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10471230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329505"/>
            <a:ext cx="8086635" cy="822980"/>
          </a:xfrm>
        </p:spPr>
        <p:txBody>
          <a:bodyPr/>
          <a:lstStyle/>
          <a:p>
            <a:pPr algn="ctr"/>
            <a:r>
              <a:rPr lang="en-GB" dirty="0"/>
              <a:t>Chapter XIII. – </a:t>
            </a:r>
            <a:r>
              <a:rPr lang="en-US" dirty="0"/>
              <a:t>Crimes against Humanity, Peace and War Crimes</a:t>
            </a:r>
            <a:endParaRPr lang="en-GB" dirty="0"/>
          </a:p>
        </p:txBody>
      </p:sp>
      <p:sp>
        <p:nvSpPr>
          <p:cNvPr id="3" name="Zástupný symbol pro obsah 2"/>
          <p:cNvSpPr>
            <a:spLocks noGrp="1"/>
          </p:cNvSpPr>
          <p:nvPr>
            <p:ph idx="1"/>
          </p:nvPr>
        </p:nvSpPr>
        <p:spPr>
          <a:xfrm>
            <a:off x="405000" y="1526558"/>
            <a:ext cx="8082321" cy="4114800"/>
          </a:xfrm>
        </p:spPr>
        <p:txBody>
          <a:bodyPr/>
          <a:lstStyle/>
          <a:p>
            <a:pPr algn="just"/>
            <a:r>
              <a:rPr lang="en-GB" sz="2000" dirty="0"/>
              <a:t>Division 1 – </a:t>
            </a:r>
            <a:r>
              <a:rPr lang="en-US" sz="2000" b="1" dirty="0"/>
              <a:t>Crimes against Humanity</a:t>
            </a:r>
          </a:p>
          <a:p>
            <a:pPr lvl="1" algn="just">
              <a:lnSpc>
                <a:spcPct val="100000"/>
              </a:lnSpc>
            </a:pPr>
            <a:r>
              <a:rPr lang="en-US" sz="2000" dirty="0"/>
              <a:t>genocide, attack against humanity, apartheid and discrimination against a group of people, establishment, support and promoting of a </a:t>
            </a:r>
            <a:r>
              <a:rPr lang="en-US" sz="2000" dirty="0" err="1"/>
              <a:t>mov</a:t>
            </a:r>
            <a:r>
              <a:rPr lang="en-GB" sz="2000" dirty="0"/>
              <a:t>e</a:t>
            </a:r>
            <a:r>
              <a:rPr lang="en-US" sz="2000" dirty="0"/>
              <a:t>men</a:t>
            </a:r>
            <a:r>
              <a:rPr lang="cs-CZ" sz="2000" dirty="0"/>
              <a:t>t </a:t>
            </a:r>
            <a:r>
              <a:rPr lang="en-US" sz="2000" dirty="0"/>
              <a:t>directed to suppression of rights and freedoms of a human, expressing of sympathy to a movement directed…, denial, questioning, approval and justification of a </a:t>
            </a:r>
            <a:r>
              <a:rPr lang="en-US" sz="2000" dirty="0" smtClean="0"/>
              <a:t>genocide</a:t>
            </a:r>
          </a:p>
          <a:p>
            <a:pPr lvl="1" algn="just">
              <a:lnSpc>
                <a:spcPct val="100000"/>
              </a:lnSpc>
            </a:pPr>
            <a:endParaRPr lang="en-GB" sz="2000" dirty="0" smtClean="0"/>
          </a:p>
          <a:p>
            <a:pPr algn="just"/>
            <a:r>
              <a:rPr lang="en-GB" sz="2000" dirty="0" smtClean="0"/>
              <a:t>Division </a:t>
            </a:r>
            <a:r>
              <a:rPr lang="cs-CZ" sz="2000" dirty="0"/>
              <a:t>2</a:t>
            </a:r>
            <a:r>
              <a:rPr lang="en-GB" sz="2000" dirty="0"/>
              <a:t> – </a:t>
            </a:r>
            <a:r>
              <a:rPr lang="en-GB" sz="2000" b="1" dirty="0"/>
              <a:t>Crimes </a:t>
            </a:r>
            <a:r>
              <a:rPr lang="en-US" sz="2000" b="1" dirty="0"/>
              <a:t>against Peace and War Crimes</a:t>
            </a:r>
          </a:p>
          <a:p>
            <a:pPr lvl="1" algn="just">
              <a:lnSpc>
                <a:spcPct val="100000"/>
              </a:lnSpc>
            </a:pPr>
            <a:r>
              <a:rPr lang="en-US" sz="2000" dirty="0" smtClean="0"/>
              <a:t>aggression</a:t>
            </a:r>
            <a:r>
              <a:rPr lang="en-US" sz="2000" dirty="0"/>
              <a:t>, preparation of an offensive war, incitement of an offensive war, connections endangering peace, violation of international sanctions, use of a prohibited means of combat and prohibited conduct of warfare, war cruelty, persecution of the population, looting in the area of war operations, abuse of internationally recognized symbols and of state symbols, abuse of a flag and of truce, harming a </a:t>
            </a:r>
            <a:r>
              <a:rPr lang="en-US" sz="2000" dirty="0" err="1"/>
              <a:t>parliamentaire</a:t>
            </a:r>
            <a:endParaRPr lang="en-US" sz="20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Tree>
    <p:extLst>
      <p:ext uri="{BB962C8B-B14F-4D97-AF65-F5344CB8AC3E}">
        <p14:creationId xmlns:p14="http://schemas.microsoft.com/office/powerpoint/2010/main" val="19612831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Nadpis 1"/>
          <p:cNvSpPr>
            <a:spLocks noGrp="1"/>
          </p:cNvSpPr>
          <p:nvPr>
            <p:ph type="title"/>
          </p:nvPr>
        </p:nvSpPr>
        <p:spPr>
          <a:xfrm>
            <a:off x="401759"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509589" y="2017712"/>
            <a:ext cx="8082321" cy="4383087"/>
          </a:xfrm>
        </p:spPr>
        <p:txBody>
          <a:bodyPr/>
          <a:lstStyle/>
          <a:p>
            <a:pPr marL="0" indent="0" algn="just">
              <a:buFont typeface="Wingdings" panose="05000000000000000000" pitchFamily="2" charset="2"/>
              <a:buNone/>
            </a:pPr>
            <a:endParaRPr lang="en-GB" altLang="cs-CZ" dirty="0" smtClean="0"/>
          </a:p>
          <a:p>
            <a:pPr marL="0" indent="0" algn="just">
              <a:buFont typeface="Wingdings" panose="05000000000000000000" pitchFamily="2" charset="2"/>
              <a:buNone/>
            </a:pPr>
            <a:endParaRPr lang="en-GB" altLang="cs-CZ" dirty="0" smtClean="0"/>
          </a:p>
          <a:p>
            <a:pPr marL="0" indent="0" algn="just">
              <a:buFont typeface="Wingdings" panose="05000000000000000000" pitchFamily="2" charset="2"/>
              <a:buNone/>
            </a:pPr>
            <a:endParaRPr lang="cs-CZ" altLang="cs-CZ" dirty="0" smtClean="0"/>
          </a:p>
          <a:p>
            <a:pPr marL="0" indent="0" algn="just">
              <a:spcBef>
                <a:spcPts val="0"/>
              </a:spcBef>
              <a:buFont typeface="Wingdings" panose="05000000000000000000" pitchFamily="2" charset="2"/>
              <a:buNone/>
            </a:pPr>
            <a:r>
              <a:rPr lang="en-GB" altLang="cs-CZ" sz="2000" b="1" dirty="0" err="1" smtClean="0"/>
              <a:t>JUDr</a:t>
            </a:r>
            <a:r>
              <a:rPr lang="en-GB" altLang="cs-CZ" sz="2000" b="1" dirty="0" smtClean="0"/>
              <a:t>. Jan Provazník, Ph.D.</a:t>
            </a:r>
          </a:p>
          <a:p>
            <a:pPr marL="0" indent="0" algn="just">
              <a:spcBef>
                <a:spcPts val="0"/>
              </a:spcBef>
              <a:buFont typeface="Wingdings" panose="05000000000000000000" pitchFamily="2" charset="2"/>
              <a:buNone/>
            </a:pPr>
            <a:r>
              <a:rPr lang="en-GB" altLang="cs-CZ" sz="2000" b="1" dirty="0" smtClean="0"/>
              <a:t>Assistant Professor </a:t>
            </a:r>
          </a:p>
          <a:p>
            <a:pPr marL="0" indent="0" algn="just">
              <a:spcBef>
                <a:spcPts val="0"/>
              </a:spcBef>
              <a:buFont typeface="Wingdings" panose="05000000000000000000" pitchFamily="2" charset="2"/>
              <a:buNone/>
            </a:pPr>
            <a:r>
              <a:rPr lang="en-GB" altLang="cs-CZ" sz="2000" b="1" dirty="0" smtClean="0"/>
              <a:t>Department of Criminal Law</a:t>
            </a:r>
          </a:p>
          <a:p>
            <a:pPr marL="0" indent="0" algn="just">
              <a:spcBef>
                <a:spcPts val="0"/>
              </a:spcBef>
              <a:buFont typeface="Wingdings" panose="05000000000000000000" pitchFamily="2" charset="2"/>
              <a:buNone/>
            </a:pPr>
            <a:r>
              <a:rPr lang="en-GB" altLang="cs-CZ" sz="2000" b="1" dirty="0" smtClean="0"/>
              <a:t>Office: room no. 226</a:t>
            </a:r>
          </a:p>
          <a:p>
            <a:pPr marL="0" indent="0" algn="just">
              <a:spcBef>
                <a:spcPts val="0"/>
              </a:spcBef>
              <a:buFont typeface="Wingdings" panose="05000000000000000000" pitchFamily="2" charset="2"/>
              <a:buNone/>
            </a:pPr>
            <a:r>
              <a:rPr lang="en-GB" altLang="cs-CZ" sz="2000" b="1" dirty="0" smtClean="0"/>
              <a:t>Consultation hours:</a:t>
            </a:r>
            <a:r>
              <a:rPr lang="en-GB" altLang="cs-CZ" sz="2000" dirty="0" smtClean="0"/>
              <a:t> </a:t>
            </a:r>
            <a:r>
              <a:rPr lang="en-GB" altLang="cs-CZ" sz="2000" b="1" smtClean="0"/>
              <a:t>Wednesdays </a:t>
            </a:r>
            <a:r>
              <a:rPr lang="en-GB" altLang="cs-CZ" sz="2000" b="1" smtClean="0"/>
              <a:t>1</a:t>
            </a:r>
            <a:r>
              <a:rPr lang="cs-CZ" altLang="cs-CZ" sz="2000" b="1" smtClean="0"/>
              <a:t>1</a:t>
            </a:r>
            <a:r>
              <a:rPr lang="en-GB" altLang="cs-CZ" sz="2000" b="1" smtClean="0"/>
              <a:t>:</a:t>
            </a:r>
            <a:r>
              <a:rPr lang="cs-CZ" altLang="cs-CZ" sz="2000" b="1" smtClean="0"/>
              <a:t>4</a:t>
            </a:r>
            <a:r>
              <a:rPr lang="en-GB" altLang="cs-CZ" sz="2000" b="1" smtClean="0"/>
              <a:t>0 </a:t>
            </a:r>
            <a:r>
              <a:rPr lang="en-GB" altLang="cs-CZ" sz="2000" b="1" smtClean="0"/>
              <a:t>- </a:t>
            </a:r>
            <a:r>
              <a:rPr lang="en-GB" altLang="cs-CZ" sz="2000" b="1" smtClean="0"/>
              <a:t>1</a:t>
            </a:r>
            <a:r>
              <a:rPr lang="cs-CZ" altLang="cs-CZ" sz="2000" b="1" smtClean="0"/>
              <a:t>2</a:t>
            </a:r>
            <a:r>
              <a:rPr lang="en-GB" altLang="cs-CZ" sz="2000" b="1" smtClean="0"/>
              <a:t>:</a:t>
            </a:r>
            <a:r>
              <a:rPr lang="cs-CZ" altLang="cs-CZ" sz="2000" b="1" smtClean="0"/>
              <a:t>4</a:t>
            </a:r>
            <a:r>
              <a:rPr lang="en-GB" altLang="cs-CZ" sz="2000" b="1" smtClean="0"/>
              <a:t>0</a:t>
            </a:r>
            <a:endParaRPr lang="en-GB" altLang="cs-CZ" sz="2000" b="1" dirty="0" smtClean="0"/>
          </a:p>
          <a:p>
            <a:pPr marL="0" indent="0" algn="just">
              <a:spcBef>
                <a:spcPts val="0"/>
              </a:spcBef>
              <a:buFont typeface="Wingdings" panose="05000000000000000000" pitchFamily="2" charset="2"/>
              <a:buNone/>
            </a:pPr>
            <a:r>
              <a:rPr lang="en-GB" altLang="cs-CZ" sz="2000" b="1" dirty="0" smtClean="0"/>
              <a:t>E:mail:</a:t>
            </a:r>
            <a:r>
              <a:rPr lang="en-GB" altLang="cs-CZ" sz="2000" dirty="0" smtClean="0"/>
              <a:t> </a:t>
            </a:r>
            <a:r>
              <a:rPr lang="en-GB" altLang="cs-CZ" sz="2000" b="1" dirty="0" smtClean="0"/>
              <a:t>jan.provaznik@law.muni.cz</a:t>
            </a:r>
          </a:p>
        </p:txBody>
      </p:sp>
      <p:sp>
        <p:nvSpPr>
          <p:cNvPr id="5" name="Zástupný symbol pro zápatí 4"/>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Tree>
    <p:extLst>
      <p:ext uri="{BB962C8B-B14F-4D97-AF65-F5344CB8AC3E}">
        <p14:creationId xmlns:p14="http://schemas.microsoft.com/office/powerpoint/2010/main" val="12472035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99500" y="432203"/>
            <a:ext cx="8086635" cy="647700"/>
          </a:xfrm>
        </p:spPr>
        <p:txBody>
          <a:bodyPr/>
          <a:lstStyle/>
          <a:p>
            <a:pPr algn="ctr"/>
            <a:r>
              <a:rPr lang="en-GB" dirty="0" smtClean="0"/>
              <a:t>Chapter I. – Crimes against life and health</a:t>
            </a:r>
            <a:endParaRPr lang="en-GB" dirty="0"/>
          </a:p>
        </p:txBody>
      </p:sp>
      <p:sp>
        <p:nvSpPr>
          <p:cNvPr id="3" name="Zástupný symbol pro obsah 2"/>
          <p:cNvSpPr>
            <a:spLocks noGrp="1"/>
          </p:cNvSpPr>
          <p:nvPr>
            <p:ph idx="1"/>
          </p:nvPr>
        </p:nvSpPr>
        <p:spPr>
          <a:xfrm>
            <a:off x="310500" y="756053"/>
            <a:ext cx="8634411" cy="4114800"/>
          </a:xfrm>
        </p:spPr>
        <p:txBody>
          <a:bodyPr/>
          <a:lstStyle/>
          <a:p>
            <a:pPr algn="just">
              <a:lnSpc>
                <a:spcPct val="150000"/>
              </a:lnSpc>
            </a:pPr>
            <a:r>
              <a:rPr lang="en-GB" dirty="0"/>
              <a:t>Division 4 – </a:t>
            </a:r>
            <a:r>
              <a:rPr lang="en-GB" b="1" dirty="0"/>
              <a:t>Crimes against pregnancy of a </a:t>
            </a:r>
            <a:r>
              <a:rPr lang="en-GB" b="1" dirty="0" smtClean="0"/>
              <a:t>woman</a:t>
            </a:r>
          </a:p>
          <a:p>
            <a:pPr lvl="1" algn="just">
              <a:lnSpc>
                <a:spcPct val="150000"/>
              </a:lnSpc>
            </a:pPr>
            <a:r>
              <a:rPr lang="en-GB" sz="2000" dirty="0" smtClean="0"/>
              <a:t>common object – unproblematic course of pregnancy and protection of women’s health during abortion</a:t>
            </a:r>
          </a:p>
          <a:p>
            <a:pPr lvl="1" algn="just">
              <a:lnSpc>
                <a:spcPct val="150000"/>
              </a:lnSpc>
            </a:pPr>
            <a:r>
              <a:rPr lang="en-GB" sz="2000" dirty="0" smtClean="0"/>
              <a:t>illegal abortion without a women’s consent, illegal abortion with a women’s consent, assistance to abortion, tempting a woman to abortion</a:t>
            </a:r>
          </a:p>
          <a:p>
            <a:pPr lvl="1" algn="just">
              <a:lnSpc>
                <a:spcPct val="150000"/>
              </a:lnSpc>
              <a:spcAft>
                <a:spcPts val="0"/>
              </a:spcAft>
            </a:pPr>
            <a:r>
              <a:rPr lang="en-GB" sz="2000" dirty="0" smtClean="0"/>
              <a:t>the pregnant woman is </a:t>
            </a:r>
            <a:r>
              <a:rPr lang="en-GB" sz="2000" u="sng" dirty="0" smtClean="0"/>
              <a:t>never</a:t>
            </a:r>
            <a:r>
              <a:rPr lang="en-GB" sz="2000" dirty="0" smtClean="0"/>
              <a:t> criminally liable</a:t>
            </a:r>
            <a:endParaRPr lang="en-GB" sz="2000" dirty="0"/>
          </a:p>
          <a:p>
            <a:pPr algn="just">
              <a:lnSpc>
                <a:spcPct val="150000"/>
              </a:lnSpc>
            </a:pPr>
            <a:r>
              <a:rPr lang="en-GB" dirty="0"/>
              <a:t>Division 5 – </a:t>
            </a:r>
            <a:r>
              <a:rPr lang="en-GB" b="1" dirty="0"/>
              <a:t>Crimes relating to illegal treatment of human tissues and organs, human embryo and human </a:t>
            </a:r>
            <a:r>
              <a:rPr lang="en-GB" b="1" dirty="0" smtClean="0"/>
              <a:t>genome</a:t>
            </a:r>
            <a:endParaRPr lang="en-GB" b="1" dirty="0"/>
          </a:p>
          <a:p>
            <a:pPr lvl="1" algn="just">
              <a:lnSpc>
                <a:spcPct val="150000"/>
              </a:lnSpc>
            </a:pPr>
            <a:r>
              <a:rPr lang="en-GB" sz="2000" dirty="0" smtClean="0"/>
              <a:t>common object – dignified treatment of human biological components</a:t>
            </a:r>
          </a:p>
          <a:p>
            <a:pPr lvl="1" algn="just">
              <a:lnSpc>
                <a:spcPct val="150000"/>
              </a:lnSpc>
            </a:pPr>
            <a:r>
              <a:rPr lang="en-GB" sz="2000" dirty="0" smtClean="0"/>
              <a:t>illegal extraction of tissues and organs, illegal handling with tissues and organs, extraction of tissues</a:t>
            </a:r>
            <a:r>
              <a:rPr lang="en-GB" sz="2000" dirty="0"/>
              <a:t> </a:t>
            </a:r>
            <a:r>
              <a:rPr lang="en-GB" sz="2000" dirty="0" smtClean="0"/>
              <a:t>and organs and exercise of a transplantation for a consideration, illegal handling with human embryo and genome</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32373027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253661" y="348707"/>
            <a:ext cx="7103956" cy="647700"/>
          </a:xfrm>
        </p:spPr>
        <p:txBody>
          <a:bodyPr/>
          <a:lstStyle/>
          <a:p>
            <a:r>
              <a:rPr lang="cs-CZ" dirty="0" smtClean="0"/>
              <a:t>ECHR </a:t>
            </a:r>
            <a:r>
              <a:rPr lang="cs-CZ" dirty="0" err="1" smtClean="0"/>
              <a:t>judgment</a:t>
            </a:r>
            <a:r>
              <a:rPr lang="cs-CZ" dirty="0" smtClean="0"/>
              <a:t> (GC) </a:t>
            </a:r>
            <a:r>
              <a:rPr lang="cs-CZ" dirty="0" err="1" smtClean="0"/>
              <a:t>Vo</a:t>
            </a:r>
            <a:r>
              <a:rPr lang="cs-CZ" dirty="0" smtClean="0"/>
              <a:t> v. France </a:t>
            </a:r>
            <a:r>
              <a:rPr lang="cs-CZ" dirty="0" err="1" smtClean="0"/>
              <a:t>of</a:t>
            </a:r>
            <a:r>
              <a:rPr lang="cs-CZ" dirty="0" smtClean="0"/>
              <a:t> July 8, 2004 (</a:t>
            </a:r>
            <a:r>
              <a:rPr lang="cs-CZ" dirty="0" err="1" smtClean="0"/>
              <a:t>app</a:t>
            </a:r>
            <a:r>
              <a:rPr lang="cs-CZ" dirty="0" smtClean="0"/>
              <a:t>. No.</a:t>
            </a:r>
            <a:r>
              <a:rPr lang="en-US" dirty="0" smtClean="0"/>
              <a:t>53924/00</a:t>
            </a:r>
            <a:r>
              <a:rPr lang="cs-CZ" dirty="0" smtClean="0"/>
              <a:t>)</a:t>
            </a:r>
            <a:endParaRPr lang="en-US" dirty="0"/>
          </a:p>
        </p:txBody>
      </p:sp>
      <p:sp>
        <p:nvSpPr>
          <p:cNvPr id="3" name="Zástupný symbol pro obsah 2"/>
          <p:cNvSpPr>
            <a:spLocks noGrp="1"/>
          </p:cNvSpPr>
          <p:nvPr>
            <p:ph idx="1"/>
          </p:nvPr>
        </p:nvSpPr>
        <p:spPr>
          <a:xfrm>
            <a:off x="310500" y="1445295"/>
            <a:ext cx="8508905" cy="5210921"/>
          </a:xfrm>
        </p:spPr>
        <p:txBody>
          <a:bodyPr/>
          <a:lstStyle/>
          <a:p>
            <a:pPr algn="just"/>
            <a:r>
              <a:rPr lang="en-GB" dirty="0" smtClean="0"/>
              <a:t>Ms. Vo (Vietnamese origin) was in her 6th month of pregnancy and went to hospital for a regular check</a:t>
            </a:r>
          </a:p>
          <a:p>
            <a:pPr algn="just"/>
            <a:r>
              <a:rPr lang="en-GB" dirty="0" smtClean="0"/>
              <a:t>At the waiting room, another Ms. Vo was present, who had an appointment to have her contraceptive coil removed</a:t>
            </a:r>
          </a:p>
          <a:p>
            <a:pPr algn="just"/>
            <a:r>
              <a:rPr lang="en-GB" dirty="0" smtClean="0"/>
              <a:t>When the nurse called „Ms. Vo, please come in“, the pregnant Ms. Vo entered, although the call was addressed to the other Ms. Vo</a:t>
            </a:r>
          </a:p>
          <a:p>
            <a:pPr algn="just"/>
            <a:r>
              <a:rPr lang="en-GB" dirty="0" smtClean="0"/>
              <a:t>While Ms. Vo didn’t</a:t>
            </a:r>
            <a:r>
              <a:rPr lang="en-US" dirty="0" smtClean="0"/>
              <a:t> understand much French, the doctor stopped an effort to have a medical interview with her and according to the medical documentation, proceeded with the removal of the coil without medically examining her first</a:t>
            </a:r>
          </a:p>
          <a:p>
            <a:pPr algn="just"/>
            <a:r>
              <a:rPr lang="en-US" dirty="0" smtClean="0"/>
              <a:t>When he realized his mistake, it was too late and in spite of every attempt to save the </a:t>
            </a:r>
            <a:r>
              <a:rPr lang="en-US" dirty="0" err="1" smtClean="0"/>
              <a:t>foetus</a:t>
            </a:r>
            <a:r>
              <a:rPr lang="en-US" dirty="0" smtClean="0"/>
              <a:t> and there was a miscarriage </a:t>
            </a:r>
            <a:endParaRPr lang="en-US"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26929417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05000" y="556524"/>
            <a:ext cx="7103956" cy="647700"/>
          </a:xfrm>
        </p:spPr>
        <p:txBody>
          <a:bodyPr/>
          <a:lstStyle/>
          <a:p>
            <a:pPr algn="ctr"/>
            <a:r>
              <a:rPr lang="en-US" dirty="0" smtClean="0"/>
              <a:t>Vo v. France</a:t>
            </a:r>
            <a:endParaRPr lang="en-US" dirty="0"/>
          </a:p>
        </p:txBody>
      </p:sp>
      <p:sp>
        <p:nvSpPr>
          <p:cNvPr id="3" name="Zástupný symbol pro obsah 2"/>
          <p:cNvSpPr>
            <a:spLocks noGrp="1"/>
          </p:cNvSpPr>
          <p:nvPr>
            <p:ph idx="1"/>
          </p:nvPr>
        </p:nvSpPr>
        <p:spPr>
          <a:xfrm>
            <a:off x="405000" y="1553359"/>
            <a:ext cx="8508905" cy="5210921"/>
          </a:xfrm>
        </p:spPr>
        <p:txBody>
          <a:bodyPr/>
          <a:lstStyle/>
          <a:p>
            <a:pPr algn="just"/>
            <a:r>
              <a:rPr lang="en-US" dirty="0" smtClean="0"/>
              <a:t>Was there a crime against a life of the </a:t>
            </a:r>
            <a:r>
              <a:rPr lang="en-US" dirty="0" err="1" smtClean="0"/>
              <a:t>foetus</a:t>
            </a:r>
            <a:r>
              <a:rPr lang="en-US" dirty="0" smtClean="0"/>
              <a:t>?</a:t>
            </a:r>
          </a:p>
          <a:p>
            <a:pPr algn="just"/>
            <a:endParaRPr lang="en-US" dirty="0" smtClean="0"/>
          </a:p>
          <a:p>
            <a:pPr algn="just"/>
            <a:r>
              <a:rPr lang="en-US" dirty="0" smtClean="0"/>
              <a:t>Was there another crime?</a:t>
            </a:r>
          </a:p>
          <a:p>
            <a:pPr algn="just"/>
            <a:endParaRPr lang="en-US" dirty="0" smtClean="0"/>
          </a:p>
          <a:p>
            <a:pPr algn="just"/>
            <a:r>
              <a:rPr lang="en-US" dirty="0" smtClean="0"/>
              <a:t>When does a </a:t>
            </a:r>
            <a:r>
              <a:rPr lang="en-US" dirty="0" err="1" smtClean="0"/>
              <a:t>foetus</a:t>
            </a:r>
            <a:r>
              <a:rPr lang="en-US" dirty="0" smtClean="0"/>
              <a:t> become a subject of protection </a:t>
            </a:r>
            <a:r>
              <a:rPr lang="en-US" dirty="0" err="1" smtClean="0"/>
              <a:t>fo</a:t>
            </a:r>
            <a:r>
              <a:rPr lang="en-US" dirty="0" smtClean="0"/>
              <a:t> criminal law?</a:t>
            </a:r>
            <a:endParaRPr lang="en-US" dirty="0"/>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17467115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737781" y="442562"/>
            <a:ext cx="8086635" cy="647700"/>
          </a:xfrm>
        </p:spPr>
        <p:txBody>
          <a:bodyPr/>
          <a:lstStyle/>
          <a:p>
            <a:pPr algn="ctr"/>
            <a:r>
              <a:rPr lang="en-US" dirty="0" smtClean="0"/>
              <a:t>Vo v. France – the outcome</a:t>
            </a:r>
            <a:endParaRPr lang="en-US" dirty="0"/>
          </a:p>
        </p:txBody>
      </p:sp>
      <p:sp>
        <p:nvSpPr>
          <p:cNvPr id="3" name="Zástupný symbol pro obsah 2"/>
          <p:cNvSpPr>
            <a:spLocks noGrp="1"/>
          </p:cNvSpPr>
          <p:nvPr>
            <p:ph idx="1"/>
          </p:nvPr>
        </p:nvSpPr>
        <p:spPr>
          <a:xfrm>
            <a:off x="499500" y="1277881"/>
            <a:ext cx="8410293" cy="4114800"/>
          </a:xfrm>
        </p:spPr>
        <p:txBody>
          <a:bodyPr/>
          <a:lstStyle/>
          <a:p>
            <a:pPr marL="0" indent="0" algn="just">
              <a:buNone/>
            </a:pPr>
            <a:r>
              <a:rPr lang="en-US" dirty="0" smtClean="0"/>
              <a:t>[…]it </a:t>
            </a:r>
            <a:r>
              <a:rPr lang="en-US" dirty="0"/>
              <a:t>is neither desirable, nor even possible as matters stand, </a:t>
            </a:r>
            <a:r>
              <a:rPr lang="en-US" b="1" dirty="0"/>
              <a:t>to answer in the abstract the question whether the unborn child is a person </a:t>
            </a:r>
            <a:r>
              <a:rPr lang="en-US" dirty="0"/>
              <a:t>for the purposes of Article 2 of the Convention (“</a:t>
            </a:r>
            <a:r>
              <a:rPr lang="en-US" i="1" dirty="0" err="1"/>
              <a:t>personne</a:t>
            </a:r>
            <a:r>
              <a:rPr lang="en-US" dirty="0"/>
              <a:t>” in the French text). As to the instant case, it considers it unnecessary to examine whether the abrupt end to the applicant’s pregnancy falls within the scope of Article 2, seeing that, even assuming that that provision was applicable, </a:t>
            </a:r>
            <a:r>
              <a:rPr lang="en-US" b="1" dirty="0"/>
              <a:t>there was no failure on the part of the respondent State to comply with the requirements relating to the preservation of life in the public-health sphere. </a:t>
            </a:r>
            <a:r>
              <a:rPr lang="en-US" dirty="0"/>
              <a:t>With regard to that issue, the Court has considered whether the legal protection afforded the applicant by France in respect of the loss of the unborn child she was carrying satisfied the procedural requirements inherent in Article 2 of the Convention.</a:t>
            </a:r>
          </a:p>
        </p:txBody>
      </p:sp>
      <p:sp>
        <p:nvSpPr>
          <p:cNvPr id="4" name="Zástupný symbol pro zápatí 3"/>
          <p:cNvSpPr>
            <a:spLocks noGrp="1"/>
          </p:cNvSpPr>
          <p:nvPr>
            <p:ph type="ftr" sz="quarter" idx="10"/>
          </p:nvPr>
        </p:nvSpPr>
        <p:spPr/>
        <p:txBody>
          <a:bodyPr/>
          <a:lstStyle/>
          <a:p>
            <a:r>
              <a:rPr lang="en-US" altLang="cs-CZ" smtClean="0"/>
              <a:t>Introduction to the Special Part of the Czech Criminal Code </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18314538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0.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1.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2.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3.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4.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5.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6.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7.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8.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19.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0.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1.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2.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3.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4.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5.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6.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7.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8.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29.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3.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30.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4.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5.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6.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7.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8.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ppt/theme/themeOverride9.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docProps/app.xml><?xml version="1.0" encoding="utf-8"?>
<Properties xmlns="http://schemas.openxmlformats.org/officeDocument/2006/extended-properties" xmlns:vt="http://schemas.openxmlformats.org/officeDocument/2006/docPropsVTypes">
  <Template/>
  <TotalTime>856</TotalTime>
  <Words>5795</Words>
  <Application>Microsoft Office PowerPoint</Application>
  <PresentationFormat>Předvádění na obrazovce (4:3)</PresentationFormat>
  <Paragraphs>450</Paragraphs>
  <Slides>51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51</vt:i4>
      </vt:variant>
    </vt:vector>
  </HeadingPairs>
  <TitlesOfParts>
    <vt:vector size="55" baseType="lpstr">
      <vt:lpstr>Arial</vt:lpstr>
      <vt:lpstr>Tahoma</vt:lpstr>
      <vt:lpstr>Wingdings</vt:lpstr>
      <vt:lpstr>Presentation_MU_EN</vt:lpstr>
      <vt:lpstr>Selected Problems of Czech Criminal Law  </vt:lpstr>
      <vt:lpstr>Relation Between General and Special part of the CC</vt:lpstr>
      <vt:lpstr>Systematics of the Special part of the CC</vt:lpstr>
      <vt:lpstr>Prezentace aplikace PowerPoint</vt:lpstr>
      <vt:lpstr>Chapter I. – Crimes against life and health</vt:lpstr>
      <vt:lpstr>Chapter I. – Crimes against life and health</vt:lpstr>
      <vt:lpstr>ECHR judgment (GC) Vo v. France of July 8, 2004 (app. No.53924/00)</vt:lpstr>
      <vt:lpstr>Vo v. France</vt:lpstr>
      <vt:lpstr>Vo v. France – the outcome</vt:lpstr>
      <vt:lpstr>Vo v. France – the outcome</vt:lpstr>
      <vt:lpstr>Murder (sec. 140 CC), manslaughter (sec. 141 CC), negligent killing (sec. 143 CC)</vt:lpstr>
      <vt:lpstr>Abortion in the Czech Republic </vt:lpstr>
      <vt:lpstr>Chapter II. – Crimes against freedom and rights to protection of personality, privacy and confidentiality of correspondence</vt:lpstr>
      <vt:lpstr>Chapter II. – Crimes against freedom and rights to protection of personality, privacy and confidentiality of correspondence</vt:lpstr>
      <vt:lpstr>Crimes against confidentiality of messages and documents</vt:lpstr>
      <vt:lpstr>Defamation (sec. 184 CC)</vt:lpstr>
      <vt:lpstr>Chapter III. – Crimes against human dignity in sexual sphere</vt:lpstr>
      <vt:lpstr>Pornography and criminal law in the Czech Republic</vt:lpstr>
      <vt:lpstr>ECHR‘s judgment Laskey, Jaggard and Brown ca. UK (21627/93; 21628/93; 21974/93</vt:lpstr>
      <vt:lpstr>Laskey, Jaggard and Brown ca. UK - outcome</vt:lpstr>
      <vt:lpstr>Prezentace aplikace PowerPoint</vt:lpstr>
      <vt:lpstr>Prezentace aplikace PowerPoint</vt:lpstr>
      <vt:lpstr>Chapter IV. – Crimes against family and minors </vt:lpstr>
      <vt:lpstr>Chapter V. – Crimes against property</vt:lpstr>
      <vt:lpstr>Chapter V. – Individual crimes against property</vt:lpstr>
      <vt:lpstr>Chapter V. – Individual crimes against property – continuation </vt:lpstr>
      <vt:lpstr>Chapter VI. – Economic Crimes</vt:lpstr>
      <vt:lpstr>Chapter VI. – Economic Crimes</vt:lpstr>
      <vt:lpstr>Chapter VI. – Economic Crimes</vt:lpstr>
      <vt:lpstr>Chapter VII. – Generally Dangerous Crimes</vt:lpstr>
      <vt:lpstr>Chapter VII. – Particular Crimes</vt:lpstr>
      <vt:lpstr> Drugs regulation in the Czech Republic</vt:lpstr>
      <vt:lpstr> Weapons regulation in the Czech Republic</vt:lpstr>
      <vt:lpstr> Firearms subjected to permission</vt:lpstr>
      <vt:lpstr> Conditions of the permission</vt:lpstr>
      <vt:lpstr>Chapter VIII. – Crimes against the Environment</vt:lpstr>
      <vt:lpstr>Chapter IX. – Crimes against the Czech Republic, a Foreign State or an International Organization  </vt:lpstr>
      <vt:lpstr>Chapter IX. – Crimes against the Czech Republic, a Foreign State or an International Organization  </vt:lpstr>
      <vt:lpstr>Chapter X. – Crimes against Order in Public Affairs </vt:lpstr>
      <vt:lpstr>Chapter X. – Crimes against Order in Public Affairs </vt:lpstr>
      <vt:lpstr>Chapter X. – Crimes against Order in Public Affairs </vt:lpstr>
      <vt:lpstr>Corruption – active bribery (sec. 332 of the CC) and indirect bribery (sec. 333 of the CC)</vt:lpstr>
      <vt:lpstr>Corruption – passive bribery (sec. 331 of the CC)</vt:lpstr>
      <vt:lpstr>General vs. Other Forms of Criminal Cooperation</vt:lpstr>
      <vt:lpstr>Other Forms in Division 8 of Chapter X.</vt:lpstr>
      <vt:lpstr>Chapter XI. – Crimes against Conscription Duty</vt:lpstr>
      <vt:lpstr>Chapter XII. – Military Crimes</vt:lpstr>
      <vt:lpstr>Chapter XII. – Military Crimes</vt:lpstr>
      <vt:lpstr>Chapter XIII. – Crimes against Humanity, Peace and War Crimes</vt:lpstr>
      <vt:lpstr>Chapter XIII. – Crimes against Humanity, Peace and War Crimes</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Provazník</dc:creator>
  <cp:lastModifiedBy>Jan Provazník</cp:lastModifiedBy>
  <cp:revision>81</cp:revision>
  <cp:lastPrinted>1601-01-01T00:00:00Z</cp:lastPrinted>
  <dcterms:created xsi:type="dcterms:W3CDTF">2017-12-05T17:25:15Z</dcterms:created>
  <dcterms:modified xsi:type="dcterms:W3CDTF">2019-10-16T10:07:42Z</dcterms:modified>
</cp:coreProperties>
</file>