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  <p:sldMasterId id="2147483696" r:id="rId5"/>
    <p:sldMasterId id="2147483708" r:id="rId6"/>
  </p:sldMasterIdLst>
  <p:notesMasterIdLst>
    <p:notesMasterId r:id="rId18"/>
  </p:notesMasterIdLst>
  <p:handoutMasterIdLst>
    <p:handoutMasterId r:id="rId19"/>
  </p:handoutMasterIdLst>
  <p:sldIdLst>
    <p:sldId id="256" r:id="rId7"/>
    <p:sldId id="266" r:id="rId8"/>
    <p:sldId id="299" r:id="rId9"/>
    <p:sldId id="306" r:id="rId10"/>
    <p:sldId id="300" r:id="rId11"/>
    <p:sldId id="309" r:id="rId12"/>
    <p:sldId id="356" r:id="rId13"/>
    <p:sldId id="357" r:id="rId14"/>
    <p:sldId id="310" r:id="rId15"/>
    <p:sldId id="347" r:id="rId16"/>
    <p:sldId id="296" r:id="rId1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6912" autoAdjust="0"/>
    <p:restoredTop sz="96754" autoAdjust="0"/>
  </p:normalViewPr>
  <p:slideViewPr>
    <p:cSldViewPr snapToGrid="0">
      <p:cViewPr varScale="1">
        <p:scale>
          <a:sx n="115" d="100"/>
          <a:sy n="115" d="100"/>
        </p:scale>
        <p:origin x="111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6666666666666703E-2"/>
          <c:y val="6.8702290076335923E-2"/>
          <c:w val="0.82060503639875226"/>
          <c:h val="0.838702290076336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56-4787-AAD8-C9EAA4457A5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56-4787-AAD8-C9EAA4457A5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56-4787-AAD8-C9EAA4457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86735016"/>
        <c:axId val="402309840"/>
      </c:barChart>
      <c:catAx>
        <c:axId val="386735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402309840"/>
        <c:crosses val="autoZero"/>
        <c:auto val="1"/>
        <c:lblAlgn val="ctr"/>
        <c:lblOffset val="100"/>
        <c:noMultiLvlLbl val="0"/>
      </c:catAx>
      <c:valAx>
        <c:axId val="402309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67350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BE125B44-EA9F-40DC-9421-87D42174D6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0835EBE0-0CC4-4619-A835-594CA361B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80" y="1143000"/>
            <a:ext cx="8231029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80" y="2286000"/>
            <a:ext cx="8231029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083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79" y="1143000"/>
            <a:ext cx="8154816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pic>
        <p:nvPicPr>
          <p:cNvPr id="8" name="Picture 7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79" y="2286000"/>
            <a:ext cx="3886875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725220" y="2286000"/>
            <a:ext cx="3886875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41298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auto">
          <a:xfrm>
            <a:off x="0" y="3886200"/>
            <a:ext cx="9145588" cy="2971800"/>
          </a:xfrm>
          <a:prstGeom prst="rect">
            <a:avLst/>
          </a:prstGeom>
          <a:solidFill>
            <a:schemeClr val="tx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ＭＳ Ｐゴシック" pitchFamily="10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19" y="5257800"/>
            <a:ext cx="7773750" cy="6858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919" y="6019800"/>
            <a:ext cx="6401912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s-ES" dirty="0"/>
          </a:p>
        </p:txBody>
      </p:sp>
      <p:pic>
        <p:nvPicPr>
          <p:cNvPr id="4" name="Picture 3" descr="Screen Shot 2016-02-03 at 10.58.13 AM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76307" cy="3886200"/>
          </a:xfrm>
          <a:prstGeom prst="rect">
            <a:avLst/>
          </a:prstGeom>
        </p:spPr>
      </p:pic>
      <p:pic>
        <p:nvPicPr>
          <p:cNvPr id="9" name="Picture 8" descr="LILP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707" y="4180269"/>
            <a:ext cx="2972316" cy="860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7389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LINCOLN-PPT-JPGS-6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5588" cy="68721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345" y="4038600"/>
            <a:ext cx="7773750" cy="990600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345" y="5257800"/>
            <a:ext cx="6401912" cy="457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600" b="0">
                <a:solidFill>
                  <a:srgbClr val="FFFFFF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s-E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838346" y="5867400"/>
            <a:ext cx="6859191" cy="457200"/>
          </a:xfrm>
          <a:prstGeom prst="rect">
            <a:avLst/>
          </a:prstGeom>
        </p:spPr>
        <p:txBody>
          <a:bodyPr vert="horz"/>
          <a:lstStyle>
            <a:lvl1pPr marL="0" indent="0" algn="l">
              <a:buFontTx/>
              <a:buNone/>
              <a:defRPr sz="800" kern="100" spc="5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 sz="800">
                <a:solidFill>
                  <a:schemeClr val="bg1"/>
                </a:solidFill>
              </a:defRPr>
            </a:lvl2pPr>
            <a:lvl3pPr marL="914400" indent="0" algn="l">
              <a:buFontTx/>
              <a:buNone/>
              <a:defRPr sz="800">
                <a:solidFill>
                  <a:schemeClr val="bg1"/>
                </a:solidFill>
              </a:defRPr>
            </a:lvl3pPr>
            <a:lvl4pPr marL="1371600" indent="0" algn="l">
              <a:buFontTx/>
              <a:buNone/>
              <a:defRPr sz="800">
                <a:solidFill>
                  <a:schemeClr val="bg1"/>
                </a:solidFill>
              </a:defRPr>
            </a:lvl4pPr>
            <a:lvl5pPr marL="1828800" indent="0" algn="l">
              <a:buFontTx/>
              <a:buNone/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40137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79" y="1143000"/>
            <a:ext cx="3886875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79" y="2286000"/>
            <a:ext cx="3886875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pic>
        <p:nvPicPr>
          <p:cNvPr id="6" name="Picture 5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sp>
        <p:nvSpPr>
          <p:cNvPr id="8" name="Picture Placeholder 2"/>
          <p:cNvSpPr>
            <a:spLocks noGrp="1"/>
          </p:cNvSpPr>
          <p:nvPr>
            <p:ph type="pic" idx="12"/>
          </p:nvPr>
        </p:nvSpPr>
        <p:spPr>
          <a:xfrm>
            <a:off x="4649007" y="1143000"/>
            <a:ext cx="4115515" cy="4953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</p:spTree>
    <p:extLst>
      <p:ext uri="{BB962C8B-B14F-4D97-AF65-F5344CB8AC3E}">
        <p14:creationId xmlns:p14="http://schemas.microsoft.com/office/powerpoint/2010/main" val="946321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80" y="1143000"/>
            <a:ext cx="8231029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80" y="2286000"/>
            <a:ext cx="8231029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5383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79" y="1143000"/>
            <a:ext cx="8154816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pic>
        <p:nvPicPr>
          <p:cNvPr id="8" name="Picture 7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79" y="2286000"/>
            <a:ext cx="3886875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0" name="Content Placeholder 2"/>
          <p:cNvSpPr>
            <a:spLocks noGrp="1"/>
          </p:cNvSpPr>
          <p:nvPr>
            <p:ph idx="12"/>
          </p:nvPr>
        </p:nvSpPr>
        <p:spPr>
          <a:xfrm>
            <a:off x="4725220" y="2286000"/>
            <a:ext cx="3886875" cy="38100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02094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79" y="1143000"/>
            <a:ext cx="777375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 bwMode="auto">
          <a:xfrm>
            <a:off x="457280" y="2133600"/>
            <a:ext cx="4039301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CLICK TO EDIT MASTER TITLE STYLE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 userDrawn="1"/>
        </p:nvSpPr>
        <p:spPr bwMode="auto">
          <a:xfrm>
            <a:off x="4649007" y="2133600"/>
            <a:ext cx="4039301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accent1"/>
                </a:solidFill>
                <a:latin typeface="+mj-lt"/>
                <a:ea typeface="MS PGothic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MS PGothic" pitchFamily="34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006600"/>
                </a:solidFill>
                <a:latin typeface="Arial" charset="0"/>
                <a:ea typeface="ＭＳ Ｐゴシック" pitchFamily="100" charset="-128"/>
              </a:defRPr>
            </a:lvl9pPr>
          </a:lstStyle>
          <a:p>
            <a:pPr algn="l"/>
            <a:r>
              <a:rPr lang="en-US" sz="1400" dirty="0" smtClean="0">
                <a:solidFill>
                  <a:schemeClr val="tx1"/>
                </a:solidFill>
              </a:rPr>
              <a:t>CLICK TO EDIT MASTER TITLE STYLE</a:t>
            </a:r>
            <a:endParaRPr lang="es-ES" sz="1400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79" y="2895600"/>
            <a:ext cx="3886875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725220" y="2895600"/>
            <a:ext cx="3886875" cy="3200400"/>
          </a:xfrm>
          <a:prstGeom prst="rect">
            <a:avLst/>
          </a:prstGeom>
        </p:spPr>
        <p:txBody>
          <a:bodyPr/>
          <a:lstStyle>
            <a:lvl1pPr marL="342900" indent="-342900">
              <a:buFont typeface="Arial"/>
              <a:buChar char="•"/>
              <a:defRPr sz="1600">
                <a:solidFill>
                  <a:srgbClr val="48535B"/>
                </a:solidFill>
              </a:defRPr>
            </a:lvl1pPr>
            <a:lvl2pPr>
              <a:defRPr sz="1600">
                <a:solidFill>
                  <a:srgbClr val="48535B"/>
                </a:solidFill>
              </a:defRPr>
            </a:lvl2pPr>
            <a:lvl3pPr>
              <a:defRPr sz="1600">
                <a:solidFill>
                  <a:srgbClr val="48535B"/>
                </a:solidFill>
              </a:defRPr>
            </a:lvl3pPr>
            <a:lvl4pPr>
              <a:defRPr sz="1600">
                <a:solidFill>
                  <a:srgbClr val="48535B"/>
                </a:solidFill>
              </a:defRPr>
            </a:lvl4pPr>
            <a:lvl5pPr marL="2057400" indent="-228600">
              <a:buFont typeface="Arial"/>
              <a:buChar char="•"/>
              <a:defRPr sz="1600">
                <a:solidFill>
                  <a:srgbClr val="48535B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4415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66" y="1600201"/>
            <a:ext cx="8383456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66" y="5748338"/>
            <a:ext cx="8383456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381066" y="838200"/>
            <a:ext cx="8383456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434145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1066" y="838200"/>
            <a:ext cx="8383456" cy="566738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s-E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66" y="1600201"/>
            <a:ext cx="3963088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66" y="5748338"/>
            <a:ext cx="3963088" cy="423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6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sp>
        <p:nvSpPr>
          <p:cNvPr id="6" name="Picture Placeholder 2"/>
          <p:cNvSpPr>
            <a:spLocks noGrp="1"/>
          </p:cNvSpPr>
          <p:nvPr>
            <p:ph type="pic" idx="10"/>
          </p:nvPr>
        </p:nvSpPr>
        <p:spPr>
          <a:xfrm>
            <a:off x="4801434" y="1600201"/>
            <a:ext cx="3963088" cy="39624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 smtClean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1"/>
          </p:nvPr>
        </p:nvSpPr>
        <p:spPr>
          <a:xfrm>
            <a:off x="4801434" y="5715000"/>
            <a:ext cx="3963088" cy="457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55444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graphicFrame>
        <p:nvGraphicFramePr>
          <p:cNvPr id="7" name="Chart 6"/>
          <p:cNvGraphicFramePr/>
          <p:nvPr userDrawn="1">
            <p:extLst/>
          </p:nvPr>
        </p:nvGraphicFramePr>
        <p:xfrm>
          <a:off x="533493" y="2514600"/>
          <a:ext cx="8078603" cy="332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79" y="1143000"/>
            <a:ext cx="7773750" cy="838200"/>
          </a:xfrm>
          <a:prstGeom prst="rect">
            <a:avLst/>
          </a:prstGeom>
        </p:spPr>
        <p:txBody>
          <a:bodyPr/>
          <a:lstStyle>
            <a:lvl1pPr algn="l">
              <a:defRPr sz="1800" b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775618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INCOLN-PPT-JPGS-02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5588" cy="759979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 userDrawn="1">
            <p:extLst/>
          </p:nvPr>
        </p:nvGraphicFramePr>
        <p:xfrm>
          <a:off x="533493" y="1981200"/>
          <a:ext cx="8078606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97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7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7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7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76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76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76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76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76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1456" marR="91456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1456" marR="9145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533493" y="1143000"/>
            <a:ext cx="8078603" cy="838200"/>
          </a:xfrm>
          <a:prstGeom prst="rect">
            <a:avLst/>
          </a:prstGeom>
        </p:spPr>
        <p:txBody>
          <a:bodyPr/>
          <a:lstStyle>
            <a:lvl1pPr algn="l">
              <a:defRPr sz="18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Sample Chart Header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075921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04853" y="6553200"/>
            <a:ext cx="6478125" cy="3048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sv-SE" smtClean="0"/>
              <a:t>DATE  |  PRESENTER  |  TITLE</a:t>
            </a:r>
            <a:endParaRPr lang="en-US" dirty="0"/>
          </a:p>
        </p:txBody>
      </p:sp>
      <p:pic>
        <p:nvPicPr>
          <p:cNvPr id="4" name="Picture 3" descr="LINCOLN-PPT-JPGS-7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13" y="-57269"/>
            <a:ext cx="9304382" cy="6991469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 userDrawn="1"/>
        </p:nvSpPr>
        <p:spPr bwMode="auto">
          <a:xfrm>
            <a:off x="685919" y="5638800"/>
            <a:ext cx="6401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600">
                <a:solidFill>
                  <a:srgbClr val="48535B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rgbClr val="006600"/>
                </a:solidFill>
                <a:latin typeface="+mn-lt"/>
                <a:ea typeface="MS PGothic" pitchFamily="34" charset="-128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rgbClr val="FF0000"/>
                </a:solidFill>
                <a:latin typeface="+mn-lt"/>
                <a:ea typeface="MS PGothic" pitchFamily="34" charset="-128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rtl="0">
              <a:lnSpc>
                <a:spcPct val="130000"/>
              </a:lnSpc>
            </a:pPr>
            <a:r>
              <a:rPr lang="en-US" sz="1200" b="0" i="0" u="none" strike="noStrike" kern="500" spc="90" baseline="3000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113 BRATTLE STREET  CAMBRIDGE, MA 02138</a:t>
            </a:r>
            <a:r>
              <a:rPr lang="en-US" sz="1200" b="0" i="0" u="none" strike="noStrike" kern="500" spc="90" baseline="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   </a:t>
            </a:r>
            <a:r>
              <a:rPr lang="en-US" sz="1200" b="0" i="0" u="none" strike="noStrike" kern="500" spc="90" baseline="30000" dirty="0" smtClean="0">
                <a:solidFill>
                  <a:schemeClr val="bg1"/>
                </a:solidFill>
                <a:latin typeface="+mn-lt"/>
                <a:ea typeface="MS PGothic" pitchFamily="34" charset="-128"/>
                <a:cs typeface="ＭＳ Ｐゴシック" charset="0"/>
              </a:rPr>
              <a:t>@LANDPOLICY    </a:t>
            </a:r>
            <a:r>
              <a:rPr lang="en-US" sz="1200" b="0" i="0" u="none" strike="noStrike" kern="500" spc="90" baseline="30000" dirty="0" smtClean="0">
                <a:solidFill>
                  <a:schemeClr val="tx2"/>
                </a:solidFill>
                <a:latin typeface="+mn-lt"/>
                <a:ea typeface="MS PGothic" pitchFamily="34" charset="-128"/>
                <a:cs typeface="ＭＳ Ｐゴシック" charset="0"/>
              </a:rPr>
              <a:t>LINCOLNINST.EDU</a:t>
            </a: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 smtClean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  <a:p>
            <a:pPr algn="l" rtl="0">
              <a:lnSpc>
                <a:spcPct val="130000"/>
              </a:lnSpc>
            </a:pPr>
            <a:endParaRPr lang="en-US" sz="1200" b="0" i="0" u="none" strike="noStrike" kern="500" spc="90" baseline="30000" dirty="0" smtClean="0">
              <a:solidFill>
                <a:schemeClr val="bg1"/>
              </a:solidFill>
              <a:latin typeface="+mn-lt"/>
              <a:ea typeface="MS PGothic" pitchFamily="34" charset="-128"/>
              <a:cs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609706" y="1143000"/>
            <a:ext cx="7773750" cy="838200"/>
          </a:xfrm>
          <a:prstGeom prst="rect">
            <a:avLst/>
          </a:prstGeom>
        </p:spPr>
        <p:txBody>
          <a:bodyPr/>
          <a:lstStyle>
            <a:lvl1pPr algn="l">
              <a:defRPr sz="3600" b="0" baseline="0">
                <a:solidFill>
                  <a:srgbClr val="92C82A"/>
                </a:solidFill>
              </a:defRPr>
            </a:lvl1pPr>
          </a:lstStyle>
          <a:p>
            <a:r>
              <a:rPr lang="en-US" noProof="0" dirty="0" smtClean="0"/>
              <a:t>Thank you</a:t>
            </a:r>
            <a:endParaRPr lang="en-US" noProof="0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09706" y="2209800"/>
            <a:ext cx="7773750" cy="16002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40000"/>
              </a:lnSpc>
              <a:buNone/>
              <a:defRPr sz="900" spc="10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GEORGE MCCARTHY, PRESIDENT</a:t>
            </a:r>
          </a:p>
          <a:p>
            <a:pPr lvl="0"/>
            <a:r>
              <a:rPr lang="en-US" dirty="0" smtClean="0"/>
              <a:t>LINCOLN INSTITUTE OF LAND POLICY</a:t>
            </a:r>
          </a:p>
          <a:p>
            <a:pPr lvl="0"/>
            <a:r>
              <a:rPr lang="en-US" dirty="0" smtClean="0"/>
              <a:t>GMCCARTHY@LINCOLNINST.EDU</a:t>
            </a:r>
          </a:p>
          <a:p>
            <a:pPr lvl="0"/>
            <a:r>
              <a:rPr lang="en-US" dirty="0" smtClean="0"/>
              <a:t>@GMACMCCARTHY</a:t>
            </a:r>
          </a:p>
        </p:txBody>
      </p:sp>
    </p:spTree>
    <p:extLst>
      <p:ext uri="{BB962C8B-B14F-4D97-AF65-F5344CB8AC3E}">
        <p14:creationId xmlns:p14="http://schemas.microsoft.com/office/powerpoint/2010/main" val="1577269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5588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 sz="1600" smtClean="0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98" y="-63500"/>
            <a:ext cx="2340381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70" y="431801"/>
            <a:ext cx="5392086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2385" y="2457450"/>
            <a:ext cx="2753203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 sz="1600" smtClean="0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570" y="3860800"/>
            <a:ext cx="5970037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570" y="3141663"/>
            <a:ext cx="5970037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570" y="6442075"/>
            <a:ext cx="49618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9382" y="6442075"/>
            <a:ext cx="658926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25FC664-6897-4B9D-85E4-F393891523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59365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2646A-8DB9-4AA7-9236-7FB490FDE4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3236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438" y="4406901"/>
            <a:ext cx="777375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1D6F-2382-425E-889B-52E67B9DE5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23776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269" y="1773239"/>
            <a:ext cx="3810662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3357" y="1773239"/>
            <a:ext cx="3810662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923FE-10DD-40A2-9606-96AA0F4F7A0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74869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79" y="1535113"/>
            <a:ext cx="40408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79" y="2174875"/>
            <a:ext cx="40408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832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832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227E1-CF00-420D-B755-FA532DA311A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56392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F2BF8-041C-44B4-BA70-5BE83C4F95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52183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1E0FF-A511-435D-9CC4-1AD10E6668F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83000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671" y="273051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80" y="1435101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C3BAB-A38B-49E3-9A73-6B3F0C2CC4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47062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E572C-7410-4213-BF95-DCFB2B07F11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938454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80DED-E19A-4275-ABC0-B6603A98815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99826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1696" y="1125538"/>
            <a:ext cx="1946613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269" y="1125538"/>
            <a:ext cx="5689000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EB6217-5234-471E-B8A8-C5F4D71AD1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347864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559" y="1125539"/>
            <a:ext cx="777375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269" y="1773238"/>
            <a:ext cx="7773750" cy="21018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0269" y="4027489"/>
            <a:ext cx="7773750" cy="21034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8EE5D-2F56-4DE1-AF50-0BF00BB1AD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26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447" y="1695075"/>
            <a:ext cx="3914489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image" Target="../media/image11.emf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10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21" r:id="rId15"/>
    <p:sldLayoutId id="2147483722" r:id="rId16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2"/>
          <p:cNvSpPr txBox="1">
            <a:spLocks noChangeArrowheads="1"/>
          </p:cNvSpPr>
          <p:nvPr userDrawn="1"/>
        </p:nvSpPr>
        <p:spPr>
          <a:xfrm>
            <a:off x="7697537" y="6553200"/>
            <a:ext cx="1295625" cy="304800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48535B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fld id="{9C95F0FB-10D1-4F91-96C3-7A249518A3C7}" type="slidenum">
              <a:rPr lang="en-US" altLang="en-US" sz="900" smtClean="0"/>
              <a:pPr algn="r">
                <a:defRPr/>
              </a:pPr>
              <a:t>‹#›</a:t>
            </a:fld>
            <a:endParaRPr lang="en-US" altLang="en-US" sz="90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81066" y="6477000"/>
            <a:ext cx="563977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kern="500" spc="80" dirty="0" smtClean="0"/>
              <a:t>DATE  |</a:t>
            </a:r>
            <a:r>
              <a:rPr lang="en-US" sz="800" kern="500" spc="80" baseline="0" dirty="0" smtClean="0"/>
              <a:t>  PRESENTER</a:t>
            </a:r>
            <a:endParaRPr lang="en-US" sz="800" kern="500" spc="80" dirty="0"/>
          </a:p>
        </p:txBody>
      </p:sp>
    </p:spTree>
    <p:extLst>
      <p:ext uri="{BB962C8B-B14F-4D97-AF65-F5344CB8AC3E}">
        <p14:creationId xmlns:p14="http://schemas.microsoft.com/office/powerpoint/2010/main" val="4136824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  <a:ea typeface="ＭＳ Ｐゴシック" pitchFamily="10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00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0" y="-6350"/>
            <a:ext cx="9145588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cs-CZ" altLang="cs-CZ" sz="1600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559" y="1125539"/>
            <a:ext cx="777375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269" y="1773239"/>
            <a:ext cx="777375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682" y="6442076"/>
            <a:ext cx="683855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4619" y="6442076"/>
            <a:ext cx="663690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 smtClean="0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9EE88224-AAF8-481D-A658-6627893938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079" name="Text Box 10"/>
          <p:cNvSpPr txBox="1">
            <a:spLocks noChangeArrowheads="1"/>
          </p:cNvSpPr>
          <p:nvPr/>
        </p:nvSpPr>
        <p:spPr bwMode="auto">
          <a:xfrm>
            <a:off x="6589269" y="161925"/>
            <a:ext cx="216096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cs-CZ" altLang="cs-CZ" sz="1400" smtClean="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570" y="214313"/>
            <a:ext cx="2422946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98" y="-6350"/>
            <a:ext cx="2340381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Rectangle 25"/>
          <p:cNvSpPr>
            <a:spLocks noChangeArrowheads="1"/>
          </p:cNvSpPr>
          <p:nvPr/>
        </p:nvSpPr>
        <p:spPr bwMode="auto">
          <a:xfrm>
            <a:off x="6392385" y="819150"/>
            <a:ext cx="2753203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endParaRPr lang="cs-CZ" altLang="cs-CZ" sz="1600" smtClean="0"/>
          </a:p>
        </p:txBody>
      </p:sp>
    </p:spTree>
    <p:extLst>
      <p:ext uri="{BB962C8B-B14F-4D97-AF65-F5344CB8AC3E}">
        <p14:creationId xmlns:p14="http://schemas.microsoft.com/office/powerpoint/2010/main" val="349002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en-US" dirty="0" smtClean="0"/>
              <a:t>Taxes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Michal Radvan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171575"/>
            <a:ext cx="8066301" cy="4937911"/>
          </a:xfrm>
        </p:spPr>
        <p:txBody>
          <a:bodyPr/>
          <a:lstStyle/>
          <a:p>
            <a:r>
              <a:rPr lang="cs-CZ" dirty="0" smtClean="0"/>
              <a:t>CHOOSE THE BEST LOCAL TAXES!!!</a:t>
            </a:r>
          </a:p>
          <a:p>
            <a:r>
              <a:rPr lang="cs-CZ" dirty="0" err="1" smtClean="0"/>
              <a:t>Property</a:t>
            </a:r>
            <a:r>
              <a:rPr lang="cs-CZ" dirty="0" smtClean="0"/>
              <a:t> tax is no. 1 </a:t>
            </a:r>
            <a:r>
              <a:rPr lang="cs-CZ" dirty="0" err="1" smtClean="0"/>
              <a:t>local</a:t>
            </a:r>
            <a:r>
              <a:rPr lang="cs-CZ" dirty="0" smtClean="0"/>
              <a:t> tax</a:t>
            </a:r>
          </a:p>
          <a:p>
            <a:r>
              <a:rPr lang="cs-CZ" dirty="0" smtClean="0"/>
              <a:t>THINK ABOUT THE TAX BASE!!!</a:t>
            </a:r>
          </a:p>
          <a:p>
            <a:pPr lvl="1"/>
            <a:r>
              <a:rPr lang="cs-CZ" dirty="0" smtClean="0"/>
              <a:t>Unit </a:t>
            </a:r>
            <a:r>
              <a:rPr lang="cs-CZ" dirty="0" err="1" smtClean="0"/>
              <a:t>vs</a:t>
            </a:r>
            <a:r>
              <a:rPr lang="cs-CZ" dirty="0" smtClean="0"/>
              <a:t> ad </a:t>
            </a:r>
            <a:r>
              <a:rPr lang="cs-CZ" dirty="0" err="1" smtClean="0"/>
              <a:t>valorem</a:t>
            </a:r>
            <a:endParaRPr lang="cs-CZ" dirty="0" smtClean="0"/>
          </a:p>
          <a:p>
            <a:pPr lvl="1"/>
            <a:r>
              <a:rPr lang="cs-CZ" dirty="0" smtClean="0"/>
              <a:t>Re-</a:t>
            </a:r>
            <a:r>
              <a:rPr lang="cs-CZ" dirty="0" err="1" smtClean="0"/>
              <a:t>evaluations</a:t>
            </a:r>
            <a:endParaRPr lang="cs-CZ" dirty="0" smtClean="0"/>
          </a:p>
          <a:p>
            <a:pPr lvl="1"/>
            <a:r>
              <a:rPr lang="cs-CZ" dirty="0" err="1" smtClean="0"/>
              <a:t>Rates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Competences</a:t>
            </a:r>
            <a:r>
              <a:rPr lang="cs-CZ" dirty="0" smtClean="0"/>
              <a:t> of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officials</a:t>
            </a:r>
            <a:r>
              <a:rPr lang="cs-CZ" dirty="0" smtClean="0"/>
              <a:t> (basic </a:t>
            </a:r>
            <a:r>
              <a:rPr lang="cs-CZ" dirty="0" err="1" smtClean="0"/>
              <a:t>rates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local</a:t>
            </a:r>
            <a:r>
              <a:rPr lang="cs-CZ" dirty="0" smtClean="0"/>
              <a:t> </a:t>
            </a:r>
            <a:r>
              <a:rPr lang="cs-CZ" dirty="0" err="1" smtClean="0"/>
              <a:t>rates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Costs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revenues</a:t>
            </a:r>
            <a:endParaRPr lang="cs-CZ" dirty="0" smtClean="0"/>
          </a:p>
          <a:p>
            <a:pPr lvl="1"/>
            <a:r>
              <a:rPr lang="cs-CZ" dirty="0" err="1" smtClean="0"/>
              <a:t>Easy</a:t>
            </a:r>
            <a:r>
              <a:rPr lang="cs-CZ" dirty="0" smtClean="0"/>
              <a:t> </a:t>
            </a:r>
            <a:r>
              <a:rPr lang="cs-CZ" dirty="0" err="1" smtClean="0"/>
              <a:t>administration</a:t>
            </a:r>
            <a:r>
              <a:rPr lang="cs-CZ" dirty="0" smtClean="0"/>
              <a:t> and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Self-application</a:t>
            </a:r>
            <a:endParaRPr lang="cs-CZ" dirty="0" smtClean="0"/>
          </a:p>
          <a:p>
            <a:pPr>
              <a:lnSpc>
                <a:spcPct val="100000"/>
              </a:lnSpc>
            </a:pPr>
            <a:r>
              <a:rPr lang="cs-CZ" dirty="0" err="1" smtClean="0"/>
              <a:t>Revenues</a:t>
            </a:r>
            <a:r>
              <a:rPr lang="cs-CZ" dirty="0" smtClean="0"/>
              <a:t> </a:t>
            </a:r>
            <a:r>
              <a:rPr lang="cs-CZ" dirty="0" err="1" smtClean="0"/>
              <a:t>vs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</a:t>
            </a:r>
            <a:r>
              <a:rPr lang="cs-CZ" dirty="0" err="1" smtClean="0"/>
              <a:t>economic</a:t>
            </a:r>
            <a:r>
              <a:rPr lang="cs-CZ" dirty="0" smtClean="0"/>
              <a:t> and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issues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6200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1086854"/>
          </a:xfrm>
        </p:spPr>
        <p:txBody>
          <a:bodyPr/>
          <a:lstStyle/>
          <a:p>
            <a:r>
              <a:rPr lang="cs-CZ" dirty="0" smtClean="0"/>
              <a:t>3+1 </a:t>
            </a:r>
            <a:r>
              <a:rPr lang="en-GB" dirty="0"/>
              <a:t>basic types of laws as for their legal force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150668"/>
            <a:ext cx="8066301" cy="368133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200" dirty="0"/>
              <a:t>International </a:t>
            </a:r>
            <a:r>
              <a:rPr lang="cs-CZ" sz="2200" dirty="0" err="1"/>
              <a:t>laws</a:t>
            </a:r>
            <a:endParaRPr lang="cs-CZ" sz="2200" dirty="0"/>
          </a:p>
          <a:p>
            <a:pPr>
              <a:lnSpc>
                <a:spcPct val="100000"/>
              </a:lnSpc>
            </a:pPr>
            <a:r>
              <a:rPr lang="en-GB" sz="2200" dirty="0"/>
              <a:t>Constitutional</a:t>
            </a:r>
            <a:r>
              <a:rPr lang="cs-CZ" sz="2200" dirty="0"/>
              <a:t> </a:t>
            </a:r>
            <a:r>
              <a:rPr lang="en-GB" sz="2200" dirty="0"/>
              <a:t>laws</a:t>
            </a:r>
            <a:endParaRPr lang="cs-CZ" sz="2200" dirty="0"/>
          </a:p>
          <a:p>
            <a:pPr>
              <a:lnSpc>
                <a:spcPct val="100000"/>
              </a:lnSpc>
            </a:pPr>
            <a:r>
              <a:rPr lang="en-GB" sz="2200" dirty="0"/>
              <a:t>Ordinary</a:t>
            </a:r>
            <a:r>
              <a:rPr lang="cs-CZ" sz="2200" dirty="0"/>
              <a:t> </a:t>
            </a:r>
            <a:r>
              <a:rPr lang="en-GB" sz="2200" dirty="0"/>
              <a:t>laws in </a:t>
            </a:r>
            <a:r>
              <a:rPr lang="cs-CZ" sz="2200" dirty="0" err="1" smtClean="0"/>
              <a:t>the</a:t>
            </a:r>
            <a:r>
              <a:rPr lang="cs-CZ" sz="2200" dirty="0" smtClean="0"/>
              <a:t> </a:t>
            </a:r>
            <a:r>
              <a:rPr lang="en-GB" sz="2200" dirty="0" smtClean="0"/>
              <a:t>form </a:t>
            </a:r>
            <a:r>
              <a:rPr lang="en-GB" sz="2200" dirty="0"/>
              <a:t>of statutes</a:t>
            </a:r>
            <a:endParaRPr lang="cs-CZ" sz="2200" dirty="0"/>
          </a:p>
          <a:p>
            <a:pPr marL="662400" lvl="2"/>
            <a:r>
              <a:rPr lang="en-GB" sz="1700" dirty="0">
                <a:ea typeface="+mn-ea"/>
                <a:cs typeface="+mn-cs"/>
              </a:rPr>
              <a:t>These may impose obligations on individuals and corporations, but these obligations have to comply with the limits set forth by the constitutional order. </a:t>
            </a:r>
            <a:endParaRPr lang="cs-CZ" sz="1700" dirty="0">
              <a:ea typeface="+mn-ea"/>
              <a:cs typeface="+mn-cs"/>
            </a:endParaRPr>
          </a:p>
          <a:p>
            <a:pPr>
              <a:lnSpc>
                <a:spcPct val="100000"/>
              </a:lnSpc>
            </a:pPr>
            <a:r>
              <a:rPr lang="en-US" sz="2200" dirty="0" smtClean="0"/>
              <a:t>Ordinances and decrees (bylaws) issued by the bodies of executive power</a:t>
            </a:r>
          </a:p>
          <a:p>
            <a:pPr marL="662400" lvl="2"/>
            <a:r>
              <a:rPr lang="en-GB" sz="1700" dirty="0" smtClean="0">
                <a:ea typeface="+mn-ea"/>
                <a:cs typeface="+mn-cs"/>
              </a:rPr>
              <a:t>These </a:t>
            </a:r>
            <a:r>
              <a:rPr lang="en-GB" sz="1700" dirty="0">
                <a:ea typeface="+mn-ea"/>
                <a:cs typeface="+mn-cs"/>
              </a:rPr>
              <a:t>are rather supplementary </a:t>
            </a:r>
            <a:r>
              <a:rPr lang="en-GB" sz="1700" dirty="0" smtClean="0">
                <a:ea typeface="+mn-ea"/>
                <a:cs typeface="+mn-cs"/>
              </a:rPr>
              <a:t>to </a:t>
            </a:r>
            <a:r>
              <a:rPr lang="en-GB" sz="1700" dirty="0">
                <a:ea typeface="+mn-ea"/>
                <a:cs typeface="+mn-cs"/>
              </a:rPr>
              <a:t>ordinary laws</a:t>
            </a:r>
            <a:r>
              <a:rPr lang="cs-CZ" sz="1700" dirty="0"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972002"/>
          </a:xfrm>
        </p:spPr>
        <p:txBody>
          <a:bodyPr/>
          <a:lstStyle/>
          <a:p>
            <a:r>
              <a:rPr lang="en-GB" dirty="0"/>
              <a:t>European Charter of Local Self-Government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43447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200" dirty="0" smtClean="0"/>
              <a:t>Art. 9 presents some principles of economic independence of local self-government units granting financial resources of local authorities</a:t>
            </a:r>
          </a:p>
          <a:p>
            <a:pPr lvl="1"/>
            <a:r>
              <a:rPr lang="en-US" dirty="0" smtClean="0"/>
              <a:t>local authorities shall be entitled to adequate financial resources of their own</a:t>
            </a:r>
          </a:p>
          <a:p>
            <a:pPr lvl="1"/>
            <a:r>
              <a:rPr lang="en-US" dirty="0" smtClean="0"/>
              <a:t>part at least of the financial resources of local authorities shall derive from local taxes and charges</a:t>
            </a:r>
          </a:p>
          <a:p>
            <a:pPr lvl="1"/>
            <a:r>
              <a:rPr lang="en-US" dirty="0" smtClean="0"/>
              <a:t>financial systems on which resources available to local authorities are based shall be of a sufficiently diversified and buoyant nature</a:t>
            </a:r>
          </a:p>
          <a:p>
            <a:pPr lvl="1"/>
            <a:r>
              <a:rPr lang="en-US" dirty="0" smtClean="0"/>
              <a:t>principle of protection of financially weaker local authorities</a:t>
            </a:r>
          </a:p>
          <a:p>
            <a:pPr lvl="1"/>
            <a:r>
              <a:rPr lang="en-US" dirty="0" smtClean="0"/>
              <a:t>principle of consultations with local authorities</a:t>
            </a:r>
          </a:p>
          <a:p>
            <a:pPr lvl="1"/>
            <a:r>
              <a:rPr lang="en-US" dirty="0" smtClean="0"/>
              <a:t>grants to local authorities shall not be earmarked for the financing of specific projects</a:t>
            </a:r>
          </a:p>
          <a:p>
            <a:pPr lvl="1"/>
            <a:r>
              <a:rPr lang="en-US" dirty="0" smtClean="0"/>
              <a:t>principle of access to the national capital market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942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r>
              <a:rPr lang="cs-CZ" dirty="0" smtClean="0"/>
              <a:t> (</a:t>
            </a:r>
            <a:r>
              <a:rPr lang="cs-CZ" dirty="0" err="1" smtClean="0"/>
              <a:t>examples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/>
            <a:r>
              <a:rPr lang="en-US" sz="2200" dirty="0" smtClean="0">
                <a:ea typeface="+mn-ea"/>
                <a:cs typeface="+mn-cs"/>
              </a:rPr>
              <a:t>CZ: principles of local taxes, protection of financially weaker local authorities, consultations with local authorities</a:t>
            </a:r>
            <a:endParaRPr lang="cs-CZ" sz="2200" dirty="0" smtClean="0">
              <a:ea typeface="+mn-ea"/>
              <a:cs typeface="+mn-cs"/>
            </a:endParaRPr>
          </a:p>
          <a:p>
            <a:pPr marL="72000" lvl="1" indent="0">
              <a:buNone/>
            </a:pPr>
            <a:endParaRPr lang="en-US" sz="2200" dirty="0" smtClean="0">
              <a:ea typeface="+mn-ea"/>
              <a:cs typeface="+mn-cs"/>
            </a:endParaRPr>
          </a:p>
          <a:p>
            <a:pPr marL="252000" lvl="1"/>
            <a:r>
              <a:rPr lang="en-US" sz="2200" dirty="0" smtClean="0">
                <a:ea typeface="+mn-ea"/>
                <a:cs typeface="+mn-cs"/>
              </a:rPr>
              <a:t>SK: principles of sufficiently</a:t>
            </a:r>
            <a:r>
              <a:rPr lang="cs-CZ" sz="2200" dirty="0" smtClean="0">
                <a:ea typeface="+mn-ea"/>
                <a:cs typeface="+mn-cs"/>
              </a:rPr>
              <a:t>, </a:t>
            </a:r>
            <a:r>
              <a:rPr lang="en-US" sz="2200" dirty="0" smtClean="0">
                <a:ea typeface="+mn-ea"/>
                <a:cs typeface="+mn-cs"/>
              </a:rPr>
              <a:t>diversified financial systems, protection of financially weaker local authorities, consultations with local authorities, grants not earmarked for the financing of specific projects, access to the national capital market</a:t>
            </a:r>
            <a:endParaRPr lang="cs-CZ" sz="2200" dirty="0" smtClean="0">
              <a:ea typeface="+mn-ea"/>
              <a:cs typeface="+mn-cs"/>
            </a:endParaRPr>
          </a:p>
          <a:p>
            <a:pPr marL="662400" lvl="2"/>
            <a:endParaRPr lang="cs-CZ" sz="2000" dirty="0" smtClean="0">
              <a:ea typeface="+mn-ea"/>
              <a:cs typeface="+mn-cs"/>
            </a:endParaRPr>
          </a:p>
          <a:p>
            <a:pPr marL="662400" lvl="2"/>
            <a:r>
              <a:rPr lang="cs-CZ" sz="2000" dirty="0" smtClean="0">
                <a:ea typeface="+mn-ea"/>
                <a:cs typeface="+mn-cs"/>
              </a:rPr>
              <a:t>- </a:t>
            </a:r>
            <a:r>
              <a:rPr lang="cs-CZ" sz="2000" dirty="0" err="1" smtClean="0">
                <a:ea typeface="+mn-ea"/>
                <a:cs typeface="+mn-cs"/>
              </a:rPr>
              <a:t>However</a:t>
            </a:r>
            <a:r>
              <a:rPr lang="cs-CZ" sz="2000" dirty="0" smtClean="0">
                <a:ea typeface="+mn-ea"/>
                <a:cs typeface="+mn-cs"/>
              </a:rPr>
              <a:t>, </a:t>
            </a:r>
            <a:r>
              <a:rPr lang="cs-CZ" sz="2000" dirty="0" err="1" smtClean="0">
                <a:ea typeface="+mn-ea"/>
                <a:cs typeface="+mn-cs"/>
              </a:rPr>
              <a:t>officialy</a:t>
            </a:r>
            <a:r>
              <a:rPr lang="cs-CZ" sz="2000" dirty="0" smtClean="0">
                <a:ea typeface="+mn-ea"/>
                <a:cs typeface="+mn-cs"/>
              </a:rPr>
              <a:t> </a:t>
            </a:r>
            <a:r>
              <a:rPr lang="cs-CZ" sz="2000" dirty="0" err="1" smtClean="0">
                <a:ea typeface="+mn-ea"/>
                <a:cs typeface="+mn-cs"/>
              </a:rPr>
              <a:t>none</a:t>
            </a:r>
            <a:endParaRPr lang="en-US" sz="2000" dirty="0" smtClean="0">
              <a:ea typeface="+mn-ea"/>
              <a:cs typeface="+mn-cs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374" y="4109958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977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Constitutions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sz="2200" dirty="0" smtClean="0"/>
              <a:t>Define</a:t>
            </a:r>
            <a:r>
              <a:rPr lang="cs-CZ" sz="2200" dirty="0" smtClean="0"/>
              <a:t> </a:t>
            </a:r>
            <a:r>
              <a:rPr lang="en-GB" sz="2200" dirty="0" err="1" smtClean="0"/>
              <a:t>municipalit</a:t>
            </a:r>
            <a:r>
              <a:rPr lang="cs-CZ" sz="2200" dirty="0" err="1" smtClean="0"/>
              <a:t>ies</a:t>
            </a:r>
            <a:r>
              <a:rPr lang="en-GB" sz="2200" dirty="0" smtClean="0"/>
              <a:t> </a:t>
            </a:r>
            <a:r>
              <a:rPr lang="cs-CZ" sz="2200" dirty="0" smtClean="0"/>
              <a:t>(</a:t>
            </a:r>
            <a:r>
              <a:rPr lang="en-GB" sz="2200" dirty="0" smtClean="0"/>
              <a:t>public </a:t>
            </a:r>
            <a:r>
              <a:rPr lang="en-GB" sz="2200" dirty="0"/>
              <a:t>law </a:t>
            </a:r>
            <a:r>
              <a:rPr lang="en-GB" sz="2200" dirty="0" smtClean="0"/>
              <a:t>corporation</a:t>
            </a:r>
            <a:r>
              <a:rPr lang="cs-CZ" sz="2200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cs-CZ" sz="2200" dirty="0" smtClean="0"/>
              <a:t>Set </a:t>
            </a:r>
            <a:r>
              <a:rPr lang="en-GB" sz="2200" dirty="0" smtClean="0"/>
              <a:t>the </a:t>
            </a:r>
            <a:r>
              <a:rPr lang="en-GB" sz="2200" dirty="0"/>
              <a:t>right to own property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cs-CZ" sz="2200" dirty="0" smtClean="0"/>
              <a:t>Set the </a:t>
            </a:r>
            <a:r>
              <a:rPr lang="cs-CZ" sz="2200" dirty="0" err="1" smtClean="0"/>
              <a:t>right</a:t>
            </a:r>
            <a:r>
              <a:rPr lang="cs-CZ" sz="2200" dirty="0" smtClean="0"/>
              <a:t> </a:t>
            </a:r>
            <a:r>
              <a:rPr lang="en-GB" sz="2200" dirty="0" smtClean="0"/>
              <a:t>to </a:t>
            </a:r>
            <a:r>
              <a:rPr lang="en-GB" sz="2200" dirty="0"/>
              <a:t>manage the affairs 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cs-CZ" sz="2200" dirty="0" smtClean="0"/>
              <a:t>Set the </a:t>
            </a:r>
            <a:r>
              <a:rPr lang="cs-CZ" sz="2200" dirty="0" err="1" smtClean="0"/>
              <a:t>right</a:t>
            </a:r>
            <a:r>
              <a:rPr lang="cs-CZ" sz="2200" dirty="0" smtClean="0"/>
              <a:t> to </a:t>
            </a:r>
            <a:r>
              <a:rPr lang="en-GB" sz="2200" dirty="0" smtClean="0"/>
              <a:t>own budget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cs-CZ" sz="2200" dirty="0" err="1" smtClean="0"/>
              <a:t>Define</a:t>
            </a:r>
            <a:r>
              <a:rPr lang="cs-CZ" sz="2200" dirty="0" smtClean="0"/>
              <a:t> and </a:t>
            </a:r>
            <a:r>
              <a:rPr lang="cs-CZ" sz="2200" dirty="0" err="1" smtClean="0"/>
              <a:t>specify</a:t>
            </a:r>
            <a:r>
              <a:rPr lang="cs-CZ" sz="2200" dirty="0" smtClean="0"/>
              <a:t> </a:t>
            </a:r>
            <a:r>
              <a:rPr lang="en-GB" sz="2200" dirty="0" smtClean="0"/>
              <a:t>sources </a:t>
            </a:r>
            <a:r>
              <a:rPr lang="en-GB" sz="2200" dirty="0"/>
              <a:t>of the property or the budget </a:t>
            </a:r>
            <a:r>
              <a:rPr lang="cs-CZ" sz="2200" dirty="0" smtClean="0"/>
              <a:t>(not </a:t>
            </a:r>
            <a:r>
              <a:rPr lang="cs-CZ" sz="2200" dirty="0" err="1" smtClean="0"/>
              <a:t>everywhere</a:t>
            </a:r>
            <a:r>
              <a:rPr lang="cs-CZ" sz="2200" dirty="0" smtClean="0"/>
              <a:t> – CZ)</a:t>
            </a:r>
          </a:p>
          <a:p>
            <a:pPr>
              <a:lnSpc>
                <a:spcPct val="100000"/>
              </a:lnSpc>
            </a:pPr>
            <a:r>
              <a:rPr lang="cs-CZ" sz="2200" dirty="0" err="1" smtClean="0"/>
              <a:t>Principle</a:t>
            </a:r>
            <a:r>
              <a:rPr lang="cs-CZ" sz="2200" dirty="0" smtClean="0"/>
              <a:t> </a:t>
            </a:r>
            <a:r>
              <a:rPr lang="en-US" sz="2200" dirty="0" err="1"/>
              <a:t>nullum</a:t>
            </a:r>
            <a:r>
              <a:rPr lang="en-US" sz="2200" dirty="0"/>
              <a:t> </a:t>
            </a:r>
            <a:r>
              <a:rPr lang="en-US" sz="2200" dirty="0" err="1"/>
              <a:t>tributum</a:t>
            </a:r>
            <a:r>
              <a:rPr lang="en-US" sz="2200" dirty="0"/>
              <a:t> sine </a:t>
            </a:r>
            <a:r>
              <a:rPr lang="en-US" sz="2200" dirty="0" err="1"/>
              <a:t>lege</a:t>
            </a:r>
            <a:r>
              <a:rPr lang="en-US" sz="2200" dirty="0"/>
              <a:t> (no taxation without </a:t>
            </a:r>
            <a:r>
              <a:rPr lang="en-US" sz="2200" dirty="0" smtClean="0"/>
              <a:t>law</a:t>
            </a:r>
            <a:r>
              <a:rPr lang="cs-CZ" sz="2200" dirty="0" smtClean="0"/>
              <a:t>; </a:t>
            </a:r>
            <a:r>
              <a:rPr lang="en-GB" sz="2200" dirty="0"/>
              <a:t>taxes and fees/charges can be imposed only by </a:t>
            </a:r>
            <a:r>
              <a:rPr lang="en-GB" sz="2200" dirty="0" smtClean="0"/>
              <a:t>acts</a:t>
            </a:r>
            <a:r>
              <a:rPr lang="cs-CZ" sz="2200" dirty="0" smtClean="0"/>
              <a:t>) – CZ:</a:t>
            </a:r>
            <a:r>
              <a:rPr lang="en-GB" sz="2200" dirty="0" smtClean="0"/>
              <a:t> Charter </a:t>
            </a:r>
            <a:r>
              <a:rPr lang="en-GB" sz="2200" dirty="0"/>
              <a:t>of Fundamental Rights and </a:t>
            </a:r>
            <a:r>
              <a:rPr lang="en-GB" sz="2200" dirty="0" smtClean="0"/>
              <a:t>Freedoms</a:t>
            </a:r>
            <a:endParaRPr lang="cs-CZ" sz="2200" dirty="0" smtClean="0"/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en-US" sz="2200" dirty="0" smtClean="0">
                <a:solidFill>
                  <a:srgbClr val="000000"/>
                </a:solidFill>
              </a:rPr>
              <a:t>Everyone </a:t>
            </a:r>
            <a:r>
              <a:rPr lang="en-US" sz="2200" dirty="0">
                <a:solidFill>
                  <a:srgbClr val="000000"/>
                </a:solidFill>
              </a:rPr>
              <a:t>shall comply with his responsibilities and public duties, including the payment of taxes, as specified by statute</a:t>
            </a:r>
            <a:r>
              <a:rPr lang="cs-CZ" sz="2200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04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972002"/>
          </a:xfrm>
        </p:spPr>
        <p:txBody>
          <a:bodyPr/>
          <a:lstStyle/>
          <a:p>
            <a:r>
              <a:rPr lang="cs-CZ" dirty="0" smtClean="0"/>
              <a:t>Full </a:t>
            </a:r>
            <a:r>
              <a:rPr lang="cs-CZ" dirty="0" err="1" smtClean="0"/>
              <a:t>vs</a:t>
            </a:r>
            <a:r>
              <a:rPr lang="cs-CZ" dirty="0" smtClean="0"/>
              <a:t> limited </a:t>
            </a:r>
            <a:r>
              <a:rPr lang="cs-CZ" dirty="0" err="1" smtClean="0"/>
              <a:t>self-government</a:t>
            </a:r>
            <a:r>
              <a:rPr lang="cs-CZ" dirty="0" smtClean="0"/>
              <a:t> autonomy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20240"/>
            <a:ext cx="8066301" cy="391176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200" dirty="0" err="1"/>
              <a:t>Taxes</a:t>
            </a:r>
            <a:r>
              <a:rPr lang="cs-CZ" sz="2200" dirty="0"/>
              <a:t> are </a:t>
            </a:r>
            <a:r>
              <a:rPr lang="cs-CZ" sz="2200" dirty="0" err="1"/>
              <a:t>imposed</a:t>
            </a:r>
            <a:r>
              <a:rPr lang="cs-CZ" sz="2200" dirty="0"/>
              <a:t> by </a:t>
            </a:r>
            <a:r>
              <a:rPr lang="cs-CZ" sz="2200" dirty="0" err="1" smtClean="0"/>
              <a:t>act</a:t>
            </a:r>
            <a:r>
              <a:rPr lang="cs-CZ" sz="2200" dirty="0" smtClean="0"/>
              <a:t> - State </a:t>
            </a:r>
            <a:r>
              <a:rPr lang="cs-CZ" sz="2200" dirty="0"/>
              <a:t>/ by </a:t>
            </a:r>
            <a:r>
              <a:rPr lang="cs-CZ" sz="2200" dirty="0" err="1" smtClean="0"/>
              <a:t>local</a:t>
            </a:r>
            <a:r>
              <a:rPr lang="cs-CZ" sz="2200" dirty="0" smtClean="0"/>
              <a:t> </a:t>
            </a:r>
            <a:r>
              <a:rPr lang="cs-CZ" sz="2200" dirty="0" err="1" smtClean="0"/>
              <a:t>bylaw</a:t>
            </a:r>
            <a:r>
              <a:rPr lang="cs-CZ" sz="2200" dirty="0" smtClean="0"/>
              <a:t> - </a:t>
            </a:r>
            <a:r>
              <a:rPr lang="cs-CZ" sz="2200" dirty="0" err="1" smtClean="0"/>
              <a:t>local</a:t>
            </a:r>
            <a:r>
              <a:rPr lang="cs-CZ" sz="2200" dirty="0" smtClean="0"/>
              <a:t> </a:t>
            </a:r>
            <a:r>
              <a:rPr lang="cs-CZ" sz="2200" dirty="0" err="1" smtClean="0"/>
              <a:t>self-government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en-US" altLang="cs-CZ" sz="2200" dirty="0"/>
              <a:t>Too many different </a:t>
            </a:r>
            <a:r>
              <a:rPr lang="en-US" altLang="cs-CZ" sz="2200" dirty="0" smtClean="0"/>
              <a:t>definitions</a:t>
            </a:r>
            <a:r>
              <a:rPr lang="cs-CZ" altLang="cs-CZ" sz="2200" dirty="0" smtClean="0"/>
              <a:t> of </a:t>
            </a:r>
            <a:r>
              <a:rPr lang="cs-CZ" altLang="cs-CZ" sz="2200" u="sng" dirty="0" err="1" smtClean="0"/>
              <a:t>local</a:t>
            </a:r>
            <a:r>
              <a:rPr lang="cs-CZ" altLang="cs-CZ" sz="2200" u="sng" dirty="0" smtClean="0"/>
              <a:t> tax</a:t>
            </a:r>
            <a:r>
              <a:rPr lang="cs-CZ" altLang="cs-CZ" sz="2200" dirty="0" smtClean="0"/>
              <a:t>: a</a:t>
            </a:r>
            <a:r>
              <a:rPr lang="en-US" altLang="cs-CZ" sz="2200" dirty="0" smtClean="0"/>
              <a:t>mount </a:t>
            </a:r>
            <a:r>
              <a:rPr lang="en-US" altLang="cs-CZ" sz="2200" dirty="0"/>
              <a:t>of money defined by law </a:t>
            </a:r>
            <a:r>
              <a:rPr lang="en-US" altLang="cs-CZ" sz="2200" dirty="0" smtClean="0"/>
              <a:t>as </a:t>
            </a:r>
            <a:r>
              <a:rPr lang="en-US" altLang="cs-CZ" sz="2200" dirty="0"/>
              <a:t>revenue of local budgets, self government unit has right to impose this tax or anyhow influence the revenue setting the tax base, tax rate, or any of correction components</a:t>
            </a:r>
          </a:p>
          <a:p>
            <a:pPr lvl="1"/>
            <a:r>
              <a:rPr lang="en-US" altLang="cs-CZ" dirty="0"/>
              <a:t>No matter if the taxpayer receives any compensation</a:t>
            </a:r>
          </a:p>
          <a:p>
            <a:pPr lvl="1"/>
            <a:r>
              <a:rPr lang="en-US" altLang="cs-CZ" dirty="0"/>
              <a:t>No matter if it is paid regularly or irregularly</a:t>
            </a:r>
          </a:p>
          <a:p>
            <a:pPr lvl="1"/>
            <a:r>
              <a:rPr lang="en-US" altLang="cs-CZ" dirty="0"/>
              <a:t>No matter who is the tax administrator</a:t>
            </a:r>
          </a:p>
          <a:p>
            <a:pPr lvl="1"/>
            <a:r>
              <a:rPr lang="en-US" altLang="cs-CZ" dirty="0"/>
              <a:t>Includes taxes sensu stricto and </a:t>
            </a:r>
            <a:r>
              <a:rPr lang="en-US" altLang="cs-CZ" dirty="0" smtClean="0"/>
              <a:t>charges</a:t>
            </a: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3776632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Property</a:t>
            </a:r>
            <a:r>
              <a:rPr lang="cs-CZ" dirty="0" smtClean="0"/>
              <a:t> tax CZ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43278"/>
            <a:ext cx="8066301" cy="448872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200" dirty="0" smtClean="0"/>
              <a:t>M</a:t>
            </a:r>
            <a:r>
              <a:rPr lang="en-GB" sz="2200" dirty="0" err="1" smtClean="0"/>
              <a:t>unicipalities</a:t>
            </a:r>
            <a:r>
              <a:rPr lang="en-GB" sz="2200" dirty="0" smtClean="0"/>
              <a:t> only have the right to exempt immovable property affected by natural disasters, certain agricultural land (arable land, hop-fields, vineyards, orchards and permanent grass pastures), and immovable property in special industrial zones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en-GB" sz="2200" dirty="0" smtClean="0"/>
              <a:t>Municipalities are allowed to adjust those coefficients that influence the tax rate (the location rent, the municipal coefficient) or the tax itself (the local coefficient)</a:t>
            </a:r>
            <a:endParaRPr lang="cs-CZ" sz="2200" dirty="0" smtClean="0"/>
          </a:p>
          <a:p>
            <a:pPr>
              <a:lnSpc>
                <a:spcPct val="100000"/>
              </a:lnSpc>
            </a:pPr>
            <a:r>
              <a:rPr lang="cs-CZ" sz="2400" dirty="0" err="1"/>
              <a:t>Local</a:t>
            </a:r>
            <a:r>
              <a:rPr lang="cs-CZ" sz="2400" dirty="0"/>
              <a:t> </a:t>
            </a:r>
            <a:r>
              <a:rPr lang="cs-CZ" sz="2400" dirty="0" err="1" smtClean="0"/>
              <a:t>revenues</a:t>
            </a:r>
            <a:r>
              <a:rPr lang="cs-CZ" sz="2400" dirty="0" smtClean="0"/>
              <a:t> 4 %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454353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Property</a:t>
            </a:r>
            <a:r>
              <a:rPr lang="cs-CZ" dirty="0" smtClean="0"/>
              <a:t> tax SK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Clr>
                <a:srgbClr val="0000DC"/>
              </a:buClr>
            </a:pPr>
            <a:r>
              <a:rPr lang="en-US" sz="2200" dirty="0" smtClean="0">
                <a:solidFill>
                  <a:srgbClr val="000000"/>
                </a:solidFill>
              </a:rPr>
              <a:t>Municipality may decrease or increase (10x) the basic tax rate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r>
              <a:rPr lang="en-US" sz="2200" dirty="0" smtClean="0">
                <a:solidFill>
                  <a:srgbClr val="000000"/>
                </a:solidFill>
              </a:rPr>
              <a:t>Municipalities are also allowed to adjust other construction elements of the taxes, such as additional reliefs, instalments, reporting duties, value of building lands &amp; floor surcharge in case of the immovable property tax, particular means of </a:t>
            </a:r>
            <a:r>
              <a:rPr lang="cs-CZ" sz="2200" dirty="0" err="1" smtClean="0">
                <a:solidFill>
                  <a:srgbClr val="000000"/>
                </a:solidFill>
              </a:rPr>
              <a:t>the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smtClean="0">
                <a:solidFill>
                  <a:srgbClr val="000000"/>
                </a:solidFill>
              </a:rPr>
              <a:t>use of </a:t>
            </a:r>
            <a:r>
              <a:rPr lang="cs-CZ" sz="2200" dirty="0" smtClean="0">
                <a:solidFill>
                  <a:srgbClr val="000000"/>
                </a:solidFill>
              </a:rPr>
              <a:t>a </a:t>
            </a:r>
            <a:r>
              <a:rPr lang="en-US" sz="2200" dirty="0" smtClean="0">
                <a:solidFill>
                  <a:srgbClr val="000000"/>
                </a:solidFill>
              </a:rPr>
              <a:t>public area, etc.</a:t>
            </a:r>
            <a:endParaRPr lang="cs-CZ" sz="22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buClr>
                <a:srgbClr val="0000DC"/>
              </a:buClr>
            </a:pPr>
            <a:r>
              <a:rPr lang="cs-CZ" sz="2000" dirty="0" err="1"/>
              <a:t>Local</a:t>
            </a:r>
            <a:r>
              <a:rPr lang="cs-CZ" sz="2000" dirty="0"/>
              <a:t> </a:t>
            </a:r>
            <a:r>
              <a:rPr lang="cs-CZ" sz="2000" dirty="0" err="1"/>
              <a:t>revenues</a:t>
            </a:r>
            <a:r>
              <a:rPr lang="cs-CZ" sz="2000" dirty="0"/>
              <a:t> </a:t>
            </a:r>
            <a:r>
              <a:rPr lang="cs-CZ" sz="2000" dirty="0" smtClean="0"/>
              <a:t>12 </a:t>
            </a:r>
            <a:r>
              <a:rPr lang="cs-CZ" sz="2000" dirty="0"/>
              <a:t>%</a:t>
            </a:r>
          </a:p>
          <a:p>
            <a:pPr lvl="0">
              <a:lnSpc>
                <a:spcPct val="100000"/>
              </a:lnSpc>
              <a:buClr>
                <a:srgbClr val="0000DC"/>
              </a:buClr>
            </a:pPr>
            <a:endParaRPr lang="en-US" sz="2200" dirty="0" smtClean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58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Property-related Taxes in the European Union</a:t>
            </a:r>
            <a:endParaRPr lang="en-GB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Local</a:t>
            </a:r>
            <a:r>
              <a:rPr lang="cs-CZ" dirty="0" smtClean="0"/>
              <a:t> tax (or </a:t>
            </a:r>
            <a:r>
              <a:rPr lang="cs-CZ" dirty="0" err="1" smtClean="0"/>
              <a:t>price</a:t>
            </a:r>
            <a:r>
              <a:rPr lang="cs-CZ" dirty="0" smtClean="0"/>
              <a:t>?)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94790"/>
            <a:ext cx="8066301" cy="478414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200" dirty="0" err="1"/>
              <a:t>voluntary</a:t>
            </a:r>
            <a:r>
              <a:rPr lang="cs-CZ" sz="2200" dirty="0"/>
              <a:t> </a:t>
            </a:r>
            <a:r>
              <a:rPr lang="cs-CZ" sz="2200" dirty="0" err="1"/>
              <a:t>vs</a:t>
            </a:r>
            <a:r>
              <a:rPr lang="cs-CZ" sz="2200" dirty="0"/>
              <a:t> </a:t>
            </a:r>
            <a:r>
              <a:rPr lang="cs-CZ" sz="2200" dirty="0" err="1"/>
              <a:t>obligatory</a:t>
            </a:r>
            <a:endParaRPr lang="cs-CZ" sz="2200" dirty="0"/>
          </a:p>
          <a:p>
            <a:pPr>
              <a:lnSpc>
                <a:spcPct val="100000"/>
              </a:lnSpc>
            </a:pPr>
            <a:endParaRPr lang="cs-CZ" altLang="en-US" sz="1800" dirty="0" smtClean="0"/>
          </a:p>
          <a:p>
            <a:pPr>
              <a:lnSpc>
                <a:spcPct val="100000"/>
              </a:lnSpc>
            </a:pPr>
            <a:r>
              <a:rPr lang="cs-CZ" altLang="en-US" sz="1800" dirty="0" smtClean="0"/>
              <a:t>PIT </a:t>
            </a:r>
            <a:r>
              <a:rPr lang="en-US" altLang="en-US" sz="1800" dirty="0"/>
              <a:t>(shared or </a:t>
            </a:r>
            <a:r>
              <a:rPr lang="en-US" altLang="en-US" sz="1800" dirty="0" smtClean="0"/>
              <a:t>surcharge</a:t>
            </a:r>
            <a:r>
              <a:rPr lang="cs-CZ" altLang="en-US" sz="1800" dirty="0" smtClean="0"/>
              <a:t>, HU</a:t>
            </a:r>
            <a:r>
              <a:rPr lang="en-US" altLang="en-US" sz="1800" dirty="0" smtClean="0"/>
              <a:t>)</a:t>
            </a:r>
            <a:endParaRPr lang="en-US" altLang="en-US" sz="1800" dirty="0"/>
          </a:p>
          <a:p>
            <a:pPr>
              <a:lnSpc>
                <a:spcPct val="100000"/>
              </a:lnSpc>
            </a:pPr>
            <a:r>
              <a:rPr lang="cs-CZ" altLang="en-US" sz="1800" dirty="0"/>
              <a:t>CIT (</a:t>
            </a:r>
            <a:r>
              <a:rPr lang="cs-CZ" altLang="en-US" sz="1800" dirty="0" err="1" smtClean="0"/>
              <a:t>shared</a:t>
            </a:r>
            <a:r>
              <a:rPr lang="cs-CZ" altLang="en-US" sz="1800" dirty="0" smtClean="0"/>
              <a:t> or </a:t>
            </a:r>
            <a:r>
              <a:rPr lang="cs-CZ" altLang="en-US" sz="1800" dirty="0" err="1" smtClean="0"/>
              <a:t>surcharge</a:t>
            </a:r>
            <a:r>
              <a:rPr lang="cs-CZ" altLang="en-US" sz="1800" dirty="0" smtClean="0"/>
              <a:t>)</a:t>
            </a:r>
            <a:endParaRPr lang="cs-CZ" altLang="en-US" sz="1800" dirty="0"/>
          </a:p>
          <a:p>
            <a:pPr>
              <a:lnSpc>
                <a:spcPct val="100000"/>
              </a:lnSpc>
            </a:pPr>
            <a:r>
              <a:rPr lang="cs-CZ" altLang="en-US" sz="1800" dirty="0"/>
              <a:t>VAT (</a:t>
            </a:r>
            <a:r>
              <a:rPr lang="cs-CZ" altLang="en-US" sz="1800" dirty="0" err="1"/>
              <a:t>shared</a:t>
            </a:r>
            <a:r>
              <a:rPr lang="cs-CZ" altLang="en-US" sz="1800" dirty="0"/>
              <a:t>) </a:t>
            </a:r>
          </a:p>
          <a:p>
            <a:pPr>
              <a:lnSpc>
                <a:spcPct val="100000"/>
              </a:lnSpc>
            </a:pPr>
            <a:r>
              <a:rPr lang="cs-CZ" altLang="en-US" sz="1800" dirty="0" err="1"/>
              <a:t>Property</a:t>
            </a:r>
            <a:r>
              <a:rPr lang="cs-CZ" altLang="en-US" sz="1800" dirty="0"/>
              <a:t> </a:t>
            </a:r>
            <a:r>
              <a:rPr lang="cs-CZ" altLang="en-US" sz="1800" dirty="0" err="1"/>
              <a:t>taxes</a:t>
            </a:r>
            <a:r>
              <a:rPr lang="cs-CZ" altLang="en-US" sz="1800" dirty="0"/>
              <a:t> </a:t>
            </a:r>
            <a:r>
              <a:rPr lang="cs-CZ" altLang="en-US" sz="1800" dirty="0" err="1"/>
              <a:t>incl</a:t>
            </a:r>
            <a:r>
              <a:rPr lang="cs-CZ" altLang="en-US" sz="1800" dirty="0"/>
              <a:t>. transfer </a:t>
            </a:r>
            <a:r>
              <a:rPr lang="cs-CZ" altLang="en-US" sz="1800" dirty="0" err="1" smtClean="0"/>
              <a:t>taxes</a:t>
            </a:r>
            <a:endParaRPr lang="cs-CZ" altLang="en-US" sz="1800" dirty="0" smtClean="0"/>
          </a:p>
          <a:p>
            <a:pPr>
              <a:lnSpc>
                <a:spcPct val="100000"/>
              </a:lnSpc>
            </a:pPr>
            <a:r>
              <a:rPr lang="cs-CZ" altLang="en-US" sz="1800" dirty="0" smtClean="0"/>
              <a:t>Motor </a:t>
            </a:r>
            <a:r>
              <a:rPr lang="cs-CZ" altLang="en-US" sz="1800" dirty="0" err="1" smtClean="0"/>
              <a:t>vehicle</a:t>
            </a:r>
            <a:r>
              <a:rPr lang="cs-CZ" altLang="en-US" sz="1800" dirty="0" smtClean="0"/>
              <a:t> </a:t>
            </a:r>
            <a:r>
              <a:rPr lang="cs-CZ" altLang="en-US" sz="1800" dirty="0" err="1" smtClean="0"/>
              <a:t>taxes</a:t>
            </a:r>
            <a:endParaRPr lang="cs-CZ" altLang="en-US" sz="1800" dirty="0" smtClean="0"/>
          </a:p>
          <a:p>
            <a:pPr>
              <a:lnSpc>
                <a:spcPct val="100000"/>
              </a:lnSpc>
            </a:pPr>
            <a:r>
              <a:rPr lang="cs-CZ" altLang="en-US" sz="1800" dirty="0" smtClean="0"/>
              <a:t>L</a:t>
            </a:r>
            <a:r>
              <a:rPr lang="en-US" altLang="en-US" sz="1800" dirty="0" err="1"/>
              <a:t>ocal</a:t>
            </a:r>
            <a:r>
              <a:rPr lang="en-US" altLang="en-US" sz="1800" dirty="0"/>
              <a:t> excise and sales taxes</a:t>
            </a:r>
          </a:p>
          <a:p>
            <a:pPr>
              <a:lnSpc>
                <a:spcPct val="100000"/>
              </a:lnSpc>
            </a:pPr>
            <a:r>
              <a:rPr lang="cs-CZ" altLang="en-US" sz="1800" dirty="0"/>
              <a:t>User </a:t>
            </a:r>
            <a:r>
              <a:rPr lang="cs-CZ" altLang="en-US" sz="1800" dirty="0" err="1"/>
              <a:t>charges</a:t>
            </a:r>
            <a:r>
              <a:rPr lang="cs-CZ" altLang="en-US" sz="1800" dirty="0"/>
              <a:t> (</a:t>
            </a:r>
            <a:r>
              <a:rPr lang="cs-CZ" altLang="en-US" sz="1800" dirty="0" err="1"/>
              <a:t>water</a:t>
            </a:r>
            <a:r>
              <a:rPr lang="cs-CZ" altLang="en-US" sz="1800" dirty="0"/>
              <a:t> </a:t>
            </a:r>
            <a:r>
              <a:rPr lang="cs-CZ" altLang="en-US" sz="1800" dirty="0" err="1"/>
              <a:t>supply</a:t>
            </a:r>
            <a:r>
              <a:rPr lang="cs-CZ" altLang="en-US" sz="1800" dirty="0"/>
              <a:t> and </a:t>
            </a:r>
            <a:r>
              <a:rPr lang="cs-CZ" altLang="en-US" sz="1800" dirty="0" err="1"/>
              <a:t>sewerage</a:t>
            </a:r>
            <a:r>
              <a:rPr lang="cs-CZ" altLang="en-US" sz="1800" dirty="0"/>
              <a:t>, </a:t>
            </a:r>
            <a:r>
              <a:rPr lang="cs-CZ" altLang="en-US" sz="1800" dirty="0" err="1" smtClean="0"/>
              <a:t>electricity</a:t>
            </a:r>
            <a:r>
              <a:rPr lang="cs-CZ" altLang="en-US" sz="1800" dirty="0"/>
              <a:t>, </a:t>
            </a:r>
            <a:r>
              <a:rPr lang="cs-CZ" altLang="en-US" sz="1800" dirty="0" err="1"/>
              <a:t>gas</a:t>
            </a:r>
            <a:r>
              <a:rPr lang="cs-CZ" altLang="en-US" sz="1800" dirty="0"/>
              <a:t>. etc.)</a:t>
            </a:r>
          </a:p>
          <a:p>
            <a:pPr>
              <a:lnSpc>
                <a:spcPct val="100000"/>
              </a:lnSpc>
            </a:pPr>
            <a:r>
              <a:rPr lang="en-US" altLang="en-US" sz="1800" dirty="0"/>
              <a:t>Business registration </a:t>
            </a:r>
            <a:r>
              <a:rPr lang="cs-CZ" altLang="en-US" sz="1800" dirty="0"/>
              <a:t>and </a:t>
            </a:r>
            <a:r>
              <a:rPr lang="cs-CZ" altLang="en-US" sz="1800" dirty="0" err="1"/>
              <a:t>other</a:t>
            </a:r>
            <a:r>
              <a:rPr lang="cs-CZ" altLang="en-US" sz="1800" dirty="0"/>
              <a:t> </a:t>
            </a:r>
            <a:r>
              <a:rPr lang="cs-CZ" altLang="en-US" sz="1800" dirty="0" err="1"/>
              <a:t>registration</a:t>
            </a:r>
            <a:r>
              <a:rPr lang="cs-CZ" altLang="en-US" sz="1800" dirty="0"/>
              <a:t> </a:t>
            </a:r>
            <a:r>
              <a:rPr lang="en-US" altLang="en-US" sz="1800" dirty="0" smtClean="0"/>
              <a:t>taxes</a:t>
            </a:r>
            <a:endParaRPr lang="cs-CZ" altLang="en-US" sz="1800" dirty="0" smtClean="0"/>
          </a:p>
          <a:p>
            <a:pPr>
              <a:lnSpc>
                <a:spcPct val="100000"/>
              </a:lnSpc>
            </a:pPr>
            <a:r>
              <a:rPr lang="cs-CZ" altLang="en-US" sz="1800" dirty="0" err="1"/>
              <a:t>Tourist</a:t>
            </a:r>
            <a:r>
              <a:rPr lang="cs-CZ" altLang="en-US" sz="1800" dirty="0"/>
              <a:t> </a:t>
            </a:r>
            <a:r>
              <a:rPr lang="cs-CZ" altLang="en-US" sz="1800" dirty="0" err="1"/>
              <a:t>taxes</a:t>
            </a:r>
            <a:endParaRPr lang="cs-CZ" altLang="en-US" sz="1800" dirty="0"/>
          </a:p>
          <a:p>
            <a:pPr>
              <a:lnSpc>
                <a:spcPct val="100000"/>
              </a:lnSpc>
            </a:pPr>
            <a:r>
              <a:rPr lang="cs-CZ" altLang="en-US" sz="1800" dirty="0" err="1"/>
              <a:t>Poll</a:t>
            </a:r>
            <a:r>
              <a:rPr lang="cs-CZ" altLang="en-US" sz="1800" dirty="0"/>
              <a:t> </a:t>
            </a:r>
            <a:r>
              <a:rPr lang="cs-CZ" altLang="en-US" sz="1800" dirty="0" err="1"/>
              <a:t>taxes</a:t>
            </a:r>
            <a:endParaRPr lang="cs-CZ" altLang="en-US" sz="1800" dirty="0"/>
          </a:p>
          <a:p>
            <a:pPr>
              <a:lnSpc>
                <a:spcPct val="100000"/>
              </a:lnSpc>
            </a:pPr>
            <a:r>
              <a:rPr lang="cs-CZ" altLang="en-US" sz="1800" dirty="0" err="1"/>
              <a:t>Betterment</a:t>
            </a:r>
            <a:r>
              <a:rPr lang="cs-CZ" altLang="en-US" sz="1800" dirty="0"/>
              <a:t> </a:t>
            </a:r>
            <a:r>
              <a:rPr lang="cs-CZ" altLang="en-US" sz="1800" dirty="0" err="1"/>
              <a:t>fees</a:t>
            </a:r>
            <a:r>
              <a:rPr lang="cs-CZ" altLang="en-US" sz="1800" dirty="0"/>
              <a:t> </a:t>
            </a:r>
            <a:r>
              <a:rPr lang="cs-CZ" altLang="en-US" sz="1800" dirty="0" err="1"/>
              <a:t>incl</a:t>
            </a:r>
            <a:r>
              <a:rPr lang="cs-CZ" altLang="en-US" sz="1800" dirty="0"/>
              <a:t>. b</a:t>
            </a:r>
            <a:r>
              <a:rPr lang="en-US" altLang="en-US" sz="1800" dirty="0" err="1"/>
              <a:t>uilding</a:t>
            </a:r>
            <a:r>
              <a:rPr lang="en-US" altLang="en-US" sz="1800" dirty="0"/>
              <a:t> permits, planning permissions etc.</a:t>
            </a:r>
          </a:p>
          <a:p>
            <a:pPr>
              <a:lnSpc>
                <a:spcPct val="100000"/>
              </a:lnSpc>
            </a:pPr>
            <a:r>
              <a:rPr lang="cs-CZ" altLang="en-US" sz="1800" dirty="0" err="1"/>
              <a:t>Local</a:t>
            </a:r>
            <a:r>
              <a:rPr lang="cs-CZ" altLang="en-US" sz="1800" dirty="0"/>
              <a:t> </a:t>
            </a:r>
            <a:r>
              <a:rPr lang="cs-CZ" altLang="en-US" sz="1800" dirty="0" err="1"/>
              <a:t>wage</a:t>
            </a:r>
            <a:r>
              <a:rPr lang="cs-CZ" altLang="en-US" sz="1800" dirty="0"/>
              <a:t> </a:t>
            </a:r>
            <a:r>
              <a:rPr lang="cs-CZ" altLang="en-US" sz="1800" dirty="0" err="1"/>
              <a:t>taxes</a:t>
            </a:r>
            <a:endParaRPr lang="cs-CZ" altLang="en-US" sz="1800" dirty="0"/>
          </a:p>
          <a:p>
            <a:pPr>
              <a:lnSpc>
                <a:spcPct val="100000"/>
              </a:lnSpc>
            </a:pPr>
            <a:r>
              <a:rPr lang="cs-CZ" altLang="en-US" sz="1800" dirty="0"/>
              <a:t>Animal </a:t>
            </a:r>
            <a:r>
              <a:rPr lang="cs-CZ" altLang="en-US" sz="1800" dirty="0" err="1"/>
              <a:t>taxes</a:t>
            </a:r>
            <a:r>
              <a:rPr lang="cs-CZ" altLang="en-US" sz="1800" dirty="0"/>
              <a:t> (</a:t>
            </a:r>
            <a:r>
              <a:rPr lang="cs-CZ" altLang="en-US" sz="1800" dirty="0" err="1"/>
              <a:t>dogs</a:t>
            </a:r>
            <a:r>
              <a:rPr lang="cs-CZ" altLang="en-US" sz="1800" dirty="0"/>
              <a:t>, </a:t>
            </a:r>
            <a:r>
              <a:rPr lang="cs-CZ" altLang="en-US" sz="1800" dirty="0" err="1"/>
              <a:t>cows</a:t>
            </a:r>
            <a:r>
              <a:rPr lang="cs-CZ" altLang="en-US" sz="1800" dirty="0"/>
              <a:t>, </a:t>
            </a:r>
            <a:r>
              <a:rPr lang="cs-CZ" altLang="en-US" sz="1800" dirty="0" err="1"/>
              <a:t>etc</a:t>
            </a:r>
            <a:r>
              <a:rPr lang="cs-CZ" altLang="en-US" sz="1800" dirty="0" smtClean="0"/>
              <a:t>.)</a:t>
            </a:r>
          </a:p>
          <a:p>
            <a:pPr>
              <a:lnSpc>
                <a:spcPct val="100000"/>
              </a:lnSpc>
            </a:pPr>
            <a:r>
              <a:rPr lang="cs-CZ" altLang="en-US" sz="1800" dirty="0" err="1" smtClean="0"/>
              <a:t>Communal</a:t>
            </a:r>
            <a:r>
              <a:rPr lang="cs-CZ" altLang="en-US" sz="1800" dirty="0" smtClean="0"/>
              <a:t> </a:t>
            </a:r>
            <a:r>
              <a:rPr lang="cs-CZ" altLang="en-US" sz="1800" dirty="0" err="1" smtClean="0"/>
              <a:t>waste</a:t>
            </a:r>
            <a:r>
              <a:rPr lang="cs-CZ" altLang="en-US" sz="1800" dirty="0" smtClean="0"/>
              <a:t> tax</a:t>
            </a:r>
            <a:endParaRPr lang="cs-CZ" altLang="en-US" sz="1800" dirty="0"/>
          </a:p>
          <a:p>
            <a:pPr>
              <a:lnSpc>
                <a:spcPct val="100000"/>
              </a:lnSpc>
            </a:pPr>
            <a:r>
              <a:rPr lang="cs-CZ" altLang="en-US" sz="1800" dirty="0" smtClean="0"/>
              <a:t>etc.</a:t>
            </a:r>
            <a:endParaRPr lang="en-US" altLang="en-US" sz="2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286" y="607558"/>
            <a:ext cx="3392618" cy="127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9006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LAW-EN-4×3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EN.potx" id="{0C0DC805-1389-42E8-B0E9-37E70B4CDACB}" vid="{C467CF55-C5A9-4A6A-8FED-214A2E97D31C}"/>
    </a:ext>
  </a:extLst>
</a:theme>
</file>

<file path=ppt/theme/theme2.xml><?xml version="1.0" encoding="utf-8"?>
<a:theme xmlns:a="http://schemas.openxmlformats.org/drawingml/2006/main" name="Blank Presentation">
  <a:themeElements>
    <a:clrScheme name="Lincon Institute">
      <a:dk1>
        <a:srgbClr val="48535B"/>
      </a:dk1>
      <a:lt1>
        <a:srgbClr val="FFFFFF"/>
      </a:lt1>
      <a:dk2>
        <a:srgbClr val="92C82A"/>
      </a:dk2>
      <a:lt2>
        <a:srgbClr val="EFF5DA"/>
      </a:lt2>
      <a:accent1>
        <a:srgbClr val="92C82A"/>
      </a:accent1>
      <a:accent2>
        <a:srgbClr val="008A77"/>
      </a:accent2>
      <a:accent3>
        <a:srgbClr val="59B691"/>
      </a:accent3>
      <a:accent4>
        <a:srgbClr val="C9DC5D"/>
      </a:accent4>
      <a:accent5>
        <a:srgbClr val="EFF5DA"/>
      </a:accent5>
      <a:accent6>
        <a:srgbClr val="FFD546"/>
      </a:accent6>
      <a:hlink>
        <a:srgbClr val="59B691"/>
      </a:hlink>
      <a:folHlink>
        <a:srgbClr val="008A77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ea typeface="ＭＳ Ｐゴシック" pitchFamily="10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558[1]">
  <a:themeElements>
    <a:clrScheme name="3558[1]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[1]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[1]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[1]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[1]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7951CFB020E6489F07F98675DC4236" ma:contentTypeVersion="8" ma:contentTypeDescription="Vytvoří nový dokument" ma:contentTypeScope="" ma:versionID="b6f01b18085f8f617730d66e4aca83fa">
  <xsd:schema xmlns:xsd="http://www.w3.org/2001/XMLSchema" xmlns:xs="http://www.w3.org/2001/XMLSchema" xmlns:p="http://schemas.microsoft.com/office/2006/metadata/properties" xmlns:ns3="27c1b692-2977-4ea6-b000-57ed6bef5cd5" targetNamespace="http://schemas.microsoft.com/office/2006/metadata/properties" ma:root="true" ma:fieldsID="3af52cc4e616c9f630795287d9f47a14" ns3:_="">
    <xsd:import namespace="27c1b692-2977-4ea6-b000-57ed6bef5cd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1b692-2977-4ea6-b000-57ed6bef5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ACE765-DBCD-4ACB-B399-72A672C14B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041684-74AD-44B8-B8CB-FF33E654C3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c1b692-2977-4ea6-b000-57ed6bef5c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8DA8BF-0CA5-439D-A485-D198D9130EC8}">
  <ds:schemaRefs>
    <ds:schemaRef ds:uri="http://schemas.microsoft.com/office/2006/documentManagement/types"/>
    <ds:schemaRef ds:uri="http://purl.org/dc/terms/"/>
    <ds:schemaRef ds:uri="27c1b692-2977-4ea6-b000-57ed6bef5cd5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Prezentace-LAW-EN-4×3</Template>
  <TotalTime>2091</TotalTime>
  <Words>794</Words>
  <Application>Microsoft Office PowerPoint</Application>
  <PresentationFormat>Vlastní</PresentationFormat>
  <Paragraphs>96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11</vt:i4>
      </vt:variant>
    </vt:vector>
  </HeadingPairs>
  <TitlesOfParts>
    <vt:vector size="22" baseType="lpstr">
      <vt:lpstr>MS PGothic</vt:lpstr>
      <vt:lpstr>MS PGothic</vt:lpstr>
      <vt:lpstr>Arial</vt:lpstr>
      <vt:lpstr>Comic Sans MS</vt:lpstr>
      <vt:lpstr>News Gothic MT</vt:lpstr>
      <vt:lpstr>Tahoma</vt:lpstr>
      <vt:lpstr>Trebuchet MS</vt:lpstr>
      <vt:lpstr>Wingdings</vt:lpstr>
      <vt:lpstr>Prezentace-LAW-EN-4×3</vt:lpstr>
      <vt:lpstr>Blank Presentation</vt:lpstr>
      <vt:lpstr>3558[1]</vt:lpstr>
      <vt:lpstr>Local Taxes</vt:lpstr>
      <vt:lpstr>3+1 basic types of laws as for their legal force</vt:lpstr>
      <vt:lpstr>European Charter of Local Self-Government</vt:lpstr>
      <vt:lpstr>Reservations (examples)</vt:lpstr>
      <vt:lpstr>Constitutions</vt:lpstr>
      <vt:lpstr>Full vs limited self-government autonomy</vt:lpstr>
      <vt:lpstr>Property tax CZ</vt:lpstr>
      <vt:lpstr>Property tax SK</vt:lpstr>
      <vt:lpstr>Local tax (or price?)</vt:lpstr>
      <vt:lpstr>Prezentace aplikace PowerPoint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Michal Radvan</cp:lastModifiedBy>
  <cp:revision>78</cp:revision>
  <cp:lastPrinted>1601-01-01T00:00:00Z</cp:lastPrinted>
  <dcterms:created xsi:type="dcterms:W3CDTF">2019-04-16T14:16:57Z</dcterms:created>
  <dcterms:modified xsi:type="dcterms:W3CDTF">2019-12-17T20:20:57Z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0x010100C77951CFB020E6489F07F98675DC4236</vt:lpwstr>
  </property>
</Properties>
</file>