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9"/>
  </p:notesMasterIdLst>
  <p:handoutMasterIdLst>
    <p:handoutMasterId r:id="rId20"/>
  </p:handoutMasterIdLst>
  <p:sldIdLst>
    <p:sldId id="256" r:id="rId5"/>
    <p:sldId id="258" r:id="rId6"/>
    <p:sldId id="259" r:id="rId7"/>
    <p:sldId id="260" r:id="rId8"/>
    <p:sldId id="261" r:id="rId9"/>
    <p:sldId id="262" r:id="rId10"/>
    <p:sldId id="263" r:id="rId11"/>
    <p:sldId id="264" r:id="rId12"/>
    <p:sldId id="266" r:id="rId13"/>
    <p:sldId id="270" r:id="rId14"/>
    <p:sldId id="265" r:id="rId15"/>
    <p:sldId id="267" r:id="rId16"/>
    <p:sldId id="269" r:id="rId17"/>
    <p:sldId id="268" r:id="rId18"/>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58" autoAdjust="0"/>
    <p:restoredTop sz="95380" autoAdjust="0"/>
  </p:normalViewPr>
  <p:slideViewPr>
    <p:cSldViewPr snapToGrid="0">
      <p:cViewPr varScale="1">
        <p:scale>
          <a:sx n="83" d="100"/>
          <a:sy n="83" d="100"/>
        </p:scale>
        <p:origin x="224" y="816"/>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Sovereignty" TargetMode="External"/><Relationship Id="rId3" Type="http://schemas.openxmlformats.org/officeDocument/2006/relationships/hyperlink" Target="http://en.wikipedia.org/wiki/Municipal_law" TargetMode="External"/><Relationship Id="rId7" Type="http://schemas.openxmlformats.org/officeDocument/2006/relationships/hyperlink" Target="http://en.wikipedia.org/wiki/Legislatio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en.wikipedia.org/wiki/Legislature" TargetMode="External"/><Relationship Id="rId5" Type="http://schemas.openxmlformats.org/officeDocument/2006/relationships/hyperlink" Target="http://en.wikipedia.org/wiki/Opinio_juris" TargetMode="External"/><Relationship Id="rId4" Type="http://schemas.openxmlformats.org/officeDocument/2006/relationships/hyperlink" Target="http://en.wikipedia.org/wiki/Treaty"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Law"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Jurisdiction" TargetMode="External"/><Relationship Id="rId5" Type="http://schemas.openxmlformats.org/officeDocument/2006/relationships/hyperlink" Target="http://en.wikipedia.org/wiki/Sovereign_state" TargetMode="External"/><Relationship Id="rId4" Type="http://schemas.openxmlformats.org/officeDocument/2006/relationships/hyperlink" Target="http://en.wikipedia.org/wiki/Sovereignt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International_waters" TargetMode="External"/><Relationship Id="rId3" Type="http://schemas.openxmlformats.org/officeDocument/2006/relationships/hyperlink" Target="http://en.wikipedia.org/wiki/Inter_se" TargetMode="External"/><Relationship Id="rId7" Type="http://schemas.openxmlformats.org/officeDocument/2006/relationships/hyperlink" Target="http://en.wikipedia.org/wiki/Prisoners_of_war"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n.wikipedia.org/wiki/State_immunity" TargetMode="External"/><Relationship Id="rId5" Type="http://schemas.openxmlformats.org/officeDocument/2006/relationships/hyperlink" Target="http://en.wikipedia.org/wiki/Jurisdiction" TargetMode="External"/><Relationship Id="rId10" Type="http://schemas.openxmlformats.org/officeDocument/2006/relationships/hyperlink" Target="http://en.wikipedia.org/wiki/World_trade" TargetMode="External"/><Relationship Id="rId4" Type="http://schemas.openxmlformats.org/officeDocument/2006/relationships/hyperlink" Target="http://en.wikipedia.org/wiki/Sovereign_state" TargetMode="External"/><Relationship Id="rId9" Type="http://schemas.openxmlformats.org/officeDocument/2006/relationships/hyperlink" Target="http://en.wikipedia.org/wiki/Outer_spac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dirty="0"/>
          </a:p>
        </p:txBody>
      </p:sp>
      <p:sp>
        <p:nvSpPr>
          <p:cNvPr id="4" name="Zástupný symbol pro číslo snímku 3"/>
          <p:cNvSpPr>
            <a:spLocks noGrp="1"/>
          </p:cNvSpPr>
          <p:nvPr>
            <p:ph type="sldNum" sz="quarter" idx="5"/>
          </p:nvPr>
        </p:nvSpPr>
        <p:spPr/>
        <p:txBody>
          <a:bodyPr/>
          <a:lstStyle/>
          <a:p>
            <a:pPr>
              <a:defRPr/>
            </a:pPr>
            <a:fld id="{617D4EFB-9EF5-4B7B-8F17-4A24A6158E46}" type="slidenum">
              <a:rPr lang="cs-CZ" smtClean="0"/>
              <a:pPr>
                <a:defRPr/>
              </a:pPr>
              <a:t>2</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eaLnBrk="1" hangingPunct="1">
              <a:spcBef>
                <a:spcPct val="0"/>
              </a:spcBef>
            </a:pPr>
            <a:r>
              <a:rPr lang="en-US" altLang="cs-CZ" dirty="0"/>
              <a:t>We have already</a:t>
            </a:r>
            <a:r>
              <a:rPr lang="en-US" altLang="cs-CZ" baseline="0" dirty="0"/>
              <a:t> mentioned that</a:t>
            </a:r>
            <a:r>
              <a:rPr lang="en-US" altLang="cs-CZ" dirty="0"/>
              <a:t> </a:t>
            </a:r>
            <a:r>
              <a:rPr lang="en-US" altLang="cs-CZ" dirty="0">
                <a:hlinkClick r:id="rId3" tooltip="Municipal law"/>
              </a:rPr>
              <a:t>municipal law</a:t>
            </a:r>
            <a:r>
              <a:rPr lang="en-US" altLang="cs-CZ" dirty="0"/>
              <a:t> is hierarchical and vertical in its structure.</a:t>
            </a:r>
            <a:r>
              <a:rPr lang="en-US" altLang="cs-CZ" baseline="0" dirty="0"/>
              <a:t> When it comes to horizontal </a:t>
            </a:r>
            <a:r>
              <a:rPr lang="en-US" altLang="cs-CZ" baseline="0" dirty="0" err="1"/>
              <a:t>structe</a:t>
            </a:r>
            <a:r>
              <a:rPr lang="en-US" altLang="cs-CZ" baseline="0" dirty="0"/>
              <a:t>, we can see that there is not a real difference. The are of interest may be different, but it is apparent that the :life: of international community is pretty much </a:t>
            </a:r>
            <a:r>
              <a:rPr lang="cs-CZ" altLang="cs-CZ" baseline="0" dirty="0" err="1"/>
              <a:t>complexly</a:t>
            </a:r>
            <a:r>
              <a:rPr lang="cs-CZ" altLang="cs-CZ" baseline="0" dirty="0"/>
              <a:t> </a:t>
            </a:r>
            <a:r>
              <a:rPr lang="en-US" altLang="cs-CZ" baseline="0" dirty="0"/>
              <a:t>regulated. </a:t>
            </a:r>
          </a:p>
          <a:p>
            <a:pPr eaLnBrk="1" hangingPunct="1">
              <a:spcBef>
                <a:spcPct val="0"/>
              </a:spcBef>
            </a:pPr>
            <a:endParaRPr lang="en-US" altLang="cs-CZ" dirty="0"/>
          </a:p>
          <a:p>
            <a:pPr eaLnBrk="1" hangingPunct="1">
              <a:spcBef>
                <a:spcPct val="0"/>
              </a:spcBef>
            </a:pPr>
            <a:r>
              <a:rPr lang="en-US" altLang="cs-CZ" dirty="0"/>
              <a:t>Public international law has three primary sources: international treaties, custom, general principles of law. International treaty law comprises obligations states expressly and voluntarily accept between themselves in </a:t>
            </a:r>
            <a:r>
              <a:rPr lang="en-US" altLang="cs-CZ" dirty="0">
                <a:hlinkClick r:id="rId4" tooltip="Treaty"/>
              </a:rPr>
              <a:t>treaties</a:t>
            </a:r>
            <a:r>
              <a:rPr lang="en-US" altLang="cs-CZ" dirty="0"/>
              <a:t>. Customary international law is derived from the consistent practice of States accompanied by </a:t>
            </a:r>
            <a:r>
              <a:rPr lang="en-US" altLang="cs-CZ" i="1" dirty="0" err="1">
                <a:hlinkClick r:id="rId5" tooltip="Opinio juris"/>
              </a:rPr>
              <a:t>opinio</a:t>
            </a:r>
            <a:r>
              <a:rPr lang="en-US" altLang="cs-CZ" i="1" dirty="0">
                <a:hlinkClick r:id="rId5" tooltip="Opinio juris"/>
              </a:rPr>
              <a:t> juris</a:t>
            </a:r>
            <a:r>
              <a:rPr lang="en-US" altLang="cs-CZ" dirty="0"/>
              <a:t>, i.e. the conviction of States that the consistent practice is required by a legal obligation. These</a:t>
            </a:r>
            <a:r>
              <a:rPr lang="en-US" altLang="cs-CZ" baseline="0" dirty="0"/>
              <a:t> treaties and customs may be categorized </a:t>
            </a:r>
            <a:r>
              <a:rPr lang="en-US" altLang="cs-CZ" baseline="0" dirty="0" err="1"/>
              <a:t>accorind</a:t>
            </a:r>
            <a:r>
              <a:rPr lang="en-US" altLang="cs-CZ" baseline="0" dirty="0"/>
              <a:t> to the criterion of </a:t>
            </a:r>
            <a:r>
              <a:rPr lang="en-US" altLang="cs-CZ" baseline="0" dirty="0" err="1"/>
              <a:t>speciality</a:t>
            </a:r>
            <a:r>
              <a:rPr lang="en-US" altLang="cs-CZ" baseline="0" dirty="0"/>
              <a:t>, however, we </a:t>
            </a:r>
            <a:r>
              <a:rPr lang="en-US" altLang="cs-CZ" baseline="0" dirty="0" err="1"/>
              <a:t>cannont</a:t>
            </a:r>
            <a:r>
              <a:rPr lang="en-US" altLang="cs-CZ" baseline="0" dirty="0"/>
              <a:t> identify any clear vertical structure as we have in domestic law. The criterion of legal force pretty much does not have any place in IPL. </a:t>
            </a:r>
            <a:endParaRPr lang="cs-CZ" altLang="cs-CZ" baseline="0" dirty="0"/>
          </a:p>
          <a:p>
            <a:pPr eaLnBrk="1" hangingPunct="1">
              <a:spcBef>
                <a:spcPct val="0"/>
              </a:spcBef>
            </a:pPr>
            <a:endParaRPr lang="cs-CZ" altLang="cs-CZ" baseline="0" dirty="0"/>
          </a:p>
          <a:p>
            <a:pPr marL="0" marR="0" lvl="0" indent="0" algn="l" defTabSz="914400" rtl="0" eaLnBrk="1" fontAlgn="auto" latinLnBrk="0" hangingPunct="1">
              <a:lnSpc>
                <a:spcPct val="100000"/>
              </a:lnSpc>
              <a:spcBef>
                <a:spcPct val="0"/>
              </a:spcBef>
              <a:spcAft>
                <a:spcPts val="0"/>
              </a:spcAft>
              <a:buClrTx/>
              <a:buSzTx/>
              <a:buFontTx/>
              <a:buNone/>
              <a:tabLst/>
              <a:defRPr/>
            </a:pPr>
            <a:r>
              <a:rPr lang="cs-CZ" altLang="cs-CZ" dirty="0" err="1"/>
              <a:t>There</a:t>
            </a:r>
            <a:r>
              <a:rPr lang="cs-CZ" altLang="cs-CZ" baseline="0" dirty="0"/>
              <a:t> </a:t>
            </a:r>
            <a:r>
              <a:rPr lang="cs-CZ" altLang="cs-CZ" baseline="0" dirty="0" err="1"/>
              <a:t>is</a:t>
            </a:r>
            <a:r>
              <a:rPr lang="cs-CZ" altLang="cs-CZ" baseline="0" dirty="0"/>
              <a:t> </a:t>
            </a:r>
            <a:r>
              <a:rPr lang="cs-CZ" altLang="cs-CZ" baseline="0" dirty="0" err="1"/>
              <a:t>another</a:t>
            </a:r>
            <a:r>
              <a:rPr lang="cs-CZ" altLang="cs-CZ" baseline="0" dirty="0"/>
              <a:t> </a:t>
            </a:r>
            <a:r>
              <a:rPr lang="cs-CZ" altLang="cs-CZ" baseline="0" dirty="0" err="1"/>
              <a:t>significant</a:t>
            </a:r>
            <a:r>
              <a:rPr lang="cs-CZ" altLang="cs-CZ" baseline="0" dirty="0"/>
              <a:t> </a:t>
            </a:r>
            <a:r>
              <a:rPr lang="cs-CZ" altLang="cs-CZ" baseline="0" dirty="0" err="1"/>
              <a:t>difference</a:t>
            </a:r>
            <a:r>
              <a:rPr lang="cs-CZ" altLang="cs-CZ" baseline="0" dirty="0"/>
              <a:t> </a:t>
            </a:r>
            <a:r>
              <a:rPr lang="cs-CZ" altLang="cs-CZ" baseline="0" dirty="0" err="1"/>
              <a:t>between</a:t>
            </a:r>
            <a:r>
              <a:rPr lang="cs-CZ" altLang="cs-CZ" baseline="0" dirty="0"/>
              <a:t> </a:t>
            </a:r>
            <a:r>
              <a:rPr lang="cs-CZ" altLang="cs-CZ" baseline="0" dirty="0" err="1"/>
              <a:t>the</a:t>
            </a:r>
            <a:r>
              <a:rPr lang="cs-CZ" altLang="cs-CZ" baseline="0" dirty="0"/>
              <a:t> </a:t>
            </a:r>
            <a:r>
              <a:rPr lang="cs-CZ" altLang="cs-CZ" baseline="0" dirty="0" err="1"/>
              <a:t>two</a:t>
            </a:r>
            <a:r>
              <a:rPr lang="en-US" altLang="cs-CZ" baseline="0" dirty="0"/>
              <a:t> which is related to principles of subordination. We can understand this principle in then </a:t>
            </a:r>
            <a:r>
              <a:rPr lang="en-US" altLang="cs-CZ" dirty="0"/>
              <a:t>meaning that a state as a </a:t>
            </a:r>
            <a:r>
              <a:rPr lang="en-US" altLang="cs-CZ" dirty="0">
                <a:hlinkClick r:id="rId6" tooltip="Legislature"/>
              </a:rPr>
              <a:t>legislature</a:t>
            </a:r>
            <a:r>
              <a:rPr lang="en-US" altLang="cs-CZ" dirty="0"/>
              <a:t> enacts binding </a:t>
            </a:r>
            <a:r>
              <a:rPr lang="en-US" altLang="cs-CZ" dirty="0">
                <a:hlinkClick r:id="rId7" tooltip="Legislation"/>
              </a:rPr>
              <a:t>legislation</a:t>
            </a:r>
            <a:r>
              <a:rPr lang="en-US" altLang="cs-CZ" baseline="0" dirty="0"/>
              <a:t> since it is a supreme power in a certain territory.  All other beings</a:t>
            </a:r>
            <a:r>
              <a:rPr lang="cs-CZ" altLang="cs-CZ" baseline="0" dirty="0"/>
              <a:t> </a:t>
            </a:r>
            <a:r>
              <a:rPr lang="cs-CZ" altLang="cs-CZ" baseline="0" dirty="0" err="1"/>
              <a:t>have</a:t>
            </a:r>
            <a:r>
              <a:rPr lang="cs-CZ" altLang="cs-CZ" baseline="0" dirty="0"/>
              <a:t> to </a:t>
            </a:r>
            <a:r>
              <a:rPr lang="cs-CZ" altLang="cs-CZ" baseline="0" dirty="0" err="1"/>
              <a:t>obey</a:t>
            </a:r>
            <a:r>
              <a:rPr lang="cs-CZ" altLang="cs-CZ" baseline="0" dirty="0"/>
              <a:t> and </a:t>
            </a:r>
            <a:r>
              <a:rPr lang="en-US" altLang="cs-CZ" baseline="0" dirty="0"/>
              <a:t>are thus</a:t>
            </a:r>
            <a:r>
              <a:rPr lang="cs-CZ" altLang="cs-CZ" baseline="0" dirty="0"/>
              <a:t> in a </a:t>
            </a:r>
            <a:r>
              <a:rPr lang="cs-CZ" altLang="cs-CZ" baseline="0" dirty="0" err="1"/>
              <a:t>subordinate</a:t>
            </a:r>
            <a:r>
              <a:rPr lang="cs-CZ" altLang="cs-CZ" baseline="0" dirty="0"/>
              <a:t> </a:t>
            </a:r>
            <a:r>
              <a:rPr lang="cs-CZ" altLang="cs-CZ" baseline="0" dirty="0" err="1"/>
              <a:t>position</a:t>
            </a:r>
            <a:r>
              <a:rPr lang="cs-CZ" altLang="cs-CZ" baseline="0" dirty="0"/>
              <a:t>. </a:t>
            </a:r>
            <a:r>
              <a:rPr lang="cs-CZ" altLang="cs-CZ" baseline="0" dirty="0" err="1"/>
              <a:t>Contrary</a:t>
            </a:r>
            <a:r>
              <a:rPr lang="cs-CZ" altLang="cs-CZ" baseline="0" dirty="0"/>
              <a:t>, </a:t>
            </a:r>
            <a:r>
              <a:rPr lang="en-US" altLang="cs-CZ" dirty="0"/>
              <a:t>international law is horizontal in nature. This means that all states are </a:t>
            </a:r>
            <a:r>
              <a:rPr lang="en-US" altLang="cs-CZ" dirty="0">
                <a:hlinkClick r:id="rId8" tooltip="Sovereignty"/>
              </a:rPr>
              <a:t>sovereign</a:t>
            </a:r>
            <a:r>
              <a:rPr lang="en-US" altLang="cs-CZ" dirty="0"/>
              <a:t> and theoretically equal. As a result of the notion of sovereignty, the value and authority of international law is mostly dependent upon the voluntary participation of states in its formulation, observance, and enforcement.</a:t>
            </a:r>
            <a:r>
              <a:rPr lang="cs-CZ" altLang="cs-CZ" baseline="0" dirty="0"/>
              <a:t> </a:t>
            </a:r>
            <a:r>
              <a:rPr lang="cs-CZ" altLang="cs-CZ" baseline="0" dirty="0" err="1"/>
              <a:t>Instead</a:t>
            </a:r>
            <a:r>
              <a:rPr lang="cs-CZ" altLang="cs-CZ" baseline="0" dirty="0"/>
              <a:t> </a:t>
            </a:r>
            <a:r>
              <a:rPr lang="cs-CZ" altLang="cs-CZ" baseline="0" dirty="0" err="1"/>
              <a:t>of</a:t>
            </a:r>
            <a:r>
              <a:rPr lang="cs-CZ" altLang="cs-CZ" baseline="0" dirty="0"/>
              <a:t> </a:t>
            </a:r>
            <a:r>
              <a:rPr lang="cs-CZ" altLang="cs-CZ" baseline="0" dirty="0" err="1"/>
              <a:t>principle</a:t>
            </a:r>
            <a:r>
              <a:rPr lang="cs-CZ" altLang="cs-CZ" baseline="0" dirty="0"/>
              <a:t> </a:t>
            </a:r>
            <a:r>
              <a:rPr lang="cs-CZ" altLang="cs-CZ" baseline="0" dirty="0" err="1"/>
              <a:t>of</a:t>
            </a:r>
            <a:r>
              <a:rPr lang="cs-CZ" altLang="cs-CZ" baseline="0" dirty="0"/>
              <a:t> </a:t>
            </a:r>
            <a:r>
              <a:rPr lang="cs-CZ" altLang="cs-CZ" baseline="0" dirty="0" err="1"/>
              <a:t>subordination</a:t>
            </a:r>
            <a:r>
              <a:rPr lang="cs-CZ" altLang="cs-CZ" baseline="0" dirty="0"/>
              <a:t> </a:t>
            </a:r>
            <a:r>
              <a:rPr lang="cs-CZ" altLang="cs-CZ" baseline="0" dirty="0" err="1"/>
              <a:t>another</a:t>
            </a:r>
            <a:r>
              <a:rPr lang="cs-CZ" altLang="cs-CZ" baseline="0" dirty="0"/>
              <a:t> </a:t>
            </a:r>
            <a:r>
              <a:rPr lang="cs-CZ" altLang="cs-CZ" baseline="0" dirty="0" err="1"/>
              <a:t>principle</a:t>
            </a:r>
            <a:r>
              <a:rPr lang="cs-CZ" altLang="cs-CZ" baseline="0" dirty="0"/>
              <a:t> </a:t>
            </a:r>
            <a:r>
              <a:rPr lang="cs-CZ" altLang="cs-CZ" baseline="0" dirty="0" err="1"/>
              <a:t>applies</a:t>
            </a:r>
            <a:r>
              <a:rPr lang="cs-CZ" altLang="cs-CZ" baseline="0" dirty="0"/>
              <a:t> – </a:t>
            </a:r>
            <a:r>
              <a:rPr lang="cs-CZ" altLang="cs-CZ" baseline="0" dirty="0" err="1"/>
              <a:t>the</a:t>
            </a:r>
            <a:r>
              <a:rPr lang="cs-CZ" altLang="cs-CZ" baseline="0" dirty="0"/>
              <a:t> </a:t>
            </a:r>
            <a:r>
              <a:rPr lang="cs-CZ" altLang="cs-CZ" baseline="0" dirty="0" err="1"/>
              <a:t>principle</a:t>
            </a:r>
            <a:r>
              <a:rPr lang="cs-CZ" altLang="cs-CZ" baseline="0" dirty="0"/>
              <a:t> </a:t>
            </a:r>
            <a:r>
              <a:rPr lang="cs-CZ" altLang="cs-CZ" baseline="0" dirty="0" err="1"/>
              <a:t>of</a:t>
            </a:r>
            <a:r>
              <a:rPr lang="cs-CZ" altLang="cs-CZ" baseline="0" dirty="0"/>
              <a:t> </a:t>
            </a:r>
            <a:r>
              <a:rPr lang="cs-CZ" altLang="cs-CZ" baseline="0" dirty="0" err="1"/>
              <a:t>coordination</a:t>
            </a:r>
            <a:r>
              <a:rPr lang="cs-CZ" altLang="cs-CZ" baseline="0" dirty="0"/>
              <a:t>.</a:t>
            </a:r>
            <a:endParaRPr lang="en-US" altLang="cs-CZ" dirty="0"/>
          </a:p>
        </p:txBody>
      </p:sp>
      <p:sp>
        <p:nvSpPr>
          <p:cNvPr id="4" name="Zástupný symbol pro číslo snímku 3"/>
          <p:cNvSpPr>
            <a:spLocks noGrp="1"/>
          </p:cNvSpPr>
          <p:nvPr>
            <p:ph type="sldNum" sz="quarter" idx="10"/>
          </p:nvPr>
        </p:nvSpPr>
        <p:spPr/>
        <p:txBody>
          <a:bodyPr/>
          <a:lstStyle/>
          <a:p>
            <a:fld id="{D89F27E9-B1F1-47DA-9A13-DA05696E19BF}" type="slidenum">
              <a:rPr lang="cs-CZ" smtClean="0"/>
              <a:t>12</a:t>
            </a:fld>
            <a:endParaRPr lang="cs-CZ"/>
          </a:p>
        </p:txBody>
      </p:sp>
    </p:spTree>
    <p:extLst>
      <p:ext uri="{BB962C8B-B14F-4D97-AF65-F5344CB8AC3E}">
        <p14:creationId xmlns:p14="http://schemas.microsoft.com/office/powerpoint/2010/main" val="2186206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This</a:t>
            </a:r>
            <a:r>
              <a:rPr lang="cs-CZ" dirty="0"/>
              <a:t> </a:t>
            </a:r>
            <a:r>
              <a:rPr lang="cs-CZ" dirty="0" err="1"/>
              <a:t>principle</a:t>
            </a:r>
            <a:r>
              <a:rPr lang="cs-CZ" baseline="0" dirty="0"/>
              <a:t> </a:t>
            </a:r>
            <a:r>
              <a:rPr lang="cs-CZ" baseline="0" dirty="0" err="1"/>
              <a:t>help</a:t>
            </a:r>
            <a:r>
              <a:rPr lang="cs-CZ" baseline="0" dirty="0"/>
              <a:t> </a:t>
            </a:r>
            <a:r>
              <a:rPr lang="cs-CZ" baseline="0" dirty="0" err="1"/>
              <a:t>us</a:t>
            </a:r>
            <a:r>
              <a:rPr lang="cs-CZ" baseline="0" dirty="0"/>
              <a:t> </a:t>
            </a:r>
            <a:r>
              <a:rPr lang="cs-CZ" baseline="0" dirty="0" err="1"/>
              <a:t>explain</a:t>
            </a:r>
            <a:r>
              <a:rPr lang="cs-CZ" baseline="0" dirty="0"/>
              <a:t> </a:t>
            </a:r>
            <a:r>
              <a:rPr lang="cs-CZ" baseline="0" dirty="0" err="1"/>
              <a:t>functioning</a:t>
            </a:r>
            <a:r>
              <a:rPr lang="cs-CZ" baseline="0" dirty="0"/>
              <a:t> </a:t>
            </a:r>
            <a:r>
              <a:rPr lang="cs-CZ" baseline="0" dirty="0" err="1"/>
              <a:t>of</a:t>
            </a:r>
            <a:r>
              <a:rPr lang="cs-CZ" baseline="0" dirty="0"/>
              <a:t> </a:t>
            </a:r>
            <a:r>
              <a:rPr lang="cs-CZ" baseline="0" dirty="0" err="1"/>
              <a:t>intl</a:t>
            </a:r>
            <a:r>
              <a:rPr lang="cs-CZ" baseline="0" dirty="0"/>
              <a:t>. </a:t>
            </a:r>
            <a:r>
              <a:rPr lang="cs-CZ" baseline="0" dirty="0" err="1"/>
              <a:t>organizations</a:t>
            </a:r>
            <a:r>
              <a:rPr lang="cs-CZ" baseline="0" dirty="0"/>
              <a:t>. </a:t>
            </a:r>
          </a:p>
          <a:p>
            <a:r>
              <a:rPr lang="en-US" dirty="0"/>
              <a:t>A forum where states can meet and negotiate</a:t>
            </a:r>
            <a:r>
              <a:rPr lang="cs-CZ" dirty="0"/>
              <a:t>, </a:t>
            </a:r>
            <a:r>
              <a:rPr lang="cs-CZ" dirty="0" err="1"/>
              <a:t>participation</a:t>
            </a:r>
            <a:r>
              <a:rPr lang="cs-CZ" dirty="0"/>
              <a:t> and </a:t>
            </a:r>
            <a:r>
              <a:rPr lang="cs-CZ" dirty="0" err="1"/>
              <a:t>membership</a:t>
            </a:r>
            <a:r>
              <a:rPr lang="cs-CZ" dirty="0"/>
              <a:t> </a:t>
            </a:r>
            <a:r>
              <a:rPr lang="cs-CZ" dirty="0" err="1"/>
              <a:t>is</a:t>
            </a:r>
            <a:r>
              <a:rPr lang="cs-CZ" dirty="0"/>
              <a:t> </a:t>
            </a:r>
            <a:r>
              <a:rPr lang="cs-CZ" dirty="0" err="1"/>
              <a:t>voluntary</a:t>
            </a:r>
            <a:r>
              <a:rPr lang="cs-CZ" dirty="0"/>
              <a:t>, </a:t>
            </a:r>
            <a:r>
              <a:rPr lang="cs-CZ" dirty="0" err="1"/>
              <a:t>the</a:t>
            </a:r>
            <a:r>
              <a:rPr lang="cs-CZ" dirty="0"/>
              <a:t> </a:t>
            </a:r>
            <a:r>
              <a:rPr lang="cs-CZ" dirty="0" err="1"/>
              <a:t>cannot</a:t>
            </a:r>
            <a:r>
              <a:rPr lang="cs-CZ" dirty="0"/>
              <a:t> </a:t>
            </a:r>
            <a:r>
              <a:rPr lang="cs-CZ" dirty="0" err="1"/>
              <a:t>act</a:t>
            </a:r>
            <a:r>
              <a:rPr lang="cs-CZ" dirty="0"/>
              <a:t> </a:t>
            </a:r>
            <a:r>
              <a:rPr lang="cs-CZ" dirty="0" err="1"/>
              <a:t>against</a:t>
            </a:r>
            <a:r>
              <a:rPr lang="cs-CZ" dirty="0"/>
              <a:t> </a:t>
            </a:r>
            <a:r>
              <a:rPr lang="cs-CZ" dirty="0" err="1"/>
              <a:t>their</a:t>
            </a:r>
            <a:r>
              <a:rPr lang="cs-CZ" baseline="0" dirty="0"/>
              <a:t> </a:t>
            </a:r>
            <a:r>
              <a:rPr lang="cs-CZ" baseline="0" dirty="0" err="1"/>
              <a:t>member</a:t>
            </a:r>
            <a:r>
              <a:rPr lang="cs-CZ" baseline="0" dirty="0"/>
              <a:t> </a:t>
            </a:r>
            <a:r>
              <a:rPr lang="cs-CZ" baseline="0" dirty="0" err="1"/>
              <a:t>states</a:t>
            </a:r>
            <a:r>
              <a:rPr lang="cs-CZ" baseline="0" dirty="0"/>
              <a:t> and </a:t>
            </a:r>
            <a:r>
              <a:rPr lang="cs-CZ" baseline="0" dirty="0" err="1"/>
              <a:t>regulate</a:t>
            </a:r>
            <a:r>
              <a:rPr lang="cs-CZ" baseline="0" dirty="0"/>
              <a:t> </a:t>
            </a:r>
            <a:r>
              <a:rPr lang="cs-CZ" baseline="0" dirty="0" err="1"/>
              <a:t>internal</a:t>
            </a:r>
            <a:r>
              <a:rPr lang="cs-CZ" baseline="0" dirty="0"/>
              <a:t> </a:t>
            </a:r>
            <a:r>
              <a:rPr lang="cs-CZ" baseline="0" dirty="0" err="1"/>
              <a:t>domestic</a:t>
            </a:r>
            <a:r>
              <a:rPr lang="cs-CZ" baseline="0" dirty="0"/>
              <a:t> </a:t>
            </a:r>
            <a:r>
              <a:rPr lang="cs-CZ" baseline="0" dirty="0" err="1"/>
              <a:t>matters</a:t>
            </a:r>
            <a:r>
              <a:rPr lang="cs-CZ" baseline="0" dirty="0"/>
              <a:t> but </a:t>
            </a:r>
            <a:r>
              <a:rPr lang="cs-CZ" baseline="0" dirty="0" err="1"/>
              <a:t>only</a:t>
            </a:r>
            <a:r>
              <a:rPr lang="cs-CZ" baseline="0" dirty="0"/>
              <a:t> relations </a:t>
            </a:r>
            <a:r>
              <a:rPr lang="cs-CZ" baseline="0" dirty="0" err="1"/>
              <a:t>among</a:t>
            </a:r>
            <a:r>
              <a:rPr lang="cs-CZ" baseline="0" dirty="0"/>
              <a:t> </a:t>
            </a:r>
            <a:r>
              <a:rPr lang="cs-CZ" baseline="0" dirty="0" err="1"/>
              <a:t>states</a:t>
            </a:r>
            <a:r>
              <a:rPr lang="cs-CZ" baseline="0" dirty="0"/>
              <a:t>. </a:t>
            </a:r>
            <a:endParaRPr lang="en-US" dirty="0"/>
          </a:p>
          <a:p>
            <a:r>
              <a:rPr lang="en-US" dirty="0"/>
              <a:t>A mean of permanent (continuous)  cooperation but not integration</a:t>
            </a:r>
            <a:endParaRPr lang="cs-CZ" dirty="0"/>
          </a:p>
          <a:p>
            <a:endParaRPr lang="cs-CZ" dirty="0"/>
          </a:p>
        </p:txBody>
      </p:sp>
      <p:sp>
        <p:nvSpPr>
          <p:cNvPr id="4" name="Zástupný symbol pro číslo snímku 3"/>
          <p:cNvSpPr>
            <a:spLocks noGrp="1"/>
          </p:cNvSpPr>
          <p:nvPr>
            <p:ph type="sldNum" sz="quarter" idx="10"/>
          </p:nvPr>
        </p:nvSpPr>
        <p:spPr/>
        <p:txBody>
          <a:bodyPr/>
          <a:lstStyle/>
          <a:p>
            <a:fld id="{D89F27E9-B1F1-47DA-9A13-DA05696E19BF}" type="slidenum">
              <a:rPr lang="cs-CZ" smtClean="0"/>
              <a:t>13</a:t>
            </a:fld>
            <a:endParaRPr lang="cs-CZ"/>
          </a:p>
        </p:txBody>
      </p:sp>
    </p:spTree>
    <p:extLst>
      <p:ext uri="{BB962C8B-B14F-4D97-AF65-F5344CB8AC3E}">
        <p14:creationId xmlns:p14="http://schemas.microsoft.com/office/powerpoint/2010/main" val="1072905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a:p>
            <a:r>
              <a:rPr lang="en-US" altLang="cs-CZ" dirty="0"/>
              <a:t>E</a:t>
            </a:r>
            <a:r>
              <a:rPr lang="cs-CZ" altLang="cs-CZ" dirty="0"/>
              <a:t>U </a:t>
            </a:r>
            <a:r>
              <a:rPr lang="cs-CZ" altLang="cs-CZ" dirty="0" err="1"/>
              <a:t>is</a:t>
            </a:r>
            <a:r>
              <a:rPr lang="en-US" altLang="cs-CZ" dirty="0"/>
              <a:t> not intergovernmental but supranational international organization. </a:t>
            </a:r>
            <a:endParaRPr lang="cs-CZ" altLang="cs-CZ" dirty="0"/>
          </a:p>
          <a:p>
            <a:endParaRPr lang="en-US" altLang="cs-CZ" dirty="0"/>
          </a:p>
          <a:p>
            <a:r>
              <a:rPr lang="en-US" altLang="cs-CZ" dirty="0"/>
              <a:t>The difference between the E</a:t>
            </a:r>
            <a:r>
              <a:rPr lang="cs-CZ" altLang="cs-CZ" dirty="0"/>
              <a:t>U</a:t>
            </a:r>
            <a:r>
              <a:rPr lang="en-US" altLang="cs-CZ" dirty="0"/>
              <a:t> and other international organizations is in the fact that only the E</a:t>
            </a:r>
            <a:r>
              <a:rPr lang="cs-CZ" altLang="cs-CZ" dirty="0"/>
              <a:t>U</a:t>
            </a:r>
            <a:r>
              <a:rPr lang="en-US" altLang="cs-CZ" dirty="0"/>
              <a:t> is superior to its member states and have certain powers against them. It is because the member states transferred some of their powers to the E</a:t>
            </a:r>
            <a:r>
              <a:rPr lang="cs-CZ" altLang="cs-CZ" dirty="0"/>
              <a:t>U</a:t>
            </a:r>
            <a:r>
              <a:rPr lang="en-US" altLang="cs-CZ" dirty="0"/>
              <a:t>. In these areas where the competences were transferred it is the E</a:t>
            </a:r>
            <a:r>
              <a:rPr lang="cs-CZ" altLang="cs-CZ" dirty="0"/>
              <a:t>U</a:t>
            </a:r>
            <a:r>
              <a:rPr lang="en-US" altLang="cs-CZ" dirty="0"/>
              <a:t> who has power to decide</a:t>
            </a:r>
            <a:r>
              <a:rPr lang="cs-CZ" altLang="cs-CZ" dirty="0"/>
              <a:t> and </a:t>
            </a:r>
            <a:r>
              <a:rPr lang="cs-CZ" altLang="cs-CZ" dirty="0" err="1"/>
              <a:t>legislate</a:t>
            </a:r>
            <a:r>
              <a:rPr lang="en-US" altLang="cs-CZ" dirty="0"/>
              <a:t>. Its decisions are binding on member states </a:t>
            </a:r>
            <a:r>
              <a:rPr lang="cs-CZ" altLang="cs-CZ" dirty="0"/>
              <a:t>as </a:t>
            </a:r>
            <a:r>
              <a:rPr lang="cs-CZ" altLang="cs-CZ" dirty="0" err="1"/>
              <a:t>well</a:t>
            </a:r>
            <a:r>
              <a:rPr lang="cs-CZ" altLang="cs-CZ" dirty="0"/>
              <a:t> as </a:t>
            </a:r>
            <a:r>
              <a:rPr lang="en-US" altLang="cs-CZ" dirty="0"/>
              <a:t>on individuals. It is Brussels</a:t>
            </a:r>
            <a:r>
              <a:rPr lang="en-US" altLang="cs-CZ" baseline="0" dirty="0"/>
              <a:t> who decides, not Prague, Berlin or Paris.</a:t>
            </a:r>
            <a:endParaRPr lang="en-US" altLang="cs-CZ" dirty="0"/>
          </a:p>
          <a:p>
            <a:endParaRPr lang="en-US" altLang="cs-CZ" dirty="0"/>
          </a:p>
          <a:p>
            <a:r>
              <a:rPr lang="en-US" altLang="cs-CZ" dirty="0"/>
              <a:t>Member states of the E</a:t>
            </a:r>
            <a:r>
              <a:rPr lang="cs-CZ" altLang="cs-CZ" dirty="0"/>
              <a:t>U</a:t>
            </a:r>
            <a:r>
              <a:rPr lang="en-US" altLang="cs-CZ" dirty="0"/>
              <a:t> are therefore not fully sovereign and they are also not equal as the number of their votes in E</a:t>
            </a:r>
            <a:r>
              <a:rPr lang="cs-CZ" altLang="cs-CZ" dirty="0"/>
              <a:t>U</a:t>
            </a:r>
            <a:r>
              <a:rPr lang="en-US" altLang="cs-CZ" dirty="0"/>
              <a:t> institutions is different. Bigger states have bigger influence.</a:t>
            </a:r>
            <a:endParaRPr lang="cs-CZ" altLang="cs-CZ" dirty="0"/>
          </a:p>
          <a:p>
            <a:endParaRPr lang="en-US" dirty="0"/>
          </a:p>
          <a:p>
            <a:r>
              <a:rPr lang="en-US" dirty="0"/>
              <a:t>Principle of subordination</a:t>
            </a:r>
            <a:endParaRPr lang="cs-CZ" dirty="0"/>
          </a:p>
          <a:p>
            <a:endParaRPr lang="cs-CZ" dirty="0"/>
          </a:p>
          <a:p>
            <a:r>
              <a:rPr lang="cs-CZ" dirty="0"/>
              <a:t>Limited </a:t>
            </a:r>
            <a:r>
              <a:rPr lang="cs-CZ" dirty="0" err="1"/>
              <a:t>scope</a:t>
            </a:r>
            <a:r>
              <a:rPr lang="cs-CZ" dirty="0"/>
              <a:t> - </a:t>
            </a:r>
            <a:r>
              <a:rPr lang="cs-CZ" dirty="0" err="1"/>
              <a:t>only</a:t>
            </a:r>
            <a:r>
              <a:rPr lang="cs-CZ" dirty="0"/>
              <a:t> </a:t>
            </a:r>
            <a:r>
              <a:rPr lang="cs-CZ" dirty="0" err="1"/>
              <a:t>those</a:t>
            </a:r>
            <a:r>
              <a:rPr lang="cs-CZ" baseline="0" dirty="0"/>
              <a:t> </a:t>
            </a:r>
            <a:r>
              <a:rPr lang="cs-CZ" baseline="0" dirty="0" err="1"/>
              <a:t>areas</a:t>
            </a:r>
            <a:r>
              <a:rPr lang="cs-CZ" baseline="0" dirty="0"/>
              <a:t> </a:t>
            </a:r>
            <a:r>
              <a:rPr lang="cs-CZ" baseline="0" dirty="0" err="1"/>
              <a:t>of</a:t>
            </a:r>
            <a:r>
              <a:rPr lang="cs-CZ" baseline="0" dirty="0"/>
              <a:t> </a:t>
            </a:r>
            <a:r>
              <a:rPr lang="cs-CZ" baseline="0" dirty="0" err="1"/>
              <a:t>law</a:t>
            </a:r>
            <a:r>
              <a:rPr lang="cs-CZ" baseline="0" dirty="0"/>
              <a:t> </a:t>
            </a:r>
            <a:r>
              <a:rPr lang="cs-CZ" baseline="0" dirty="0" err="1"/>
              <a:t>which</a:t>
            </a:r>
            <a:r>
              <a:rPr lang="cs-CZ" baseline="0" dirty="0"/>
              <a:t> are </a:t>
            </a:r>
            <a:r>
              <a:rPr lang="cs-CZ" baseline="0" dirty="0" err="1"/>
              <a:t>somehow</a:t>
            </a:r>
            <a:r>
              <a:rPr lang="cs-CZ" baseline="0" dirty="0"/>
              <a:t> </a:t>
            </a:r>
            <a:r>
              <a:rPr lang="cs-CZ" baseline="0" dirty="0" err="1"/>
              <a:t>related</a:t>
            </a:r>
            <a:r>
              <a:rPr lang="cs-CZ" baseline="0" dirty="0"/>
              <a:t> to </a:t>
            </a:r>
            <a:r>
              <a:rPr lang="cs-CZ" baseline="0" dirty="0" err="1"/>
              <a:t>the</a:t>
            </a:r>
            <a:r>
              <a:rPr lang="cs-CZ" baseline="0" dirty="0"/>
              <a:t> </a:t>
            </a:r>
            <a:r>
              <a:rPr lang="cs-CZ" baseline="0" dirty="0" err="1"/>
              <a:t>functioning</a:t>
            </a:r>
            <a:r>
              <a:rPr lang="cs-CZ" baseline="0" dirty="0"/>
              <a:t> </a:t>
            </a:r>
            <a:r>
              <a:rPr lang="cs-CZ" baseline="0" dirty="0" err="1"/>
              <a:t>of</a:t>
            </a:r>
            <a:r>
              <a:rPr lang="cs-CZ" baseline="0" dirty="0"/>
              <a:t> </a:t>
            </a:r>
            <a:r>
              <a:rPr lang="cs-CZ" baseline="0" dirty="0" err="1"/>
              <a:t>internal</a:t>
            </a:r>
            <a:r>
              <a:rPr lang="cs-CZ" baseline="0" dirty="0"/>
              <a:t> market and </a:t>
            </a:r>
            <a:r>
              <a:rPr lang="cs-CZ" baseline="0" dirty="0" err="1"/>
              <a:t>related</a:t>
            </a:r>
            <a:r>
              <a:rPr lang="cs-CZ" baseline="0" dirty="0"/>
              <a:t> </a:t>
            </a:r>
            <a:r>
              <a:rPr lang="cs-CZ" baseline="0" dirty="0" err="1"/>
              <a:t>politics</a:t>
            </a:r>
            <a:r>
              <a:rPr lang="cs-CZ" baseline="0" dirty="0"/>
              <a:t> are </a:t>
            </a:r>
            <a:r>
              <a:rPr lang="cs-CZ" baseline="0" dirty="0" err="1"/>
              <a:t>regulated</a:t>
            </a:r>
            <a:r>
              <a:rPr lang="cs-CZ" baseline="0" dirty="0"/>
              <a:t>. In </a:t>
            </a:r>
            <a:r>
              <a:rPr lang="cs-CZ" baseline="0" dirty="0" err="1"/>
              <a:t>addition</a:t>
            </a:r>
            <a:r>
              <a:rPr lang="cs-CZ" baseline="0" dirty="0"/>
              <a:t> to </a:t>
            </a:r>
            <a:r>
              <a:rPr lang="cs-CZ" baseline="0" dirty="0" err="1"/>
              <a:t>that</a:t>
            </a:r>
            <a:r>
              <a:rPr lang="cs-CZ" baseline="0" dirty="0"/>
              <a:t>, </a:t>
            </a:r>
            <a:r>
              <a:rPr lang="cs-CZ" baseline="0" dirty="0" err="1"/>
              <a:t>the</a:t>
            </a:r>
            <a:r>
              <a:rPr lang="cs-CZ" baseline="0" dirty="0"/>
              <a:t> </a:t>
            </a:r>
            <a:r>
              <a:rPr lang="cs-CZ" baseline="0" dirty="0" err="1"/>
              <a:t>regulation</a:t>
            </a:r>
            <a:r>
              <a:rPr lang="cs-CZ" baseline="0" dirty="0"/>
              <a:t> </a:t>
            </a:r>
            <a:r>
              <a:rPr lang="cs-CZ" baseline="0" dirty="0" err="1"/>
              <a:t>often</a:t>
            </a:r>
            <a:r>
              <a:rPr lang="cs-CZ" baseline="0" dirty="0"/>
              <a:t> </a:t>
            </a:r>
            <a:r>
              <a:rPr lang="cs-CZ" baseline="0" dirty="0" err="1"/>
              <a:t>is</a:t>
            </a:r>
            <a:r>
              <a:rPr lang="cs-CZ" baseline="0" dirty="0"/>
              <a:t> not </a:t>
            </a:r>
            <a:r>
              <a:rPr lang="cs-CZ" baseline="0" dirty="0" err="1"/>
              <a:t>complex</a:t>
            </a:r>
            <a:r>
              <a:rPr lang="cs-CZ" baseline="0" dirty="0"/>
              <a:t>, </a:t>
            </a:r>
            <a:r>
              <a:rPr lang="cs-CZ" baseline="0" dirty="0" err="1"/>
              <a:t>only</a:t>
            </a:r>
            <a:r>
              <a:rPr lang="cs-CZ" baseline="0" dirty="0"/>
              <a:t> </a:t>
            </a:r>
            <a:r>
              <a:rPr lang="cs-CZ" baseline="0" dirty="0" err="1"/>
              <a:t>certain</a:t>
            </a:r>
            <a:r>
              <a:rPr lang="cs-CZ" baseline="0" dirty="0"/>
              <a:t> </a:t>
            </a:r>
            <a:r>
              <a:rPr lang="cs-CZ" baseline="0" dirty="0" err="1"/>
              <a:t>pieces</a:t>
            </a:r>
            <a:r>
              <a:rPr lang="cs-CZ" baseline="0" dirty="0"/>
              <a:t> </a:t>
            </a:r>
            <a:r>
              <a:rPr lang="cs-CZ" baseline="0" dirty="0" err="1"/>
              <a:t>of</a:t>
            </a:r>
            <a:r>
              <a:rPr lang="cs-CZ" baseline="0" dirty="0"/>
              <a:t> </a:t>
            </a:r>
            <a:r>
              <a:rPr lang="cs-CZ" baseline="0" dirty="0" err="1"/>
              <a:t>legislation</a:t>
            </a:r>
            <a:r>
              <a:rPr lang="cs-CZ" baseline="0" dirty="0"/>
              <a:t> </a:t>
            </a:r>
            <a:r>
              <a:rPr lang="cs-CZ" baseline="0" dirty="0" err="1"/>
              <a:t>were</a:t>
            </a:r>
            <a:r>
              <a:rPr lang="cs-CZ" baseline="0" dirty="0"/>
              <a:t> </a:t>
            </a:r>
            <a:r>
              <a:rPr lang="cs-CZ" baseline="0" dirty="0" err="1"/>
              <a:t>adopted</a:t>
            </a:r>
            <a:r>
              <a:rPr lang="cs-CZ" baseline="0" dirty="0"/>
              <a:t> by </a:t>
            </a:r>
            <a:r>
              <a:rPr lang="cs-CZ" baseline="0" dirty="0" err="1"/>
              <a:t>the</a:t>
            </a:r>
            <a:r>
              <a:rPr lang="cs-CZ" baseline="0" dirty="0"/>
              <a:t> EU in </a:t>
            </a:r>
            <a:r>
              <a:rPr lang="cs-CZ" baseline="0" dirty="0" err="1"/>
              <a:t>areas</a:t>
            </a:r>
            <a:r>
              <a:rPr lang="cs-CZ" baseline="0" dirty="0"/>
              <a:t> </a:t>
            </a:r>
            <a:r>
              <a:rPr lang="cs-CZ" baseline="0" dirty="0" err="1"/>
              <a:t>that</a:t>
            </a:r>
            <a:r>
              <a:rPr lang="cs-CZ" baseline="0" dirty="0"/>
              <a:t> are </a:t>
            </a:r>
            <a:r>
              <a:rPr lang="cs-CZ" baseline="0" dirty="0" err="1"/>
              <a:t>somehow</a:t>
            </a:r>
            <a:r>
              <a:rPr lang="cs-CZ" baseline="0" dirty="0"/>
              <a:t> </a:t>
            </a:r>
            <a:r>
              <a:rPr lang="cs-CZ" baseline="0" dirty="0" err="1"/>
              <a:t>problematic</a:t>
            </a:r>
            <a:r>
              <a:rPr lang="cs-CZ" baseline="0" dirty="0"/>
              <a:t> </a:t>
            </a:r>
            <a:r>
              <a:rPr lang="cs-CZ" baseline="0" dirty="0" err="1"/>
              <a:t>whe</a:t>
            </a:r>
            <a:r>
              <a:rPr lang="cs-CZ" baseline="0" dirty="0"/>
              <a:t> </a:t>
            </a:r>
            <a:r>
              <a:rPr lang="cs-CZ" baseline="0" dirty="0" err="1"/>
              <a:t>it</a:t>
            </a:r>
            <a:r>
              <a:rPr lang="cs-CZ" baseline="0" dirty="0"/>
              <a:t> </a:t>
            </a:r>
            <a:r>
              <a:rPr lang="cs-CZ" baseline="0" dirty="0" err="1"/>
              <a:t>comes</a:t>
            </a:r>
            <a:r>
              <a:rPr lang="cs-CZ" baseline="0" dirty="0"/>
              <a:t> to </a:t>
            </a:r>
            <a:r>
              <a:rPr lang="cs-CZ" baseline="0" dirty="0" err="1"/>
              <a:t>trade</a:t>
            </a:r>
            <a:r>
              <a:rPr lang="cs-CZ" baseline="0" dirty="0"/>
              <a:t> </a:t>
            </a:r>
            <a:r>
              <a:rPr lang="cs-CZ" baseline="0" dirty="0" err="1"/>
              <a:t>with</a:t>
            </a:r>
            <a:r>
              <a:rPr lang="cs-CZ" baseline="0" dirty="0"/>
              <a:t> </a:t>
            </a:r>
            <a:r>
              <a:rPr lang="cs-CZ" baseline="0" dirty="0" err="1"/>
              <a:t>goods</a:t>
            </a:r>
            <a:r>
              <a:rPr lang="cs-CZ" baseline="0" dirty="0"/>
              <a:t> and </a:t>
            </a:r>
            <a:r>
              <a:rPr lang="cs-CZ" baseline="0" dirty="0" err="1"/>
              <a:t>services</a:t>
            </a:r>
            <a:r>
              <a:rPr lang="cs-CZ" baseline="0" dirty="0"/>
              <a:t>. </a:t>
            </a:r>
            <a:r>
              <a:rPr lang="cs-CZ" baseline="0" dirty="0" err="1"/>
              <a:t>The</a:t>
            </a:r>
            <a:r>
              <a:rPr lang="cs-CZ" baseline="0" dirty="0"/>
              <a:t> majority </a:t>
            </a:r>
            <a:r>
              <a:rPr lang="cs-CZ" baseline="0" dirty="0" err="1"/>
              <a:t>of</a:t>
            </a:r>
            <a:r>
              <a:rPr lang="cs-CZ" baseline="0" dirty="0"/>
              <a:t> </a:t>
            </a:r>
            <a:r>
              <a:rPr lang="cs-CZ" baseline="0" dirty="0" err="1"/>
              <a:t>regulation</a:t>
            </a:r>
            <a:r>
              <a:rPr lang="cs-CZ" baseline="0" dirty="0"/>
              <a:t> </a:t>
            </a:r>
            <a:r>
              <a:rPr lang="cs-CZ" baseline="0" dirty="0" err="1"/>
              <a:t>remains</a:t>
            </a:r>
            <a:r>
              <a:rPr lang="cs-CZ" baseline="0" dirty="0"/>
              <a:t> </a:t>
            </a:r>
            <a:r>
              <a:rPr lang="cs-CZ" baseline="0" dirty="0" err="1"/>
              <a:t>the</a:t>
            </a:r>
            <a:r>
              <a:rPr lang="cs-CZ" baseline="0" dirty="0"/>
              <a:t> </a:t>
            </a:r>
            <a:r>
              <a:rPr lang="cs-CZ" baseline="0" dirty="0" err="1"/>
              <a:t>domain</a:t>
            </a:r>
            <a:r>
              <a:rPr lang="cs-CZ" baseline="0" dirty="0"/>
              <a:t> </a:t>
            </a:r>
            <a:r>
              <a:rPr lang="cs-CZ" baseline="0" dirty="0" err="1"/>
              <a:t>of</a:t>
            </a:r>
            <a:r>
              <a:rPr lang="cs-CZ" baseline="0" dirty="0"/>
              <a:t> </a:t>
            </a:r>
            <a:r>
              <a:rPr lang="cs-CZ" baseline="0" dirty="0" err="1"/>
              <a:t>Member</a:t>
            </a:r>
            <a:r>
              <a:rPr lang="cs-CZ" baseline="0" dirty="0"/>
              <a:t> </a:t>
            </a:r>
            <a:r>
              <a:rPr lang="cs-CZ" baseline="0" dirty="0" err="1"/>
              <a:t>states</a:t>
            </a:r>
            <a:r>
              <a:rPr lang="cs-CZ" baseline="0" dirty="0"/>
              <a:t>.</a:t>
            </a:r>
          </a:p>
          <a:p>
            <a:endParaRPr lang="cs-CZ" baseline="0" dirty="0"/>
          </a:p>
          <a:p>
            <a:r>
              <a:rPr lang="cs-CZ" baseline="0" dirty="0" err="1"/>
              <a:t>The</a:t>
            </a:r>
            <a:r>
              <a:rPr lang="cs-CZ" baseline="0" dirty="0"/>
              <a:t> EU </a:t>
            </a:r>
            <a:r>
              <a:rPr lang="cs-CZ" baseline="0" dirty="0" err="1"/>
              <a:t>law</a:t>
            </a:r>
            <a:r>
              <a:rPr lang="cs-CZ" baseline="0" dirty="0"/>
              <a:t> </a:t>
            </a:r>
            <a:r>
              <a:rPr lang="cs-CZ" baseline="0" dirty="0" err="1"/>
              <a:t>resembles</a:t>
            </a:r>
            <a:r>
              <a:rPr lang="cs-CZ" baseline="0" dirty="0"/>
              <a:t> </a:t>
            </a:r>
            <a:r>
              <a:rPr lang="cs-CZ" baseline="0" dirty="0" err="1"/>
              <a:t>both</a:t>
            </a:r>
            <a:r>
              <a:rPr lang="cs-CZ" baseline="0" dirty="0"/>
              <a:t> </a:t>
            </a:r>
            <a:r>
              <a:rPr lang="cs-CZ" baseline="0" dirty="0" err="1"/>
              <a:t>the</a:t>
            </a:r>
            <a:r>
              <a:rPr lang="cs-CZ" baseline="0" dirty="0"/>
              <a:t> IPL and </a:t>
            </a:r>
            <a:r>
              <a:rPr lang="cs-CZ" baseline="0" dirty="0" err="1"/>
              <a:t>domestic</a:t>
            </a:r>
            <a:r>
              <a:rPr lang="cs-CZ" baseline="0" dirty="0"/>
              <a:t> </a:t>
            </a:r>
            <a:r>
              <a:rPr lang="cs-CZ" baseline="0" dirty="0" err="1"/>
              <a:t>law</a:t>
            </a:r>
            <a:r>
              <a:rPr lang="cs-CZ" baseline="0" dirty="0"/>
              <a:t>. </a:t>
            </a:r>
            <a:r>
              <a:rPr lang="cs-CZ" baseline="0" dirty="0" err="1"/>
              <a:t>The</a:t>
            </a:r>
            <a:r>
              <a:rPr lang="cs-CZ" baseline="0" dirty="0"/>
              <a:t> </a:t>
            </a:r>
            <a:r>
              <a:rPr lang="cs-CZ" baseline="0" dirty="0" err="1"/>
              <a:t>basics</a:t>
            </a:r>
            <a:r>
              <a:rPr lang="cs-CZ" baseline="0" dirty="0"/>
              <a:t> </a:t>
            </a:r>
            <a:r>
              <a:rPr lang="cs-CZ" baseline="0" dirty="0" err="1"/>
              <a:t>parametrs</a:t>
            </a:r>
            <a:r>
              <a:rPr lang="cs-CZ" baseline="0" dirty="0"/>
              <a:t> </a:t>
            </a:r>
            <a:r>
              <a:rPr lang="cs-CZ" baseline="0" dirty="0" err="1"/>
              <a:t>of</a:t>
            </a:r>
            <a:r>
              <a:rPr lang="cs-CZ" baseline="0" dirty="0"/>
              <a:t> </a:t>
            </a:r>
            <a:r>
              <a:rPr lang="cs-CZ" baseline="0" dirty="0" err="1"/>
              <a:t>functioning</a:t>
            </a:r>
            <a:r>
              <a:rPr lang="cs-CZ" baseline="0" dirty="0"/>
              <a:t> </a:t>
            </a:r>
            <a:r>
              <a:rPr lang="cs-CZ" baseline="0" dirty="0" err="1"/>
              <a:t>of</a:t>
            </a:r>
            <a:r>
              <a:rPr lang="cs-CZ" baseline="0" dirty="0"/>
              <a:t> </a:t>
            </a:r>
            <a:r>
              <a:rPr lang="cs-CZ" baseline="0" dirty="0" err="1"/>
              <a:t>the</a:t>
            </a:r>
            <a:r>
              <a:rPr lang="cs-CZ" baseline="0" dirty="0"/>
              <a:t> EU are set in </a:t>
            </a:r>
            <a:r>
              <a:rPr lang="cs-CZ" baseline="0" dirty="0" err="1"/>
              <a:t>intl</a:t>
            </a:r>
            <a:r>
              <a:rPr lang="cs-CZ" baseline="0" dirty="0"/>
              <a:t>. </a:t>
            </a:r>
            <a:r>
              <a:rPr lang="cs-CZ" baseline="0" dirty="0" err="1"/>
              <a:t>Treaties</a:t>
            </a:r>
            <a:r>
              <a:rPr lang="cs-CZ" baseline="0" dirty="0"/>
              <a:t>, these </a:t>
            </a:r>
            <a:r>
              <a:rPr lang="cs-CZ" baseline="0" dirty="0" err="1"/>
              <a:t>treaties</a:t>
            </a:r>
            <a:r>
              <a:rPr lang="cs-CZ" baseline="0" dirty="0"/>
              <a:t> </a:t>
            </a:r>
            <a:r>
              <a:rPr lang="cs-CZ" baseline="0" dirty="0" err="1"/>
              <a:t>whowever</a:t>
            </a:r>
            <a:r>
              <a:rPr lang="cs-CZ" baseline="0" dirty="0"/>
              <a:t> </a:t>
            </a:r>
            <a:r>
              <a:rPr lang="cs-CZ" baseline="0" dirty="0" err="1"/>
              <a:t>enable</a:t>
            </a:r>
            <a:r>
              <a:rPr lang="cs-CZ" baseline="0" dirty="0"/>
              <a:t> </a:t>
            </a:r>
            <a:r>
              <a:rPr lang="cs-CZ" baseline="0" dirty="0" err="1"/>
              <a:t>the</a:t>
            </a:r>
            <a:r>
              <a:rPr lang="cs-CZ" baseline="0" dirty="0"/>
              <a:t> EU to </a:t>
            </a:r>
            <a:r>
              <a:rPr lang="cs-CZ" baseline="0" dirty="0" err="1"/>
              <a:t>adopt</a:t>
            </a:r>
            <a:r>
              <a:rPr lang="cs-CZ" baseline="0" dirty="0"/>
              <a:t> </a:t>
            </a:r>
            <a:r>
              <a:rPr lang="cs-CZ" baseline="0" dirty="0" err="1"/>
              <a:t>its</a:t>
            </a:r>
            <a:r>
              <a:rPr lang="cs-CZ" baseline="0" dirty="0"/>
              <a:t> </a:t>
            </a:r>
            <a:r>
              <a:rPr lang="cs-CZ" baseline="0" dirty="0" err="1"/>
              <a:t>own</a:t>
            </a:r>
            <a:r>
              <a:rPr lang="cs-CZ" baseline="0" dirty="0"/>
              <a:t> </a:t>
            </a:r>
            <a:r>
              <a:rPr lang="cs-CZ" baseline="0" dirty="0" err="1"/>
              <a:t>legislation</a:t>
            </a:r>
            <a:r>
              <a:rPr lang="cs-CZ" baseline="0" dirty="0"/>
              <a:t>. </a:t>
            </a:r>
            <a:r>
              <a:rPr lang="cs-CZ" baseline="0" dirty="0" err="1"/>
              <a:t>This</a:t>
            </a:r>
            <a:r>
              <a:rPr lang="cs-CZ" baseline="0" dirty="0"/>
              <a:t> </a:t>
            </a:r>
            <a:r>
              <a:rPr lang="cs-CZ" baseline="0" dirty="0" err="1"/>
              <a:t>makes</a:t>
            </a:r>
            <a:r>
              <a:rPr lang="cs-CZ" baseline="0" dirty="0"/>
              <a:t> EU </a:t>
            </a:r>
            <a:r>
              <a:rPr lang="cs-CZ" baseline="0" dirty="0" err="1"/>
              <a:t>unique</a:t>
            </a:r>
            <a:r>
              <a:rPr lang="cs-CZ" baseline="0" dirty="0"/>
              <a:t> </a:t>
            </a:r>
            <a:r>
              <a:rPr lang="cs-CZ" baseline="0" dirty="0" err="1"/>
              <a:t>among</a:t>
            </a:r>
            <a:r>
              <a:rPr lang="cs-CZ" baseline="0" dirty="0"/>
              <a:t> </a:t>
            </a:r>
            <a:r>
              <a:rPr lang="cs-CZ" baseline="0" dirty="0" err="1"/>
              <a:t>intl</a:t>
            </a:r>
            <a:r>
              <a:rPr lang="cs-CZ" baseline="0" dirty="0"/>
              <a:t>. </a:t>
            </a:r>
            <a:r>
              <a:rPr lang="cs-CZ" baseline="0" dirty="0" err="1"/>
              <a:t>Organizations</a:t>
            </a:r>
            <a:r>
              <a:rPr lang="cs-CZ" baseline="0" dirty="0"/>
              <a:t>. </a:t>
            </a:r>
            <a:r>
              <a:rPr lang="cs-CZ" baseline="0" dirty="0" err="1"/>
              <a:t>This</a:t>
            </a:r>
            <a:r>
              <a:rPr lang="cs-CZ" baseline="0" dirty="0"/>
              <a:t> </a:t>
            </a:r>
            <a:r>
              <a:rPr lang="cs-CZ" baseline="0" dirty="0" err="1"/>
              <a:t>makes</a:t>
            </a:r>
            <a:r>
              <a:rPr lang="cs-CZ" baseline="0" dirty="0"/>
              <a:t> t </a:t>
            </a:r>
            <a:r>
              <a:rPr lang="cs-CZ" baseline="0" dirty="0" err="1"/>
              <a:t>similar</a:t>
            </a:r>
            <a:r>
              <a:rPr lang="cs-CZ" baseline="0" dirty="0"/>
              <a:t> to </a:t>
            </a:r>
            <a:r>
              <a:rPr lang="cs-CZ" baseline="0" dirty="0" err="1"/>
              <a:t>states</a:t>
            </a:r>
            <a:r>
              <a:rPr lang="cs-CZ" baseline="0" dirty="0"/>
              <a:t>. </a:t>
            </a:r>
            <a:r>
              <a:rPr lang="cs-CZ" baseline="0" dirty="0" err="1"/>
              <a:t>Thus</a:t>
            </a:r>
            <a:r>
              <a:rPr lang="cs-CZ" baseline="0" dirty="0"/>
              <a:t> </a:t>
            </a:r>
            <a:r>
              <a:rPr lang="cs-CZ" baseline="0" dirty="0" err="1"/>
              <a:t>the</a:t>
            </a:r>
            <a:r>
              <a:rPr lang="cs-CZ" baseline="0" dirty="0"/>
              <a:t> </a:t>
            </a:r>
            <a:r>
              <a:rPr lang="cs-CZ" baseline="0" dirty="0" err="1"/>
              <a:t>law</a:t>
            </a:r>
            <a:r>
              <a:rPr lang="cs-CZ" baseline="0" dirty="0"/>
              <a:t> </a:t>
            </a:r>
            <a:r>
              <a:rPr lang="cs-CZ" baseline="0" dirty="0" err="1"/>
              <a:t>adopted</a:t>
            </a:r>
            <a:r>
              <a:rPr lang="cs-CZ" baseline="0" dirty="0"/>
              <a:t> by </a:t>
            </a:r>
            <a:r>
              <a:rPr lang="cs-CZ" baseline="0" dirty="0" err="1"/>
              <a:t>the</a:t>
            </a:r>
            <a:r>
              <a:rPr lang="cs-CZ" baseline="0" dirty="0"/>
              <a:t> EU </a:t>
            </a:r>
            <a:r>
              <a:rPr lang="cs-CZ" baseline="0" dirty="0" err="1"/>
              <a:t>rembles</a:t>
            </a:r>
            <a:r>
              <a:rPr lang="cs-CZ" baseline="0" dirty="0"/>
              <a:t> </a:t>
            </a:r>
            <a:r>
              <a:rPr lang="cs-CZ" baseline="0" dirty="0" err="1"/>
              <a:t>the</a:t>
            </a:r>
            <a:r>
              <a:rPr lang="cs-CZ" baseline="0" dirty="0"/>
              <a:t> </a:t>
            </a:r>
            <a:r>
              <a:rPr lang="cs-CZ" baseline="0" dirty="0" err="1"/>
              <a:t>domestic</a:t>
            </a:r>
            <a:r>
              <a:rPr lang="cs-CZ" baseline="0" dirty="0"/>
              <a:t> </a:t>
            </a:r>
            <a:r>
              <a:rPr lang="cs-CZ" baseline="0" dirty="0" err="1"/>
              <a:t>law</a:t>
            </a:r>
            <a:r>
              <a:rPr lang="cs-CZ" baseline="0" dirty="0"/>
              <a:t>. </a:t>
            </a:r>
            <a:r>
              <a:rPr lang="cs-CZ" baseline="0" dirty="0" err="1"/>
              <a:t>It</a:t>
            </a:r>
            <a:r>
              <a:rPr lang="cs-CZ" baseline="0" dirty="0"/>
              <a:t> has </a:t>
            </a:r>
            <a:r>
              <a:rPr lang="cs-CZ" baseline="0" dirty="0" err="1"/>
              <a:t>also</a:t>
            </a:r>
            <a:r>
              <a:rPr lang="cs-CZ" baseline="0" dirty="0"/>
              <a:t> </a:t>
            </a:r>
            <a:r>
              <a:rPr lang="cs-CZ" baseline="0" dirty="0" err="1"/>
              <a:t>lower</a:t>
            </a:r>
            <a:r>
              <a:rPr lang="cs-CZ" baseline="0" dirty="0"/>
              <a:t> </a:t>
            </a:r>
            <a:r>
              <a:rPr lang="cs-CZ" baseline="0" dirty="0" err="1"/>
              <a:t>legal</a:t>
            </a:r>
            <a:r>
              <a:rPr lang="cs-CZ" baseline="0" dirty="0"/>
              <a:t> </a:t>
            </a:r>
            <a:r>
              <a:rPr lang="cs-CZ" baseline="0" dirty="0" err="1"/>
              <a:t>power</a:t>
            </a:r>
            <a:r>
              <a:rPr lang="cs-CZ" baseline="0" dirty="0"/>
              <a:t> </a:t>
            </a:r>
            <a:r>
              <a:rPr lang="cs-CZ" baseline="0" dirty="0" err="1"/>
              <a:t>than</a:t>
            </a:r>
            <a:r>
              <a:rPr lang="cs-CZ" baseline="0" dirty="0"/>
              <a:t> </a:t>
            </a:r>
            <a:r>
              <a:rPr lang="cs-CZ" baseline="0" dirty="0" err="1"/>
              <a:t>the</a:t>
            </a:r>
            <a:r>
              <a:rPr lang="cs-CZ" baseline="0" dirty="0"/>
              <a:t> </a:t>
            </a:r>
            <a:r>
              <a:rPr lang="cs-CZ" baseline="0" dirty="0" err="1"/>
              <a:t>treaties</a:t>
            </a:r>
            <a:r>
              <a:rPr lang="cs-CZ" baseline="0" dirty="0"/>
              <a:t>, </a:t>
            </a:r>
            <a:r>
              <a:rPr lang="cs-CZ" baseline="0" dirty="0" err="1"/>
              <a:t>which</a:t>
            </a:r>
            <a:r>
              <a:rPr lang="cs-CZ" baseline="0" dirty="0"/>
              <a:t> </a:t>
            </a:r>
            <a:r>
              <a:rPr lang="cs-CZ" baseline="0" dirty="0" err="1"/>
              <a:t>is</a:t>
            </a:r>
            <a:r>
              <a:rPr lang="cs-CZ" baseline="0" dirty="0"/>
              <a:t> </a:t>
            </a:r>
            <a:r>
              <a:rPr lang="cs-CZ" baseline="0" dirty="0" err="1"/>
              <a:t>another</a:t>
            </a:r>
            <a:r>
              <a:rPr lang="cs-CZ" baseline="0" dirty="0"/>
              <a:t> </a:t>
            </a:r>
            <a:r>
              <a:rPr lang="cs-CZ" baseline="0" dirty="0" err="1"/>
              <a:t>similarity</a:t>
            </a:r>
            <a:r>
              <a:rPr lang="cs-CZ" baseline="0" dirty="0"/>
              <a:t> </a:t>
            </a:r>
            <a:r>
              <a:rPr lang="cs-CZ" baseline="0" dirty="0" err="1"/>
              <a:t>with</a:t>
            </a:r>
            <a:r>
              <a:rPr lang="cs-CZ" baseline="0" dirty="0"/>
              <a:t> </a:t>
            </a:r>
            <a:r>
              <a:rPr lang="cs-CZ" baseline="0" dirty="0" err="1"/>
              <a:t>domestic</a:t>
            </a:r>
            <a:r>
              <a:rPr lang="cs-CZ" baseline="0" dirty="0"/>
              <a:t> </a:t>
            </a:r>
            <a:r>
              <a:rPr lang="cs-CZ" baseline="0" dirty="0" err="1"/>
              <a:t>law</a:t>
            </a:r>
            <a:r>
              <a:rPr lang="cs-CZ" baseline="0"/>
              <a:t>.</a:t>
            </a:r>
            <a:endParaRPr lang="cs-CZ" dirty="0"/>
          </a:p>
        </p:txBody>
      </p:sp>
      <p:sp>
        <p:nvSpPr>
          <p:cNvPr id="4" name="Zástupný symbol pro číslo snímku 3"/>
          <p:cNvSpPr>
            <a:spLocks noGrp="1"/>
          </p:cNvSpPr>
          <p:nvPr>
            <p:ph type="sldNum" sz="quarter" idx="10"/>
          </p:nvPr>
        </p:nvSpPr>
        <p:spPr/>
        <p:txBody>
          <a:bodyPr/>
          <a:lstStyle/>
          <a:p>
            <a:fld id="{D89F27E9-B1F1-47DA-9A13-DA05696E19BF}" type="slidenum">
              <a:rPr lang="cs-CZ" smtClean="0"/>
              <a:t>14</a:t>
            </a:fld>
            <a:endParaRPr lang="cs-CZ"/>
          </a:p>
        </p:txBody>
      </p:sp>
    </p:spTree>
    <p:extLst>
      <p:ext uri="{BB962C8B-B14F-4D97-AF65-F5344CB8AC3E}">
        <p14:creationId xmlns:p14="http://schemas.microsoft.com/office/powerpoint/2010/main" val="4002660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eaLnBrk="1" hangingPunct="1">
              <a:spcBef>
                <a:spcPct val="0"/>
              </a:spcBef>
              <a:defRPr/>
            </a:pPr>
            <a:r>
              <a:rPr lang="en-US" dirty="0"/>
              <a:t>Lets start with general issues </a:t>
            </a:r>
            <a:r>
              <a:rPr lang="cs-CZ" dirty="0"/>
              <a:t>and </a:t>
            </a:r>
            <a:r>
              <a:rPr lang="cs-CZ" dirty="0" err="1"/>
              <a:t>easy</a:t>
            </a:r>
            <a:r>
              <a:rPr lang="cs-CZ" dirty="0"/>
              <a:t> </a:t>
            </a:r>
            <a:r>
              <a:rPr lang="cs-CZ" dirty="0" err="1"/>
              <a:t>questions</a:t>
            </a:r>
            <a:r>
              <a:rPr lang="cs-CZ" dirty="0"/>
              <a:t>,</a:t>
            </a:r>
            <a:r>
              <a:rPr lang="cs-CZ" baseline="0" dirty="0"/>
              <a:t> </a:t>
            </a:r>
            <a:r>
              <a:rPr lang="cs-CZ" baseline="0" dirty="0" err="1"/>
              <a:t>lets</a:t>
            </a:r>
            <a:r>
              <a:rPr lang="cs-CZ" baseline="0" dirty="0"/>
              <a:t> do </a:t>
            </a:r>
            <a:r>
              <a:rPr lang="cs-CZ" dirty="0"/>
              <a:t>a </a:t>
            </a:r>
            <a:r>
              <a:rPr lang="cs-CZ" dirty="0" err="1"/>
              <a:t>small</a:t>
            </a:r>
            <a:r>
              <a:rPr lang="cs-CZ" dirty="0"/>
              <a:t> </a:t>
            </a:r>
            <a:r>
              <a:rPr lang="cs-CZ" dirty="0" err="1"/>
              <a:t>review</a:t>
            </a:r>
            <a:r>
              <a:rPr lang="cs-CZ" dirty="0"/>
              <a:t> </a:t>
            </a:r>
            <a:r>
              <a:rPr lang="cs-CZ" dirty="0" err="1"/>
              <a:t>of</a:t>
            </a:r>
            <a:r>
              <a:rPr lang="cs-CZ" dirty="0"/>
              <a:t> </a:t>
            </a:r>
            <a:r>
              <a:rPr lang="cs-CZ" dirty="0" err="1"/>
              <a:t>your</a:t>
            </a:r>
            <a:r>
              <a:rPr lang="cs-CZ" dirty="0"/>
              <a:t> </a:t>
            </a:r>
            <a:r>
              <a:rPr lang="cs-CZ" dirty="0" err="1"/>
              <a:t>knowledge</a:t>
            </a:r>
            <a:r>
              <a:rPr lang="cs-CZ" dirty="0"/>
              <a:t> </a:t>
            </a:r>
            <a:r>
              <a:rPr lang="en-US" dirty="0"/>
              <a:t>in order to help students of other than law faculties to understand our subject.  My first question is / what is the law? </a:t>
            </a:r>
          </a:p>
          <a:p>
            <a:pPr eaLnBrk="1" hangingPunct="1">
              <a:spcBef>
                <a:spcPct val="0"/>
              </a:spcBef>
              <a:defRPr/>
            </a:pPr>
            <a:endParaRPr lang="en-US" dirty="0"/>
          </a:p>
          <a:p>
            <a:pPr eaLnBrk="1" hangingPunct="1">
              <a:spcBef>
                <a:spcPct val="0"/>
              </a:spcBef>
              <a:defRPr/>
            </a:pPr>
            <a:r>
              <a:rPr lang="cs-CZ" dirty="0" err="1"/>
              <a:t>What</a:t>
            </a:r>
            <a:r>
              <a:rPr lang="cs-CZ" dirty="0"/>
              <a:t> </a:t>
            </a:r>
            <a:r>
              <a:rPr lang="cs-CZ" dirty="0" err="1"/>
              <a:t>is</a:t>
            </a:r>
            <a:r>
              <a:rPr lang="cs-CZ" dirty="0"/>
              <a:t> </a:t>
            </a:r>
            <a:r>
              <a:rPr lang="cs-CZ" dirty="0" err="1"/>
              <a:t>the</a:t>
            </a:r>
            <a:r>
              <a:rPr lang="cs-CZ" dirty="0"/>
              <a:t> </a:t>
            </a:r>
            <a:r>
              <a:rPr lang="cs-CZ" dirty="0" err="1"/>
              <a:t>law</a:t>
            </a:r>
            <a:r>
              <a:rPr lang="cs-CZ" dirty="0"/>
              <a:t>? </a:t>
            </a:r>
            <a:r>
              <a:rPr lang="cs-CZ" baseline="0" dirty="0"/>
              <a:t> </a:t>
            </a:r>
            <a:r>
              <a:rPr lang="en-US" dirty="0"/>
              <a:t>According to the theory of law the </a:t>
            </a:r>
            <a:r>
              <a:rPr lang="en-US" b="1" dirty="0"/>
              <a:t>law is a system of rules created by a state or its institutions and enforced by it</a:t>
            </a:r>
            <a:r>
              <a:rPr lang="cs-CZ" b="1" baseline="0" dirty="0"/>
              <a:t> and </a:t>
            </a:r>
            <a:r>
              <a:rPr lang="cs-CZ" b="1" baseline="0" dirty="0" err="1"/>
              <a:t>the</a:t>
            </a:r>
            <a:r>
              <a:rPr lang="cs-CZ" b="1" baseline="0" dirty="0"/>
              <a:t> </a:t>
            </a:r>
            <a:r>
              <a:rPr lang="cs-CZ" b="1" baseline="0" dirty="0" err="1"/>
              <a:t>education</a:t>
            </a:r>
            <a:r>
              <a:rPr lang="cs-CZ" b="1" baseline="0" dirty="0"/>
              <a:t> </a:t>
            </a:r>
            <a:r>
              <a:rPr lang="cs-CZ" b="1" baseline="0" dirty="0" err="1"/>
              <a:t>of</a:t>
            </a:r>
            <a:r>
              <a:rPr lang="cs-CZ" b="1" baseline="0" dirty="0"/>
              <a:t> </a:t>
            </a:r>
            <a:r>
              <a:rPr lang="en-US" b="1" baseline="0" dirty="0"/>
              <a:t>law is mostly focused on this particular part of law.</a:t>
            </a:r>
            <a:endParaRPr lang="cs-CZ" b="1" dirty="0"/>
          </a:p>
          <a:p>
            <a:pPr eaLnBrk="1" hangingPunct="1">
              <a:spcBef>
                <a:spcPct val="0"/>
              </a:spcBef>
              <a:defRPr/>
            </a:pPr>
            <a:endParaRPr lang="cs-CZ" b="1" dirty="0"/>
          </a:p>
          <a:p>
            <a:pPr eaLnBrk="1" hangingPunct="1">
              <a:spcBef>
                <a:spcPct val="0"/>
              </a:spcBef>
              <a:defRPr/>
            </a:pPr>
            <a:r>
              <a:rPr lang="en-US" dirty="0"/>
              <a:t>Law is not the only system</a:t>
            </a:r>
            <a:r>
              <a:rPr lang="en-US" baseline="0" dirty="0"/>
              <a:t> of rules that we use in a society. </a:t>
            </a:r>
            <a:r>
              <a:rPr lang="en-US" dirty="0"/>
              <a:t>Do you know some other </a:t>
            </a:r>
            <a:r>
              <a:rPr lang="en-US" dirty="0" err="1"/>
              <a:t>systém</a:t>
            </a:r>
            <a:r>
              <a:rPr lang="en-US" dirty="0"/>
              <a:t> of rules that affect our </a:t>
            </a:r>
            <a:r>
              <a:rPr lang="en-US" dirty="0" err="1"/>
              <a:t>lifes</a:t>
            </a:r>
            <a:r>
              <a:rPr lang="en-US" dirty="0"/>
              <a:t> in the society? Moral rules for example, religious norms</a:t>
            </a:r>
            <a:r>
              <a:rPr lang="cs-CZ" dirty="0"/>
              <a:t>, </a:t>
            </a:r>
            <a:r>
              <a:rPr lang="cs-CZ" dirty="0" err="1"/>
              <a:t>custom</a:t>
            </a:r>
            <a:r>
              <a:rPr lang="en-US" dirty="0"/>
              <a:t> and other.</a:t>
            </a:r>
          </a:p>
          <a:p>
            <a:pPr eaLnBrk="1" hangingPunct="1">
              <a:spcBef>
                <a:spcPct val="0"/>
              </a:spcBef>
              <a:defRPr/>
            </a:pPr>
            <a:r>
              <a:rPr lang="en-US" dirty="0"/>
              <a:t> </a:t>
            </a:r>
          </a:p>
          <a:p>
            <a:pPr eaLnBrk="1" hangingPunct="1">
              <a:spcBef>
                <a:spcPct val="0"/>
              </a:spcBef>
              <a:defRPr/>
            </a:pPr>
            <a:r>
              <a:rPr lang="en-US" dirty="0"/>
              <a:t>What makes law different</a:t>
            </a:r>
            <a:r>
              <a:rPr lang="cs-CZ" dirty="0"/>
              <a:t> </a:t>
            </a:r>
            <a:r>
              <a:rPr lang="cs-CZ" dirty="0" err="1"/>
              <a:t>from</a:t>
            </a:r>
            <a:r>
              <a:rPr lang="cs-CZ" dirty="0"/>
              <a:t> </a:t>
            </a:r>
            <a:r>
              <a:rPr lang="cs-CZ" dirty="0" err="1"/>
              <a:t>other</a:t>
            </a:r>
            <a:r>
              <a:rPr lang="cs-CZ" dirty="0"/>
              <a:t> NS?</a:t>
            </a:r>
            <a:r>
              <a:rPr lang="en-US" dirty="0"/>
              <a:t>?</a:t>
            </a:r>
          </a:p>
          <a:p>
            <a:pPr eaLnBrk="1" hangingPunct="1">
              <a:spcBef>
                <a:spcPct val="0"/>
              </a:spcBef>
              <a:defRPr/>
            </a:pPr>
            <a:r>
              <a:rPr lang="en-US" dirty="0"/>
              <a:t>The thing that makes law different from other normative systems is the fact that it is enforced by the state even by a force, no other normative system has such character, the sanctions they use are usually softer – can someone give us any example?</a:t>
            </a:r>
          </a:p>
          <a:p>
            <a:pPr eaLnBrk="1" hangingPunct="1">
              <a:spcBef>
                <a:spcPct val="0"/>
              </a:spcBef>
              <a:defRPr/>
            </a:pPr>
            <a:endParaRPr lang="en-US" dirty="0"/>
          </a:p>
          <a:p>
            <a:pPr eaLnBrk="1" hangingPunct="1">
              <a:spcBef>
                <a:spcPct val="0"/>
              </a:spcBef>
              <a:defRPr/>
            </a:pPr>
            <a:r>
              <a:rPr lang="en-US" dirty="0"/>
              <a:t>What is the general purpose of law?</a:t>
            </a:r>
          </a:p>
          <a:p>
            <a:pPr eaLnBrk="1" hangingPunct="1">
              <a:spcBef>
                <a:spcPct val="0"/>
              </a:spcBef>
              <a:defRPr/>
            </a:pPr>
            <a:r>
              <a:rPr lang="en-US" dirty="0"/>
              <a:t>The purpose of law is to ensure the peaceful functioning of the society on one side and its reproduction on the other</a:t>
            </a:r>
          </a:p>
          <a:p>
            <a:pPr eaLnBrk="1" hangingPunct="1">
              <a:spcBef>
                <a:spcPct val="0"/>
              </a:spcBef>
              <a:defRPr/>
            </a:pPr>
            <a:endParaRPr lang="en-US" dirty="0"/>
          </a:p>
          <a:p>
            <a:pPr eaLnBrk="1" hangingPunct="1">
              <a:spcBef>
                <a:spcPct val="0"/>
              </a:spcBef>
              <a:defRPr/>
            </a:pPr>
            <a:r>
              <a:rPr lang="en-US" dirty="0"/>
              <a:t>Who creates the law?</a:t>
            </a:r>
          </a:p>
          <a:p>
            <a:pPr eaLnBrk="1" hangingPunct="1">
              <a:spcBef>
                <a:spcPct val="0"/>
              </a:spcBef>
              <a:defRPr/>
            </a:pPr>
            <a:r>
              <a:rPr lang="en-US" dirty="0"/>
              <a:t>It is the state who can create the law / state has the power to set the binding rules, to organize the system which we call the society. The law thus regulates all legal relations within a state as well as relations among </a:t>
            </a:r>
            <a:r>
              <a:rPr lang="en-US" dirty="0" err="1"/>
              <a:t>individualse</a:t>
            </a:r>
            <a:r>
              <a:rPr lang="en-US" dirty="0"/>
              <a:t> that concern two or more states. </a:t>
            </a:r>
          </a:p>
          <a:p>
            <a:pPr eaLnBrk="1" hangingPunct="1">
              <a:spcBef>
                <a:spcPct val="0"/>
              </a:spcBef>
              <a:defRPr/>
            </a:pPr>
            <a:endParaRPr lang="en-US" dirty="0"/>
          </a:p>
          <a:p>
            <a:pPr eaLnBrk="1" hangingPunct="1">
              <a:spcBef>
                <a:spcPct val="0"/>
              </a:spcBef>
              <a:defRPr/>
            </a:pPr>
            <a:r>
              <a:rPr lang="en-US" dirty="0"/>
              <a:t>To whom does the law apply?</a:t>
            </a:r>
          </a:p>
          <a:p>
            <a:pPr eaLnBrk="1" hangingPunct="1">
              <a:spcBef>
                <a:spcPct val="0"/>
              </a:spcBef>
              <a:defRPr/>
            </a:pPr>
            <a:r>
              <a:rPr lang="en-US" dirty="0"/>
              <a:t>The law created by states applies to all subjects within its territory – both to individuals and legal persons, their nationality is not relevant. And we </a:t>
            </a:r>
            <a:r>
              <a:rPr lang="en-US" dirty="0" err="1"/>
              <a:t>musnt</a:t>
            </a:r>
            <a:r>
              <a:rPr lang="en-US" dirty="0"/>
              <a:t> forget that law is binding also on the state itself and its institutions.</a:t>
            </a:r>
          </a:p>
          <a:p>
            <a:pPr eaLnBrk="1" hangingPunct="1">
              <a:spcBef>
                <a:spcPct val="0"/>
              </a:spcBef>
              <a:defRPr/>
            </a:pPr>
            <a:endParaRPr lang="en-US" dirty="0"/>
          </a:p>
          <a:p>
            <a:pPr eaLnBrk="1" hangingPunct="1">
              <a:spcBef>
                <a:spcPct val="0"/>
              </a:spcBef>
              <a:defRPr/>
            </a:pPr>
            <a:r>
              <a:rPr lang="en-US" dirty="0"/>
              <a:t>The main principle of law from this point of view</a:t>
            </a:r>
            <a:r>
              <a:rPr lang="en-US" baseline="0" dirty="0"/>
              <a:t> is a principle of subordination. We, </a:t>
            </a:r>
            <a:r>
              <a:rPr lang="en-US" baseline="0" dirty="0" err="1"/>
              <a:t>induviduals</a:t>
            </a:r>
            <a:r>
              <a:rPr lang="en-US" baseline="0" dirty="0"/>
              <a:t> have to obey what the state says thru the rules, the law it creates.</a:t>
            </a:r>
            <a:endParaRPr lang="en-US" dirty="0"/>
          </a:p>
          <a:p>
            <a:endParaRPr lang="cs-CZ" dirty="0"/>
          </a:p>
        </p:txBody>
      </p:sp>
      <p:sp>
        <p:nvSpPr>
          <p:cNvPr id="4" name="Zástupný symbol pro číslo snímku 3"/>
          <p:cNvSpPr>
            <a:spLocks noGrp="1"/>
          </p:cNvSpPr>
          <p:nvPr>
            <p:ph type="sldNum" sz="quarter" idx="10"/>
          </p:nvPr>
        </p:nvSpPr>
        <p:spPr/>
        <p:txBody>
          <a:bodyPr/>
          <a:lstStyle/>
          <a:p>
            <a:fld id="{D89F27E9-B1F1-47DA-9A13-DA05696E19BF}" type="slidenum">
              <a:rPr lang="cs-CZ" smtClean="0"/>
              <a:t>3</a:t>
            </a:fld>
            <a:endParaRPr lang="cs-CZ"/>
          </a:p>
        </p:txBody>
      </p:sp>
    </p:spTree>
    <p:extLst>
      <p:ext uri="{BB962C8B-B14F-4D97-AF65-F5344CB8AC3E}">
        <p14:creationId xmlns:p14="http://schemas.microsoft.com/office/powerpoint/2010/main" val="3512919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4" name="Zástupný symbol pro číslo snímku 3"/>
          <p:cNvSpPr>
            <a:spLocks noGrp="1"/>
          </p:cNvSpPr>
          <p:nvPr>
            <p:ph type="sldNum" sz="quarter" idx="5"/>
          </p:nvPr>
        </p:nvSpPr>
        <p:spPr/>
        <p:txBody>
          <a:bodyPr/>
          <a:lstStyle/>
          <a:p>
            <a:pPr>
              <a:defRPr/>
            </a:pPr>
            <a:fld id="{85DC2483-91ED-46D0-B8DC-B75B9F68B694}" type="slidenum">
              <a:rPr lang="cs-CZ" smtClean="0"/>
              <a:pPr>
                <a:defRPr/>
              </a:pPr>
              <a:t>4</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eaLnBrk="1" hangingPunct="1">
              <a:spcBef>
                <a:spcPct val="0"/>
              </a:spcBef>
              <a:defRPr/>
            </a:pPr>
            <a:r>
              <a:rPr lang="en-US" dirty="0"/>
              <a:t>Law is often understood too narrowly as the equivalent of the state law. </a:t>
            </a:r>
            <a:r>
              <a:rPr lang="cs-CZ" dirty="0" err="1"/>
              <a:t>This</a:t>
            </a:r>
            <a:r>
              <a:rPr lang="cs-CZ" dirty="0"/>
              <a:t> </a:t>
            </a:r>
            <a:r>
              <a:rPr lang="cs-CZ" dirty="0" err="1"/>
              <a:t>law</a:t>
            </a:r>
            <a:r>
              <a:rPr lang="cs-CZ" dirty="0"/>
              <a:t> </a:t>
            </a:r>
            <a:r>
              <a:rPr lang="cs-CZ" dirty="0" err="1"/>
              <a:t>is</a:t>
            </a:r>
            <a:r>
              <a:rPr lang="cs-CZ" dirty="0"/>
              <a:t> </a:t>
            </a:r>
            <a:r>
              <a:rPr lang="cs-CZ" dirty="0" err="1"/>
              <a:t>often</a:t>
            </a:r>
            <a:r>
              <a:rPr lang="cs-CZ" dirty="0"/>
              <a:t> </a:t>
            </a:r>
            <a:r>
              <a:rPr lang="cs-CZ" dirty="0" err="1"/>
              <a:t>called</a:t>
            </a:r>
            <a:r>
              <a:rPr lang="cs-CZ" dirty="0"/>
              <a:t>  as </a:t>
            </a:r>
            <a:r>
              <a:rPr lang="cs-CZ" dirty="0" err="1"/>
              <a:t>the</a:t>
            </a:r>
            <a:r>
              <a:rPr lang="cs-CZ" dirty="0"/>
              <a:t> </a:t>
            </a:r>
            <a:r>
              <a:rPr lang="en-US" b="1" dirty="0"/>
              <a:t>Municipal law</a:t>
            </a:r>
            <a:r>
              <a:rPr lang="en-US" dirty="0"/>
              <a:t> </a:t>
            </a:r>
            <a:r>
              <a:rPr lang="cs-CZ" dirty="0" err="1"/>
              <a:t>or</a:t>
            </a:r>
            <a:r>
              <a:rPr lang="cs-CZ" dirty="0"/>
              <a:t> </a:t>
            </a:r>
            <a:r>
              <a:rPr lang="en-US" dirty="0"/>
              <a:t>the national, domestic, or internal </a:t>
            </a:r>
            <a:r>
              <a:rPr lang="en-US" dirty="0">
                <a:hlinkClick r:id="rId3" action="ppaction://hlinkfile" tooltip="Law"/>
              </a:rPr>
              <a:t>law</a:t>
            </a:r>
            <a:r>
              <a:rPr lang="en-US" dirty="0"/>
              <a:t> of a </a:t>
            </a:r>
            <a:r>
              <a:rPr lang="en-US" dirty="0">
                <a:hlinkClick r:id="rId4" action="ppaction://hlinkfile" tooltip="Sovereignty"/>
              </a:rPr>
              <a:t>sovereign</a:t>
            </a:r>
            <a:r>
              <a:rPr lang="en-US" dirty="0"/>
              <a:t> </a:t>
            </a:r>
            <a:r>
              <a:rPr lang="en-US" dirty="0">
                <a:hlinkClick r:id="rId5" action="ppaction://hlinkfile" tooltip="Sovereign state"/>
              </a:rPr>
              <a:t>state</a:t>
            </a:r>
            <a:r>
              <a:rPr lang="en-US" dirty="0"/>
              <a:t>. Municipal law includes not only law at the national level, but law at the state, provincial, territorial, regional or local levels. </a:t>
            </a:r>
            <a:r>
              <a:rPr lang="cs-CZ" dirty="0"/>
              <a:t> </a:t>
            </a:r>
            <a:r>
              <a:rPr lang="en-US" dirty="0"/>
              <a:t>Such division is</a:t>
            </a:r>
            <a:r>
              <a:rPr lang="en-US" baseline="0" dirty="0"/>
              <a:t> in practice internal matter of each state. </a:t>
            </a:r>
          </a:p>
          <a:p>
            <a:pPr eaLnBrk="1" hangingPunct="1">
              <a:spcBef>
                <a:spcPct val="0"/>
              </a:spcBef>
              <a:defRPr/>
            </a:pPr>
            <a:endParaRPr lang="en-US" baseline="0" dirty="0"/>
          </a:p>
          <a:p>
            <a:pPr eaLnBrk="1" hangingPunct="1">
              <a:spcBef>
                <a:spcPct val="0"/>
              </a:spcBef>
              <a:defRPr/>
            </a:pPr>
            <a:r>
              <a:rPr lang="en-US" dirty="0"/>
              <a:t>There are however certain relations</a:t>
            </a:r>
            <a:r>
              <a:rPr lang="en-US" baseline="0" dirty="0"/>
              <a:t> that cannot be regulated by municipal law, </a:t>
            </a:r>
            <a:r>
              <a:rPr lang="en-US" dirty="0"/>
              <a:t>since they</a:t>
            </a:r>
            <a:r>
              <a:rPr lang="en-US" baseline="0" dirty="0"/>
              <a:t> exceed the internal dimension of ONE state. Since the municipal law is insufficient, there is a strong need for other system of law. The law which is called international public law.</a:t>
            </a:r>
            <a:endParaRPr lang="en-US" dirty="0"/>
          </a:p>
          <a:p>
            <a:pPr eaLnBrk="1" hangingPunct="1">
              <a:spcBef>
                <a:spcPct val="0"/>
              </a:spcBef>
              <a:defRPr/>
            </a:pPr>
            <a:endParaRPr lang="en-US" dirty="0"/>
          </a:p>
          <a:p>
            <a:pPr eaLnBrk="1" hangingPunct="1">
              <a:spcBef>
                <a:spcPct val="0"/>
              </a:spcBef>
              <a:defRPr/>
            </a:pPr>
            <a:r>
              <a:rPr lang="en-US" dirty="0"/>
              <a:t>So, whereas th</a:t>
            </a:r>
            <a:r>
              <a:rPr lang="en-US" baseline="0" dirty="0"/>
              <a:t>e domestic law concerns legal relations within a state and its society, p</a:t>
            </a:r>
            <a:r>
              <a:rPr lang="en-US" dirty="0"/>
              <a:t>ublic international law concerns relationships between sovereign states.</a:t>
            </a:r>
            <a:endParaRPr lang="cs-CZ" dirty="0"/>
          </a:p>
          <a:p>
            <a:pPr eaLnBrk="1" hangingPunct="1">
              <a:spcBef>
                <a:spcPct val="0"/>
              </a:spcBef>
              <a:defRPr/>
            </a:pPr>
            <a:endParaRPr lang="cs-CZ" dirty="0"/>
          </a:p>
          <a:p>
            <a:pPr eaLnBrk="1" hangingPunct="1">
              <a:spcBef>
                <a:spcPct val="0"/>
              </a:spcBef>
              <a:defRPr/>
            </a:pPr>
            <a:r>
              <a:rPr lang="en-US" dirty="0">
                <a:sym typeface="Wingdings" pitchFamily="2" charset="2"/>
              </a:rPr>
              <a:t>There is however one tricky or rather confusing</a:t>
            </a:r>
            <a:r>
              <a:rPr lang="en-US" baseline="0" dirty="0">
                <a:sym typeface="Wingdings" pitchFamily="2" charset="2"/>
              </a:rPr>
              <a:t> issue. The </a:t>
            </a:r>
            <a:r>
              <a:rPr lang="en-US" dirty="0">
                <a:sym typeface="Wingdings" pitchFamily="2" charset="2"/>
              </a:rPr>
              <a:t>International public law is often confused with international private law - what is the difference?</a:t>
            </a:r>
          </a:p>
          <a:p>
            <a:pPr eaLnBrk="1" hangingPunct="1">
              <a:spcBef>
                <a:spcPct val="0"/>
              </a:spcBef>
              <a:defRPr/>
            </a:pPr>
            <a:endParaRPr lang="en-US" dirty="0"/>
          </a:p>
          <a:p>
            <a:pPr eaLnBrk="1" hangingPunct="1">
              <a:spcBef>
                <a:spcPct val="0"/>
              </a:spcBef>
              <a:defRPr/>
            </a:pPr>
            <a:r>
              <a:rPr lang="en-US" dirty="0"/>
              <a:t>IPL – concerns in which </a:t>
            </a:r>
            <a:r>
              <a:rPr lang="en-US" dirty="0">
                <a:hlinkClick r:id="rId6" tooltip="Jurisdiction"/>
              </a:rPr>
              <a:t>jurisdiction</a:t>
            </a:r>
            <a:r>
              <a:rPr lang="en-US" dirty="0"/>
              <a:t> a legal dispute between private parties should be heard in and which jurisdiction's law should be applied. International private law does not have a real international character as it is a part of a domestic law.</a:t>
            </a:r>
          </a:p>
          <a:p>
            <a:pPr eaLnBrk="1" hangingPunct="1">
              <a:spcBef>
                <a:spcPct val="0"/>
              </a:spcBef>
              <a:defRPr/>
            </a:pPr>
            <a:endParaRPr lang="en-US" dirty="0"/>
          </a:p>
          <a:p>
            <a:pPr eaLnBrk="1" hangingPunct="1">
              <a:spcBef>
                <a:spcPct val="0"/>
              </a:spcBef>
              <a:defRPr/>
            </a:pPr>
            <a:r>
              <a:rPr lang="en-US" dirty="0">
                <a:sym typeface="Wingdings" pitchFamily="2" charset="2"/>
              </a:rPr>
              <a:t>The third known system of law is European Union (Community) law. </a:t>
            </a:r>
            <a:r>
              <a:rPr lang="cs-CZ" dirty="0">
                <a:sym typeface="Wingdings" pitchFamily="2" charset="2"/>
              </a:rPr>
              <a:t>In </a:t>
            </a:r>
            <a:r>
              <a:rPr lang="cs-CZ" dirty="0" err="1">
                <a:sym typeface="Wingdings" pitchFamily="2" charset="2"/>
              </a:rPr>
              <a:t>other</a:t>
            </a:r>
            <a:r>
              <a:rPr lang="cs-CZ" dirty="0">
                <a:sym typeface="Wingdings" pitchFamily="2" charset="2"/>
              </a:rPr>
              <a:t> </a:t>
            </a:r>
            <a:r>
              <a:rPr lang="cs-CZ" dirty="0" err="1">
                <a:sym typeface="Wingdings" pitchFamily="2" charset="2"/>
              </a:rPr>
              <a:t>words</a:t>
            </a:r>
            <a:r>
              <a:rPr lang="cs-CZ" dirty="0">
                <a:sym typeface="Wingdings" pitchFamily="2" charset="2"/>
              </a:rPr>
              <a:t> </a:t>
            </a:r>
            <a:r>
              <a:rPr lang="cs-CZ" dirty="0" err="1">
                <a:sym typeface="Wingdings" pitchFamily="2" charset="2"/>
              </a:rPr>
              <a:t>the</a:t>
            </a:r>
            <a:r>
              <a:rPr lang="cs-CZ" dirty="0">
                <a:sym typeface="Wingdings" pitchFamily="2" charset="2"/>
              </a:rPr>
              <a:t> </a:t>
            </a:r>
            <a:r>
              <a:rPr lang="cs-CZ" dirty="0" err="1">
                <a:sym typeface="Wingdings" pitchFamily="2" charset="2"/>
              </a:rPr>
              <a:t>law</a:t>
            </a:r>
            <a:r>
              <a:rPr lang="cs-CZ" dirty="0">
                <a:sym typeface="Wingdings" pitchFamily="2" charset="2"/>
              </a:rPr>
              <a:t> </a:t>
            </a:r>
            <a:r>
              <a:rPr lang="cs-CZ" dirty="0" err="1">
                <a:sym typeface="Wingdings" pitchFamily="2" charset="2"/>
              </a:rPr>
              <a:t>which</a:t>
            </a:r>
            <a:r>
              <a:rPr lang="cs-CZ" dirty="0">
                <a:sym typeface="Wingdings" pitchFamily="2" charset="2"/>
              </a:rPr>
              <a:t> has </a:t>
            </a:r>
            <a:r>
              <a:rPr lang="cs-CZ" dirty="0" err="1">
                <a:sym typeface="Wingdings" pitchFamily="2" charset="2"/>
              </a:rPr>
              <a:t>been</a:t>
            </a:r>
            <a:r>
              <a:rPr lang="cs-CZ" dirty="0">
                <a:sym typeface="Wingdings" pitchFamily="2" charset="2"/>
              </a:rPr>
              <a:t> </a:t>
            </a:r>
            <a:r>
              <a:rPr lang="cs-CZ" dirty="0" err="1">
                <a:sym typeface="Wingdings" pitchFamily="2" charset="2"/>
              </a:rPr>
              <a:t>created</a:t>
            </a:r>
            <a:r>
              <a:rPr lang="cs-CZ" dirty="0">
                <a:sym typeface="Wingdings" pitchFamily="2" charset="2"/>
              </a:rPr>
              <a:t> by </a:t>
            </a:r>
            <a:r>
              <a:rPr lang="cs-CZ" dirty="0" err="1">
                <a:sym typeface="Wingdings" pitchFamily="2" charset="2"/>
              </a:rPr>
              <a:t>the</a:t>
            </a:r>
            <a:r>
              <a:rPr lang="cs-CZ" dirty="0">
                <a:sym typeface="Wingdings" pitchFamily="2" charset="2"/>
              </a:rPr>
              <a:t> </a:t>
            </a:r>
            <a:r>
              <a:rPr lang="cs-CZ" dirty="0" err="1">
                <a:sym typeface="Wingdings" pitchFamily="2" charset="2"/>
              </a:rPr>
              <a:t>European</a:t>
            </a:r>
            <a:r>
              <a:rPr lang="cs-CZ" dirty="0">
                <a:sym typeface="Wingdings" pitchFamily="2" charset="2"/>
              </a:rPr>
              <a:t> Union.  </a:t>
            </a:r>
            <a:r>
              <a:rPr lang="cs-CZ" dirty="0" err="1">
                <a:sym typeface="Wingdings" pitchFamily="2" charset="2"/>
              </a:rPr>
              <a:t>We</a:t>
            </a:r>
            <a:r>
              <a:rPr lang="cs-CZ" dirty="0">
                <a:sym typeface="Wingdings" pitchFamily="2" charset="2"/>
              </a:rPr>
              <a:t> </a:t>
            </a:r>
            <a:r>
              <a:rPr lang="cs-CZ" dirty="0" err="1">
                <a:sym typeface="Wingdings" pitchFamily="2" charset="2"/>
              </a:rPr>
              <a:t>know</a:t>
            </a:r>
            <a:r>
              <a:rPr lang="cs-CZ" dirty="0">
                <a:sym typeface="Wingdings" pitchFamily="2" charset="2"/>
              </a:rPr>
              <a:t> </a:t>
            </a:r>
            <a:r>
              <a:rPr lang="cs-CZ" dirty="0" err="1">
                <a:sym typeface="Wingdings" pitchFamily="2" charset="2"/>
              </a:rPr>
              <a:t>it</a:t>
            </a:r>
            <a:r>
              <a:rPr lang="cs-CZ" dirty="0">
                <a:sym typeface="Wingdings" pitchFamily="2" charset="2"/>
              </a:rPr>
              <a:t> </a:t>
            </a:r>
            <a:r>
              <a:rPr lang="cs-CZ" dirty="0" err="1">
                <a:sym typeface="Wingdings" pitchFamily="2" charset="2"/>
              </a:rPr>
              <a:t>also</a:t>
            </a:r>
            <a:r>
              <a:rPr lang="cs-CZ" dirty="0">
                <a:sym typeface="Wingdings" pitchFamily="2" charset="2"/>
              </a:rPr>
              <a:t> </a:t>
            </a:r>
            <a:r>
              <a:rPr lang="cs-CZ" dirty="0" err="1">
                <a:sym typeface="Wingdings" pitchFamily="2" charset="2"/>
              </a:rPr>
              <a:t>under</a:t>
            </a:r>
            <a:r>
              <a:rPr lang="cs-CZ" dirty="0">
                <a:sym typeface="Wingdings" pitchFamily="2" charset="2"/>
              </a:rPr>
              <a:t> </a:t>
            </a:r>
            <a:r>
              <a:rPr lang="cs-CZ" dirty="0" err="1">
                <a:sym typeface="Wingdings" pitchFamily="2" charset="2"/>
              </a:rPr>
              <a:t>the</a:t>
            </a:r>
            <a:r>
              <a:rPr lang="cs-CZ" dirty="0">
                <a:sym typeface="Wingdings" pitchFamily="2" charset="2"/>
              </a:rPr>
              <a:t> term </a:t>
            </a:r>
            <a:r>
              <a:rPr lang="cs-CZ" dirty="0" err="1">
                <a:sym typeface="Wingdings" pitchFamily="2" charset="2"/>
              </a:rPr>
              <a:t>European</a:t>
            </a:r>
            <a:r>
              <a:rPr lang="cs-CZ" dirty="0">
                <a:sym typeface="Wingdings" pitchFamily="2" charset="2"/>
              </a:rPr>
              <a:t> </a:t>
            </a:r>
            <a:r>
              <a:rPr lang="cs-CZ" dirty="0" err="1">
                <a:sym typeface="Wingdings" pitchFamily="2" charset="2"/>
              </a:rPr>
              <a:t>law</a:t>
            </a:r>
            <a:r>
              <a:rPr lang="cs-CZ" dirty="0">
                <a:sym typeface="Wingdings" pitchFamily="2" charset="2"/>
              </a:rPr>
              <a:t>, EU </a:t>
            </a:r>
            <a:r>
              <a:rPr lang="cs-CZ" dirty="0" err="1">
                <a:sym typeface="Wingdings" pitchFamily="2" charset="2"/>
              </a:rPr>
              <a:t>Law</a:t>
            </a:r>
            <a:r>
              <a:rPr lang="cs-CZ" dirty="0">
                <a:sym typeface="Wingdings" pitchFamily="2" charset="2"/>
              </a:rPr>
              <a:t> </a:t>
            </a:r>
            <a:r>
              <a:rPr lang="cs-CZ" dirty="0" err="1">
                <a:sym typeface="Wingdings" pitchFamily="2" charset="2"/>
              </a:rPr>
              <a:t>etc</a:t>
            </a:r>
            <a:r>
              <a:rPr lang="cs-CZ" dirty="0">
                <a:sym typeface="Wingdings" pitchFamily="2" charset="2"/>
              </a:rPr>
              <a:t>.</a:t>
            </a:r>
          </a:p>
          <a:p>
            <a:pPr eaLnBrk="1" hangingPunct="1">
              <a:spcBef>
                <a:spcPct val="0"/>
              </a:spcBef>
              <a:defRPr/>
            </a:pPr>
            <a:endParaRPr lang="cs-CZ" dirty="0">
              <a:sym typeface="Wingdings" pitchFamily="2" charset="2"/>
            </a:endParaRPr>
          </a:p>
          <a:p>
            <a:pPr eaLnBrk="1" hangingPunct="1">
              <a:spcBef>
                <a:spcPct val="0"/>
              </a:spcBef>
              <a:defRPr/>
            </a:pPr>
            <a:r>
              <a:rPr lang="en-US" dirty="0"/>
              <a:t>European Union law is the first and, so far, the only example of a supranational legal framework</a:t>
            </a:r>
            <a:r>
              <a:rPr lang="cs-CZ" dirty="0"/>
              <a:t> </a:t>
            </a:r>
            <a:r>
              <a:rPr lang="cs-CZ" dirty="0" err="1"/>
              <a:t>created</a:t>
            </a:r>
            <a:r>
              <a:rPr lang="cs-CZ" dirty="0"/>
              <a:t> by </a:t>
            </a:r>
            <a:r>
              <a:rPr lang="cs-CZ" dirty="0" err="1"/>
              <a:t>an</a:t>
            </a:r>
            <a:r>
              <a:rPr lang="cs-CZ" dirty="0"/>
              <a:t> </a:t>
            </a:r>
            <a:r>
              <a:rPr lang="cs-CZ" dirty="0" err="1"/>
              <a:t>international</a:t>
            </a:r>
            <a:r>
              <a:rPr lang="cs-CZ" dirty="0"/>
              <a:t> </a:t>
            </a:r>
            <a:r>
              <a:rPr lang="cs-CZ" dirty="0" err="1"/>
              <a:t>organization</a:t>
            </a:r>
            <a:r>
              <a:rPr lang="en-US" dirty="0"/>
              <a:t>. And I will explain this later.</a:t>
            </a:r>
            <a:endParaRPr lang="cs-CZ" dirty="0"/>
          </a:p>
          <a:p>
            <a:endParaRPr lang="cs-CZ" dirty="0"/>
          </a:p>
        </p:txBody>
      </p:sp>
      <p:sp>
        <p:nvSpPr>
          <p:cNvPr id="4" name="Zástupný symbol pro číslo snímku 3"/>
          <p:cNvSpPr>
            <a:spLocks noGrp="1"/>
          </p:cNvSpPr>
          <p:nvPr>
            <p:ph type="sldNum" sz="quarter" idx="10"/>
          </p:nvPr>
        </p:nvSpPr>
        <p:spPr/>
        <p:txBody>
          <a:bodyPr/>
          <a:lstStyle/>
          <a:p>
            <a:fld id="{D89F27E9-B1F1-47DA-9A13-DA05696E19BF}" type="slidenum">
              <a:rPr lang="cs-CZ" smtClean="0"/>
              <a:t>5</a:t>
            </a:fld>
            <a:endParaRPr lang="cs-CZ"/>
          </a:p>
        </p:txBody>
      </p:sp>
    </p:spTree>
    <p:extLst>
      <p:ext uri="{BB962C8B-B14F-4D97-AF65-F5344CB8AC3E}">
        <p14:creationId xmlns:p14="http://schemas.microsoft.com/office/powerpoint/2010/main" val="1222907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eaLnBrk="1" hangingPunct="1">
              <a:spcBef>
                <a:spcPct val="0"/>
              </a:spcBef>
            </a:pPr>
            <a:r>
              <a:rPr lang="en-US" altLang="cs-CZ" dirty="0"/>
              <a:t>As you already know domestic law is vertically and horizontally structured. </a:t>
            </a:r>
          </a:p>
          <a:p>
            <a:pPr eaLnBrk="1" hangingPunct="1">
              <a:spcBef>
                <a:spcPct val="0"/>
              </a:spcBef>
            </a:pPr>
            <a:endParaRPr lang="en-US" altLang="cs-CZ" dirty="0"/>
          </a:p>
          <a:p>
            <a:pPr eaLnBrk="1" hangingPunct="1">
              <a:spcBef>
                <a:spcPct val="0"/>
              </a:spcBef>
            </a:pPr>
            <a:r>
              <a:rPr lang="en-US" altLang="cs-CZ" dirty="0"/>
              <a:t>If we look at its </a:t>
            </a:r>
            <a:r>
              <a:rPr lang="cs-CZ" altLang="cs-CZ" dirty="0"/>
              <a:t> </a:t>
            </a:r>
            <a:r>
              <a:rPr lang="cs-CZ" altLang="cs-CZ" dirty="0" err="1"/>
              <a:t>vertical</a:t>
            </a:r>
            <a:r>
              <a:rPr lang="cs-CZ" altLang="cs-CZ" baseline="0" dirty="0"/>
              <a:t> </a:t>
            </a:r>
            <a:r>
              <a:rPr lang="cs-CZ" altLang="cs-CZ" baseline="0" dirty="0" err="1"/>
              <a:t>structure</a:t>
            </a:r>
            <a:r>
              <a:rPr lang="cs-CZ" altLang="cs-CZ" baseline="0" dirty="0"/>
              <a:t>, </a:t>
            </a:r>
            <a:r>
              <a:rPr lang="cs-CZ" altLang="cs-CZ" baseline="0" dirty="0" err="1"/>
              <a:t>we</a:t>
            </a:r>
            <a:r>
              <a:rPr lang="cs-CZ" altLang="cs-CZ" baseline="0" dirty="0"/>
              <a:t> </a:t>
            </a:r>
            <a:r>
              <a:rPr lang="cs-CZ" altLang="cs-CZ" baseline="0" dirty="0" err="1"/>
              <a:t>can</a:t>
            </a:r>
            <a:r>
              <a:rPr lang="cs-CZ" altLang="cs-CZ" baseline="0" dirty="0"/>
              <a:t> </a:t>
            </a:r>
            <a:r>
              <a:rPr lang="cs-CZ" altLang="cs-CZ" baseline="0" dirty="0" err="1"/>
              <a:t>see</a:t>
            </a:r>
            <a:r>
              <a:rPr lang="cs-CZ" altLang="cs-CZ" baseline="0" dirty="0"/>
              <a:t> </a:t>
            </a:r>
            <a:r>
              <a:rPr lang="cs-CZ" altLang="cs-CZ" baseline="0" dirty="0" err="1"/>
              <a:t>that</a:t>
            </a:r>
            <a:r>
              <a:rPr lang="cs-CZ" altLang="cs-CZ" baseline="0" dirty="0"/>
              <a:t> </a:t>
            </a:r>
            <a:r>
              <a:rPr lang="cs-CZ" altLang="cs-CZ" baseline="0" dirty="0" err="1"/>
              <a:t>the</a:t>
            </a:r>
            <a:r>
              <a:rPr lang="cs-CZ" altLang="cs-CZ" baseline="0" dirty="0"/>
              <a:t> </a:t>
            </a:r>
            <a:r>
              <a:rPr lang="cs-CZ" altLang="cs-CZ" baseline="0" dirty="0" err="1"/>
              <a:t>domestic</a:t>
            </a:r>
            <a:r>
              <a:rPr lang="cs-CZ" altLang="cs-CZ" baseline="0" dirty="0"/>
              <a:t> </a:t>
            </a:r>
            <a:r>
              <a:rPr lang="cs-CZ" altLang="cs-CZ" baseline="0" dirty="0" err="1"/>
              <a:t>law</a:t>
            </a:r>
            <a:r>
              <a:rPr lang="cs-CZ" altLang="cs-CZ" baseline="0" dirty="0"/>
              <a:t> </a:t>
            </a:r>
            <a:r>
              <a:rPr lang="cs-CZ" altLang="cs-CZ" dirty="0" err="1"/>
              <a:t>is</a:t>
            </a:r>
            <a:r>
              <a:rPr lang="cs-CZ" altLang="cs-CZ" dirty="0"/>
              <a:t> </a:t>
            </a:r>
            <a:r>
              <a:rPr lang="en-US" altLang="cs-CZ" dirty="0"/>
              <a:t>not a system of norms of equal level but the legal order has a hierarchic structure. There are several levels of legal norms according to their legal force. </a:t>
            </a:r>
            <a:r>
              <a:rPr lang="cs-CZ" altLang="cs-CZ" dirty="0" err="1"/>
              <a:t>Th</a:t>
            </a:r>
            <a:r>
              <a:rPr lang="en-US" altLang="cs-CZ" dirty="0"/>
              <a:t>is</a:t>
            </a:r>
            <a:r>
              <a:rPr lang="en-US" altLang="cs-CZ" baseline="0" dirty="0"/>
              <a:t> contributes to the organization of the legal systems and solves conflicts that may appear if the norms are different. </a:t>
            </a:r>
            <a:endParaRPr lang="en-US" altLang="cs-CZ" dirty="0"/>
          </a:p>
          <a:p>
            <a:pPr marL="0" lvl="1" eaLnBrk="1" hangingPunct="1">
              <a:spcBef>
                <a:spcPct val="0"/>
              </a:spcBef>
            </a:pPr>
            <a:endParaRPr lang="en-US" altLang="cs-CZ" dirty="0"/>
          </a:p>
          <a:p>
            <a:pPr marL="0" lvl="1" eaLnBrk="1" hangingPunct="1">
              <a:spcBef>
                <a:spcPct val="0"/>
              </a:spcBef>
            </a:pPr>
            <a:r>
              <a:rPr lang="en-US" altLang="cs-CZ" dirty="0"/>
              <a:t>In addition to that the law has also a horizontal structure. The most common and the most general distinction in this respect is between the private and public law. Name the basic legal disciplines according to this division.</a:t>
            </a:r>
          </a:p>
          <a:p>
            <a:endParaRPr lang="en-US" dirty="0"/>
          </a:p>
          <a:p>
            <a:r>
              <a:rPr lang="en-US" dirty="0"/>
              <a:t>This may seem easy I</a:t>
            </a:r>
            <a:r>
              <a:rPr lang="en-US" baseline="0" dirty="0"/>
              <a:t> know that it is nothing new for you, however we need to </a:t>
            </a:r>
            <a:r>
              <a:rPr lang="cs-CZ" baseline="0" dirty="0" err="1"/>
              <a:t>remind</a:t>
            </a:r>
            <a:r>
              <a:rPr lang="cs-CZ" baseline="0" dirty="0"/>
              <a:t> and </a:t>
            </a:r>
            <a:r>
              <a:rPr lang="en-US" baseline="0" dirty="0"/>
              <a:t>emphasize these basic knowledge in order to better understand the differences between the domestic and international as well as European law. </a:t>
            </a:r>
            <a:endParaRPr lang="en-US" dirty="0"/>
          </a:p>
          <a:p>
            <a:endParaRPr lang="en-US" dirty="0"/>
          </a:p>
          <a:p>
            <a:r>
              <a:rPr lang="en-US" dirty="0"/>
              <a:t>If</a:t>
            </a:r>
            <a:r>
              <a:rPr lang="en-US" baseline="0" dirty="0"/>
              <a:t> I shall conclude this part, we can </a:t>
            </a:r>
            <a:r>
              <a:rPr lang="en-US" dirty="0" err="1"/>
              <a:t>can</a:t>
            </a:r>
            <a:r>
              <a:rPr lang="en-US" dirty="0"/>
              <a:t> see the domestic</a:t>
            </a:r>
            <a:r>
              <a:rPr lang="en-US" baseline="0" dirty="0"/>
              <a:t> law is a complex system that cover majority of relations that exist in a society. It affects almost every aspect of our lives.</a:t>
            </a:r>
            <a:endParaRPr lang="cs-CZ" dirty="0"/>
          </a:p>
        </p:txBody>
      </p:sp>
      <p:sp>
        <p:nvSpPr>
          <p:cNvPr id="4" name="Zástupný symbol pro číslo snímku 3"/>
          <p:cNvSpPr>
            <a:spLocks noGrp="1"/>
          </p:cNvSpPr>
          <p:nvPr>
            <p:ph type="sldNum" sz="quarter" idx="10"/>
          </p:nvPr>
        </p:nvSpPr>
        <p:spPr/>
        <p:txBody>
          <a:bodyPr/>
          <a:lstStyle/>
          <a:p>
            <a:fld id="{D89F27E9-B1F1-47DA-9A13-DA05696E19BF}" type="slidenum">
              <a:rPr lang="cs-CZ" smtClean="0"/>
              <a:t>6</a:t>
            </a:fld>
            <a:endParaRPr lang="cs-CZ"/>
          </a:p>
        </p:txBody>
      </p:sp>
    </p:spTree>
    <p:extLst>
      <p:ext uri="{BB962C8B-B14F-4D97-AF65-F5344CB8AC3E}">
        <p14:creationId xmlns:p14="http://schemas.microsoft.com/office/powerpoint/2010/main" val="3322846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defRPr/>
            </a:pPr>
            <a:r>
              <a:rPr lang="en-US" dirty="0"/>
              <a:t>Well, lets think about the domestic law in its functioning and its effect on individuals. We must distinguish between the relations among individuals on one side and between the state and individuals on the other side. </a:t>
            </a:r>
          </a:p>
          <a:p>
            <a:pPr>
              <a:defRPr/>
            </a:pPr>
            <a:endParaRPr lang="en-US" dirty="0"/>
          </a:p>
          <a:p>
            <a:pPr>
              <a:defRPr/>
            </a:pPr>
            <a:r>
              <a:rPr lang="en-US" dirty="0"/>
              <a:t> What character does have the relation among individuals? Are they equal or not?</a:t>
            </a:r>
          </a:p>
          <a:p>
            <a:pPr>
              <a:defRPr/>
            </a:pPr>
            <a:endParaRPr lang="en-US" dirty="0"/>
          </a:p>
          <a:p>
            <a:pPr>
              <a:defRPr/>
            </a:pPr>
            <a:r>
              <a:rPr lang="en-US" dirty="0"/>
              <a:t>What character does have the relation between an individual and a state (from the legal point of view)?</a:t>
            </a:r>
          </a:p>
          <a:p>
            <a:pPr>
              <a:defRPr/>
            </a:pPr>
            <a:endParaRPr lang="en-US" dirty="0"/>
          </a:p>
          <a:p>
            <a:pPr>
              <a:defRPr/>
            </a:pPr>
            <a:r>
              <a:rPr lang="en-US" dirty="0"/>
              <a:t>And what about the state and domestic law – what is its position? </a:t>
            </a:r>
          </a:p>
          <a:p>
            <a:pPr>
              <a:defRPr/>
            </a:pPr>
            <a:r>
              <a:rPr lang="en-US" dirty="0"/>
              <a:t>The law is of course binding on the state as well. It must comply with its own legal norms and in democratic states there are some legal norms which even the state itself cannot change / where can we find them / in the constitution or in the Charter of fundamental right, these are the norms which constitutes the material core of the constitution. </a:t>
            </a:r>
          </a:p>
          <a:p>
            <a:pPr>
              <a:defRPr/>
            </a:pPr>
            <a:endParaRPr lang="en-US" dirty="0"/>
          </a:p>
          <a:p>
            <a:pPr>
              <a:defRPr/>
            </a:pPr>
            <a:r>
              <a:rPr lang="en-US" dirty="0"/>
              <a:t>Who in fact is an individual and who is a subject of domestic law?</a:t>
            </a:r>
          </a:p>
          <a:p>
            <a:pPr>
              <a:defRPr/>
            </a:pPr>
            <a:endParaRPr lang="en-US" dirty="0"/>
          </a:p>
        </p:txBody>
      </p:sp>
      <p:sp>
        <p:nvSpPr>
          <p:cNvPr id="4" name="Zástupný symbol pro číslo snímku 3"/>
          <p:cNvSpPr>
            <a:spLocks noGrp="1"/>
          </p:cNvSpPr>
          <p:nvPr>
            <p:ph type="sldNum" sz="quarter" idx="10"/>
          </p:nvPr>
        </p:nvSpPr>
        <p:spPr/>
        <p:txBody>
          <a:bodyPr/>
          <a:lstStyle/>
          <a:p>
            <a:fld id="{D89F27E9-B1F1-47DA-9A13-DA05696E19BF}" type="slidenum">
              <a:rPr lang="cs-CZ" smtClean="0"/>
              <a:t>7</a:t>
            </a:fld>
            <a:endParaRPr lang="cs-CZ"/>
          </a:p>
        </p:txBody>
      </p:sp>
    </p:spTree>
    <p:extLst>
      <p:ext uri="{BB962C8B-B14F-4D97-AF65-F5344CB8AC3E}">
        <p14:creationId xmlns:p14="http://schemas.microsoft.com/office/powerpoint/2010/main" val="3927987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eaLnBrk="1" hangingPunct="1">
              <a:spcBef>
                <a:spcPct val="0"/>
              </a:spcBef>
              <a:defRPr/>
            </a:pPr>
            <a:r>
              <a:rPr lang="en-US" dirty="0"/>
              <a:t>As we have mentioned already…. Relations among states are regulated by law as well. The system in which such relations exists is however not called as the society, but the “international community”</a:t>
            </a:r>
          </a:p>
          <a:p>
            <a:pPr eaLnBrk="1" hangingPunct="1">
              <a:spcBef>
                <a:spcPct val="0"/>
              </a:spcBef>
              <a:defRPr/>
            </a:pPr>
            <a:endParaRPr lang="en-US" dirty="0"/>
          </a:p>
          <a:p>
            <a:pPr eaLnBrk="1" hangingPunct="1">
              <a:spcBef>
                <a:spcPct val="0"/>
              </a:spcBef>
              <a:defRPr/>
            </a:pPr>
            <a:r>
              <a:rPr lang="en-US" dirty="0"/>
              <a:t>Who is the subject of the international law? States, Holy See and international organizations. To a lesser degree, international law also may affect individuals especially in the area of war crimes and human rights. In general, an</a:t>
            </a:r>
            <a:r>
              <a:rPr lang="en-US" baseline="0" dirty="0"/>
              <a:t> individual is not a subject of intl. law. Thus, this system of law cannot directly impose any obligation or create rights of individuals. If it does so, only thru its incorporation by the domestic law. </a:t>
            </a:r>
            <a:endParaRPr lang="en-US" dirty="0"/>
          </a:p>
          <a:p>
            <a:pPr eaLnBrk="1" hangingPunct="1">
              <a:spcBef>
                <a:spcPct val="0"/>
              </a:spcBef>
              <a:defRPr/>
            </a:pPr>
            <a:endParaRPr lang="en-US" dirty="0"/>
          </a:p>
          <a:p>
            <a:pPr eaLnBrk="1" hangingPunct="1">
              <a:spcBef>
                <a:spcPct val="0"/>
              </a:spcBef>
              <a:defRPr/>
            </a:pPr>
            <a:r>
              <a:rPr lang="en-US" dirty="0"/>
              <a:t>State is the highest authority</a:t>
            </a:r>
            <a:r>
              <a:rPr lang="en-US" baseline="0" dirty="0"/>
              <a:t> and </a:t>
            </a:r>
            <a:r>
              <a:rPr lang="en-US" dirty="0"/>
              <a:t>among themselves states are equal. As there is no higher authority than states the IPL must be enforced by states themselves, principle of subordination does not apply in case of the law which is a great difference from national law. </a:t>
            </a:r>
          </a:p>
          <a:p>
            <a:pPr eaLnBrk="1" hangingPunct="1">
              <a:spcBef>
                <a:spcPct val="0"/>
              </a:spcBef>
              <a:defRPr/>
            </a:pPr>
            <a:endParaRPr lang="en-US" dirty="0"/>
          </a:p>
          <a:p>
            <a:pPr eaLnBrk="1" hangingPunct="1">
              <a:spcBef>
                <a:spcPct val="0"/>
              </a:spcBef>
              <a:defRPr/>
            </a:pPr>
            <a:r>
              <a:rPr lang="en-US" dirty="0"/>
              <a:t>Since international public law exists in a legal environment without any supreme sovereign, its enforcement is very different than that of the domestic law. Violations are usually solved through diplomatic and the variety of sanctions is limited. In addition to that, sanctions</a:t>
            </a:r>
            <a:r>
              <a:rPr lang="en-US" baseline="0" dirty="0"/>
              <a:t> are less effective. The whole system is less effective.</a:t>
            </a:r>
            <a:r>
              <a:rPr lang="en-US" dirty="0"/>
              <a:t> Many violations of international law obligations are just overlooked. Some authors refer to IPL as to the anarchic</a:t>
            </a:r>
            <a:r>
              <a:rPr lang="en-US" baseline="0" dirty="0"/>
              <a:t> system, which is not true, but very close. In anarchy, there are no rules. The IPL is a law and consist of rules, sometimes it is only hard to enforce them. </a:t>
            </a:r>
            <a:endParaRPr lang="en-US" dirty="0"/>
          </a:p>
          <a:p>
            <a:pPr eaLnBrk="1" hangingPunct="1">
              <a:spcBef>
                <a:spcPct val="0"/>
              </a:spcBef>
              <a:defRPr/>
            </a:pPr>
            <a:endParaRPr lang="en-US" dirty="0"/>
          </a:p>
          <a:p>
            <a:pPr eaLnBrk="1" hangingPunct="1">
              <a:spcBef>
                <a:spcPct val="0"/>
              </a:spcBef>
              <a:defRPr/>
            </a:pPr>
            <a:r>
              <a:rPr lang="en-US" dirty="0"/>
              <a:t>As to the relation - both systems as independent and autonomous. The relation between them is set by national law. In the Czech Republic / it is the Art. 10 of the Constitution. What does this provision say about IPL?</a:t>
            </a:r>
            <a:endParaRPr lang="cs-CZ" dirty="0"/>
          </a:p>
          <a:p>
            <a:endParaRPr lang="cs-CZ" dirty="0"/>
          </a:p>
        </p:txBody>
      </p:sp>
      <p:sp>
        <p:nvSpPr>
          <p:cNvPr id="4" name="Zástupný symbol pro číslo snímku 3"/>
          <p:cNvSpPr>
            <a:spLocks noGrp="1"/>
          </p:cNvSpPr>
          <p:nvPr>
            <p:ph type="sldNum" sz="quarter" idx="10"/>
          </p:nvPr>
        </p:nvSpPr>
        <p:spPr/>
        <p:txBody>
          <a:bodyPr/>
          <a:lstStyle/>
          <a:p>
            <a:fld id="{D89F27E9-B1F1-47DA-9A13-DA05696E19BF}" type="slidenum">
              <a:rPr lang="cs-CZ" smtClean="0"/>
              <a:t>8</a:t>
            </a:fld>
            <a:endParaRPr lang="cs-CZ"/>
          </a:p>
        </p:txBody>
      </p:sp>
    </p:spTree>
    <p:extLst>
      <p:ext uri="{BB962C8B-B14F-4D97-AF65-F5344CB8AC3E}">
        <p14:creationId xmlns:p14="http://schemas.microsoft.com/office/powerpoint/2010/main" val="4252486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eaLnBrk="1" hangingPunct="1">
              <a:spcBef>
                <a:spcPct val="0"/>
              </a:spcBef>
            </a:pPr>
            <a:r>
              <a:rPr lang="en-US" altLang="cs-CZ" dirty="0"/>
              <a:t>consists of rules and principles of general application dealing with the conduct of states and of intergovernmental organizations and with their relations </a:t>
            </a:r>
            <a:r>
              <a:rPr lang="en-US" altLang="cs-CZ" i="1" dirty="0">
                <a:hlinkClick r:id="rId3" tooltip="Inter se"/>
              </a:rPr>
              <a:t>inter se</a:t>
            </a:r>
            <a:r>
              <a:rPr lang="en-US" altLang="cs-CZ" i="1" dirty="0"/>
              <a:t>.</a:t>
            </a:r>
          </a:p>
          <a:p>
            <a:pPr eaLnBrk="1" hangingPunct="1">
              <a:spcBef>
                <a:spcPct val="0"/>
              </a:spcBef>
            </a:pPr>
            <a:endParaRPr lang="en-US" altLang="cs-CZ" i="1" dirty="0"/>
          </a:p>
          <a:p>
            <a:pPr eaLnBrk="1" hangingPunct="1">
              <a:spcBef>
                <a:spcPct val="0"/>
              </a:spcBef>
            </a:pPr>
            <a:r>
              <a:rPr lang="en-US" altLang="cs-CZ" dirty="0"/>
              <a:t>Public international law establishes the framework and the criteria for identifying </a:t>
            </a:r>
            <a:r>
              <a:rPr lang="en-US" altLang="cs-CZ" dirty="0">
                <a:hlinkClick r:id="rId4" tooltip="Sovereign state"/>
              </a:rPr>
              <a:t>states</a:t>
            </a:r>
            <a:r>
              <a:rPr lang="en-US" altLang="cs-CZ" dirty="0"/>
              <a:t> as the principal actors in the international legal system. As the existence of a state presupposes control and </a:t>
            </a:r>
            <a:r>
              <a:rPr lang="en-US" altLang="cs-CZ" dirty="0">
                <a:hlinkClick r:id="rId5" tooltip="Jurisdiction"/>
              </a:rPr>
              <a:t>jurisdiction</a:t>
            </a:r>
            <a:r>
              <a:rPr lang="en-US" altLang="cs-CZ" dirty="0"/>
              <a:t> over territory, international law deals with the acquisition of territory, </a:t>
            </a:r>
            <a:r>
              <a:rPr lang="en-US" altLang="cs-CZ" dirty="0">
                <a:hlinkClick r:id="rId6" tooltip="State immunity"/>
              </a:rPr>
              <a:t>state immunity</a:t>
            </a:r>
            <a:r>
              <a:rPr lang="en-US" altLang="cs-CZ" dirty="0"/>
              <a:t> and the legal responsibility of states in their conduct with each other. International law is similarly concerned with the treatment of individuals within state boundaries.</a:t>
            </a:r>
          </a:p>
          <a:p>
            <a:pPr eaLnBrk="1" hangingPunct="1">
              <a:spcBef>
                <a:spcPct val="0"/>
              </a:spcBef>
            </a:pPr>
            <a:endParaRPr lang="en-US" altLang="cs-CZ" dirty="0"/>
          </a:p>
          <a:p>
            <a:pPr eaLnBrk="1" hangingPunct="1">
              <a:spcBef>
                <a:spcPct val="0"/>
              </a:spcBef>
            </a:pPr>
            <a:r>
              <a:rPr lang="en-US" altLang="cs-CZ" dirty="0"/>
              <a:t>Even when the law is not able to stop the outbreak of war, it has developed principles to govern the conduct of hostilities and the treatment of </a:t>
            </a:r>
            <a:r>
              <a:rPr lang="en-US" altLang="cs-CZ" dirty="0">
                <a:hlinkClick r:id="rId7" tooltip="Prisoners of war"/>
              </a:rPr>
              <a:t>prisoners</a:t>
            </a:r>
            <a:r>
              <a:rPr lang="en-US" altLang="cs-CZ" dirty="0"/>
              <a:t>. </a:t>
            </a:r>
          </a:p>
          <a:p>
            <a:pPr eaLnBrk="1" hangingPunct="1">
              <a:spcBef>
                <a:spcPct val="0"/>
              </a:spcBef>
            </a:pPr>
            <a:endParaRPr lang="en-US" altLang="cs-CZ" dirty="0"/>
          </a:p>
          <a:p>
            <a:pPr eaLnBrk="1" hangingPunct="1">
              <a:spcBef>
                <a:spcPct val="0"/>
              </a:spcBef>
            </a:pPr>
            <a:r>
              <a:rPr lang="en-US" altLang="cs-CZ" dirty="0"/>
              <a:t>International law is also used to govern issues relating to the global environment, the global commons such as </a:t>
            </a:r>
            <a:r>
              <a:rPr lang="en-US" altLang="cs-CZ" dirty="0">
                <a:hlinkClick r:id="rId8" tooltip="International waters"/>
              </a:rPr>
              <a:t>international waters</a:t>
            </a:r>
            <a:r>
              <a:rPr lang="en-US" altLang="cs-CZ" dirty="0"/>
              <a:t> and </a:t>
            </a:r>
            <a:r>
              <a:rPr lang="en-US" altLang="cs-CZ" dirty="0">
                <a:hlinkClick r:id="rId9" tooltip="Outer space"/>
              </a:rPr>
              <a:t>outer space</a:t>
            </a:r>
            <a:r>
              <a:rPr lang="en-US" altLang="cs-CZ" dirty="0"/>
              <a:t>, global communications, and </a:t>
            </a:r>
            <a:r>
              <a:rPr lang="en-US" altLang="cs-CZ" dirty="0">
                <a:hlinkClick r:id="rId10" tooltip="World trade"/>
              </a:rPr>
              <a:t>world trade</a:t>
            </a:r>
            <a:r>
              <a:rPr lang="en-US" altLang="cs-CZ" dirty="0"/>
              <a:t>.</a:t>
            </a:r>
            <a:endParaRPr lang="cs-CZ" altLang="cs-CZ" dirty="0"/>
          </a:p>
          <a:p>
            <a:endParaRPr lang="cs-CZ" dirty="0"/>
          </a:p>
        </p:txBody>
      </p:sp>
      <p:sp>
        <p:nvSpPr>
          <p:cNvPr id="4" name="Zástupný symbol pro číslo snímku 3"/>
          <p:cNvSpPr>
            <a:spLocks noGrp="1"/>
          </p:cNvSpPr>
          <p:nvPr>
            <p:ph type="sldNum" sz="quarter" idx="10"/>
          </p:nvPr>
        </p:nvSpPr>
        <p:spPr/>
        <p:txBody>
          <a:bodyPr/>
          <a:lstStyle/>
          <a:p>
            <a:fld id="{D89F27E9-B1F1-47DA-9A13-DA05696E19BF}" type="slidenum">
              <a:rPr lang="cs-CZ" smtClean="0"/>
              <a:t>9</a:t>
            </a:fld>
            <a:endParaRPr lang="cs-CZ"/>
          </a:p>
        </p:txBody>
      </p:sp>
    </p:spTree>
    <p:extLst>
      <p:ext uri="{BB962C8B-B14F-4D97-AF65-F5344CB8AC3E}">
        <p14:creationId xmlns:p14="http://schemas.microsoft.com/office/powerpoint/2010/main" val="918047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89F27E9-B1F1-47DA-9A13-DA05696E19BF}" type="slidenum">
              <a:rPr lang="cs-CZ" smtClean="0"/>
              <a:t>11</a:t>
            </a:fld>
            <a:endParaRPr lang="cs-CZ"/>
          </a:p>
        </p:txBody>
      </p:sp>
    </p:spTree>
    <p:extLst>
      <p:ext uri="{BB962C8B-B14F-4D97-AF65-F5344CB8AC3E}">
        <p14:creationId xmlns:p14="http://schemas.microsoft.com/office/powerpoint/2010/main" val="825842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9" name="Obrázek 8">
            <a:extLst>
              <a:ext uri="{FF2B5EF4-FFF2-40B4-BE49-F238E27FC236}">
                <a16:creationId xmlns:a16="http://schemas.microsoft.com/office/drawing/2014/main" id="{B229B6B9-1460-4014-8B8A-5645913D2C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dirty="0"/>
              <a:t>Click here to insert text.</a:t>
            </a:r>
          </a:p>
        </p:txBody>
      </p:sp>
      <p:pic>
        <p:nvPicPr>
          <p:cNvPr id="14" name="Obrázek 13">
            <a:extLst>
              <a:ext uri="{FF2B5EF4-FFF2-40B4-BE49-F238E27FC236}">
                <a16:creationId xmlns:a16="http://schemas.microsoft.com/office/drawing/2014/main" id="{1EDD87E7-64E6-409D-AAA9-0E1E8D196C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EF87016A-F642-47AA-AF46-3487FC4250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7" name="Obrázek 6">
            <a:extLst>
              <a:ext uri="{FF2B5EF4-FFF2-40B4-BE49-F238E27FC236}">
                <a16:creationId xmlns:a16="http://schemas.microsoft.com/office/drawing/2014/main" id="{4C251B53-6C8B-4F0B-8824-504A47FFDC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139"/>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F8393F8C-A31C-4CAB-9887-50F0DCCDF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106255" cy="2833317"/>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9100DC"/>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4028" y="2285079"/>
            <a:ext cx="8890088" cy="2304838"/>
          </a:xfrm>
          <a:prstGeom prst="rect">
            <a:avLst/>
          </a:prstGeom>
        </p:spPr>
      </p:pic>
      <p:sp>
        <p:nvSpPr>
          <p:cNvPr id="3" name="Zástupný symbol pro zápatí 1">
            <a:extLst>
              <a:ext uri="{FF2B5EF4-FFF2-40B4-BE49-F238E27FC236}">
                <a16:creationId xmlns:a16="http://schemas.microsoft.com/office/drawing/2014/main" id="{BE125B44-EA9F-40DC-9421-87D42174D6BA}"/>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en-US" dirty="0"/>
              <a:t>Define footer – presentation title / department</a:t>
            </a:r>
          </a:p>
        </p:txBody>
      </p:sp>
      <p:sp>
        <p:nvSpPr>
          <p:cNvPr id="4" name="Zástupný symbol pro číslo snímku 2">
            <a:extLst>
              <a:ext uri="{FF2B5EF4-FFF2-40B4-BE49-F238E27FC236}">
                <a16:creationId xmlns:a16="http://schemas.microsoft.com/office/drawing/2014/main" id="{0835EBE0-0CC4-4619-A835-594CA361B9C1}"/>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B98E0CB-91B7-4607-B0B0-32152ECD5816}" type="datetimeFigureOut">
              <a:rPr lang="cs-CZ" smtClean="0"/>
              <a:t>25.09.19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72766E2-0F61-490F-A0E8-9B48F44C5A63}" type="slidenum">
              <a:rPr lang="cs-CZ" smtClean="0"/>
              <a:t>‹#›</a:t>
            </a:fld>
            <a:endParaRPr lang="cs-CZ"/>
          </a:p>
        </p:txBody>
      </p:sp>
    </p:spTree>
    <p:extLst>
      <p:ext uri="{BB962C8B-B14F-4D97-AF65-F5344CB8AC3E}">
        <p14:creationId xmlns:p14="http://schemas.microsoft.com/office/powerpoint/2010/main" val="15381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11" name="Obrázek 10">
            <a:extLst>
              <a:ext uri="{FF2B5EF4-FFF2-40B4-BE49-F238E27FC236}">
                <a16:creationId xmlns:a16="http://schemas.microsoft.com/office/drawing/2014/main" id="{0048F454-420A-4E72-98B5-76C7E9DB3E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6293BF41-B706-49E8-B7FA-8060D47E6D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1" name="Obrázek 10">
            <a:extLst>
              <a:ext uri="{FF2B5EF4-FFF2-40B4-BE49-F238E27FC236}">
                <a16:creationId xmlns:a16="http://schemas.microsoft.com/office/drawing/2014/main" id="{E11F5410-42DE-48DA-B323-AA83D38313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3" name="Obrázek 12">
            <a:extLst>
              <a:ext uri="{FF2B5EF4-FFF2-40B4-BE49-F238E27FC236}">
                <a16:creationId xmlns:a16="http://schemas.microsoft.com/office/drawing/2014/main" id="{948A4555-0F9C-4A22-8625-3652A80B55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17" name="Obrázek 16">
            <a:extLst>
              <a:ext uri="{FF2B5EF4-FFF2-40B4-BE49-F238E27FC236}">
                <a16:creationId xmlns:a16="http://schemas.microsoft.com/office/drawing/2014/main" id="{000DC3A2-14E1-473A-B25E-6F39484517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pic>
        <p:nvPicPr>
          <p:cNvPr id="11" name="Obrázek 10">
            <a:extLst>
              <a:ext uri="{FF2B5EF4-FFF2-40B4-BE49-F238E27FC236}">
                <a16:creationId xmlns:a16="http://schemas.microsoft.com/office/drawing/2014/main" id="{C4B6ECE6-3CAB-406D-8792-674A6CA54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6">
            <a:extLst>
              <a:ext uri="{FF2B5EF4-FFF2-40B4-BE49-F238E27FC236}">
                <a16:creationId xmlns:a16="http://schemas.microsoft.com/office/drawing/2014/main" id="{BCC37AB8-74B6-442A-8014-2FF0C0F3F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 id="2147483695" r:id="rId15"/>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781A70B-C71E-4348-80F7-0649B4A501DB}"/>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5595A7BA-99C6-4AA4-B348-B572569B8764}"/>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A6963455-9069-4E88-A85C-255BF8BC3820}"/>
              </a:ext>
            </a:extLst>
          </p:cNvPr>
          <p:cNvSpPr>
            <a:spLocks noGrp="1"/>
          </p:cNvSpPr>
          <p:nvPr>
            <p:ph type="title"/>
          </p:nvPr>
        </p:nvSpPr>
        <p:spPr/>
        <p:txBody>
          <a:bodyPr/>
          <a:lstStyle/>
          <a:p>
            <a:pPr algn="ctr"/>
            <a:r>
              <a:rPr lang="cs-CZ" dirty="0" err="1"/>
              <a:t>Introduction</a:t>
            </a:r>
            <a:r>
              <a:rPr lang="cs-CZ" dirty="0"/>
              <a:t> to </a:t>
            </a:r>
            <a:r>
              <a:rPr lang="cs-CZ" dirty="0" err="1"/>
              <a:t>the</a:t>
            </a:r>
            <a:r>
              <a:rPr lang="cs-CZ" dirty="0"/>
              <a:t> </a:t>
            </a:r>
            <a:r>
              <a:rPr lang="cs-CZ" dirty="0" err="1"/>
              <a:t>Law</a:t>
            </a:r>
            <a:r>
              <a:rPr lang="cs-CZ" dirty="0"/>
              <a:t> </a:t>
            </a:r>
            <a:r>
              <a:rPr lang="cs-CZ" dirty="0" err="1"/>
              <a:t>of</a:t>
            </a:r>
            <a:r>
              <a:rPr lang="cs-CZ" dirty="0"/>
              <a:t> </a:t>
            </a:r>
            <a:br>
              <a:rPr lang="cs-CZ" dirty="0"/>
            </a:br>
            <a:r>
              <a:rPr lang="cs-CZ" dirty="0" err="1"/>
              <a:t>the</a:t>
            </a:r>
            <a:r>
              <a:rPr lang="cs-CZ" dirty="0"/>
              <a:t> </a:t>
            </a:r>
            <a:r>
              <a:rPr lang="cs-CZ" dirty="0" err="1"/>
              <a:t>European</a:t>
            </a:r>
            <a:r>
              <a:rPr lang="cs-CZ" dirty="0"/>
              <a:t> Union</a:t>
            </a:r>
          </a:p>
        </p:txBody>
      </p:sp>
      <p:sp>
        <p:nvSpPr>
          <p:cNvPr id="5" name="Podnadpis 4">
            <a:extLst>
              <a:ext uri="{FF2B5EF4-FFF2-40B4-BE49-F238E27FC236}">
                <a16:creationId xmlns:a16="http://schemas.microsoft.com/office/drawing/2014/main" id="{002DC2DD-0376-452D-83B6-D53B10B56F2F}"/>
              </a:ext>
            </a:extLst>
          </p:cNvPr>
          <p:cNvSpPr>
            <a:spLocks noGrp="1"/>
          </p:cNvSpPr>
          <p:nvPr>
            <p:ph type="subTitle" idx="1"/>
          </p:nvPr>
        </p:nvSpPr>
        <p:spPr>
          <a:xfrm>
            <a:off x="414000" y="4310712"/>
            <a:ext cx="11361600" cy="698497"/>
          </a:xfrm>
        </p:spPr>
        <p:txBody>
          <a:bodyPr/>
          <a:lstStyle/>
          <a:p>
            <a:r>
              <a:rPr lang="cs-CZ" dirty="0"/>
              <a:t>Iveta Rohová</a:t>
            </a:r>
          </a:p>
          <a:p>
            <a:r>
              <a:rPr lang="cs-CZ" dirty="0"/>
              <a:t>David Sehnálek</a:t>
            </a:r>
          </a:p>
        </p:txBody>
      </p:sp>
    </p:spTree>
    <p:extLst>
      <p:ext uri="{BB962C8B-B14F-4D97-AF65-F5344CB8AC3E}">
        <p14:creationId xmlns:p14="http://schemas.microsoft.com/office/powerpoint/2010/main" val="1062206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781D536-B47F-714B-8749-FEB5AF1A7836}"/>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5955D55C-7AA7-2946-83F8-6E4DC42DCAB9}"/>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5" name="Zástupný obsah 4">
            <a:extLst>
              <a:ext uri="{FF2B5EF4-FFF2-40B4-BE49-F238E27FC236}">
                <a16:creationId xmlns:a16="http://schemas.microsoft.com/office/drawing/2014/main" id="{29FB98F6-66BB-4B42-803B-B4D043FC091C}"/>
              </a:ext>
            </a:extLst>
          </p:cNvPr>
          <p:cNvSpPr>
            <a:spLocks noGrp="1"/>
          </p:cNvSpPr>
          <p:nvPr>
            <p:ph idx="1"/>
          </p:nvPr>
        </p:nvSpPr>
        <p:spPr/>
        <p:txBody>
          <a:bodyPr/>
          <a:lstStyle/>
          <a:p>
            <a:pPr marL="72000" indent="0">
              <a:buNone/>
            </a:pPr>
            <a:endParaRPr lang="en-US" altLang="cs-CZ" dirty="0"/>
          </a:p>
          <a:p>
            <a:pPr marL="72000" indent="0">
              <a:buNone/>
            </a:pPr>
            <a:endParaRPr lang="en-US" altLang="cs-CZ" dirty="0"/>
          </a:p>
          <a:p>
            <a:pPr marL="72000" indent="0" algn="ctr">
              <a:buNone/>
            </a:pPr>
            <a:r>
              <a:rPr lang="en-US" altLang="cs-CZ" dirty="0"/>
              <a:t>What is the relation between the IL and DL?</a:t>
            </a:r>
          </a:p>
          <a:p>
            <a:pPr marL="72000" indent="0" algn="ctr">
              <a:buNone/>
            </a:pPr>
            <a:r>
              <a:rPr lang="en-US" altLang="cs-CZ" dirty="0"/>
              <a:t>How/where is it defined? </a:t>
            </a:r>
          </a:p>
          <a:p>
            <a:endParaRPr lang="cs-CZ" dirty="0"/>
          </a:p>
        </p:txBody>
      </p:sp>
    </p:spTree>
    <p:extLst>
      <p:ext uri="{BB962C8B-B14F-4D97-AF65-F5344CB8AC3E}">
        <p14:creationId xmlns:p14="http://schemas.microsoft.com/office/powerpoint/2010/main" val="959221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Czech Constitution</a:t>
            </a:r>
            <a:r>
              <a:rPr lang="cs-CZ" dirty="0"/>
              <a:t> and IPL</a:t>
            </a:r>
          </a:p>
        </p:txBody>
      </p:sp>
      <p:sp>
        <p:nvSpPr>
          <p:cNvPr id="3" name="Zástupný symbol pro obsah 2"/>
          <p:cNvSpPr>
            <a:spLocks noGrp="1"/>
          </p:cNvSpPr>
          <p:nvPr>
            <p:ph idx="1"/>
          </p:nvPr>
        </p:nvSpPr>
        <p:spPr/>
        <p:txBody>
          <a:bodyPr/>
          <a:lstStyle/>
          <a:p>
            <a:r>
              <a:rPr lang="cs-CZ" dirty="0"/>
              <a:t>Art. </a:t>
            </a:r>
            <a:r>
              <a:rPr lang="en-US" dirty="0"/>
              <a:t>1</a:t>
            </a:r>
            <a:r>
              <a:rPr lang="cs-CZ" dirty="0"/>
              <a:t>: </a:t>
            </a:r>
            <a:r>
              <a:rPr lang="en-US" altLang="cs-CZ" i="1" dirty="0"/>
              <a:t>The Czech Republic shall observe its obligations under international law.</a:t>
            </a:r>
          </a:p>
          <a:p>
            <a:r>
              <a:rPr lang="cs-CZ" dirty="0"/>
              <a:t>Art. </a:t>
            </a:r>
            <a:r>
              <a:rPr lang="en-US" dirty="0"/>
              <a:t>1</a:t>
            </a:r>
            <a:r>
              <a:rPr lang="cs-CZ" dirty="0"/>
              <a:t>0: </a:t>
            </a:r>
            <a:r>
              <a:rPr lang="en-US" altLang="cs-CZ" i="1" dirty="0"/>
              <a:t>Promulgated international agreements, the ratification of which has been approved by the Parliament and which are binding on the Czech Republic, shall constitute a part of the legal order; should an international agreement make provision contrary to a law, the international agreement shall be applied</a:t>
            </a:r>
            <a:r>
              <a:rPr lang="en-US" altLang="cs-CZ" dirty="0"/>
              <a:t>.</a:t>
            </a:r>
          </a:p>
        </p:txBody>
      </p:sp>
    </p:spTree>
    <p:extLst>
      <p:ext uri="{BB962C8B-B14F-4D97-AF65-F5344CB8AC3E}">
        <p14:creationId xmlns:p14="http://schemas.microsoft.com/office/powerpoint/2010/main" val="1979211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Sources and Structure of the IL</a:t>
            </a:r>
            <a:endParaRPr lang="cs-CZ" dirty="0"/>
          </a:p>
        </p:txBody>
      </p:sp>
      <p:sp>
        <p:nvSpPr>
          <p:cNvPr id="3" name="Zástupný symbol pro obsah 2"/>
          <p:cNvSpPr>
            <a:spLocks noGrp="1"/>
          </p:cNvSpPr>
          <p:nvPr>
            <p:ph idx="1"/>
          </p:nvPr>
        </p:nvSpPr>
        <p:spPr/>
        <p:txBody>
          <a:bodyPr/>
          <a:lstStyle/>
          <a:p>
            <a:r>
              <a:rPr lang="en-US" altLang="cs-CZ" dirty="0"/>
              <a:t>Unlike the domestic law the IPL is </a:t>
            </a:r>
            <a:r>
              <a:rPr lang="en-US" altLang="cs-CZ" b="1" dirty="0"/>
              <a:t>horizontal</a:t>
            </a:r>
            <a:r>
              <a:rPr lang="en-US" altLang="cs-CZ" dirty="0"/>
              <a:t> in its structure </a:t>
            </a:r>
          </a:p>
          <a:p>
            <a:pPr marL="324000" lvl="1" indent="0">
              <a:buNone/>
            </a:pPr>
            <a:r>
              <a:rPr lang="en-US" altLang="cs-CZ" dirty="0"/>
              <a:t>(no hierarchy of norms/sources)</a:t>
            </a:r>
          </a:p>
          <a:p>
            <a:r>
              <a:rPr lang="en-US" altLang="cs-CZ" dirty="0"/>
              <a:t>Sources of IL:</a:t>
            </a:r>
          </a:p>
          <a:p>
            <a:pPr lvl="1"/>
            <a:r>
              <a:rPr lang="en-US" altLang="cs-CZ" dirty="0"/>
              <a:t>International treaties </a:t>
            </a:r>
          </a:p>
          <a:p>
            <a:pPr lvl="1"/>
            <a:r>
              <a:rPr lang="en-US" altLang="cs-CZ" dirty="0"/>
              <a:t>Customs</a:t>
            </a:r>
          </a:p>
          <a:p>
            <a:pPr lvl="1"/>
            <a:r>
              <a:rPr lang="en-US" altLang="cs-CZ" dirty="0"/>
              <a:t>General principles of law</a:t>
            </a:r>
            <a:endParaRPr lang="cs-CZ" altLang="cs-CZ" dirty="0"/>
          </a:p>
          <a:p>
            <a:endParaRPr lang="cs-CZ" dirty="0"/>
          </a:p>
        </p:txBody>
      </p:sp>
    </p:spTree>
    <p:extLst>
      <p:ext uri="{BB962C8B-B14F-4D97-AF65-F5344CB8AC3E}">
        <p14:creationId xmlns:p14="http://schemas.microsoft.com/office/powerpoint/2010/main" val="617264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International organization</a:t>
            </a:r>
            <a:endParaRPr lang="cs-CZ" dirty="0"/>
          </a:p>
        </p:txBody>
      </p:sp>
      <p:sp>
        <p:nvSpPr>
          <p:cNvPr id="3" name="Zástupný symbol pro obsah 2"/>
          <p:cNvSpPr>
            <a:spLocks noGrp="1"/>
          </p:cNvSpPr>
          <p:nvPr>
            <p:ph idx="1"/>
          </p:nvPr>
        </p:nvSpPr>
        <p:spPr/>
        <p:txBody>
          <a:bodyPr/>
          <a:lstStyle/>
          <a:p>
            <a:r>
              <a:rPr lang="en-US" dirty="0"/>
              <a:t>A forum where representatives of states can meet and negotiate</a:t>
            </a:r>
          </a:p>
          <a:p>
            <a:r>
              <a:rPr lang="en-US" dirty="0"/>
              <a:t>means of permanent (continuous) cooperation within a defined area, but not integration</a:t>
            </a:r>
          </a:p>
          <a:p>
            <a:r>
              <a:rPr lang="en-US" dirty="0"/>
              <a:t>Form of cooperation: </a:t>
            </a:r>
            <a:r>
              <a:rPr lang="en-US" i="1" dirty="0"/>
              <a:t>intergovernmental</a:t>
            </a:r>
          </a:p>
          <a:p>
            <a:r>
              <a:rPr lang="en-US" dirty="0"/>
              <a:t>Examples ?</a:t>
            </a:r>
          </a:p>
        </p:txBody>
      </p:sp>
    </p:spTree>
    <p:extLst>
      <p:ext uri="{BB962C8B-B14F-4D97-AF65-F5344CB8AC3E}">
        <p14:creationId xmlns:p14="http://schemas.microsoft.com/office/powerpoint/2010/main" val="2157973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European </a:t>
            </a:r>
            <a:r>
              <a:rPr lang="cs-CZ" dirty="0"/>
              <a:t>Union </a:t>
            </a:r>
            <a:r>
              <a:rPr lang="en-US" dirty="0"/>
              <a:t>Law</a:t>
            </a:r>
            <a:endParaRPr lang="cs-CZ" dirty="0"/>
          </a:p>
        </p:txBody>
      </p:sp>
      <p:sp>
        <p:nvSpPr>
          <p:cNvPr id="3" name="Zástupný symbol pro obsah 2"/>
          <p:cNvSpPr>
            <a:spLocks noGrp="1"/>
          </p:cNvSpPr>
          <p:nvPr>
            <p:ph idx="1"/>
          </p:nvPr>
        </p:nvSpPr>
        <p:spPr/>
        <p:txBody>
          <a:bodyPr>
            <a:normAutofit fontScale="92500" lnSpcReduction="10000"/>
          </a:bodyPr>
          <a:lstStyle/>
          <a:p>
            <a:r>
              <a:rPr lang="en-US" altLang="cs-CZ" dirty="0"/>
              <a:t>Unique system of law, different from IL, as well as DL </a:t>
            </a:r>
          </a:p>
          <a:p>
            <a:r>
              <a:rPr lang="en-US" altLang="cs-CZ" dirty="0"/>
              <a:t>The origin dates back to 1950s </a:t>
            </a:r>
            <a:r>
              <a:rPr lang="en-US" altLang="cs-CZ" sz="2600" dirty="0"/>
              <a:t>(next lecture on history of </a:t>
            </a:r>
            <a:r>
              <a:rPr lang="en-US" altLang="cs-CZ" sz="2600" dirty="0" err="1"/>
              <a:t>Eu.integration</a:t>
            </a:r>
            <a:r>
              <a:rPr lang="en-US" altLang="cs-CZ" sz="2600" dirty="0"/>
              <a:t>)</a:t>
            </a:r>
            <a:endParaRPr lang="en-US" altLang="cs-CZ" dirty="0"/>
          </a:p>
          <a:p>
            <a:r>
              <a:rPr lang="cs-CZ" altLang="cs-CZ" dirty="0" err="1"/>
              <a:t>Characteristics</a:t>
            </a:r>
            <a:r>
              <a:rPr lang="cs-CZ" altLang="cs-CZ" dirty="0"/>
              <a:t>: </a:t>
            </a:r>
            <a:r>
              <a:rPr lang="cs-CZ" altLang="cs-CZ" dirty="0" err="1"/>
              <a:t>partly</a:t>
            </a:r>
            <a:r>
              <a:rPr lang="cs-CZ" altLang="cs-CZ" dirty="0"/>
              <a:t> IL, </a:t>
            </a:r>
            <a:r>
              <a:rPr lang="cs-CZ" altLang="cs-CZ" dirty="0" err="1"/>
              <a:t>partly</a:t>
            </a:r>
            <a:r>
              <a:rPr lang="cs-CZ" altLang="cs-CZ" dirty="0"/>
              <a:t> </a:t>
            </a:r>
            <a:r>
              <a:rPr lang="cs-CZ" altLang="cs-CZ" dirty="0" err="1"/>
              <a:t>domestic</a:t>
            </a:r>
            <a:r>
              <a:rPr lang="cs-CZ" altLang="cs-CZ" dirty="0"/>
              <a:t> </a:t>
            </a:r>
            <a:r>
              <a:rPr lang="cs-CZ" altLang="cs-CZ" dirty="0" err="1"/>
              <a:t>law</a:t>
            </a:r>
            <a:endParaRPr lang="cs-CZ" altLang="cs-CZ" dirty="0"/>
          </a:p>
          <a:p>
            <a:r>
              <a:rPr lang="cs-CZ" altLang="cs-CZ" dirty="0" err="1"/>
              <a:t>Horizontal</a:t>
            </a:r>
            <a:r>
              <a:rPr lang="cs-CZ" altLang="cs-CZ" dirty="0"/>
              <a:t> and </a:t>
            </a:r>
            <a:r>
              <a:rPr lang="cs-CZ" altLang="cs-CZ" dirty="0" err="1"/>
              <a:t>vertical</a:t>
            </a:r>
            <a:r>
              <a:rPr lang="cs-CZ" altLang="cs-CZ" dirty="0"/>
              <a:t> in </a:t>
            </a:r>
            <a:r>
              <a:rPr lang="cs-CZ" altLang="cs-CZ" dirty="0" err="1"/>
              <a:t>its</a:t>
            </a:r>
            <a:r>
              <a:rPr lang="cs-CZ" altLang="cs-CZ" dirty="0"/>
              <a:t> </a:t>
            </a:r>
            <a:r>
              <a:rPr lang="cs-CZ" altLang="cs-CZ" dirty="0" err="1"/>
              <a:t>structure</a:t>
            </a:r>
            <a:endParaRPr lang="cs-CZ" altLang="cs-CZ" dirty="0"/>
          </a:p>
          <a:p>
            <a:r>
              <a:rPr lang="cs-CZ" altLang="cs-CZ" dirty="0" err="1"/>
              <a:t>Individuals</a:t>
            </a:r>
            <a:r>
              <a:rPr lang="cs-CZ" altLang="cs-CZ" dirty="0"/>
              <a:t> – </a:t>
            </a:r>
            <a:r>
              <a:rPr lang="cs-CZ" altLang="cs-CZ" dirty="0" err="1"/>
              <a:t>subjects</a:t>
            </a:r>
            <a:r>
              <a:rPr lang="cs-CZ" altLang="cs-CZ" dirty="0"/>
              <a:t> and direct </a:t>
            </a:r>
            <a:r>
              <a:rPr lang="cs-CZ" altLang="cs-CZ" dirty="0" err="1"/>
              <a:t>addressees</a:t>
            </a:r>
            <a:r>
              <a:rPr lang="cs-CZ" altLang="cs-CZ" dirty="0"/>
              <a:t> (</a:t>
            </a:r>
            <a:r>
              <a:rPr lang="cs-CZ" altLang="cs-CZ" dirty="0" err="1"/>
              <a:t>x</a:t>
            </a:r>
            <a:r>
              <a:rPr lang="cs-CZ" altLang="cs-CZ" dirty="0"/>
              <a:t> IL!)</a:t>
            </a:r>
          </a:p>
          <a:p>
            <a:r>
              <a:rPr lang="cs-CZ" altLang="cs-CZ" dirty="0" err="1"/>
              <a:t>Unlike</a:t>
            </a:r>
            <a:r>
              <a:rPr lang="cs-CZ" altLang="cs-CZ" dirty="0"/>
              <a:t> </a:t>
            </a:r>
            <a:r>
              <a:rPr lang="cs-CZ" altLang="cs-CZ" dirty="0" err="1"/>
              <a:t>the</a:t>
            </a:r>
            <a:r>
              <a:rPr lang="cs-CZ" altLang="cs-CZ" dirty="0"/>
              <a:t> </a:t>
            </a:r>
            <a:r>
              <a:rPr lang="cs-CZ" altLang="cs-CZ" dirty="0" err="1"/>
              <a:t>domestice</a:t>
            </a:r>
            <a:r>
              <a:rPr lang="cs-CZ" altLang="cs-CZ" dirty="0"/>
              <a:t> </a:t>
            </a:r>
            <a:r>
              <a:rPr lang="cs-CZ" altLang="cs-CZ" dirty="0" err="1"/>
              <a:t>law</a:t>
            </a:r>
            <a:r>
              <a:rPr lang="cs-CZ" altLang="cs-CZ" dirty="0"/>
              <a:t>, </a:t>
            </a:r>
            <a:r>
              <a:rPr lang="cs-CZ" altLang="cs-CZ" dirty="0" err="1"/>
              <a:t>the</a:t>
            </a:r>
            <a:r>
              <a:rPr lang="cs-CZ" altLang="cs-CZ" dirty="0"/>
              <a:t> EU </a:t>
            </a:r>
            <a:r>
              <a:rPr lang="cs-CZ" altLang="cs-CZ" dirty="0" err="1"/>
              <a:t>law</a:t>
            </a:r>
            <a:r>
              <a:rPr lang="cs-CZ" altLang="cs-CZ" dirty="0"/>
              <a:t> </a:t>
            </a:r>
            <a:r>
              <a:rPr lang="cs-CZ" altLang="cs-CZ" dirty="0" err="1"/>
              <a:t>does</a:t>
            </a:r>
            <a:r>
              <a:rPr lang="cs-CZ" altLang="cs-CZ" dirty="0"/>
              <a:t> not </a:t>
            </a:r>
            <a:r>
              <a:rPr lang="cs-CZ" altLang="cs-CZ" dirty="0" err="1"/>
              <a:t>have</a:t>
            </a:r>
            <a:r>
              <a:rPr lang="cs-CZ" altLang="cs-CZ" dirty="0"/>
              <a:t> </a:t>
            </a:r>
            <a:r>
              <a:rPr lang="cs-CZ" altLang="cs-CZ" dirty="0" err="1"/>
              <a:t>complex</a:t>
            </a:r>
            <a:r>
              <a:rPr lang="cs-CZ" altLang="cs-CZ" dirty="0"/>
              <a:t> </a:t>
            </a:r>
            <a:r>
              <a:rPr lang="cs-CZ" altLang="cs-CZ" dirty="0" err="1"/>
              <a:t>regulatory</a:t>
            </a:r>
            <a:r>
              <a:rPr lang="cs-CZ" altLang="cs-CZ" dirty="0"/>
              <a:t> </a:t>
            </a:r>
            <a:r>
              <a:rPr lang="cs-CZ" altLang="cs-CZ" dirty="0" err="1"/>
              <a:t>character</a:t>
            </a:r>
            <a:r>
              <a:rPr lang="cs-CZ" altLang="cs-CZ" dirty="0"/>
              <a:t> in </a:t>
            </a:r>
            <a:r>
              <a:rPr lang="cs-CZ" altLang="cs-CZ" dirty="0" err="1"/>
              <a:t>the</a:t>
            </a:r>
            <a:r>
              <a:rPr lang="cs-CZ" altLang="cs-CZ" dirty="0"/>
              <a:t> society (</a:t>
            </a:r>
            <a:r>
              <a:rPr lang="cs-CZ" altLang="cs-CZ" i="1" dirty="0" err="1"/>
              <a:t>bread</a:t>
            </a:r>
            <a:r>
              <a:rPr lang="cs-CZ" altLang="cs-CZ" i="1" dirty="0"/>
              <a:t> </a:t>
            </a:r>
            <a:r>
              <a:rPr lang="cs-CZ" altLang="cs-CZ" i="1" dirty="0" err="1"/>
              <a:t>with</a:t>
            </a:r>
            <a:r>
              <a:rPr lang="cs-CZ" altLang="cs-CZ" i="1" dirty="0"/>
              <a:t> </a:t>
            </a:r>
            <a:r>
              <a:rPr lang="cs-CZ" altLang="cs-CZ" i="1" dirty="0" err="1"/>
              <a:t>raisins</a:t>
            </a:r>
            <a:r>
              <a:rPr lang="cs-CZ" altLang="cs-CZ" dirty="0"/>
              <a:t>)</a:t>
            </a:r>
          </a:p>
          <a:p>
            <a:endParaRPr lang="cs-CZ" dirty="0"/>
          </a:p>
        </p:txBody>
      </p:sp>
    </p:spTree>
    <p:extLst>
      <p:ext uri="{BB962C8B-B14F-4D97-AF65-F5344CB8AC3E}">
        <p14:creationId xmlns:p14="http://schemas.microsoft.com/office/powerpoint/2010/main" val="3528968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Information on the course</a:t>
            </a:r>
            <a:endParaRPr lang="cs-CZ" dirty="0"/>
          </a:p>
        </p:txBody>
      </p:sp>
      <p:sp>
        <p:nvSpPr>
          <p:cNvPr id="3" name="Zástupný symbol pro obsah 2"/>
          <p:cNvSpPr>
            <a:spLocks noGrp="1"/>
          </p:cNvSpPr>
          <p:nvPr>
            <p:ph idx="1"/>
          </p:nvPr>
        </p:nvSpPr>
        <p:spPr>
          <a:xfrm>
            <a:off x="720000" y="1692002"/>
            <a:ext cx="10753200" cy="4331608"/>
          </a:xfrm>
        </p:spPr>
        <p:txBody>
          <a:bodyPr>
            <a:normAutofit fontScale="92500"/>
          </a:bodyPr>
          <a:lstStyle/>
          <a:p>
            <a:r>
              <a:rPr lang="en-US" dirty="0"/>
              <a:t>Lectures every</a:t>
            </a:r>
            <a:r>
              <a:rPr lang="cs-CZ" dirty="0"/>
              <a:t> 2</a:t>
            </a:r>
            <a:r>
              <a:rPr lang="en-US" dirty="0"/>
              <a:t> week</a:t>
            </a:r>
            <a:r>
              <a:rPr lang="cs-CZ" dirty="0"/>
              <a:t>s, </a:t>
            </a:r>
            <a:r>
              <a:rPr lang="cs-CZ" dirty="0" err="1"/>
              <a:t>attendance</a:t>
            </a:r>
            <a:r>
              <a:rPr lang="cs-CZ" dirty="0"/>
              <a:t> </a:t>
            </a:r>
            <a:r>
              <a:rPr lang="cs-CZ" dirty="0" err="1"/>
              <a:t>is</a:t>
            </a:r>
            <a:r>
              <a:rPr lang="cs-CZ" dirty="0"/>
              <a:t> </a:t>
            </a:r>
            <a:r>
              <a:rPr lang="cs-CZ" b="1" u="sng" dirty="0"/>
              <a:t>not</a:t>
            </a:r>
            <a:r>
              <a:rPr lang="cs-CZ" dirty="0"/>
              <a:t> </a:t>
            </a:r>
            <a:r>
              <a:rPr lang="cs-CZ" dirty="0" err="1"/>
              <a:t>compulsory</a:t>
            </a:r>
            <a:r>
              <a:rPr lang="cs-CZ" dirty="0"/>
              <a:t>, but </a:t>
            </a:r>
            <a:r>
              <a:rPr lang="cs-CZ" dirty="0" err="1"/>
              <a:t>expected</a:t>
            </a:r>
            <a:endParaRPr lang="cs-CZ" dirty="0"/>
          </a:p>
          <a:p>
            <a:r>
              <a:rPr lang="en-US" dirty="0"/>
              <a:t>Completion of the subject:</a:t>
            </a:r>
          </a:p>
          <a:p>
            <a:pPr marL="781200" lvl="1" indent="-457200">
              <a:buFont typeface="+mj-lt"/>
              <a:buAutoNum type="arabicPeriod"/>
            </a:pPr>
            <a:r>
              <a:rPr lang="en-US" dirty="0"/>
              <a:t>seminar paper presented orally on</a:t>
            </a:r>
            <a:r>
              <a:rPr lang="cs-CZ" dirty="0"/>
              <a:t> </a:t>
            </a:r>
            <a:r>
              <a:rPr lang="en-US" dirty="0"/>
              <a:t>last</a:t>
            </a:r>
            <a:r>
              <a:rPr lang="cs-CZ" dirty="0"/>
              <a:t> </a:t>
            </a:r>
            <a:r>
              <a:rPr lang="cs-CZ" dirty="0" err="1"/>
              <a:t>two</a:t>
            </a:r>
            <a:r>
              <a:rPr lang="en-US" dirty="0"/>
              <a:t> lecture</a:t>
            </a:r>
            <a:r>
              <a:rPr lang="cs-CZ" dirty="0"/>
              <a:t>s. </a:t>
            </a:r>
            <a:r>
              <a:rPr lang="en-US" dirty="0"/>
              <a:t>Topic:  Your country and the EU (from the legal point of view - case-law, treaties, trade relations etc.)</a:t>
            </a:r>
          </a:p>
          <a:p>
            <a:pPr marL="781200" lvl="1" indent="-457200">
              <a:buFont typeface="+mj-lt"/>
              <a:buAutoNum type="arabicPeriod"/>
            </a:pPr>
            <a:r>
              <a:rPr lang="en-US" dirty="0"/>
              <a:t>written colloquium (multiple-choice test)</a:t>
            </a:r>
          </a:p>
          <a:p>
            <a:r>
              <a:rPr lang="en-US" dirty="0"/>
              <a:t>Literature:</a:t>
            </a:r>
          </a:p>
          <a:p>
            <a:pPr lvl="1"/>
            <a:r>
              <a:rPr lang="en-US" dirty="0"/>
              <a:t>Any at your convenience</a:t>
            </a:r>
            <a:r>
              <a:rPr lang="cs-CZ" dirty="0"/>
              <a:t> (visit </a:t>
            </a:r>
            <a:r>
              <a:rPr lang="cs-CZ" dirty="0" err="1"/>
              <a:t>our</a:t>
            </a:r>
            <a:r>
              <a:rPr lang="cs-CZ" dirty="0"/>
              <a:t> </a:t>
            </a:r>
            <a:r>
              <a:rPr lang="cs-CZ" dirty="0" err="1"/>
              <a:t>library</a:t>
            </a:r>
            <a:r>
              <a:rPr lang="cs-CZ" dirty="0"/>
              <a:t>)</a:t>
            </a:r>
            <a:endParaRPr lang="en-US" dirty="0"/>
          </a:p>
          <a:p>
            <a:pPr lvl="1"/>
            <a:r>
              <a:rPr lang="en-US" dirty="0"/>
              <a:t>Some of the English textbooks are available at the library</a:t>
            </a:r>
            <a:r>
              <a:rPr lang="cs-CZ" dirty="0"/>
              <a:t> - </a:t>
            </a:r>
            <a:r>
              <a:rPr lang="cs-CZ" dirty="0" err="1"/>
              <a:t>our</a:t>
            </a:r>
            <a:r>
              <a:rPr lang="cs-CZ" dirty="0"/>
              <a:t> favorite are:</a:t>
            </a:r>
            <a:endParaRPr lang="en-US" dirty="0"/>
          </a:p>
          <a:p>
            <a:pPr marL="789750" lvl="1" indent="-285750">
              <a:buFont typeface="Arial" panose="020B0604020202020204" pitchFamily="34" charset="0"/>
              <a:buChar char="•"/>
            </a:pPr>
            <a:r>
              <a:rPr lang="en-US" i="1" dirty="0"/>
              <a:t>Trevor Hartley</a:t>
            </a:r>
            <a:r>
              <a:rPr lang="en-US" dirty="0"/>
              <a:t>:</a:t>
            </a:r>
            <a:r>
              <a:rPr lang="cs-CZ" dirty="0"/>
              <a:t> </a:t>
            </a:r>
            <a:r>
              <a:rPr lang="en-US" dirty="0"/>
              <a:t>The Foundations of European </a:t>
            </a:r>
            <a:r>
              <a:rPr lang="cs-CZ" dirty="0"/>
              <a:t>Union</a:t>
            </a:r>
            <a:r>
              <a:rPr lang="en-US" dirty="0"/>
              <a:t> Law. </a:t>
            </a:r>
            <a:r>
              <a:rPr lang="en-US" sz="1900" dirty="0"/>
              <a:t>8</a:t>
            </a:r>
            <a:r>
              <a:rPr lang="en-US" sz="1900" baseline="30000" dirty="0"/>
              <a:t>th</a:t>
            </a:r>
            <a:r>
              <a:rPr lang="en-US" sz="1900" dirty="0"/>
              <a:t> ed. Oxford: Oxford Uni Press, 2014.</a:t>
            </a:r>
            <a:endParaRPr lang="cs-CZ" dirty="0"/>
          </a:p>
          <a:p>
            <a:pPr marL="789750" lvl="1" indent="-285750">
              <a:buFont typeface="Arial" panose="020B0604020202020204" pitchFamily="34" charset="0"/>
              <a:buChar char="•"/>
            </a:pPr>
            <a:r>
              <a:rPr lang="cs-CZ" i="1" dirty="0"/>
              <a:t>Robert Schütze</a:t>
            </a:r>
            <a:r>
              <a:rPr lang="cs-CZ" dirty="0"/>
              <a:t>: </a:t>
            </a:r>
            <a:r>
              <a:rPr lang="cs-CZ" dirty="0" err="1"/>
              <a:t>European</a:t>
            </a:r>
            <a:r>
              <a:rPr lang="cs-CZ" dirty="0"/>
              <a:t> Union </a:t>
            </a:r>
            <a:r>
              <a:rPr lang="cs-CZ" dirty="0" err="1"/>
              <a:t>Law</a:t>
            </a:r>
            <a:r>
              <a:rPr lang="cs-CZ" dirty="0"/>
              <a:t>. 2nd </a:t>
            </a:r>
            <a:r>
              <a:rPr lang="cs-CZ" dirty="0" err="1"/>
              <a:t>ed</a:t>
            </a:r>
            <a:r>
              <a:rPr lang="cs-CZ" dirty="0"/>
              <a:t>. Cambridge: Cambridge </a:t>
            </a:r>
            <a:r>
              <a:rPr lang="cs-CZ" dirty="0" err="1"/>
              <a:t>Uni</a:t>
            </a:r>
            <a:r>
              <a:rPr lang="cs-CZ" dirty="0"/>
              <a:t> </a:t>
            </a:r>
            <a:r>
              <a:rPr lang="cs-CZ" dirty="0" err="1"/>
              <a:t>Press</a:t>
            </a:r>
            <a:r>
              <a:rPr lang="cs-CZ" dirty="0"/>
              <a:t>, 2018.</a:t>
            </a:r>
            <a:endParaRPr lang="en-US" dirty="0"/>
          </a:p>
        </p:txBody>
      </p:sp>
    </p:spTree>
    <p:extLst>
      <p:ext uri="{BB962C8B-B14F-4D97-AF65-F5344CB8AC3E}">
        <p14:creationId xmlns:p14="http://schemas.microsoft.com/office/powerpoint/2010/main" val="4083844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Introduction – what is the “law”?</a:t>
            </a:r>
            <a:endParaRPr lang="cs-CZ" dirty="0"/>
          </a:p>
        </p:txBody>
      </p:sp>
      <p:sp>
        <p:nvSpPr>
          <p:cNvPr id="3" name="Zástupný symbol pro obsah 2"/>
          <p:cNvSpPr>
            <a:spLocks noGrp="1"/>
          </p:cNvSpPr>
          <p:nvPr>
            <p:ph idx="1"/>
          </p:nvPr>
        </p:nvSpPr>
        <p:spPr/>
        <p:txBody>
          <a:bodyPr>
            <a:normAutofit fontScale="92500" lnSpcReduction="10000"/>
          </a:bodyPr>
          <a:lstStyle/>
          <a:p>
            <a:r>
              <a:rPr lang="en-US" dirty="0"/>
              <a:t>The term is usually understood as “national law” or a “domestic law”</a:t>
            </a:r>
          </a:p>
          <a:p>
            <a:r>
              <a:rPr lang="en-US" dirty="0"/>
              <a:t>What does the theory of law say about the term “law”?</a:t>
            </a:r>
          </a:p>
          <a:p>
            <a:pPr lvl="1"/>
            <a:r>
              <a:rPr lang="en-US" dirty="0"/>
              <a:t>The law is therefore a normative system and not the only one, can you mention some other NS?</a:t>
            </a:r>
          </a:p>
          <a:p>
            <a:r>
              <a:rPr lang="en-US" dirty="0"/>
              <a:t>What makes law different?</a:t>
            </a:r>
          </a:p>
          <a:p>
            <a:r>
              <a:rPr lang="en-US" dirty="0"/>
              <a:t>What is the general purpose of law?</a:t>
            </a:r>
          </a:p>
          <a:p>
            <a:r>
              <a:rPr lang="en-US" dirty="0"/>
              <a:t>Who creates the law?</a:t>
            </a:r>
          </a:p>
          <a:p>
            <a:r>
              <a:rPr lang="en-US" dirty="0"/>
              <a:t>To whom does the law apply?</a:t>
            </a:r>
          </a:p>
          <a:p>
            <a:endParaRPr lang="en-US" dirty="0"/>
          </a:p>
          <a:p>
            <a:endParaRPr lang="en-US" dirty="0"/>
          </a:p>
          <a:p>
            <a:endParaRPr lang="cs-CZ" dirty="0"/>
          </a:p>
        </p:txBody>
      </p:sp>
    </p:spTree>
    <p:extLst>
      <p:ext uri="{BB962C8B-B14F-4D97-AF65-F5344CB8AC3E}">
        <p14:creationId xmlns:p14="http://schemas.microsoft.com/office/powerpoint/2010/main" val="3638527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Law</a:t>
            </a:r>
            <a:r>
              <a:rPr lang="cs-CZ" dirty="0"/>
              <a:t> (</a:t>
            </a:r>
            <a:r>
              <a:rPr lang="cs-CZ" dirty="0" err="1"/>
              <a:t>national</a:t>
            </a:r>
            <a:r>
              <a:rPr lang="cs-CZ" dirty="0"/>
              <a:t>) - </a:t>
            </a:r>
            <a:r>
              <a:rPr lang="cs-CZ" dirty="0" err="1"/>
              <a:t>characteristics</a:t>
            </a:r>
            <a:endParaRPr lang="cs-CZ" dirty="0"/>
          </a:p>
        </p:txBody>
      </p:sp>
      <p:sp>
        <p:nvSpPr>
          <p:cNvPr id="12291" name="Zástupný symbol pro obsah 2"/>
          <p:cNvSpPr>
            <a:spLocks noGrp="1"/>
          </p:cNvSpPr>
          <p:nvPr>
            <p:ph idx="1"/>
          </p:nvPr>
        </p:nvSpPr>
        <p:spPr>
          <a:xfrm>
            <a:off x="720000" y="1692002"/>
            <a:ext cx="10952888" cy="4445998"/>
          </a:xfrm>
        </p:spPr>
        <p:txBody>
          <a:bodyPr/>
          <a:lstStyle/>
          <a:p>
            <a:r>
              <a:rPr lang="en-US" altLang="cs-CZ" dirty="0"/>
              <a:t>According to the theory of law the law is a system of rules created by a state or its institutions and enforced by it</a:t>
            </a:r>
          </a:p>
          <a:p>
            <a:r>
              <a:rPr lang="en-US" altLang="cs-CZ" dirty="0"/>
              <a:t>The key characteristic of law</a:t>
            </a:r>
            <a:r>
              <a:rPr lang="cs-CZ" altLang="cs-CZ" dirty="0"/>
              <a:t> </a:t>
            </a:r>
            <a:r>
              <a:rPr lang="cs-CZ" altLang="cs-CZ" dirty="0" err="1"/>
              <a:t>therefore</a:t>
            </a:r>
            <a:r>
              <a:rPr lang="en-US" altLang="cs-CZ" dirty="0"/>
              <a:t> is its </a:t>
            </a:r>
            <a:r>
              <a:rPr lang="en-US" altLang="cs-CZ" b="1" dirty="0"/>
              <a:t>enforceability</a:t>
            </a:r>
            <a:r>
              <a:rPr lang="en-US" altLang="cs-CZ" dirty="0"/>
              <a:t>!</a:t>
            </a:r>
          </a:p>
          <a:p>
            <a:r>
              <a:rPr lang="en-US" altLang="cs-CZ" dirty="0"/>
              <a:t>Who does enforce the law? – only the respective state</a:t>
            </a:r>
            <a:r>
              <a:rPr lang="cs-CZ" altLang="cs-CZ" dirty="0"/>
              <a:t>!</a:t>
            </a:r>
            <a:endParaRPr lang="en-US" altLang="cs-CZ" dirty="0"/>
          </a:p>
          <a:p>
            <a:r>
              <a:rPr lang="en-US" altLang="cs-CZ" dirty="0"/>
              <a:t>Generally every state has its </a:t>
            </a:r>
            <a:r>
              <a:rPr lang="en-US" altLang="cs-CZ" b="1" dirty="0"/>
              <a:t>own</a:t>
            </a:r>
            <a:r>
              <a:rPr lang="en-US" altLang="cs-CZ" dirty="0"/>
              <a:t> law</a:t>
            </a:r>
          </a:p>
          <a:p>
            <a:r>
              <a:rPr lang="en-US" altLang="cs-CZ" dirty="0"/>
              <a:t>This state law has a </a:t>
            </a:r>
            <a:r>
              <a:rPr lang="en-US" altLang="cs-CZ" b="1" dirty="0"/>
              <a:t>territorial</a:t>
            </a:r>
            <a:r>
              <a:rPr lang="en-US" altLang="cs-CZ" dirty="0"/>
              <a:t> character </a:t>
            </a:r>
            <a:r>
              <a:rPr lang="en-US" altLang="cs-CZ" i="1" dirty="0"/>
              <a:t>(</a:t>
            </a:r>
            <a:r>
              <a:rPr lang="en-US" altLang="cs-CZ" i="1" dirty="0">
                <a:solidFill>
                  <a:srgbClr val="0000DC"/>
                </a:solidFill>
              </a:rPr>
              <a:t>principle of territoriality</a:t>
            </a:r>
            <a:r>
              <a:rPr lang="en-US" altLang="cs-CZ" i="1" dirty="0"/>
              <a:t>)</a:t>
            </a:r>
          </a:p>
          <a:p>
            <a:r>
              <a:rPr lang="en-US" altLang="cs-CZ" i="1" dirty="0">
                <a:solidFill>
                  <a:srgbClr val="0000DC"/>
                </a:solidFill>
              </a:rPr>
              <a:t>Principle of subordination</a:t>
            </a:r>
          </a:p>
          <a:p>
            <a:endParaRPr lang="en-US" altLang="cs-CZ" i="1" dirty="0"/>
          </a:p>
          <a:p>
            <a:endParaRPr lang="en-US" altLang="cs-CZ" dirty="0"/>
          </a:p>
          <a:p>
            <a:endParaRPr lang="cs-CZ" altLang="cs-CZ" dirty="0"/>
          </a:p>
        </p:txBody>
      </p:sp>
    </p:spTree>
    <p:extLst>
      <p:ext uri="{BB962C8B-B14F-4D97-AF65-F5344CB8AC3E}">
        <p14:creationId xmlns:p14="http://schemas.microsoft.com/office/powerpoint/2010/main" val="3693528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Law is not only a domestic law…</a:t>
            </a:r>
            <a:endParaRPr lang="cs-CZ" dirty="0"/>
          </a:p>
        </p:txBody>
      </p:sp>
      <p:sp>
        <p:nvSpPr>
          <p:cNvPr id="3" name="Zástupný symbol pro obsah 2"/>
          <p:cNvSpPr>
            <a:spLocks noGrp="1"/>
          </p:cNvSpPr>
          <p:nvPr>
            <p:ph idx="1"/>
          </p:nvPr>
        </p:nvSpPr>
        <p:spPr/>
        <p:txBody>
          <a:bodyPr/>
          <a:lstStyle/>
          <a:p>
            <a:r>
              <a:rPr lang="en-US" altLang="cs-CZ" dirty="0"/>
              <a:t>Relations among states must be regulated as well which brings us to </a:t>
            </a:r>
            <a:r>
              <a:rPr lang="en-US" altLang="cs-CZ" dirty="0">
                <a:sym typeface="Wingdings" pitchFamily="2" charset="2"/>
              </a:rPr>
              <a:t> </a:t>
            </a:r>
            <a:r>
              <a:rPr lang="en-US" altLang="cs-CZ" b="1" dirty="0">
                <a:solidFill>
                  <a:srgbClr val="0000DC"/>
                </a:solidFill>
                <a:sym typeface="Wingdings" pitchFamily="2" charset="2"/>
              </a:rPr>
              <a:t>international (public) law (IL)</a:t>
            </a:r>
          </a:p>
          <a:p>
            <a:r>
              <a:rPr lang="en-US" altLang="cs-CZ" dirty="0">
                <a:sym typeface="Wingdings" pitchFamily="2" charset="2"/>
              </a:rPr>
              <a:t>International public law is often confused with </a:t>
            </a:r>
            <a:r>
              <a:rPr lang="en-US" altLang="cs-CZ" b="1" i="1" dirty="0">
                <a:solidFill>
                  <a:srgbClr val="FF0000"/>
                </a:solidFill>
                <a:sym typeface="Wingdings" pitchFamily="2" charset="2"/>
              </a:rPr>
              <a:t>private </a:t>
            </a:r>
            <a:r>
              <a:rPr lang="en-US" altLang="cs-CZ" b="1" dirty="0">
                <a:solidFill>
                  <a:srgbClr val="FF0000"/>
                </a:solidFill>
                <a:sym typeface="Wingdings" pitchFamily="2" charset="2"/>
              </a:rPr>
              <a:t>international law (PIL)</a:t>
            </a:r>
            <a:r>
              <a:rPr lang="en-US" altLang="cs-CZ" b="1" dirty="0">
                <a:solidFill>
                  <a:srgbClr val="7030A0"/>
                </a:solidFill>
                <a:sym typeface="Wingdings" pitchFamily="2" charset="2"/>
              </a:rPr>
              <a:t> </a:t>
            </a:r>
            <a:r>
              <a:rPr lang="en-US" altLang="cs-CZ" dirty="0">
                <a:sym typeface="Wingdings" pitchFamily="2" charset="2"/>
              </a:rPr>
              <a:t>- what is the difference?</a:t>
            </a:r>
          </a:p>
          <a:p>
            <a:r>
              <a:rPr lang="en-US" altLang="cs-CZ" dirty="0">
                <a:sym typeface="Wingdings" pitchFamily="2" charset="2"/>
              </a:rPr>
              <a:t>The third known system of law is European Union (</a:t>
            </a:r>
            <a:r>
              <a:rPr lang="cs-CZ" altLang="cs-CZ" dirty="0" err="1">
                <a:sym typeface="Wingdings" pitchFamily="2" charset="2"/>
              </a:rPr>
              <a:t>formerly</a:t>
            </a:r>
            <a:r>
              <a:rPr lang="cs-CZ" altLang="cs-CZ" dirty="0">
                <a:sym typeface="Wingdings" pitchFamily="2" charset="2"/>
              </a:rPr>
              <a:t> </a:t>
            </a:r>
            <a:r>
              <a:rPr lang="cs-CZ" altLang="cs-CZ" dirty="0" err="1">
                <a:sym typeface="Wingdings" pitchFamily="2" charset="2"/>
              </a:rPr>
              <a:t>European</a:t>
            </a:r>
            <a:r>
              <a:rPr lang="cs-CZ" altLang="cs-CZ" dirty="0">
                <a:sym typeface="Wingdings" pitchFamily="2" charset="2"/>
              </a:rPr>
              <a:t> </a:t>
            </a:r>
            <a:r>
              <a:rPr lang="en-US" altLang="cs-CZ" dirty="0">
                <a:sym typeface="Wingdings" pitchFamily="2" charset="2"/>
              </a:rPr>
              <a:t>Community</a:t>
            </a:r>
            <a:r>
              <a:rPr lang="cs-CZ" altLang="cs-CZ" dirty="0">
                <a:sym typeface="Wingdings" pitchFamily="2" charset="2"/>
              </a:rPr>
              <a:t> / EC</a:t>
            </a:r>
            <a:r>
              <a:rPr lang="en-US" altLang="cs-CZ" dirty="0">
                <a:sym typeface="Wingdings" pitchFamily="2" charset="2"/>
              </a:rPr>
              <a:t>) law</a:t>
            </a:r>
          </a:p>
          <a:p>
            <a:endParaRPr lang="en-US" altLang="cs-CZ" dirty="0"/>
          </a:p>
        </p:txBody>
      </p:sp>
    </p:spTree>
    <p:extLst>
      <p:ext uri="{BB962C8B-B14F-4D97-AF65-F5344CB8AC3E}">
        <p14:creationId xmlns:p14="http://schemas.microsoft.com/office/powerpoint/2010/main" val="1237144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Structure of a domestic law</a:t>
            </a:r>
            <a:endParaRPr lang="cs-CZ" dirty="0"/>
          </a:p>
        </p:txBody>
      </p:sp>
      <p:sp>
        <p:nvSpPr>
          <p:cNvPr id="3" name="Zástupný symbol pro obsah 2"/>
          <p:cNvSpPr>
            <a:spLocks noGrp="1"/>
          </p:cNvSpPr>
          <p:nvPr>
            <p:ph idx="1"/>
          </p:nvPr>
        </p:nvSpPr>
        <p:spPr>
          <a:xfrm>
            <a:off x="720000" y="1692002"/>
            <a:ext cx="10753200" cy="4445998"/>
          </a:xfrm>
        </p:spPr>
        <p:txBody>
          <a:bodyPr/>
          <a:lstStyle/>
          <a:p>
            <a:r>
              <a:rPr lang="en-US" dirty="0"/>
              <a:t>Vertical structure:</a:t>
            </a:r>
          </a:p>
          <a:p>
            <a:pPr lvl="1"/>
            <a:r>
              <a:rPr lang="en-US" dirty="0"/>
              <a:t>Law is not a system of norms of equal level</a:t>
            </a:r>
          </a:p>
          <a:p>
            <a:pPr lvl="1"/>
            <a:r>
              <a:rPr lang="en-US" dirty="0"/>
              <a:t>Legal order has a hierarchic structure</a:t>
            </a:r>
          </a:p>
          <a:p>
            <a:pPr lvl="1"/>
            <a:r>
              <a:rPr lang="en-US" dirty="0"/>
              <a:t>There are several levels of legal norms according to their legal force</a:t>
            </a:r>
          </a:p>
          <a:p>
            <a:pPr lvl="1"/>
            <a:r>
              <a:rPr lang="en-US" dirty="0"/>
              <a:t>What is the hierarchical structure of your legal order?</a:t>
            </a:r>
          </a:p>
          <a:p>
            <a:r>
              <a:rPr lang="en-US" dirty="0"/>
              <a:t>Horizontal structure:</a:t>
            </a:r>
          </a:p>
          <a:p>
            <a:pPr lvl="1"/>
            <a:r>
              <a:rPr lang="en-US" dirty="0"/>
              <a:t>Private vs. public law</a:t>
            </a:r>
          </a:p>
          <a:p>
            <a:pPr lvl="1"/>
            <a:r>
              <a:rPr lang="en-US" dirty="0"/>
              <a:t>Name the basic legal disciplines according to this division!</a:t>
            </a:r>
            <a:endParaRPr lang="cs-CZ" dirty="0"/>
          </a:p>
          <a:p>
            <a:pPr lvl="1"/>
            <a:endParaRPr lang="cs-CZ" dirty="0"/>
          </a:p>
          <a:p>
            <a:r>
              <a:rPr lang="cs-CZ" i="1" dirty="0" err="1"/>
              <a:t>Please</a:t>
            </a:r>
            <a:r>
              <a:rPr lang="cs-CZ" i="1" dirty="0"/>
              <a:t> </a:t>
            </a:r>
            <a:r>
              <a:rPr lang="cs-CZ" i="1" dirty="0" err="1"/>
              <a:t>keep</a:t>
            </a:r>
            <a:r>
              <a:rPr lang="cs-CZ" i="1" dirty="0"/>
              <a:t> </a:t>
            </a:r>
            <a:r>
              <a:rPr lang="cs-CZ" i="1" dirty="0" err="1"/>
              <a:t>it</a:t>
            </a:r>
            <a:r>
              <a:rPr lang="cs-CZ" i="1" dirty="0"/>
              <a:t> in mind – and </a:t>
            </a:r>
            <a:r>
              <a:rPr lang="cs-CZ" i="1" dirty="0" err="1"/>
              <a:t>compare</a:t>
            </a:r>
            <a:r>
              <a:rPr lang="cs-CZ" i="1" dirty="0"/>
              <a:t> </a:t>
            </a:r>
            <a:r>
              <a:rPr lang="cs-CZ" i="1" dirty="0" err="1"/>
              <a:t>with</a:t>
            </a:r>
            <a:r>
              <a:rPr lang="cs-CZ" i="1" dirty="0"/>
              <a:t> </a:t>
            </a:r>
            <a:r>
              <a:rPr lang="cs-CZ" i="1" dirty="0" err="1"/>
              <a:t>the</a:t>
            </a:r>
            <a:r>
              <a:rPr lang="cs-CZ" i="1" dirty="0"/>
              <a:t> </a:t>
            </a:r>
            <a:r>
              <a:rPr lang="cs-CZ" i="1" dirty="0" err="1"/>
              <a:t>structure</a:t>
            </a:r>
            <a:r>
              <a:rPr lang="cs-CZ" i="1" dirty="0"/>
              <a:t> </a:t>
            </a:r>
            <a:r>
              <a:rPr lang="cs-CZ" i="1" dirty="0" err="1"/>
              <a:t>of</a:t>
            </a:r>
            <a:r>
              <a:rPr lang="cs-CZ" i="1" dirty="0"/>
              <a:t> IL / EU </a:t>
            </a:r>
            <a:r>
              <a:rPr lang="cs-CZ" i="1" dirty="0" err="1"/>
              <a:t>law</a:t>
            </a:r>
            <a:r>
              <a:rPr lang="cs-CZ" i="1" dirty="0"/>
              <a:t> …</a:t>
            </a:r>
            <a:endParaRPr lang="en-US" i="1" dirty="0"/>
          </a:p>
          <a:p>
            <a:endParaRPr lang="cs-CZ" dirty="0"/>
          </a:p>
        </p:txBody>
      </p:sp>
    </p:spTree>
    <p:extLst>
      <p:ext uri="{BB962C8B-B14F-4D97-AF65-F5344CB8AC3E}">
        <p14:creationId xmlns:p14="http://schemas.microsoft.com/office/powerpoint/2010/main" val="4126531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Principle of subordination</a:t>
            </a:r>
            <a:endParaRPr lang="cs-CZ" dirty="0"/>
          </a:p>
        </p:txBody>
      </p:sp>
      <p:sp>
        <p:nvSpPr>
          <p:cNvPr id="3" name="Zástupný symbol pro obsah 2"/>
          <p:cNvSpPr>
            <a:spLocks noGrp="1"/>
          </p:cNvSpPr>
          <p:nvPr>
            <p:ph idx="1"/>
          </p:nvPr>
        </p:nvSpPr>
        <p:spPr>
          <a:xfrm>
            <a:off x="720000" y="1692002"/>
            <a:ext cx="10753200" cy="4445998"/>
          </a:xfrm>
        </p:spPr>
        <p:txBody>
          <a:bodyPr/>
          <a:lstStyle/>
          <a:p>
            <a:r>
              <a:rPr lang="en-US" altLang="cs-CZ" i="1" dirty="0"/>
              <a:t>Relates to who creates the law, for what reason / purpose, to whom is it addressed </a:t>
            </a:r>
          </a:p>
          <a:p>
            <a:r>
              <a:rPr lang="en-US" altLang="cs-CZ" dirty="0"/>
              <a:t>Who is </a:t>
            </a:r>
            <a:r>
              <a:rPr lang="en-US" altLang="cs-CZ" u="sng" dirty="0">
                <a:solidFill>
                  <a:srgbClr val="C00000"/>
                </a:solidFill>
              </a:rPr>
              <a:t>an individual</a:t>
            </a:r>
            <a:r>
              <a:rPr lang="en-US" altLang="cs-CZ" dirty="0"/>
              <a:t>? </a:t>
            </a:r>
          </a:p>
          <a:p>
            <a:r>
              <a:rPr lang="en-US" altLang="cs-CZ" dirty="0"/>
              <a:t>What describes the relation between individuals?</a:t>
            </a:r>
          </a:p>
          <a:p>
            <a:r>
              <a:rPr lang="en-US" altLang="cs-CZ" dirty="0"/>
              <a:t>How would you describe the relationship between an individual and a state (from the legal point of view)?</a:t>
            </a:r>
          </a:p>
          <a:p>
            <a:r>
              <a:rPr lang="en-US" altLang="cs-CZ" dirty="0"/>
              <a:t>And what is the position of a state within the domestic law? </a:t>
            </a:r>
          </a:p>
        </p:txBody>
      </p:sp>
    </p:spTree>
    <p:extLst>
      <p:ext uri="{BB962C8B-B14F-4D97-AF65-F5344CB8AC3E}">
        <p14:creationId xmlns:p14="http://schemas.microsoft.com/office/powerpoint/2010/main" val="1173614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0E21B061-336A-9442-90DE-77D04C9BF413}"/>
              </a:ext>
            </a:extLst>
          </p:cNvPr>
          <p:cNvPicPr>
            <a:picLocks noChangeAspect="1"/>
          </p:cNvPicPr>
          <p:nvPr/>
        </p:nvPicPr>
        <p:blipFill>
          <a:blip r:embed="rId3">
            <a:alphaModFix amt="38000"/>
          </a:blip>
          <a:stretch>
            <a:fillRect/>
          </a:stretch>
        </p:blipFill>
        <p:spPr>
          <a:xfrm>
            <a:off x="718800" y="46979"/>
            <a:ext cx="10631837" cy="6811021"/>
          </a:xfrm>
          <a:prstGeom prst="rect">
            <a:avLst/>
          </a:prstGeom>
        </p:spPr>
      </p:pic>
      <p:sp>
        <p:nvSpPr>
          <p:cNvPr id="2" name="Nadpis 1"/>
          <p:cNvSpPr>
            <a:spLocks noGrp="1"/>
          </p:cNvSpPr>
          <p:nvPr>
            <p:ph type="title"/>
          </p:nvPr>
        </p:nvSpPr>
        <p:spPr/>
        <p:txBody>
          <a:bodyPr/>
          <a:lstStyle/>
          <a:p>
            <a:r>
              <a:rPr lang="en-US" dirty="0"/>
              <a:t>International (public) law - IL</a:t>
            </a:r>
            <a:endParaRPr lang="cs-CZ" dirty="0"/>
          </a:p>
        </p:txBody>
      </p:sp>
      <p:sp>
        <p:nvSpPr>
          <p:cNvPr id="3" name="Zástupný symbol pro obsah 2"/>
          <p:cNvSpPr>
            <a:spLocks noGrp="1"/>
          </p:cNvSpPr>
          <p:nvPr>
            <p:ph idx="1"/>
          </p:nvPr>
        </p:nvSpPr>
        <p:spPr/>
        <p:txBody>
          <a:bodyPr/>
          <a:lstStyle/>
          <a:p>
            <a:r>
              <a:rPr lang="en-US" altLang="cs-CZ" dirty="0"/>
              <a:t>States together constitute the international community</a:t>
            </a:r>
          </a:p>
          <a:p>
            <a:r>
              <a:rPr lang="en-US" altLang="cs-CZ" dirty="0"/>
              <a:t>Relations among states shall be regulated as well</a:t>
            </a:r>
          </a:p>
          <a:p>
            <a:r>
              <a:rPr lang="en-US" altLang="cs-CZ" u="sng" dirty="0">
                <a:solidFill>
                  <a:srgbClr val="0000DC"/>
                </a:solidFill>
              </a:rPr>
              <a:t>National law cannot apply to the </a:t>
            </a:r>
            <a:r>
              <a:rPr lang="cs-CZ" altLang="cs-CZ" i="1" u="sng" dirty="0" err="1">
                <a:solidFill>
                  <a:srgbClr val="0000DC"/>
                </a:solidFill>
              </a:rPr>
              <a:t>international</a:t>
            </a:r>
            <a:r>
              <a:rPr lang="cs-CZ" altLang="cs-CZ" i="1" u="sng" dirty="0">
                <a:solidFill>
                  <a:srgbClr val="0000DC"/>
                </a:solidFill>
              </a:rPr>
              <a:t> </a:t>
            </a:r>
            <a:r>
              <a:rPr lang="cs-CZ" altLang="cs-CZ" i="1" u="sng" dirty="0" err="1">
                <a:solidFill>
                  <a:srgbClr val="0000DC"/>
                </a:solidFill>
              </a:rPr>
              <a:t>community</a:t>
            </a:r>
            <a:r>
              <a:rPr lang="en-US" altLang="cs-CZ" u="sng" dirty="0">
                <a:solidFill>
                  <a:srgbClr val="0000DC"/>
                </a:solidFill>
              </a:rPr>
              <a:t>! </a:t>
            </a:r>
          </a:p>
          <a:p>
            <a:pPr lvl="1"/>
            <a:r>
              <a:rPr lang="en-US" altLang="cs-CZ" sz="2200" b="1" i="1" dirty="0"/>
              <a:t>Why?</a:t>
            </a:r>
          </a:p>
          <a:p>
            <a:r>
              <a:rPr lang="en-US" altLang="cs-CZ" dirty="0"/>
              <a:t>Purpose of IL</a:t>
            </a:r>
          </a:p>
          <a:p>
            <a:r>
              <a:rPr lang="en-US" altLang="cs-CZ" dirty="0"/>
              <a:t>Who creates IL? Who is the addressee ?</a:t>
            </a:r>
          </a:p>
          <a:p>
            <a:r>
              <a:rPr lang="en-US" altLang="cs-CZ" dirty="0"/>
              <a:t>Who enforces IL? </a:t>
            </a:r>
          </a:p>
        </p:txBody>
      </p:sp>
    </p:spTree>
    <p:extLst>
      <p:ext uri="{BB962C8B-B14F-4D97-AF65-F5344CB8AC3E}">
        <p14:creationId xmlns:p14="http://schemas.microsoft.com/office/powerpoint/2010/main" val="1696506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Scope and purpose of IL</a:t>
            </a:r>
            <a:endParaRPr lang="cs-CZ" dirty="0"/>
          </a:p>
        </p:txBody>
      </p:sp>
      <p:sp>
        <p:nvSpPr>
          <p:cNvPr id="3" name="Zástupný symbol pro obsah 2"/>
          <p:cNvSpPr>
            <a:spLocks noGrp="1"/>
          </p:cNvSpPr>
          <p:nvPr>
            <p:ph idx="1"/>
          </p:nvPr>
        </p:nvSpPr>
        <p:spPr>
          <a:xfrm>
            <a:off x="720000" y="1543502"/>
            <a:ext cx="10753200" cy="4594498"/>
          </a:xfrm>
        </p:spPr>
        <p:txBody>
          <a:bodyPr/>
          <a:lstStyle/>
          <a:p>
            <a:r>
              <a:rPr lang="en-US" altLang="cs-CZ" dirty="0"/>
              <a:t>Deals with:</a:t>
            </a:r>
          </a:p>
          <a:p>
            <a:pPr lvl="1"/>
            <a:r>
              <a:rPr lang="en-US" altLang="cs-CZ" dirty="0"/>
              <a:t>What a state is, characteristics </a:t>
            </a:r>
          </a:p>
          <a:p>
            <a:pPr lvl="1"/>
            <a:r>
              <a:rPr lang="en-US" altLang="cs-CZ" dirty="0"/>
              <a:t>state immunity </a:t>
            </a:r>
          </a:p>
          <a:p>
            <a:pPr lvl="1"/>
            <a:r>
              <a:rPr lang="en-US" altLang="cs-CZ" dirty="0"/>
              <a:t>the acquisition of territory</a:t>
            </a:r>
          </a:p>
          <a:p>
            <a:pPr lvl="1"/>
            <a:r>
              <a:rPr lang="en-US" altLang="cs-CZ" dirty="0"/>
              <a:t>legal responsibility of states </a:t>
            </a:r>
          </a:p>
          <a:p>
            <a:pPr lvl="1"/>
            <a:r>
              <a:rPr lang="en-US" altLang="cs-CZ" dirty="0"/>
              <a:t>Relations among states (political, economical,…)</a:t>
            </a:r>
          </a:p>
          <a:p>
            <a:pPr lvl="1"/>
            <a:r>
              <a:rPr lang="en-US" altLang="cs-CZ" dirty="0"/>
              <a:t>International agreements and conventions</a:t>
            </a:r>
          </a:p>
          <a:p>
            <a:pPr lvl="1"/>
            <a:r>
              <a:rPr lang="en-US" altLang="cs-CZ" dirty="0"/>
              <a:t>Individuals and their treatment within (other than home) states</a:t>
            </a:r>
          </a:p>
          <a:p>
            <a:pPr lvl="2"/>
            <a:r>
              <a:rPr lang="en-US" altLang="cs-CZ" dirty="0"/>
              <a:t>Protection of fundamental rights and freedoms of individuals</a:t>
            </a:r>
          </a:p>
          <a:p>
            <a:pPr lvl="1"/>
            <a:r>
              <a:rPr lang="en-US" altLang="cs-CZ" dirty="0"/>
              <a:t>War conditions</a:t>
            </a:r>
          </a:p>
          <a:p>
            <a:pPr lvl="1"/>
            <a:r>
              <a:rPr lang="en-US" altLang="cs-CZ" dirty="0"/>
              <a:t>International crimes</a:t>
            </a:r>
          </a:p>
          <a:p>
            <a:pPr lvl="1"/>
            <a:r>
              <a:rPr lang="en-US" altLang="cs-CZ" dirty="0"/>
              <a:t>Global environment</a:t>
            </a:r>
          </a:p>
          <a:p>
            <a:pPr lvl="1"/>
            <a:r>
              <a:rPr lang="en-US" altLang="cs-CZ" dirty="0"/>
              <a:t>Foreign investments</a:t>
            </a:r>
          </a:p>
          <a:p>
            <a:pPr lvl="1"/>
            <a:r>
              <a:rPr lang="en-US" altLang="cs-CZ" dirty="0"/>
              <a:t>….</a:t>
            </a:r>
          </a:p>
        </p:txBody>
      </p:sp>
    </p:spTree>
    <p:extLst>
      <p:ext uri="{BB962C8B-B14F-4D97-AF65-F5344CB8AC3E}">
        <p14:creationId xmlns:p14="http://schemas.microsoft.com/office/powerpoint/2010/main" val="1857133468"/>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EN.potx" id="{0C0DC805-1389-42E8-B0E9-37E70B4CDACB}" vid="{C467CF55-C5A9-4A6A-8FED-214A2E97D31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933B550F8F34241A1C7C64536AF6931" ma:contentTypeVersion="11" ma:contentTypeDescription="Vytvoří nový dokument" ma:contentTypeScope="" ma:versionID="4d7e1f6c27076e399ae69a9fd8fcc530">
  <xsd:schema xmlns:xsd="http://www.w3.org/2001/XMLSchema" xmlns:xs="http://www.w3.org/2001/XMLSchema" xmlns:p="http://schemas.microsoft.com/office/2006/metadata/properties" xmlns:ns3="cf78f84f-7818-4b4d-b6ac-ba0cd8f40d53" xmlns:ns4="857e518f-e2fd-4de5-9649-7bf22525e9a0" targetNamespace="http://schemas.microsoft.com/office/2006/metadata/properties" ma:root="true" ma:fieldsID="3e905bcb7761270449ea512fa524cdcf" ns3:_="" ns4:_="">
    <xsd:import namespace="cf78f84f-7818-4b4d-b6ac-ba0cd8f40d53"/>
    <xsd:import namespace="857e518f-e2fd-4de5-9649-7bf22525e9a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78f84f-7818-4b4d-b6ac-ba0cd8f40d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7e518f-e2fd-4de5-9649-7bf22525e9a0" elementFormDefault="qualified">
    <xsd:import namespace="http://schemas.microsoft.com/office/2006/documentManagement/types"/>
    <xsd:import namespace="http://schemas.microsoft.com/office/infopath/2007/PartnerControls"/>
    <xsd:element name="SharedWithUsers" ma:index="13"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dílené s podrobnostmi" ma:internalName="SharedWithDetails" ma:readOnly="true">
      <xsd:simpleType>
        <xsd:restriction base="dms:Note">
          <xsd:maxLength value="255"/>
        </xsd:restriction>
      </xsd:simpleType>
    </xsd:element>
    <xsd:element name="SharingHintHash" ma:index="15"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76B6F4-FD25-4A24-887B-DD6D789A27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78f84f-7818-4b4d-b6ac-ba0cd8f40d53"/>
    <ds:schemaRef ds:uri="857e518f-e2fd-4de5-9649-7bf22525e9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AEC052-70E6-4898-B62F-9514102A5306}">
  <ds:schemaRefs>
    <ds:schemaRef ds:uri="http://schemas.microsoft.com/sharepoint/v3/contenttype/forms"/>
  </ds:schemaRefs>
</ds:datastoreItem>
</file>

<file path=customXml/itemProps3.xml><?xml version="1.0" encoding="utf-8"?>
<ds:datastoreItem xmlns:ds="http://schemas.openxmlformats.org/officeDocument/2006/customXml" ds:itemID="{EBA1FB69-27D1-4BE8-B11E-E7A0F41AE2C8}">
  <ds:schemaRefs>
    <ds:schemaRef ds:uri="http://schemas.microsoft.com/office/infopath/2007/PartnerControls"/>
    <ds:schemaRef ds:uri="http://purl.org/dc/terms/"/>
    <ds:schemaRef ds:uri="http://www.w3.org/XML/1998/namespace"/>
    <ds:schemaRef ds:uri="http://schemas.microsoft.com/office/2006/metadata/properties"/>
    <ds:schemaRef ds:uri="http://schemas.microsoft.com/office/2006/documentManagement/types"/>
    <ds:schemaRef ds:uri="http://purl.org/dc/elements/1.1/"/>
    <ds:schemaRef ds:uri="cf78f84f-7818-4b4d-b6ac-ba0cd8f40d53"/>
    <ds:schemaRef ds:uri="http://schemas.openxmlformats.org/package/2006/metadata/core-properties"/>
    <ds:schemaRef ds:uri="857e518f-e2fd-4de5-9649-7bf22525e9a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46860</Template>
  <TotalTime>246</TotalTime>
  <Words>3027</Words>
  <Application>Microsoft Macintosh PowerPoint</Application>
  <PresentationFormat>Širokoúhlá obrazovka</PresentationFormat>
  <Paragraphs>203</Paragraphs>
  <Slides>14</Slides>
  <Notes>12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14</vt:i4>
      </vt:variant>
    </vt:vector>
  </HeadingPairs>
  <TitlesOfParts>
    <vt:vector size="18" baseType="lpstr">
      <vt:lpstr>Arial</vt:lpstr>
      <vt:lpstr>Tahoma</vt:lpstr>
      <vt:lpstr>Wingdings</vt:lpstr>
      <vt:lpstr>Presentation_MU_EN</vt:lpstr>
      <vt:lpstr>Introduction to the Law of  the European Union</vt:lpstr>
      <vt:lpstr>Information on the course</vt:lpstr>
      <vt:lpstr>Introduction – what is the “law”?</vt:lpstr>
      <vt:lpstr>Law (national) - characteristics</vt:lpstr>
      <vt:lpstr>Law is not only a domestic law…</vt:lpstr>
      <vt:lpstr>Structure of a domestic law</vt:lpstr>
      <vt:lpstr>Principle of subordination</vt:lpstr>
      <vt:lpstr>International (public) law - IL</vt:lpstr>
      <vt:lpstr>Scope and purpose of IL</vt:lpstr>
      <vt:lpstr>Prezentace aplikace PowerPoint</vt:lpstr>
      <vt:lpstr>Czech Constitution and IPL</vt:lpstr>
      <vt:lpstr>Sources and Structure of the IL</vt:lpstr>
      <vt:lpstr>International organization</vt:lpstr>
      <vt:lpstr>European Union Law</vt:lpstr>
    </vt:vector>
  </TitlesOfParts>
  <Company>IBA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of the EU</dc:title>
  <dc:creator>David Sehnálek</dc:creator>
  <cp:lastModifiedBy>Iveta Rohová</cp:lastModifiedBy>
  <cp:revision>8</cp:revision>
  <cp:lastPrinted>1601-01-01T00:00:00Z</cp:lastPrinted>
  <dcterms:created xsi:type="dcterms:W3CDTF">2019-09-24T17:34:15Z</dcterms:created>
  <dcterms:modified xsi:type="dcterms:W3CDTF">2019-09-25T21:08:12Z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0x0101009933B550F8F34241A1C7C64536AF6931</vt:lpwstr>
  </property>
</Properties>
</file>