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 id="263" r:id="rId9"/>
    <p:sldId id="264" r:id="rId10"/>
    <p:sldId id="265" r:id="rId11"/>
    <p:sldId id="266" r:id="rId12"/>
    <p:sldId id="267" r:id="rId13"/>
    <p:sldId id="268" r:id="rId14"/>
    <p:sldId id="270" r:id="rId15"/>
    <p:sldId id="272" r:id="rId16"/>
    <p:sldId id="271" r:id="rId1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ýchozí oddíl" id="{852FE888-BD92-4F33-A2DC-F1DA8ACCEBF1}">
          <p14:sldIdLst>
            <p14:sldId id="256"/>
            <p14:sldId id="257"/>
            <p14:sldId id="258"/>
            <p14:sldId id="259"/>
            <p14:sldId id="260"/>
            <p14:sldId id="262"/>
            <p14:sldId id="261"/>
            <p14:sldId id="263"/>
          </p14:sldIdLst>
        </p14:section>
        <p14:section name="Oddíl bez názvu" id="{783D4B4D-41BA-41B5-87F6-CEBF9BDDB481}">
          <p14:sldIdLst>
            <p14:sldId id="264"/>
            <p14:sldId id="265"/>
            <p14:sldId id="266"/>
            <p14:sldId id="267"/>
            <p14:sldId id="268"/>
            <p14:sldId id="270"/>
            <p14:sldId id="272"/>
            <p14:sldId id="27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F6855280-7A04-430B-B9C0-F66381427CD7}" type="datetimeFigureOut">
              <a:rPr lang="cs-CZ" smtClean="0"/>
              <a:t>26.11.2019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7E88ACC-8F5A-43DD-BEF3-50A2A9E40E76}" type="slidenum">
              <a:rPr lang="cs-CZ" smtClean="0"/>
              <a:t>‹#›</a:t>
            </a:fld>
            <a:endParaRPr lang="cs-CZ"/>
          </a:p>
        </p:txBody>
      </p:sp>
    </p:spTree>
    <p:extLst>
      <p:ext uri="{BB962C8B-B14F-4D97-AF65-F5344CB8AC3E}">
        <p14:creationId xmlns:p14="http://schemas.microsoft.com/office/powerpoint/2010/main" val="1489882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6855280-7A04-430B-B9C0-F66381427CD7}" type="datetimeFigureOut">
              <a:rPr lang="cs-CZ" smtClean="0"/>
              <a:t>26.11.2019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7E88ACC-8F5A-43DD-BEF3-50A2A9E40E76}" type="slidenum">
              <a:rPr lang="cs-CZ" smtClean="0"/>
              <a:t>‹#›</a:t>
            </a:fld>
            <a:endParaRPr lang="cs-CZ"/>
          </a:p>
        </p:txBody>
      </p:sp>
    </p:spTree>
    <p:extLst>
      <p:ext uri="{BB962C8B-B14F-4D97-AF65-F5344CB8AC3E}">
        <p14:creationId xmlns:p14="http://schemas.microsoft.com/office/powerpoint/2010/main" val="1799757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6855280-7A04-430B-B9C0-F66381427CD7}" type="datetimeFigureOut">
              <a:rPr lang="cs-CZ" smtClean="0"/>
              <a:t>26.11.2019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7E88ACC-8F5A-43DD-BEF3-50A2A9E40E76}" type="slidenum">
              <a:rPr lang="cs-CZ" smtClean="0"/>
              <a:t>‹#›</a:t>
            </a:fld>
            <a:endParaRPr lang="cs-CZ"/>
          </a:p>
        </p:txBody>
      </p:sp>
    </p:spTree>
    <p:extLst>
      <p:ext uri="{BB962C8B-B14F-4D97-AF65-F5344CB8AC3E}">
        <p14:creationId xmlns:p14="http://schemas.microsoft.com/office/powerpoint/2010/main" val="1273391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6855280-7A04-430B-B9C0-F66381427CD7}" type="datetimeFigureOut">
              <a:rPr lang="cs-CZ" smtClean="0"/>
              <a:t>26.11.2019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7E88ACC-8F5A-43DD-BEF3-50A2A9E40E76}" type="slidenum">
              <a:rPr lang="cs-CZ" smtClean="0"/>
              <a:t>‹#›</a:t>
            </a:fld>
            <a:endParaRPr lang="cs-CZ"/>
          </a:p>
        </p:txBody>
      </p:sp>
    </p:spTree>
    <p:extLst>
      <p:ext uri="{BB962C8B-B14F-4D97-AF65-F5344CB8AC3E}">
        <p14:creationId xmlns:p14="http://schemas.microsoft.com/office/powerpoint/2010/main" val="334328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F6855280-7A04-430B-B9C0-F66381427CD7}" type="datetimeFigureOut">
              <a:rPr lang="cs-CZ" smtClean="0"/>
              <a:t>26.11.2019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7E88ACC-8F5A-43DD-BEF3-50A2A9E40E76}" type="slidenum">
              <a:rPr lang="cs-CZ" smtClean="0"/>
              <a:t>‹#›</a:t>
            </a:fld>
            <a:endParaRPr lang="cs-CZ"/>
          </a:p>
        </p:txBody>
      </p:sp>
    </p:spTree>
    <p:extLst>
      <p:ext uri="{BB962C8B-B14F-4D97-AF65-F5344CB8AC3E}">
        <p14:creationId xmlns:p14="http://schemas.microsoft.com/office/powerpoint/2010/main" val="3846274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F6855280-7A04-430B-B9C0-F66381427CD7}" type="datetimeFigureOut">
              <a:rPr lang="cs-CZ" smtClean="0"/>
              <a:t>26.11.2019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7E88ACC-8F5A-43DD-BEF3-50A2A9E40E76}" type="slidenum">
              <a:rPr lang="cs-CZ" smtClean="0"/>
              <a:t>‹#›</a:t>
            </a:fld>
            <a:endParaRPr lang="cs-CZ"/>
          </a:p>
        </p:txBody>
      </p:sp>
    </p:spTree>
    <p:extLst>
      <p:ext uri="{BB962C8B-B14F-4D97-AF65-F5344CB8AC3E}">
        <p14:creationId xmlns:p14="http://schemas.microsoft.com/office/powerpoint/2010/main" val="3683714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F6855280-7A04-430B-B9C0-F66381427CD7}" type="datetimeFigureOut">
              <a:rPr lang="cs-CZ" smtClean="0"/>
              <a:t>26.11.2019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7E88ACC-8F5A-43DD-BEF3-50A2A9E40E76}" type="slidenum">
              <a:rPr lang="cs-CZ" smtClean="0"/>
              <a:t>‹#›</a:t>
            </a:fld>
            <a:endParaRPr lang="cs-CZ"/>
          </a:p>
        </p:txBody>
      </p:sp>
    </p:spTree>
    <p:extLst>
      <p:ext uri="{BB962C8B-B14F-4D97-AF65-F5344CB8AC3E}">
        <p14:creationId xmlns:p14="http://schemas.microsoft.com/office/powerpoint/2010/main" val="1169998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F6855280-7A04-430B-B9C0-F66381427CD7}" type="datetimeFigureOut">
              <a:rPr lang="cs-CZ" smtClean="0"/>
              <a:t>26.11.2019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D7E88ACC-8F5A-43DD-BEF3-50A2A9E40E76}" type="slidenum">
              <a:rPr lang="cs-CZ" smtClean="0"/>
              <a:t>‹#›</a:t>
            </a:fld>
            <a:endParaRPr lang="cs-CZ"/>
          </a:p>
        </p:txBody>
      </p:sp>
    </p:spTree>
    <p:extLst>
      <p:ext uri="{BB962C8B-B14F-4D97-AF65-F5344CB8AC3E}">
        <p14:creationId xmlns:p14="http://schemas.microsoft.com/office/powerpoint/2010/main" val="546748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F6855280-7A04-430B-B9C0-F66381427CD7}" type="datetimeFigureOut">
              <a:rPr lang="cs-CZ" smtClean="0"/>
              <a:t>26.11.2019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7E88ACC-8F5A-43DD-BEF3-50A2A9E40E76}" type="slidenum">
              <a:rPr lang="cs-CZ" smtClean="0"/>
              <a:t>‹#›</a:t>
            </a:fld>
            <a:endParaRPr lang="cs-CZ"/>
          </a:p>
        </p:txBody>
      </p:sp>
    </p:spTree>
    <p:extLst>
      <p:ext uri="{BB962C8B-B14F-4D97-AF65-F5344CB8AC3E}">
        <p14:creationId xmlns:p14="http://schemas.microsoft.com/office/powerpoint/2010/main" val="1493633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F6855280-7A04-430B-B9C0-F66381427CD7}" type="datetimeFigureOut">
              <a:rPr lang="cs-CZ" smtClean="0"/>
              <a:t>26.11.2019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7E88ACC-8F5A-43DD-BEF3-50A2A9E40E76}" type="slidenum">
              <a:rPr lang="cs-CZ" smtClean="0"/>
              <a:t>‹#›</a:t>
            </a:fld>
            <a:endParaRPr lang="cs-CZ"/>
          </a:p>
        </p:txBody>
      </p:sp>
    </p:spTree>
    <p:extLst>
      <p:ext uri="{BB962C8B-B14F-4D97-AF65-F5344CB8AC3E}">
        <p14:creationId xmlns:p14="http://schemas.microsoft.com/office/powerpoint/2010/main" val="1820302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F6855280-7A04-430B-B9C0-F66381427CD7}" type="datetimeFigureOut">
              <a:rPr lang="cs-CZ" smtClean="0"/>
              <a:t>26.11.2019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7E88ACC-8F5A-43DD-BEF3-50A2A9E40E76}" type="slidenum">
              <a:rPr lang="cs-CZ" smtClean="0"/>
              <a:t>‹#›</a:t>
            </a:fld>
            <a:endParaRPr lang="cs-CZ"/>
          </a:p>
        </p:txBody>
      </p:sp>
    </p:spTree>
    <p:extLst>
      <p:ext uri="{BB962C8B-B14F-4D97-AF65-F5344CB8AC3E}">
        <p14:creationId xmlns:p14="http://schemas.microsoft.com/office/powerpoint/2010/main" val="1013614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855280-7A04-430B-B9C0-F66381427CD7}" type="datetimeFigureOut">
              <a:rPr lang="cs-CZ" smtClean="0"/>
              <a:t>26.11.2019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E88ACC-8F5A-43DD-BEF3-50A2A9E40E76}" type="slidenum">
              <a:rPr lang="cs-CZ" smtClean="0"/>
              <a:t>‹#›</a:t>
            </a:fld>
            <a:endParaRPr lang="cs-CZ"/>
          </a:p>
        </p:txBody>
      </p:sp>
    </p:spTree>
    <p:extLst>
      <p:ext uri="{BB962C8B-B14F-4D97-AF65-F5344CB8AC3E}">
        <p14:creationId xmlns:p14="http://schemas.microsoft.com/office/powerpoint/2010/main" val="13665978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b="1" dirty="0" smtClean="0">
                <a:latin typeface="Times New Roman" panose="02020603050405020304" pitchFamily="18" charset="0"/>
                <a:cs typeface="Times New Roman" panose="02020603050405020304" pitchFamily="18" charset="0"/>
              </a:rPr>
              <a:t>Social Protection of Employees</a:t>
            </a:r>
            <a:endParaRPr lang="en-US" b="1" dirty="0">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1"/>
          </p:nvPr>
        </p:nvSpPr>
        <p:spPr/>
        <p:txBody>
          <a:bodyPr>
            <a:normAutofit/>
          </a:bodyPr>
          <a:lstStyle/>
          <a:p>
            <a:r>
              <a:rPr lang="cs-CZ" sz="3200" i="1" dirty="0" smtClean="0">
                <a:latin typeface="Times New Roman" panose="02020603050405020304" pitchFamily="18" charset="0"/>
                <a:cs typeface="Times New Roman" panose="02020603050405020304" pitchFamily="18" charset="0"/>
              </a:rPr>
              <a:t>JUDr. Jana Komendová, Ph.D.</a:t>
            </a:r>
            <a:endParaRPr lang="cs-CZ" sz="32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14660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Scope of </a:t>
            </a:r>
            <a:r>
              <a:rPr lang="en-US" b="1" dirty="0" err="1" smtClean="0">
                <a:latin typeface="Times New Roman" panose="02020603050405020304" pitchFamily="18" charset="0"/>
                <a:cs typeface="Times New Roman" panose="02020603050405020304" pitchFamily="18" charset="0"/>
              </a:rPr>
              <a:t>Appliction</a:t>
            </a:r>
            <a:endParaRPr lang="en-US"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fontScale="85000" lnSpcReduction="20000"/>
          </a:bodyPr>
          <a:lstStyle/>
          <a:p>
            <a:pPr marL="0" indent="0">
              <a:buNone/>
            </a:pPr>
            <a:r>
              <a:rPr lang="en-US" dirty="0" smtClean="0">
                <a:latin typeface="Times New Roman" panose="02020603050405020304" pitchFamily="18" charset="0"/>
                <a:cs typeface="Times New Roman" panose="02020603050405020304" pitchFamily="18" charset="0"/>
              </a:rPr>
              <a:t>Employees’ claims arising from contracts of employment or employment relationships and existing against employers who are in a state of insolvency</a:t>
            </a:r>
          </a:p>
          <a:p>
            <a:pPr marL="0" indent="0">
              <a:buNone/>
            </a:pPr>
            <a:r>
              <a:rPr lang="en-US" dirty="0" smtClean="0">
                <a:latin typeface="Times New Roman" panose="02020603050405020304" pitchFamily="18" charset="0"/>
                <a:cs typeface="Times New Roman" panose="02020603050405020304" pitchFamily="18" charset="0"/>
              </a:rPr>
              <a:t>State of insolvency - where a request has been made for the opening of collective proceedings based on insolvency of the employer, as provided for under the laws, regulations and administrative provisions of a Member State, and involving the partial or total divestment of the employer’s assets and the appointment of a liquidator or a person performing a similar task, and the authority which is competent pursuant to the said provisions has:</a:t>
            </a:r>
          </a:p>
          <a:p>
            <a:pPr marL="0" indent="0">
              <a:buNone/>
            </a:pPr>
            <a:r>
              <a:rPr lang="en-US" dirty="0" smtClean="0">
                <a:latin typeface="Times New Roman" panose="02020603050405020304" pitchFamily="18" charset="0"/>
                <a:cs typeface="Times New Roman" panose="02020603050405020304" pitchFamily="18" charset="0"/>
              </a:rPr>
              <a:t>(a) either decided to open the proceedings; or</a:t>
            </a:r>
          </a:p>
          <a:p>
            <a:pPr marL="0" indent="0">
              <a:buNone/>
            </a:pPr>
            <a:r>
              <a:rPr lang="en-US" dirty="0" smtClean="0">
                <a:latin typeface="Times New Roman" panose="02020603050405020304" pitchFamily="18" charset="0"/>
                <a:cs typeface="Times New Roman" panose="02020603050405020304" pitchFamily="18" charset="0"/>
              </a:rPr>
              <a:t>(b) established that the employer’s undertaking or business has been definitively closed down and that the available assets are insufficient to warrant the opening of the proceedings.</a:t>
            </a:r>
          </a:p>
          <a:p>
            <a:pPr marL="0" indent="0">
              <a:buNone/>
            </a:pPr>
            <a:r>
              <a:rPr lang="en-US" dirty="0" smtClean="0">
                <a:latin typeface="Times New Roman" panose="02020603050405020304" pitchFamily="18" charset="0"/>
                <a:cs typeface="Times New Roman" panose="02020603050405020304" pitchFamily="18" charset="0"/>
              </a:rPr>
              <a:t>Terms employer, employee, remuneration shall be defined in national law </a:t>
            </a:r>
          </a:p>
          <a:p>
            <a:endParaRPr lang="cs-CZ" dirty="0"/>
          </a:p>
        </p:txBody>
      </p:sp>
    </p:spTree>
    <p:extLst>
      <p:ext uri="{BB962C8B-B14F-4D97-AF65-F5344CB8AC3E}">
        <p14:creationId xmlns:p14="http://schemas.microsoft.com/office/powerpoint/2010/main" val="11062358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Prohibition of </a:t>
            </a:r>
            <a:r>
              <a:rPr lang="en-US" b="1" dirty="0" err="1" smtClean="0">
                <a:latin typeface="Times New Roman" panose="02020603050405020304" pitchFamily="18" charset="0"/>
                <a:cs typeface="Times New Roman" panose="02020603050405020304" pitchFamily="18" charset="0"/>
              </a:rPr>
              <a:t>Ecxlusion</a:t>
            </a:r>
            <a:r>
              <a:rPr lang="en-US" b="1" dirty="0" smtClean="0">
                <a:latin typeface="Times New Roman" panose="02020603050405020304" pitchFamily="18" charset="0"/>
                <a:cs typeface="Times New Roman" panose="02020603050405020304" pitchFamily="18" charset="0"/>
              </a:rPr>
              <a:t> from the Scope of Application</a:t>
            </a:r>
            <a:endParaRPr lang="en-US"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buNone/>
            </a:pPr>
            <a:r>
              <a:rPr lang="en-US" dirty="0" smtClean="0">
                <a:latin typeface="Times New Roman" panose="02020603050405020304" pitchFamily="18" charset="0"/>
                <a:cs typeface="Times New Roman" panose="02020603050405020304" pitchFamily="18" charset="0"/>
              </a:rPr>
              <a:t>Prohibition of exclusion of employees with:</a:t>
            </a:r>
          </a:p>
          <a:p>
            <a:pPr lvl="0"/>
            <a:r>
              <a:rPr lang="en-US" dirty="0" smtClean="0">
                <a:latin typeface="Times New Roman" panose="02020603050405020304" pitchFamily="18" charset="0"/>
                <a:cs typeface="Times New Roman" panose="02020603050405020304" pitchFamily="18" charset="0"/>
              </a:rPr>
              <a:t>fixed-term contract, </a:t>
            </a:r>
          </a:p>
          <a:p>
            <a:pPr lvl="0"/>
            <a:r>
              <a:rPr lang="en-US" dirty="0" smtClean="0">
                <a:latin typeface="Times New Roman" panose="02020603050405020304" pitchFamily="18" charset="0"/>
                <a:cs typeface="Times New Roman" panose="02020603050405020304" pitchFamily="18" charset="0"/>
              </a:rPr>
              <a:t>part-time contract and </a:t>
            </a:r>
          </a:p>
          <a:p>
            <a:pPr lvl="0"/>
            <a:r>
              <a:rPr lang="en-US" dirty="0" smtClean="0">
                <a:latin typeface="Times New Roman" panose="02020603050405020304" pitchFamily="18" charset="0"/>
                <a:cs typeface="Times New Roman" panose="02020603050405020304" pitchFamily="18" charset="0"/>
              </a:rPr>
              <a:t>temporary contract</a:t>
            </a:r>
          </a:p>
          <a:p>
            <a:pPr marL="0" lvl="0" indent="0">
              <a:buNone/>
            </a:pPr>
            <a:r>
              <a:rPr lang="en-US" dirty="0" smtClean="0">
                <a:latin typeface="Times New Roman" panose="02020603050405020304" pitchFamily="18" charset="0"/>
                <a:cs typeface="Times New Roman" panose="02020603050405020304" pitchFamily="18" charset="0"/>
              </a:rPr>
              <a:t>Prohibition  for Member States to set a minimum duration for the contract of employment or the employment relationship in order for employees to qualify for their claims </a:t>
            </a:r>
          </a:p>
          <a:p>
            <a:endParaRPr lang="cs-CZ" dirty="0"/>
          </a:p>
        </p:txBody>
      </p:sp>
    </p:spTree>
    <p:extLst>
      <p:ext uri="{BB962C8B-B14F-4D97-AF65-F5344CB8AC3E}">
        <p14:creationId xmlns:p14="http://schemas.microsoft.com/office/powerpoint/2010/main" val="1222059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Forms of Protection</a:t>
            </a:r>
            <a:endParaRPr lang="en-US"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buNone/>
            </a:pPr>
            <a:r>
              <a:rPr lang="en-US" dirty="0" smtClean="0">
                <a:latin typeface="Times New Roman" panose="02020603050405020304" pitchFamily="18" charset="0"/>
                <a:cs typeface="Times New Roman" panose="02020603050405020304" pitchFamily="18" charset="0"/>
              </a:rPr>
              <a:t>Obligation of the Member States to establish an institution that guarantees outstanding claims of employees resulting from contracts of employment or employment relationships including severance pay on termination of employment relationship if </a:t>
            </a:r>
            <a:r>
              <a:rPr lang="en-US" dirty="0" err="1" smtClean="0">
                <a:latin typeface="Times New Roman" panose="02020603050405020304" pitchFamily="18" charset="0"/>
                <a:cs typeface="Times New Roman" panose="02020603050405020304" pitchFamily="18" charset="0"/>
              </a:rPr>
              <a:t>proveded</a:t>
            </a:r>
            <a:r>
              <a:rPr lang="en-US" dirty="0" smtClean="0">
                <a:latin typeface="Times New Roman" panose="02020603050405020304" pitchFamily="18" charset="0"/>
                <a:cs typeface="Times New Roman" panose="02020603050405020304" pitchFamily="18" charset="0"/>
              </a:rPr>
              <a:t> by national legislation,</a:t>
            </a:r>
          </a:p>
          <a:p>
            <a:pPr marL="0" indent="0">
              <a:buNone/>
            </a:pPr>
            <a:r>
              <a:rPr lang="en-US" dirty="0" smtClean="0">
                <a:latin typeface="Times New Roman" panose="02020603050405020304" pitchFamily="18" charset="0"/>
                <a:cs typeface="Times New Roman" panose="02020603050405020304" pitchFamily="18" charset="0"/>
              </a:rPr>
              <a:t>Obligation of Member States to ensure that non-payment of compulsory contributions due from the employer, before the onset of his insolvency, to their insurance institutions under national statutory social security schemes does not adversely affect employees’ benefit entitlement </a:t>
            </a:r>
          </a:p>
          <a:p>
            <a:pPr marL="0" indent="0">
              <a:buNone/>
            </a:pPr>
            <a:endParaRPr lang="cs-CZ" dirty="0"/>
          </a:p>
          <a:p>
            <a:endParaRPr lang="cs-CZ" dirty="0"/>
          </a:p>
        </p:txBody>
      </p:sp>
      <p:graphicFrame>
        <p:nvGraphicFramePr>
          <p:cNvPr id="4" name="Tabulka 3"/>
          <p:cNvGraphicFramePr>
            <a:graphicFrameLocks noGrp="1"/>
          </p:cNvGraphicFramePr>
          <p:nvPr>
            <p:extLst>
              <p:ext uri="{D42A27DB-BD31-4B8C-83A1-F6EECF244321}">
                <p14:modId xmlns:p14="http://schemas.microsoft.com/office/powerpoint/2010/main" val="2082712248"/>
              </p:ext>
            </p:extLst>
          </p:nvPr>
        </p:nvGraphicFramePr>
        <p:xfrm>
          <a:off x="1009650" y="4332764"/>
          <a:ext cx="10487026" cy="274320"/>
        </p:xfrm>
        <a:graphic>
          <a:graphicData uri="http://schemas.openxmlformats.org/drawingml/2006/table">
            <a:tbl>
              <a:tblPr/>
              <a:tblGrid>
                <a:gridCol w="5243513">
                  <a:extLst>
                    <a:ext uri="{9D8B030D-6E8A-4147-A177-3AD203B41FA5}">
                      <a16:colId xmlns:a16="http://schemas.microsoft.com/office/drawing/2014/main" val="3335754521"/>
                    </a:ext>
                  </a:extLst>
                </a:gridCol>
                <a:gridCol w="5243513">
                  <a:extLst>
                    <a:ext uri="{9D8B030D-6E8A-4147-A177-3AD203B41FA5}">
                      <a16:colId xmlns:a16="http://schemas.microsoft.com/office/drawing/2014/main" val="1171325360"/>
                    </a:ext>
                  </a:extLst>
                </a:gridCol>
              </a:tblGrid>
              <a:tr h="0">
                <a:tc>
                  <a:txBody>
                    <a:bodyPr/>
                    <a:lstStyle/>
                    <a:p>
                      <a:endParaRPr lang="cs-CZ" dirty="0"/>
                    </a:p>
                  </a:txBody>
                  <a:tcPr marL="0" marR="0" marT="0" marB="0">
                    <a:lnL>
                      <a:noFill/>
                    </a:lnL>
                    <a:lnR>
                      <a:noFill/>
                    </a:lnR>
                    <a:lnT>
                      <a:noFill/>
                    </a:lnT>
                    <a:lnB>
                      <a:noFill/>
                    </a:lnB>
                  </a:tcPr>
                </a:tc>
                <a:tc>
                  <a:txBody>
                    <a:bodyPr/>
                    <a:lstStyle/>
                    <a:p>
                      <a:endParaRPr lang="cs-CZ" dirty="0"/>
                    </a:p>
                  </a:txBody>
                  <a:tcPr marL="0" marR="0" marT="0" marB="0">
                    <a:lnL>
                      <a:noFill/>
                    </a:lnL>
                    <a:lnR>
                      <a:noFill/>
                    </a:lnR>
                    <a:lnT>
                      <a:noFill/>
                    </a:lnT>
                    <a:lnB>
                      <a:noFill/>
                    </a:lnB>
                  </a:tcPr>
                </a:tc>
                <a:extLst>
                  <a:ext uri="{0D108BD9-81ED-4DB2-BD59-A6C34878D82A}">
                    <a16:rowId xmlns:a16="http://schemas.microsoft.com/office/drawing/2014/main" val="609492160"/>
                  </a:ext>
                </a:extLst>
              </a:tr>
            </a:tbl>
          </a:graphicData>
        </a:graphic>
      </p:graphicFrame>
    </p:spTree>
    <p:extLst>
      <p:ext uri="{BB962C8B-B14F-4D97-AF65-F5344CB8AC3E}">
        <p14:creationId xmlns:p14="http://schemas.microsoft.com/office/powerpoint/2010/main" val="2555544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Protection of Employees in the Event of Collective Dismissals</a:t>
            </a:r>
            <a:endParaRPr lang="en-US"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buNone/>
            </a:pPr>
            <a:r>
              <a:rPr lang="en-US" dirty="0" smtClean="0">
                <a:latin typeface="Times New Roman" panose="02020603050405020304" pitchFamily="18" charset="0"/>
                <a:cs typeface="Times New Roman" panose="02020603050405020304" pitchFamily="18" charset="0"/>
              </a:rPr>
              <a:t>Secondary Law  - Council Directive 98/59/EC of 20 July 1998 on the approximation of the laws of the Member States relating to collective redundancies replaced the Directive 75/129/EEC,</a:t>
            </a:r>
          </a:p>
          <a:p>
            <a:pPr marL="0" indent="0">
              <a:buNone/>
            </a:pPr>
            <a:r>
              <a:rPr lang="en-US" dirty="0" smtClean="0">
                <a:latin typeface="Times New Roman" panose="02020603050405020304" pitchFamily="18" charset="0"/>
                <a:cs typeface="Times New Roman" panose="02020603050405020304" pitchFamily="18" charset="0"/>
              </a:rPr>
              <a:t>Purpose – to approximate procedure for collective </a:t>
            </a:r>
            <a:r>
              <a:rPr lang="en-US" dirty="0" err="1" smtClean="0">
                <a:latin typeface="Times New Roman" panose="02020603050405020304" pitchFamily="18" charset="0"/>
                <a:cs typeface="Times New Roman" panose="02020603050405020304" pitchFamily="18" charset="0"/>
              </a:rPr>
              <a:t>redundancise</a:t>
            </a:r>
            <a:r>
              <a:rPr lang="en-US" dirty="0" smtClean="0">
                <a:latin typeface="Times New Roman" panose="02020603050405020304" pitchFamily="18" charset="0"/>
                <a:cs typeface="Times New Roman" panose="02020603050405020304" pitchFamily="18" charset="0"/>
              </a:rPr>
              <a:t> in EU Member States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3430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latin typeface="Times New Roman" panose="02020603050405020304" pitchFamily="18" charset="0"/>
                <a:cs typeface="Times New Roman" panose="02020603050405020304" pitchFamily="18" charset="0"/>
              </a:rPr>
              <a:t>Exclusion from the Scope of Application</a:t>
            </a:r>
            <a:r>
              <a:rPr lang="cs-CZ" dirty="0"/>
              <a:t/>
            </a:r>
            <a:br>
              <a:rPr lang="cs-CZ" dirty="0"/>
            </a:br>
            <a:endParaRPr lang="cs-CZ" dirty="0"/>
          </a:p>
        </p:txBody>
      </p:sp>
      <p:sp>
        <p:nvSpPr>
          <p:cNvPr id="3" name="Zástupný symbol pro obsah 2"/>
          <p:cNvSpPr>
            <a:spLocks noGrp="1"/>
          </p:cNvSpPr>
          <p:nvPr>
            <p:ph idx="1"/>
          </p:nvPr>
        </p:nvSpPr>
        <p:spPr/>
        <p:txBody>
          <a:bodyPr/>
          <a:lstStyle/>
          <a:p>
            <a:pPr marL="0" lvl="0" indent="0">
              <a:buNone/>
            </a:pPr>
            <a:r>
              <a:rPr lang="en-US" dirty="0" smtClean="0">
                <a:latin typeface="Times New Roman" panose="02020603050405020304" pitchFamily="18" charset="0"/>
                <a:cs typeface="Times New Roman" panose="02020603050405020304" pitchFamily="18" charset="0"/>
              </a:rPr>
              <a:t>The provisions of the Directive do not apply to:</a:t>
            </a:r>
          </a:p>
          <a:p>
            <a:pPr lvl="0"/>
            <a:r>
              <a:rPr lang="en-US" dirty="0" smtClean="0">
                <a:latin typeface="Times New Roman" panose="02020603050405020304" pitchFamily="18" charset="0"/>
                <a:cs typeface="Times New Roman" panose="02020603050405020304" pitchFamily="18" charset="0"/>
              </a:rPr>
              <a:t>Redundancies effected under employment contracts for fixed-term, except where such redundancies take place prior to the date of expiry or the completion of such contracts</a:t>
            </a:r>
          </a:p>
          <a:p>
            <a:pPr lvl="0"/>
            <a:r>
              <a:rPr lang="en-US" dirty="0" smtClean="0">
                <a:latin typeface="Times New Roman" panose="02020603050405020304" pitchFamily="18" charset="0"/>
                <a:cs typeface="Times New Roman" panose="02020603050405020304" pitchFamily="18" charset="0"/>
              </a:rPr>
              <a:t>Employees of public authorities bodies or establishments governed by public law</a:t>
            </a:r>
          </a:p>
          <a:p>
            <a:pPr lvl="0"/>
            <a:r>
              <a:rPr lang="en-US" dirty="0" smtClean="0">
                <a:latin typeface="Times New Roman" panose="02020603050405020304" pitchFamily="18" charset="0"/>
                <a:cs typeface="Times New Roman" panose="02020603050405020304" pitchFamily="18" charset="0"/>
              </a:rPr>
              <a:t>The crews of seagoing vessels</a:t>
            </a:r>
          </a:p>
          <a:p>
            <a:endParaRPr lang="cs-CZ" dirty="0"/>
          </a:p>
        </p:txBody>
      </p:sp>
    </p:spTree>
    <p:extLst>
      <p:ext uri="{BB962C8B-B14F-4D97-AF65-F5344CB8AC3E}">
        <p14:creationId xmlns:p14="http://schemas.microsoft.com/office/powerpoint/2010/main" val="32669989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Collective Redundancy - Definition</a:t>
            </a:r>
            <a:endParaRPr lang="en-US"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fontScale="85000" lnSpcReduction="20000"/>
          </a:bodyPr>
          <a:lstStyle/>
          <a:p>
            <a:pPr marL="0" indent="0">
              <a:buNone/>
            </a:pPr>
            <a:r>
              <a:rPr lang="en-US" dirty="0" smtClean="0">
                <a:latin typeface="Times New Roman" panose="02020603050405020304" pitchFamily="18" charset="0"/>
                <a:cs typeface="Times New Roman" panose="02020603050405020304" pitchFamily="18" charset="0"/>
              </a:rPr>
              <a:t>Possibility of a Member to define collective redundancy</a:t>
            </a:r>
          </a:p>
          <a:p>
            <a:pPr marL="0" indent="0" algn="just">
              <a:buNone/>
            </a:pPr>
            <a:r>
              <a:rPr lang="en-US" dirty="0" smtClean="0">
                <a:latin typeface="Times New Roman" panose="02020603050405020304" pitchFamily="18" charset="0"/>
                <a:cs typeface="Times New Roman" panose="02020603050405020304" pitchFamily="18" charset="0"/>
              </a:rPr>
              <a:t>collective redundancies` means dismissals effected by an employer for one or more reasons not related to the individual workers concerned where, according to the choice of the Member States, the number of redundancies is:</a:t>
            </a:r>
          </a:p>
          <a:p>
            <a:pPr marL="514350" indent="-514350" algn="just">
              <a:buAutoNum type="arabicPeriod"/>
            </a:pPr>
            <a:r>
              <a:rPr lang="en-US" dirty="0" smtClean="0">
                <a:latin typeface="Times New Roman" panose="02020603050405020304" pitchFamily="18" charset="0"/>
                <a:cs typeface="Times New Roman" panose="02020603050405020304" pitchFamily="18" charset="0"/>
              </a:rPr>
              <a:t>either, over a period of 30 days</a:t>
            </a:r>
          </a:p>
          <a:p>
            <a:pPr algn="just">
              <a:buFontTx/>
              <a:buChar char="-"/>
            </a:pPr>
            <a:r>
              <a:rPr lang="en-US" dirty="0" smtClean="0">
                <a:latin typeface="Times New Roman" panose="02020603050405020304" pitchFamily="18" charset="0"/>
                <a:cs typeface="Times New Roman" panose="02020603050405020304" pitchFamily="18" charset="0"/>
              </a:rPr>
              <a:t>at least 10 in establishments normally employing more than 20 and less than 100 workers,</a:t>
            </a:r>
          </a:p>
          <a:p>
            <a:pPr algn="just">
              <a:buFontTx/>
              <a:buChar char="-"/>
            </a:pPr>
            <a:r>
              <a:rPr lang="en-US" dirty="0" smtClean="0">
                <a:latin typeface="Times New Roman" panose="02020603050405020304" pitchFamily="18" charset="0"/>
                <a:cs typeface="Times New Roman" panose="02020603050405020304" pitchFamily="18" charset="0"/>
              </a:rPr>
              <a:t>at least 10 % of the number of workers in establishments normally employing at least 100 but less than 300 workers,</a:t>
            </a:r>
          </a:p>
          <a:p>
            <a:pPr algn="just">
              <a:buFontTx/>
              <a:buChar char="-"/>
            </a:pPr>
            <a:r>
              <a:rPr lang="en-US" dirty="0" smtClean="0">
                <a:latin typeface="Times New Roman" panose="02020603050405020304" pitchFamily="18" charset="0"/>
                <a:cs typeface="Times New Roman" panose="02020603050405020304" pitchFamily="18" charset="0"/>
              </a:rPr>
              <a:t>at least 30 in establishments normally employing 300 workers or more</a:t>
            </a:r>
          </a:p>
          <a:p>
            <a:pPr marL="0" indent="0" algn="just">
              <a:buNone/>
            </a:pPr>
            <a:r>
              <a:rPr lang="en-US" dirty="0" smtClean="0">
                <a:latin typeface="Times New Roman" panose="02020603050405020304" pitchFamily="18" charset="0"/>
                <a:cs typeface="Times New Roman" panose="02020603050405020304" pitchFamily="18" charset="0"/>
              </a:rPr>
              <a:t>2. Over a period of 90 days, at least 20, whatever the number of workers normally employed in the establishments in question</a:t>
            </a:r>
          </a:p>
          <a:p>
            <a:pPr algn="just">
              <a:buFontTx/>
              <a:buChar char="-"/>
            </a:pPr>
            <a:endParaRPr lang="cs-CZ" dirty="0" smtClean="0"/>
          </a:p>
          <a:p>
            <a:pPr algn="just">
              <a:buFontTx/>
              <a:buChar char="-"/>
            </a:pPr>
            <a:endParaRPr lang="cs-CZ" dirty="0"/>
          </a:p>
        </p:txBody>
      </p:sp>
    </p:spTree>
    <p:extLst>
      <p:ext uri="{BB962C8B-B14F-4D97-AF65-F5344CB8AC3E}">
        <p14:creationId xmlns:p14="http://schemas.microsoft.com/office/powerpoint/2010/main" val="22305358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Forms of Protection of Employees</a:t>
            </a:r>
            <a:endParaRPr lang="en-US"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The</a:t>
            </a:r>
            <a:r>
              <a:rPr lang="cs-CZ" dirty="0" smtClean="0">
                <a:latin typeface="Times New Roman" panose="02020603050405020304" pitchFamily="18" charset="0"/>
                <a:cs typeface="Times New Roman" panose="02020603050405020304" pitchFamily="18" charset="0"/>
              </a:rPr>
              <a:t> r</a:t>
            </a:r>
            <a:r>
              <a:rPr lang="en-US" dirty="0" smtClean="0">
                <a:latin typeface="Times New Roman" panose="02020603050405020304" pitchFamily="18" charset="0"/>
                <a:cs typeface="Times New Roman" panose="02020603050405020304" pitchFamily="18" charset="0"/>
              </a:rPr>
              <a:t>tight </a:t>
            </a:r>
            <a:r>
              <a:rPr lang="cs-CZ" dirty="0" err="1" smtClean="0">
                <a:latin typeface="Times New Roman" panose="02020603050405020304" pitchFamily="18" charset="0"/>
                <a:cs typeface="Times New Roman" panose="02020603050405020304" pitchFamily="18" charset="0"/>
              </a:rPr>
              <a:t>of</a:t>
            </a:r>
            <a:r>
              <a:rPr lang="en-US" dirty="0" smtClean="0">
                <a:latin typeface="Times New Roman" panose="02020603050405020304" pitchFamily="18" charset="0"/>
                <a:cs typeface="Times New Roman" panose="02020603050405020304" pitchFamily="18" charset="0"/>
              </a:rPr>
              <a:t> employee</a:t>
            </a:r>
            <a:r>
              <a:rPr lang="en-US" dirty="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s representatives to </a:t>
            </a:r>
            <a:r>
              <a:rPr lang="en-US" dirty="0" err="1" smtClean="0">
                <a:latin typeface="Times New Roman" panose="02020603050405020304" pitchFamily="18" charset="0"/>
                <a:cs typeface="Times New Roman" panose="02020603050405020304" pitchFamily="18" charset="0"/>
              </a:rPr>
              <a:t>informatio</a:t>
            </a:r>
            <a:r>
              <a:rPr lang="cs-CZ" dirty="0">
                <a:latin typeface="Times New Roman" panose="02020603050405020304" pitchFamily="18" charset="0"/>
                <a:cs typeface="Times New Roman" panose="02020603050405020304" pitchFamily="18" charset="0"/>
              </a:rPr>
              <a:t>n</a:t>
            </a:r>
            <a:r>
              <a:rPr lang="en-US" dirty="0" smtClean="0">
                <a:latin typeface="Times New Roman" panose="02020603050405020304" pitchFamily="18" charset="0"/>
                <a:cs typeface="Times New Roman" panose="02020603050405020304" pitchFamily="18" charset="0"/>
              </a:rPr>
              <a:t> and consultation</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before</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the</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effecting</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the</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collective</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redundancies</a:t>
            </a:r>
            <a:r>
              <a:rPr lang="cs-CZ" dirty="0" smtClean="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r</a:t>
            </a:r>
            <a:r>
              <a:rPr lang="en-US" dirty="0">
                <a:latin typeface="Times New Roman" panose="02020603050405020304" pitchFamily="18" charset="0"/>
                <a:cs typeface="Times New Roman" panose="02020603050405020304" pitchFamily="18" charset="0"/>
              </a:rPr>
              <a:t>tight </a:t>
            </a:r>
            <a:r>
              <a:rPr lang="en-US" dirty="0" smtClean="0">
                <a:latin typeface="Times New Roman" panose="02020603050405020304" pitchFamily="18" charset="0"/>
                <a:cs typeface="Times New Roman" panose="02020603050405020304" pitchFamily="18" charset="0"/>
              </a:rPr>
              <a:t>o</a:t>
            </a:r>
            <a:r>
              <a:rPr lang="cs-CZ" smtClean="0">
                <a:latin typeface="Times New Roman" panose="02020603050405020304" pitchFamily="18" charset="0"/>
                <a:cs typeface="Times New Roman" panose="02020603050405020304" pitchFamily="18" charset="0"/>
              </a:rPr>
              <a:t>f</a:t>
            </a:r>
            <a:r>
              <a:rPr lang="en-US"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employee's representatives to </a:t>
            </a:r>
            <a:r>
              <a:rPr lang="en-US" dirty="0" err="1">
                <a:latin typeface="Times New Roman" panose="02020603050405020304" pitchFamily="18" charset="0"/>
                <a:cs typeface="Times New Roman" panose="02020603050405020304" pitchFamily="18" charset="0"/>
              </a:rPr>
              <a:t>informatio</a:t>
            </a:r>
            <a:r>
              <a:rPr lang="cs-CZ" dirty="0">
                <a:latin typeface="Times New Roman" panose="02020603050405020304" pitchFamily="18" charset="0"/>
                <a:cs typeface="Times New Roman" panose="02020603050405020304" pitchFamily="18" charset="0"/>
              </a:rPr>
              <a:t>n</a:t>
            </a:r>
            <a:r>
              <a:rPr lang="en-US" dirty="0">
                <a:latin typeface="Times New Roman" panose="02020603050405020304" pitchFamily="18" charset="0"/>
                <a:cs typeface="Times New Roman" panose="02020603050405020304" pitchFamily="18" charset="0"/>
              </a:rPr>
              <a:t> and </a:t>
            </a:r>
            <a:r>
              <a:rPr lang="en-US" dirty="0" smtClean="0">
                <a:latin typeface="Times New Roman" panose="02020603050405020304" pitchFamily="18" charset="0"/>
                <a:cs typeface="Times New Roman" panose="02020603050405020304" pitchFamily="18" charset="0"/>
              </a:rPr>
              <a:t>consultation</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after</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effecting</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the</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collective</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redundancies</a:t>
            </a:r>
            <a:r>
              <a:rPr lang="cs-CZ"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 obligation of an employer to </a:t>
            </a:r>
            <a:r>
              <a:rPr lang="en-US" dirty="0" err="1" smtClean="0">
                <a:latin typeface="Times New Roman" panose="02020603050405020304" pitchFamily="18" charset="0"/>
                <a:cs typeface="Times New Roman" panose="02020603050405020304" pitchFamily="18" charset="0"/>
              </a:rPr>
              <a:t>inf</a:t>
            </a:r>
            <a:r>
              <a:rPr lang="cs-CZ" dirty="0" err="1" smtClean="0">
                <a:latin typeface="Times New Roman" panose="02020603050405020304" pitchFamily="18" charset="0"/>
                <a:cs typeface="Times New Roman" panose="02020603050405020304" pitchFamily="18" charset="0"/>
              </a:rPr>
              <a:t>or</a:t>
            </a:r>
            <a:r>
              <a:rPr lang="en-US" dirty="0" smtClean="0">
                <a:latin typeface="Times New Roman" panose="02020603050405020304" pitchFamily="18" charset="0"/>
                <a:cs typeface="Times New Roman" panose="02020603050405020304" pitchFamily="18" charset="0"/>
              </a:rPr>
              <a:t>m competent </a:t>
            </a:r>
            <a:r>
              <a:rPr lang="cs-CZ" dirty="0" smtClean="0">
                <a:latin typeface="Times New Roman" panose="02020603050405020304" pitchFamily="18" charset="0"/>
                <a:cs typeface="Times New Roman" panose="02020603050405020304" pitchFamily="18" charset="0"/>
              </a:rPr>
              <a:t>public </a:t>
            </a:r>
            <a:r>
              <a:rPr lang="en-US" dirty="0" smtClean="0">
                <a:latin typeface="Times New Roman" panose="02020603050405020304" pitchFamily="18" charset="0"/>
                <a:cs typeface="Times New Roman" panose="02020603050405020304" pitchFamily="18" charset="0"/>
              </a:rPr>
              <a:t>authority</a:t>
            </a:r>
            <a:r>
              <a:rPr lang="cs-CZ"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in writing of any projected collective </a:t>
            </a:r>
            <a:r>
              <a:rPr lang="en-US" dirty="0" smtClean="0">
                <a:latin typeface="Times New Roman" panose="02020603050405020304" pitchFamily="18" charset="0"/>
                <a:cs typeface="Times New Roman" panose="02020603050405020304" pitchFamily="18" charset="0"/>
              </a:rPr>
              <a:t>redundancies</a:t>
            </a:r>
            <a:r>
              <a:rPr lang="cs-CZ" dirty="0" smtClean="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Projected collective redundancies notified to the competent public authority shall take effect not earlier than 30 days after the notification</a:t>
            </a:r>
          </a:p>
        </p:txBody>
      </p:sp>
    </p:spTree>
    <p:extLst>
      <p:ext uri="{BB962C8B-B14F-4D97-AF65-F5344CB8AC3E}">
        <p14:creationId xmlns:p14="http://schemas.microsoft.com/office/powerpoint/2010/main" val="1095342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Program</a:t>
            </a:r>
            <a:r>
              <a:rPr lang="cs-CZ" b="1" dirty="0" smtClean="0">
                <a:latin typeface="Times New Roman" panose="02020603050405020304" pitchFamily="18" charset="0"/>
                <a:cs typeface="Times New Roman" panose="02020603050405020304" pitchFamily="18" charset="0"/>
              </a:rPr>
              <a:t>m</a:t>
            </a:r>
            <a:r>
              <a:rPr lang="en-US" b="1" dirty="0" smtClean="0">
                <a:latin typeface="Times New Roman" panose="02020603050405020304" pitchFamily="18" charset="0"/>
                <a:cs typeface="Times New Roman" panose="02020603050405020304" pitchFamily="18" charset="0"/>
              </a:rPr>
              <a:t>e</a:t>
            </a:r>
            <a:endParaRPr lang="en-US"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Historical </a:t>
            </a:r>
            <a:r>
              <a:rPr lang="en-US" dirty="0" err="1" smtClean="0">
                <a:latin typeface="Times New Roman" panose="02020603050405020304" pitchFamily="18" charset="0"/>
                <a:cs typeface="Times New Roman" panose="02020603050405020304" pitchFamily="18" charset="0"/>
              </a:rPr>
              <a:t>backrounds</a:t>
            </a:r>
            <a:r>
              <a:rPr lang="en-US" dirty="0" smtClean="0">
                <a:latin typeface="Times New Roman" panose="02020603050405020304" pitchFamily="18" charset="0"/>
                <a:cs typeface="Times New Roman" panose="02020603050405020304" pitchFamily="18" charset="0"/>
              </a:rPr>
              <a:t>,</a:t>
            </a:r>
          </a:p>
          <a:p>
            <a:r>
              <a:rPr lang="en-US" dirty="0" smtClean="0">
                <a:latin typeface="Times New Roman" panose="02020603050405020304" pitchFamily="18" charset="0"/>
                <a:cs typeface="Times New Roman" panose="02020603050405020304" pitchFamily="18" charset="0"/>
              </a:rPr>
              <a:t>Protection of employees in the event od transfer of the undertaking or part of the undertaking,</a:t>
            </a:r>
          </a:p>
          <a:p>
            <a:r>
              <a:rPr lang="en-US" dirty="0" smtClean="0">
                <a:latin typeface="Times New Roman" panose="02020603050405020304" pitchFamily="18" charset="0"/>
                <a:cs typeface="Times New Roman" panose="02020603050405020304" pitchFamily="18" charset="0"/>
              </a:rPr>
              <a:t>Protection of employees in the event of their employer</a:t>
            </a:r>
            <a:r>
              <a:rPr lang="en-US" dirty="0" smtClean="0"/>
              <a:t>'</a:t>
            </a:r>
            <a:r>
              <a:rPr lang="en-US" dirty="0" smtClean="0">
                <a:latin typeface="Times New Roman" panose="02020603050405020304" pitchFamily="18" charset="0"/>
                <a:cs typeface="Times New Roman" panose="02020603050405020304" pitchFamily="18" charset="0"/>
              </a:rPr>
              <a:t>s insolvency,</a:t>
            </a:r>
          </a:p>
          <a:p>
            <a:r>
              <a:rPr lang="en-US" dirty="0" smtClean="0">
                <a:latin typeface="Times New Roman" panose="02020603050405020304" pitchFamily="18" charset="0"/>
                <a:cs typeface="Times New Roman" panose="02020603050405020304" pitchFamily="18" charset="0"/>
              </a:rPr>
              <a:t>Protection of employees in the event of collective dismissals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5163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Historical Back</a:t>
            </a:r>
            <a:r>
              <a:rPr lang="cs-CZ" b="1" dirty="0" smtClean="0">
                <a:latin typeface="Times New Roman" panose="02020603050405020304" pitchFamily="18" charset="0"/>
                <a:cs typeface="Times New Roman" panose="02020603050405020304" pitchFamily="18" charset="0"/>
              </a:rPr>
              <a:t>r</a:t>
            </a:r>
            <a:r>
              <a:rPr lang="en-US" b="1" dirty="0" err="1" smtClean="0">
                <a:latin typeface="Times New Roman" panose="02020603050405020304" pitchFamily="18" charset="0"/>
                <a:cs typeface="Times New Roman" panose="02020603050405020304" pitchFamily="18" charset="0"/>
              </a:rPr>
              <a:t>ounds</a:t>
            </a:r>
            <a:endParaRPr lang="en-US"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fontScale="85000" lnSpcReduction="20000"/>
          </a:bodyPr>
          <a:lstStyle/>
          <a:p>
            <a:pPr marL="0" indent="0">
              <a:buNone/>
            </a:pPr>
            <a:r>
              <a:rPr lang="en-US" dirty="0" smtClean="0">
                <a:latin typeface="Times New Roman" panose="02020603050405020304" pitchFamily="18" charset="0"/>
                <a:cs typeface="Times New Roman" panose="02020603050405020304" pitchFamily="18" charset="0"/>
              </a:rPr>
              <a:t>Traditional part of the EU social policy regulated since 1970s,</a:t>
            </a:r>
          </a:p>
          <a:p>
            <a:pPr marL="0" indent="0">
              <a:buNone/>
            </a:pPr>
            <a:r>
              <a:rPr lang="en-US" dirty="0" smtClean="0">
                <a:latin typeface="Times New Roman" panose="02020603050405020304" pitchFamily="18" charset="0"/>
                <a:cs typeface="Times New Roman" panose="02020603050405020304" pitchFamily="18" charset="0"/>
              </a:rPr>
              <a:t>Purpose – elimination of social dumping between undertakings from EU Member States based on different level of employees</a:t>
            </a:r>
            <a:r>
              <a:rPr lang="en-US" dirty="0"/>
              <a:t>'</a:t>
            </a:r>
            <a:r>
              <a:rPr lang="en-US" dirty="0" smtClean="0">
                <a:latin typeface="Times New Roman" panose="02020603050405020304" pitchFamily="18" charset="0"/>
                <a:cs typeface="Times New Roman" panose="02020603050405020304" pitchFamily="18" charset="0"/>
              </a:rPr>
              <a:t> protection,</a:t>
            </a:r>
          </a:p>
          <a:p>
            <a:pPr marL="0" indent="0">
              <a:buNone/>
            </a:pPr>
            <a:r>
              <a:rPr lang="en-US" dirty="0" smtClean="0">
                <a:latin typeface="Times New Roman" panose="02020603050405020304" pitchFamily="18" charset="0"/>
                <a:cs typeface="Times New Roman" panose="02020603050405020304" pitchFamily="18" charset="0"/>
              </a:rPr>
              <a:t>Approximation of laws of EU Member States – minimum standard of protection of employees guaranteed by all national laws of EU Member State</a:t>
            </a:r>
            <a:r>
              <a:rPr lang="cs-CZ" dirty="0" smtClean="0">
                <a:latin typeface="Times New Roman" panose="02020603050405020304" pitchFamily="18" charset="0"/>
                <a:cs typeface="Times New Roman" panose="02020603050405020304" pitchFamily="18" charset="0"/>
              </a:rPr>
              <a:t>s</a:t>
            </a:r>
            <a:endParaRPr lang="en-US"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Differences in national legislation c</a:t>
            </a:r>
            <a:r>
              <a:rPr lang="cs-CZ" dirty="0" err="1" smtClean="0">
                <a:latin typeface="Times New Roman" panose="02020603050405020304" pitchFamily="18" charset="0"/>
                <a:cs typeface="Times New Roman" panose="02020603050405020304" pitchFamily="18" charset="0"/>
              </a:rPr>
              <a:t>ould</a:t>
            </a:r>
            <a:r>
              <a:rPr lang="en-US" dirty="0" smtClean="0">
                <a:latin typeface="Times New Roman" panose="02020603050405020304" pitchFamily="18" charset="0"/>
                <a:cs typeface="Times New Roman" panose="02020603050405020304" pitchFamily="18" charset="0"/>
              </a:rPr>
              <a:t> have a direct effect on the functioning of the internal market</a:t>
            </a:r>
          </a:p>
          <a:p>
            <a:pPr marL="0" indent="0">
              <a:buNone/>
            </a:pPr>
            <a:r>
              <a:rPr lang="en-US" dirty="0" smtClean="0">
                <a:latin typeface="Times New Roman" panose="02020603050405020304" pitchFamily="18" charset="0"/>
                <a:cs typeface="Times New Roman" panose="02020603050405020304" pitchFamily="18" charset="0"/>
              </a:rPr>
              <a:t>Golden age of EU </a:t>
            </a:r>
            <a:r>
              <a:rPr lang="en-US" dirty="0" err="1" smtClean="0">
                <a:latin typeface="Times New Roman" panose="02020603050405020304" pitchFamily="18" charset="0"/>
                <a:cs typeface="Times New Roman" panose="02020603050405020304" pitchFamily="18" charset="0"/>
              </a:rPr>
              <a:t>labour</a:t>
            </a:r>
            <a:r>
              <a:rPr lang="en-US" dirty="0" smtClean="0">
                <a:latin typeface="Times New Roman" panose="02020603050405020304" pitchFamily="18" charset="0"/>
                <a:cs typeface="Times New Roman" panose="02020603050405020304" pitchFamily="18" charset="0"/>
              </a:rPr>
              <a:t> law</a:t>
            </a:r>
          </a:p>
          <a:p>
            <a:pPr marL="0" indent="0">
              <a:buNone/>
            </a:pPr>
            <a:r>
              <a:rPr lang="en-US" dirty="0" smtClean="0">
                <a:latin typeface="Times New Roman" panose="02020603050405020304" pitchFamily="18" charset="0"/>
                <a:cs typeface="Times New Roman" panose="02020603050405020304" pitchFamily="18" charset="0"/>
              </a:rPr>
              <a:t>The protection of employees in the event of</a:t>
            </a:r>
          </a:p>
          <a:p>
            <a:pPr lvl="0"/>
            <a:r>
              <a:rPr lang="en-US" dirty="0" smtClean="0">
                <a:latin typeface="Times New Roman" panose="02020603050405020304" pitchFamily="18" charset="0"/>
                <a:cs typeface="Times New Roman" panose="02020603050405020304" pitchFamily="18" charset="0"/>
              </a:rPr>
              <a:t>transfer of undertaking,</a:t>
            </a:r>
          </a:p>
          <a:p>
            <a:pPr lvl="0"/>
            <a:r>
              <a:rPr lang="en-US" dirty="0" smtClean="0">
                <a:latin typeface="Times New Roman" panose="02020603050405020304" pitchFamily="18" charset="0"/>
                <a:cs typeface="Times New Roman" panose="02020603050405020304" pitchFamily="18" charset="0"/>
              </a:rPr>
              <a:t>insolvency of their employer,</a:t>
            </a:r>
          </a:p>
          <a:p>
            <a:pPr lvl="0"/>
            <a:r>
              <a:rPr lang="en-US" dirty="0" smtClean="0">
                <a:latin typeface="Times New Roman" panose="02020603050405020304" pitchFamily="18" charset="0"/>
                <a:cs typeface="Times New Roman" panose="02020603050405020304" pitchFamily="18" charset="0"/>
              </a:rPr>
              <a:t>collective redundancies (dismissals)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4584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TT" b="1" dirty="0" smtClean="0">
                <a:latin typeface="Times New Roman" panose="02020603050405020304" pitchFamily="18" charset="0"/>
                <a:cs typeface="Times New Roman" panose="02020603050405020304" pitchFamily="18" charset="0"/>
              </a:rPr>
              <a:t>Protection of Employees in the Event of Transfer of Undertaking or Part of the Undertaking</a:t>
            </a:r>
            <a:endParaRPr lang="en-TT"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buNone/>
            </a:pPr>
            <a:r>
              <a:rPr lang="en-US" dirty="0" smtClean="0">
                <a:latin typeface="Times New Roman" panose="02020603050405020304" pitchFamily="18" charset="0"/>
                <a:cs typeface="Times New Roman" panose="02020603050405020304" pitchFamily="18" charset="0"/>
              </a:rPr>
              <a:t>Secondary law - Council Directive 2001/23/EC on the approximation of the laws of the Member States relating to the safeguarding of employees' rights in the event of transfers of undertakings, businesses or parts of undertakings or businesses. (replaced the former Directive 77/187)</a:t>
            </a:r>
          </a:p>
          <a:p>
            <a:pPr marL="0" indent="0">
              <a:buNone/>
            </a:pPr>
            <a:r>
              <a:rPr lang="en-US" dirty="0" smtClean="0">
                <a:latin typeface="Times New Roman" panose="02020603050405020304" pitchFamily="18" charset="0"/>
                <a:cs typeface="Times New Roman" panose="02020603050405020304" pitchFamily="18" charset="0"/>
              </a:rPr>
              <a:t>Purpose – to guarantee protection of employee's rights in the event </a:t>
            </a:r>
            <a:r>
              <a:rPr lang="cs-CZ" dirty="0" smtClean="0">
                <a:latin typeface="Times New Roman" panose="02020603050405020304" pitchFamily="18" charset="0"/>
                <a:cs typeface="Times New Roman" panose="02020603050405020304" pitchFamily="18" charset="0"/>
              </a:rPr>
              <a:t>o</a:t>
            </a:r>
            <a:r>
              <a:rPr lang="en-US" dirty="0" smtClean="0">
                <a:latin typeface="Times New Roman" panose="02020603050405020304" pitchFamily="18" charset="0"/>
                <a:cs typeface="Times New Roman" panose="02020603050405020304" pitchFamily="18" charset="0"/>
              </a:rPr>
              <a:t>f changes in structures of undertakings in all Member States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4669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Scope of Application</a:t>
            </a:r>
            <a:endParaRPr lang="en-US"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fontScale="92500" lnSpcReduction="10000"/>
          </a:bodyPr>
          <a:lstStyle/>
          <a:p>
            <a:pPr marL="0" indent="0">
              <a:buNone/>
            </a:pPr>
            <a:r>
              <a:rPr lang="cs-CZ" b="1" dirty="0" smtClean="0">
                <a:latin typeface="Times New Roman" panose="02020603050405020304" pitchFamily="18" charset="0"/>
                <a:cs typeface="Times New Roman" panose="02020603050405020304" pitchFamily="18" charset="0"/>
              </a:rPr>
              <a:t>1. </a:t>
            </a:r>
            <a:r>
              <a:rPr lang="en-US" b="1" dirty="0" smtClean="0">
                <a:latin typeface="Times New Roman" panose="02020603050405020304" pitchFamily="18" charset="0"/>
                <a:cs typeface="Times New Roman" panose="02020603050405020304" pitchFamily="18" charset="0"/>
              </a:rPr>
              <a:t>Material scope of application </a:t>
            </a:r>
            <a:r>
              <a:rPr lang="en-US" dirty="0" smtClean="0">
                <a:latin typeface="Times New Roman" panose="02020603050405020304" pitchFamily="18" charset="0"/>
                <a:cs typeface="Times New Roman" panose="02020603050405020304" pitchFamily="18" charset="0"/>
              </a:rPr>
              <a:t>-  any transfer of an undertaking, business, or part of an undertaking or business to another employer as a result of a legal transfer or merger.</a:t>
            </a:r>
            <a:r>
              <a:rPr lang="en-US" b="1" dirty="0" smtClean="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0" indent="0">
              <a:buNone/>
            </a:pPr>
            <a:r>
              <a:rPr lang="cs-CZ" b="1" dirty="0" smtClean="0">
                <a:latin typeface="Times New Roman" panose="02020603050405020304" pitchFamily="18" charset="0"/>
                <a:cs typeface="Times New Roman" panose="02020603050405020304" pitchFamily="18" charset="0"/>
              </a:rPr>
              <a:t>2. </a:t>
            </a:r>
            <a:r>
              <a:rPr lang="en-GB" b="1" dirty="0" smtClean="0">
                <a:latin typeface="Times New Roman" panose="02020603050405020304" pitchFamily="18" charset="0"/>
                <a:cs typeface="Times New Roman" panose="02020603050405020304" pitchFamily="18" charset="0"/>
              </a:rPr>
              <a:t>Personal </a:t>
            </a:r>
            <a:r>
              <a:rPr lang="en-GB" b="1" dirty="0">
                <a:latin typeface="Times New Roman" panose="02020603050405020304" pitchFamily="18" charset="0"/>
                <a:cs typeface="Times New Roman" panose="02020603050405020304" pitchFamily="18" charset="0"/>
              </a:rPr>
              <a:t>scope of application </a:t>
            </a:r>
            <a:r>
              <a:rPr lang="cs-CZ" dirty="0">
                <a:latin typeface="Times New Roman" panose="02020603050405020304" pitchFamily="18" charset="0"/>
                <a:cs typeface="Times New Roman" panose="02020603050405020304" pitchFamily="18" charset="0"/>
              </a:rPr>
              <a:t>-</a:t>
            </a:r>
            <a:r>
              <a:rPr lang="en-GB" dirty="0" smtClean="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public and private undertakings engaged in economic activities whether or not they are operating for gain.</a:t>
            </a:r>
            <a:endParaRPr lang="cs-CZ" dirty="0">
              <a:latin typeface="Times New Roman" panose="02020603050405020304" pitchFamily="18" charset="0"/>
              <a:cs typeface="Times New Roman" panose="02020603050405020304" pitchFamily="18" charset="0"/>
            </a:endParaRPr>
          </a:p>
          <a:p>
            <a:pPr marL="0" indent="0">
              <a:buNone/>
            </a:pPr>
            <a:r>
              <a:rPr lang="cs-CZ" dirty="0">
                <a:latin typeface="Times New Roman" panose="02020603050405020304" pitchFamily="18" charset="0"/>
                <a:cs typeface="Times New Roman" panose="02020603050405020304" pitchFamily="18" charset="0"/>
              </a:rPr>
              <a:t>E</a:t>
            </a:r>
            <a:r>
              <a:rPr lang="en-GB" dirty="0" err="1" smtClean="0">
                <a:latin typeface="Times New Roman" panose="02020603050405020304" pitchFamily="18" charset="0"/>
                <a:cs typeface="Times New Roman" panose="02020603050405020304" pitchFamily="18" charset="0"/>
              </a:rPr>
              <a:t>xclu</a:t>
            </a:r>
            <a:r>
              <a:rPr lang="cs-CZ" dirty="0" err="1" smtClean="0">
                <a:latin typeface="Times New Roman" panose="02020603050405020304" pitchFamily="18" charset="0"/>
                <a:cs typeface="Times New Roman" panose="02020603050405020304" pitchFamily="18" charset="0"/>
              </a:rPr>
              <a:t>sion</a:t>
            </a:r>
            <a:r>
              <a:rPr lang="en-GB" dirty="0" smtClean="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from </a:t>
            </a:r>
            <a:r>
              <a:rPr lang="cs-CZ" dirty="0" err="1" smtClean="0">
                <a:latin typeface="Times New Roman" panose="02020603050405020304" pitchFamily="18" charset="0"/>
                <a:cs typeface="Times New Roman" panose="02020603050405020304" pitchFamily="18" charset="0"/>
              </a:rPr>
              <a:t>the</a:t>
            </a:r>
            <a:r>
              <a:rPr lang="en-GB" dirty="0" smtClean="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scope of application </a:t>
            </a:r>
            <a:r>
              <a:rPr lang="cs-CZ"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an </a:t>
            </a:r>
            <a:r>
              <a:rPr lang="en-GB" dirty="0">
                <a:latin typeface="Times New Roman" panose="02020603050405020304" pitchFamily="18" charset="0"/>
                <a:cs typeface="Times New Roman" panose="02020603050405020304" pitchFamily="18" charset="0"/>
              </a:rPr>
              <a:t>administrative reorganisation of public administrative authorities, or the transfer of administrative functions between public administrative authorities,</a:t>
            </a:r>
            <a:endParaRPr lang="cs-CZ" dirty="0">
              <a:latin typeface="Times New Roman" panose="02020603050405020304" pitchFamily="18" charset="0"/>
              <a:cs typeface="Times New Roman" panose="02020603050405020304" pitchFamily="18" charset="0"/>
            </a:endParaRPr>
          </a:p>
          <a:p>
            <a:pPr marL="0" indent="0">
              <a:buNone/>
            </a:pPr>
            <a:r>
              <a:rPr lang="cs-CZ" b="1" dirty="0" smtClean="0">
                <a:latin typeface="Times New Roman" panose="02020603050405020304" pitchFamily="18" charset="0"/>
                <a:cs typeface="Times New Roman" panose="02020603050405020304" pitchFamily="18" charset="0"/>
              </a:rPr>
              <a:t>3. </a:t>
            </a:r>
            <a:r>
              <a:rPr lang="en-GB" b="1" dirty="0" smtClean="0">
                <a:latin typeface="Times New Roman" panose="02020603050405020304" pitchFamily="18" charset="0"/>
                <a:cs typeface="Times New Roman" panose="02020603050405020304" pitchFamily="18" charset="0"/>
              </a:rPr>
              <a:t>Local </a:t>
            </a:r>
            <a:r>
              <a:rPr lang="en-GB" b="1" dirty="0">
                <a:latin typeface="Times New Roman" panose="02020603050405020304" pitchFamily="18" charset="0"/>
                <a:cs typeface="Times New Roman" panose="02020603050405020304" pitchFamily="18" charset="0"/>
              </a:rPr>
              <a:t>scope of </a:t>
            </a:r>
            <a:r>
              <a:rPr lang="en-GB" b="1" dirty="0" smtClean="0">
                <a:latin typeface="Times New Roman" panose="02020603050405020304" pitchFamily="18" charset="0"/>
                <a:cs typeface="Times New Roman" panose="02020603050405020304" pitchFamily="18" charset="0"/>
              </a:rPr>
              <a:t>application</a:t>
            </a:r>
            <a:r>
              <a:rPr lang="cs-CZ" b="1" dirty="0" smtClean="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t</a:t>
            </a:r>
            <a:r>
              <a:rPr lang="en-GB" dirty="0" smtClean="0">
                <a:latin typeface="Times New Roman" panose="02020603050405020304" pitchFamily="18" charset="0"/>
                <a:cs typeface="Times New Roman" panose="02020603050405020304" pitchFamily="18" charset="0"/>
              </a:rPr>
              <a:t>h</a:t>
            </a:r>
            <a:r>
              <a:rPr lang="cs-CZ" dirty="0" smtClean="0">
                <a:latin typeface="Times New Roman" panose="02020603050405020304" pitchFamily="18" charset="0"/>
                <a:cs typeface="Times New Roman" panose="02020603050405020304" pitchFamily="18" charset="0"/>
              </a:rPr>
              <a:t>e</a:t>
            </a:r>
            <a:r>
              <a:rPr lang="en-GB" dirty="0" smtClean="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t</a:t>
            </a:r>
            <a:r>
              <a:rPr lang="en-GB" dirty="0" err="1" smtClean="0">
                <a:latin typeface="Times New Roman" panose="02020603050405020304" pitchFamily="18" charset="0"/>
                <a:cs typeface="Times New Roman" panose="02020603050405020304" pitchFamily="18" charset="0"/>
              </a:rPr>
              <a:t>irective</a:t>
            </a:r>
            <a:r>
              <a:rPr lang="en-GB" dirty="0" smtClean="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shall apply where and in so far as the undertaking, business or part of the undertaking or business to be transferred is situated within the territorial scope of the Treaty. </a:t>
            </a:r>
            <a:r>
              <a:rPr lang="cs-CZ" dirty="0">
                <a:latin typeface="Times New Roman" panose="02020603050405020304" pitchFamily="18" charset="0"/>
                <a:cs typeface="Times New Roman" panose="02020603050405020304" pitchFamily="18" charset="0"/>
              </a:rPr>
              <a:t>S</a:t>
            </a:r>
            <a:r>
              <a:rPr lang="en-GB" dirty="0" err="1" smtClean="0">
                <a:latin typeface="Times New Roman" panose="02020603050405020304" pitchFamily="18" charset="0"/>
                <a:cs typeface="Times New Roman" panose="02020603050405020304" pitchFamily="18" charset="0"/>
              </a:rPr>
              <a:t>eagoing</a:t>
            </a:r>
            <a:r>
              <a:rPr lang="en-GB" dirty="0" smtClean="0">
                <a:latin typeface="Times New Roman" panose="02020603050405020304" pitchFamily="18" charset="0"/>
                <a:cs typeface="Times New Roman" panose="02020603050405020304" pitchFamily="18" charset="0"/>
              </a:rPr>
              <a:t> vessels</a:t>
            </a:r>
            <a:r>
              <a:rPr lang="cs-CZ" dirty="0" smtClean="0">
                <a:latin typeface="Times New Roman" panose="02020603050405020304" pitchFamily="18" charset="0"/>
                <a:cs typeface="Times New Roman" panose="02020603050405020304" pitchFamily="18" charset="0"/>
              </a:rPr>
              <a:t> are </a:t>
            </a:r>
            <a:r>
              <a:rPr lang="cs-CZ" dirty="0" err="1" smtClean="0">
                <a:latin typeface="Times New Roman" panose="02020603050405020304" pitchFamily="18" charset="0"/>
                <a:cs typeface="Times New Roman" panose="02020603050405020304" pitchFamily="18" charset="0"/>
              </a:rPr>
              <a:t>excluded</a:t>
            </a:r>
            <a:r>
              <a:rPr lang="en-GB" dirty="0" smtClean="0">
                <a:latin typeface="Times New Roman" panose="02020603050405020304" pitchFamily="18" charset="0"/>
                <a:cs typeface="Times New Roman" panose="02020603050405020304" pitchFamily="18" charset="0"/>
              </a:rPr>
              <a:t>.</a:t>
            </a:r>
            <a:endParaRPr lang="cs-CZ" dirty="0">
              <a:latin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22240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Prohibition of Exclusion</a:t>
            </a:r>
            <a:endParaRPr lang="en-US"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buNone/>
            </a:pPr>
            <a:r>
              <a:rPr lang="en-US" dirty="0" smtClean="0">
                <a:latin typeface="Times New Roman" panose="02020603050405020304" pitchFamily="18" charset="0"/>
                <a:cs typeface="Times New Roman" panose="02020603050405020304" pitchFamily="18" charset="0"/>
              </a:rPr>
              <a:t>Prohibition of exclusion from the scope of application on the grounds of:</a:t>
            </a:r>
          </a:p>
          <a:p>
            <a:pPr lvl="0"/>
            <a:r>
              <a:rPr lang="en-US" dirty="0" smtClean="0">
                <a:latin typeface="Times New Roman" panose="02020603050405020304" pitchFamily="18" charset="0"/>
                <a:cs typeface="Times New Roman" panose="02020603050405020304" pitchFamily="18" charset="0"/>
              </a:rPr>
              <a:t>Existence of part-time contract or employment relationship</a:t>
            </a:r>
          </a:p>
          <a:p>
            <a:pPr lvl="0"/>
            <a:r>
              <a:rPr lang="en-US" dirty="0" smtClean="0">
                <a:latin typeface="Times New Roman" panose="02020603050405020304" pitchFamily="18" charset="0"/>
                <a:cs typeface="Times New Roman" panose="02020603050405020304" pitchFamily="18" charset="0"/>
              </a:rPr>
              <a:t>Existence of fixed-term employment contract</a:t>
            </a:r>
          </a:p>
          <a:p>
            <a:r>
              <a:rPr lang="en-US" dirty="0" smtClean="0">
                <a:latin typeface="Times New Roman" panose="02020603050405020304" pitchFamily="18" charset="0"/>
                <a:cs typeface="Times New Roman" panose="02020603050405020304" pitchFamily="18" charset="0"/>
              </a:rPr>
              <a:t>Performing of temporary work</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1992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Definitions</a:t>
            </a:r>
            <a:endParaRPr lang="en-US"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normAutofit/>
          </a:bodyPr>
          <a:lstStyle/>
          <a:p>
            <a:r>
              <a:rPr lang="en-ID" dirty="0" smtClean="0">
                <a:latin typeface="Times New Roman" panose="02020603050405020304" pitchFamily="18" charset="0"/>
                <a:cs typeface="Times New Roman" panose="02020603050405020304" pitchFamily="18" charset="0"/>
              </a:rPr>
              <a:t>Transfer - a transfer of an economic entity which retains its identity, meaning an organised grouping of resource which has the objective of pursuing an economic activity, whether or not that activity is central or ancillary</a:t>
            </a:r>
            <a:r>
              <a:rPr lang="cs-CZ" dirty="0" smtClean="0">
                <a:latin typeface="Times New Roman" panose="02020603050405020304" pitchFamily="18" charset="0"/>
                <a:cs typeface="Times New Roman" panose="02020603050405020304" pitchFamily="18" charset="0"/>
              </a:rPr>
              <a:t>,</a:t>
            </a:r>
          </a:p>
          <a:p>
            <a:r>
              <a:rPr lang="en-US" dirty="0" smtClean="0">
                <a:latin typeface="Times New Roman" panose="02020603050405020304" pitchFamily="18" charset="0"/>
                <a:cs typeface="Times New Roman" panose="02020603050405020304" pitchFamily="18" charset="0"/>
              </a:rPr>
              <a:t>Transferor</a:t>
            </a:r>
            <a:r>
              <a:rPr lang="cs-CZ" dirty="0" smtClean="0">
                <a:latin typeface="Times New Roman" panose="02020603050405020304" pitchFamily="18" charset="0"/>
                <a:cs typeface="Times New Roman" panose="02020603050405020304" pitchFamily="18" charset="0"/>
              </a:rPr>
              <a:t> - </a:t>
            </a:r>
            <a:r>
              <a:rPr lang="en-US" dirty="0" smtClean="0">
                <a:latin typeface="Times New Roman" panose="02020603050405020304" pitchFamily="18" charset="0"/>
                <a:cs typeface="Times New Roman" panose="02020603050405020304" pitchFamily="18" charset="0"/>
              </a:rPr>
              <a:t>any </a:t>
            </a:r>
            <a:r>
              <a:rPr lang="en-US" dirty="0">
                <a:latin typeface="Times New Roman" panose="02020603050405020304" pitchFamily="18" charset="0"/>
                <a:cs typeface="Times New Roman" panose="02020603050405020304" pitchFamily="18" charset="0"/>
              </a:rPr>
              <a:t>natural or legal person who, by reason of a transfer </a:t>
            </a:r>
            <a:r>
              <a:rPr lang="en-US" dirty="0" smtClean="0">
                <a:latin typeface="Times New Roman" panose="02020603050405020304" pitchFamily="18" charset="0"/>
                <a:cs typeface="Times New Roman" panose="02020603050405020304" pitchFamily="18" charset="0"/>
              </a:rPr>
              <a:t>ceases </a:t>
            </a:r>
            <a:r>
              <a:rPr lang="en-US" dirty="0">
                <a:latin typeface="Times New Roman" panose="02020603050405020304" pitchFamily="18" charset="0"/>
                <a:cs typeface="Times New Roman" panose="02020603050405020304" pitchFamily="18" charset="0"/>
              </a:rPr>
              <a:t>to be the employer in respect of the undertaking, business or part of the undertaking or </a:t>
            </a:r>
            <a:r>
              <a:rPr lang="en-US" dirty="0" smtClean="0">
                <a:latin typeface="Times New Roman" panose="02020603050405020304" pitchFamily="18" charset="0"/>
                <a:cs typeface="Times New Roman" panose="02020603050405020304" pitchFamily="18" charset="0"/>
              </a:rPr>
              <a:t>business</a:t>
            </a:r>
            <a:r>
              <a:rPr lang="cs-CZ" dirty="0" smtClean="0">
                <a:latin typeface="Times New Roman" panose="02020603050405020304" pitchFamily="18" charset="0"/>
                <a:cs typeface="Times New Roman" panose="02020603050405020304" pitchFamily="18" charset="0"/>
              </a:rPr>
              <a:t>,</a:t>
            </a:r>
          </a:p>
          <a:p>
            <a:r>
              <a:rPr lang="en-US" dirty="0" smtClean="0">
                <a:latin typeface="Times New Roman" panose="02020603050405020304" pitchFamily="18" charset="0"/>
                <a:cs typeface="Times New Roman" panose="02020603050405020304" pitchFamily="18" charset="0"/>
              </a:rPr>
              <a:t>Transferee</a:t>
            </a:r>
            <a:r>
              <a:rPr lang="cs-CZ" dirty="0" smtClean="0">
                <a:latin typeface="Times New Roman" panose="02020603050405020304" pitchFamily="18" charset="0"/>
                <a:cs typeface="Times New Roman" panose="02020603050405020304" pitchFamily="18" charset="0"/>
              </a:rPr>
              <a:t> -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any natural or legal person who, by reason of a transfer </a:t>
            </a:r>
            <a:r>
              <a:rPr lang="en-US" dirty="0" smtClean="0">
                <a:latin typeface="Times New Roman" panose="02020603050405020304" pitchFamily="18" charset="0"/>
                <a:cs typeface="Times New Roman" panose="02020603050405020304" pitchFamily="18" charset="0"/>
              </a:rPr>
              <a:t>becomes </a:t>
            </a:r>
            <a:r>
              <a:rPr lang="en-US" dirty="0">
                <a:latin typeface="Times New Roman" panose="02020603050405020304" pitchFamily="18" charset="0"/>
                <a:cs typeface="Times New Roman" panose="02020603050405020304" pitchFamily="18" charset="0"/>
              </a:rPr>
              <a:t>the employer in respect of the undertaking, business or part of the undertaking or business</a:t>
            </a:r>
            <a:endParaRPr lang="en-ID" dirty="0" smtClean="0">
              <a:latin typeface="Times New Roman" panose="02020603050405020304" pitchFamily="18"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190859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Forms of Protection of Employees</a:t>
            </a:r>
            <a:endParaRPr lang="en-US"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Safeguarding of employees' rights and duties arising from </a:t>
            </a:r>
            <a:r>
              <a:rPr lang="en-US" dirty="0" err="1" smtClean="0">
                <a:latin typeface="Times New Roman" panose="02020603050405020304" pitchFamily="18" charset="0"/>
                <a:cs typeface="Times New Roman" panose="02020603050405020304" pitchFamily="18" charset="0"/>
              </a:rPr>
              <a:t>labour</a:t>
            </a:r>
            <a:r>
              <a:rPr lang="en-US" dirty="0" smtClean="0">
                <a:latin typeface="Times New Roman" panose="02020603050405020304" pitchFamily="18" charset="0"/>
                <a:cs typeface="Times New Roman" panose="02020603050405020304" pitchFamily="18" charset="0"/>
              </a:rPr>
              <a:t> relations from a transferor to  a transferee,</a:t>
            </a:r>
          </a:p>
          <a:p>
            <a:r>
              <a:rPr lang="en-US" dirty="0" smtClean="0">
                <a:latin typeface="Times New Roman" panose="02020603050405020304" pitchFamily="18" charset="0"/>
                <a:cs typeface="Times New Roman" panose="02020603050405020304" pitchFamily="18" charset="0"/>
              </a:rPr>
              <a:t>Protection against dismissal on the grounds of transfer of the undertaking or part of the undertaking,</a:t>
            </a:r>
          </a:p>
          <a:p>
            <a:r>
              <a:rPr lang="en-US" dirty="0" smtClean="0">
                <a:latin typeface="Times New Roman" panose="02020603050405020304" pitchFamily="18" charset="0"/>
                <a:cs typeface="Times New Roman" panose="02020603050405020304" pitchFamily="18" charset="0"/>
              </a:rPr>
              <a:t>Protection of position of employee's representatives existing before the date of transfer,</a:t>
            </a:r>
          </a:p>
          <a:p>
            <a:r>
              <a:rPr lang="en-US" dirty="0" smtClean="0">
                <a:latin typeface="Times New Roman" panose="02020603050405020304" pitchFamily="18" charset="0"/>
                <a:cs typeface="Times New Roman" panose="02020603050405020304" pitchFamily="18" charset="0"/>
              </a:rPr>
              <a:t>The employee's right to information and consultation</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4290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Protection of Employees in the Event of their Employer’s Insolvency </a:t>
            </a:r>
            <a:endParaRPr lang="en-US"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Secondary law - Directive 2008/94/EC of the European Parliament and of the Council of 22 October 2008 on the protection of employees in the event of the insolvency of their employer replaced the previous directive (80/987)</a:t>
            </a:r>
          </a:p>
          <a:p>
            <a:r>
              <a:rPr lang="en-US" dirty="0" smtClean="0">
                <a:latin typeface="Times New Roman" panose="02020603050405020304" pitchFamily="18" charset="0"/>
                <a:cs typeface="Times New Roman" panose="02020603050405020304" pitchFamily="18" charset="0"/>
              </a:rPr>
              <a:t>Purpose  - to guarantee minimum standard of protection of employee</a:t>
            </a:r>
            <a:r>
              <a:rPr lang="en-US" dirty="0" smtClean="0"/>
              <a:t>'</a:t>
            </a:r>
            <a:r>
              <a:rPr lang="en-US" dirty="0" smtClean="0">
                <a:latin typeface="Times New Roman" panose="02020603050405020304" pitchFamily="18" charset="0"/>
                <a:cs typeface="Times New Roman" panose="02020603050405020304" pitchFamily="18" charset="0"/>
              </a:rPr>
              <a:t>s rights in the event if the employer</a:t>
            </a:r>
            <a:r>
              <a:rPr lang="en-US" dirty="0" smtClean="0"/>
              <a:t>'</a:t>
            </a:r>
            <a:r>
              <a:rPr lang="en-US" dirty="0" smtClean="0">
                <a:latin typeface="Times New Roman" panose="02020603050405020304" pitchFamily="18" charset="0"/>
                <a:cs typeface="Times New Roman" panose="02020603050405020304" pitchFamily="18" charset="0"/>
              </a:rPr>
              <a:t>s insolvency</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4745851"/>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1253</Words>
  <Application>Microsoft Office PowerPoint</Application>
  <PresentationFormat>Širokoúhlá obrazovka</PresentationFormat>
  <Paragraphs>78</Paragraphs>
  <Slides>16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16</vt:i4>
      </vt:variant>
    </vt:vector>
  </HeadingPairs>
  <TitlesOfParts>
    <vt:vector size="21" baseType="lpstr">
      <vt:lpstr>Arial</vt:lpstr>
      <vt:lpstr>Calibri</vt:lpstr>
      <vt:lpstr>Calibri Light</vt:lpstr>
      <vt:lpstr>Times New Roman</vt:lpstr>
      <vt:lpstr>Motiv Office</vt:lpstr>
      <vt:lpstr>Social Protection of Employees</vt:lpstr>
      <vt:lpstr>Programme</vt:lpstr>
      <vt:lpstr>Historical Backrounds</vt:lpstr>
      <vt:lpstr>Protection of Employees in the Event of Transfer of Undertaking or Part of the Undertaking</vt:lpstr>
      <vt:lpstr>Scope of Application</vt:lpstr>
      <vt:lpstr>Prohibition of Exclusion</vt:lpstr>
      <vt:lpstr>Definitions</vt:lpstr>
      <vt:lpstr>Forms of Protection of Employees</vt:lpstr>
      <vt:lpstr>Protection of Employees in the Event of their Employer’s Insolvency </vt:lpstr>
      <vt:lpstr>Scope of Appliction</vt:lpstr>
      <vt:lpstr>Prohibition of Ecxlusion from the Scope of Application</vt:lpstr>
      <vt:lpstr>Forms of Protection</vt:lpstr>
      <vt:lpstr>Protection of Employees in the Event of Collective Dismissals</vt:lpstr>
      <vt:lpstr>Exclusion from the Scope of Application </vt:lpstr>
      <vt:lpstr>Collective Redundancy - Definition</vt:lpstr>
      <vt:lpstr>Forms of Protection of Employees</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Protection of Employees</dc:title>
  <dc:creator>Jana Komendová</dc:creator>
  <cp:lastModifiedBy>Jana Komendová</cp:lastModifiedBy>
  <cp:revision>24</cp:revision>
  <dcterms:created xsi:type="dcterms:W3CDTF">2019-11-15T14:18:42Z</dcterms:created>
  <dcterms:modified xsi:type="dcterms:W3CDTF">2019-11-26T13:58:49Z</dcterms:modified>
  <cp:contentStatus>Konečný</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