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notesMasterIdLst>
    <p:notesMasterId r:id="rId29"/>
  </p:notesMasterIdLst>
  <p:handoutMasterIdLst>
    <p:handoutMasterId r:id="rId30"/>
  </p:handoutMasterIdLst>
  <p:sldIdLst>
    <p:sldId id="259" r:id="rId2"/>
    <p:sldId id="293" r:id="rId3"/>
    <p:sldId id="285" r:id="rId4"/>
    <p:sldId id="257" r:id="rId5"/>
    <p:sldId id="271" r:id="rId6"/>
    <p:sldId id="258" r:id="rId7"/>
    <p:sldId id="281" r:id="rId8"/>
    <p:sldId id="269" r:id="rId9"/>
    <p:sldId id="261" r:id="rId10"/>
    <p:sldId id="272" r:id="rId11"/>
    <p:sldId id="262" r:id="rId12"/>
    <p:sldId id="275" r:id="rId13"/>
    <p:sldId id="277" r:id="rId14"/>
    <p:sldId id="266" r:id="rId15"/>
    <p:sldId id="284" r:id="rId16"/>
    <p:sldId id="283" r:id="rId17"/>
    <p:sldId id="287" r:id="rId18"/>
    <p:sldId id="276" r:id="rId19"/>
    <p:sldId id="286" r:id="rId20"/>
    <p:sldId id="294" r:id="rId21"/>
    <p:sldId id="288" r:id="rId22"/>
    <p:sldId id="280" r:id="rId23"/>
    <p:sldId id="289" r:id="rId24"/>
    <p:sldId id="290" r:id="rId25"/>
    <p:sldId id="291" r:id="rId26"/>
    <p:sldId id="292" r:id="rId27"/>
    <p:sldId id="279" r:id="rId2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9104" autoAdjust="0"/>
  </p:normalViewPr>
  <p:slideViewPr>
    <p:cSldViewPr snapToGrid="0">
      <p:cViewPr>
        <p:scale>
          <a:sx n="71" d="100"/>
          <a:sy n="71" d="100"/>
        </p:scale>
        <p:origin x="-594" y="-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2988" y="-114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4AC0F-15B4-4E2D-A37D-BBD3226D3FA7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941D4-0E04-421F-82F7-D21FF1455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3540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D7FA3-A32B-416F-9349-373BC9200398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44665-C98B-4465-AACE-16E8717CB9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70995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9787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57158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8953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80289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5365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180289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5365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1200" dirty="0" smtClean="0"/>
              <a:t>Povinnost mlčenlivosti </a:t>
            </a:r>
            <a:r>
              <a:rPr lang="cs-CZ" altLang="cs-CZ" sz="1200" b="0" dirty="0" smtClean="0"/>
              <a:t>nemá vůči osobě, kterou pověřuje provedením jednotlivých úkonů, jestliže tato má povinnost sama mlčenlivost zachovávat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1200" b="0" dirty="0" smtClean="0"/>
              <a:t>Zaměstnanci advokáta/společnosti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5365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53656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5365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5365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968793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5365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53656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95365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Plus legalizace (ověření pravosti podpisu) a autorizovaná</a:t>
            </a:r>
            <a:r>
              <a:rPr lang="cs-CZ" baseline="0" dirty="0" smtClean="0"/>
              <a:t> konverze dokumentů (zákon o elektronických úkonech) </a:t>
            </a:r>
          </a:p>
          <a:p>
            <a:r>
              <a:rPr lang="cs-CZ" baseline="0" dirty="0" smtClean="0"/>
              <a:t>Veřejný zájem – objektivní omezení advokacie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9687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53885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30284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8571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80684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74947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2365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4347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701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3352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551141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051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45194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6633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2214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9866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961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9843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1098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699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2865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605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3428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636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F1A59CC-1637-43CB-B61D-B0538919099D}" type="datetimeFigureOut">
              <a:rPr lang="cs-CZ" smtClean="0"/>
              <a:pPr/>
              <a:t>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6150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  <p:sldLayoutId id="2147483940" r:id="rId14"/>
    <p:sldLayoutId id="2147483941" r:id="rId15"/>
    <p:sldLayoutId id="2147483942" r:id="rId16"/>
    <p:sldLayoutId id="21474839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oud.cz/en/legal-basi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5013" y="771895"/>
            <a:ext cx="9915896" cy="3474241"/>
          </a:xfrm>
        </p:spPr>
        <p:txBody>
          <a:bodyPr/>
          <a:lstStyle/>
          <a:p>
            <a:r>
              <a:rPr lang="cs-CZ" sz="5500" b="1" smtClean="0">
                <a:solidFill>
                  <a:schemeClr val="accent2"/>
                </a:solidFill>
              </a:rPr>
              <a:t>JUSTICE</a:t>
            </a:r>
            <a:br>
              <a:rPr lang="cs-CZ" sz="5500" b="1" smtClean="0">
                <a:solidFill>
                  <a:schemeClr val="accent2"/>
                </a:solidFill>
              </a:rPr>
            </a:br>
            <a:r>
              <a:rPr lang="cs-CZ" sz="5500" b="1" smtClean="0">
                <a:solidFill>
                  <a:schemeClr val="accent2"/>
                </a:solidFill>
              </a:rPr>
              <a:t>O</a:t>
            </a:r>
            <a:r>
              <a:rPr lang="en-GB" sz="5500" b="1" smtClean="0">
                <a:solidFill>
                  <a:schemeClr val="accent2"/>
                </a:solidFill>
              </a:rPr>
              <a:t>RGANISATION OF JUSTICE</a:t>
            </a:r>
            <a:br>
              <a:rPr lang="en-GB" sz="5500" b="1" smtClean="0">
                <a:solidFill>
                  <a:schemeClr val="accent2"/>
                </a:solidFill>
              </a:rPr>
            </a:br>
            <a:r>
              <a:rPr lang="en-GB" sz="5500" b="1" smtClean="0">
                <a:solidFill>
                  <a:schemeClr val="accent2"/>
                </a:solidFill>
              </a:rPr>
              <a:t>CIVIL PROCEDURE</a:t>
            </a:r>
            <a:r>
              <a:rPr lang="cs-CZ" sz="5500" b="1" smtClean="0">
                <a:solidFill>
                  <a:schemeClr val="accent2"/>
                </a:solidFill>
              </a:rPr>
              <a:t/>
            </a:r>
            <a:br>
              <a:rPr lang="cs-CZ" sz="5500" b="1" smtClean="0">
                <a:solidFill>
                  <a:schemeClr val="accent2"/>
                </a:solidFill>
              </a:rPr>
            </a:br>
            <a:r>
              <a:rPr lang="en-GB" sz="5500" b="1" smtClean="0">
                <a:solidFill>
                  <a:schemeClr val="accent2"/>
                </a:solidFill>
              </a:rPr>
              <a:t>CIVIL PROCEDURE LAW</a:t>
            </a:r>
            <a:endParaRPr lang="en-GB" sz="5500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body" idx="1"/>
          </p:nvPr>
        </p:nvSpPr>
        <p:spPr>
          <a:xfrm>
            <a:off x="475013" y="4569357"/>
            <a:ext cx="9505600" cy="1599668"/>
          </a:xfrm>
        </p:spPr>
        <p:txBody>
          <a:bodyPr>
            <a:noAutofit/>
          </a:bodyPr>
          <a:lstStyle/>
          <a:p>
            <a:r>
              <a:rPr lang="cs-CZ" sz="1600" b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</a:rPr>
              <a:t>Anna Zemandlová</a:t>
            </a:r>
            <a:endParaRPr lang="cs-CZ" sz="1600" b="1" dirty="0">
              <a:solidFill>
                <a:schemeClr val="accent4">
                  <a:lumMod val="20000"/>
                  <a:lumOff val="8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endParaRPr lang="cs-CZ" sz="1600" b="1" dirty="0" smtClean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GB" sz="1600" b="1" smtClean="0">
                <a:latin typeface="+mn-lt"/>
              </a:rPr>
              <a:t>Department  of Civil Procedure</a:t>
            </a:r>
          </a:p>
          <a:p>
            <a:pPr>
              <a:spcBef>
                <a:spcPts val="0"/>
              </a:spcBef>
            </a:pPr>
            <a:r>
              <a:rPr lang="en-GB" sz="1600" b="1" smtClean="0">
                <a:latin typeface="+mn-lt"/>
              </a:rPr>
              <a:t>Faculty of Law</a:t>
            </a:r>
          </a:p>
          <a:p>
            <a:pPr>
              <a:spcBef>
                <a:spcPts val="0"/>
              </a:spcBef>
            </a:pPr>
            <a:r>
              <a:rPr lang="en-GB" sz="1600" b="1" smtClean="0">
                <a:latin typeface="+mn-lt"/>
              </a:rPr>
              <a:t>Masaryk University </a:t>
            </a:r>
            <a:endParaRPr lang="en-GB" sz="1600" b="1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9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392" y="296882"/>
            <a:ext cx="7885703" cy="1068779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OBJECTIVE CONDITIONS AND GURANTEES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3558" y="1828800"/>
            <a:ext cx="9457278" cy="4643119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Impartialit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y</a:t>
            </a:r>
          </a:p>
          <a:p>
            <a:pPr lvl="1">
              <a:defRPr/>
            </a:pPr>
            <a:r>
              <a:rPr lang="en-US" altLang="cs-CZ" sz="2200" b="1" smtClean="0">
                <a:solidFill>
                  <a:schemeClr val="tx2">
                    <a:lumMod val="75000"/>
                  </a:schemeClr>
                </a:solidFill>
              </a:rPr>
              <a:t>fundamental </a:t>
            </a:r>
            <a:r>
              <a:rPr lang="en-US" altLang="cs-CZ" sz="2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qualification of a judge </a:t>
            </a:r>
            <a:r>
              <a:rPr lang="en-US" altLang="cs-CZ" sz="2200" b="1" smtClean="0">
                <a:solidFill>
                  <a:schemeClr val="tx2">
                    <a:lumMod val="75000"/>
                  </a:schemeClr>
                </a:solidFill>
              </a:rPr>
              <a:t>and</a:t>
            </a:r>
            <a:endParaRPr lang="cs-CZ" altLang="cs-CZ" sz="2200" b="1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defRPr/>
            </a:pPr>
            <a:r>
              <a:rPr lang="en-US" altLang="cs-CZ" sz="2200" b="1" smtClean="0">
                <a:solidFill>
                  <a:schemeClr val="tx2">
                    <a:lumMod val="75000"/>
                  </a:schemeClr>
                </a:solidFill>
              </a:rPr>
              <a:t>core attribute of the </a:t>
            </a:r>
            <a:r>
              <a:rPr lang="en-US" altLang="cs-CZ" sz="2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judiciary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Personal qualities  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(ability to make impartial and independent decisions)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Conditions of service and tenure 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(security of tenure, exclusion of </a:t>
            </a: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remov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ability/</a:t>
            </a: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transfer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cs-CZ" sz="2400" smtClean="0">
                <a:solidFill>
                  <a:schemeClr val="tx2">
                    <a:lumMod val="75000"/>
                  </a:schemeClr>
                </a:solidFill>
              </a:rPr>
              <a:t>to another court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>
              <a:defRPr/>
            </a:pP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Security of </a:t>
            </a: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remuneration </a:t>
            </a:r>
          </a:p>
          <a:p>
            <a:pPr>
              <a:defRPr/>
            </a:pP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Incompatibility with other (public) functions/activities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Appointment of judges 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(by president, no time limit) </a:t>
            </a:r>
          </a:p>
          <a:p>
            <a:pPr>
              <a:defRPr/>
            </a:pP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Publicity of court hearing</a:t>
            </a:r>
          </a:p>
          <a:p>
            <a:pPr>
              <a:defRPr/>
            </a:pPr>
            <a:r>
              <a:rPr lang="cs-CZ" altLang="cs-CZ" sz="2400" b="1" smtClean="0">
                <a:solidFill>
                  <a:schemeClr val="tx2">
                    <a:lumMod val="75000"/>
                  </a:schemeClr>
                </a:solidFill>
              </a:rPr>
              <a:t>Disciplinary liaability </a:t>
            </a:r>
          </a:p>
          <a:p>
            <a:pPr>
              <a:defRPr/>
            </a:pPr>
            <a:endParaRPr lang="cs-CZ" altLang="cs-CZ" sz="24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90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3547" y="375384"/>
            <a:ext cx="9010685" cy="890389"/>
          </a:xfrm>
        </p:spPr>
        <p:txBody>
          <a:bodyPr>
            <a:normAutofit/>
          </a:bodyPr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„STATUTORY JUDGE“ PRINCIPLE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979" y="1524000"/>
            <a:ext cx="10892589" cy="467710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sz="2800" b="1" i="1" smtClean="0">
                <a:solidFill>
                  <a:schemeClr val="tx1">
                    <a:lumMod val="75000"/>
                  </a:schemeClr>
                </a:solidFill>
              </a:rPr>
              <a:t>„</a:t>
            </a:r>
            <a:r>
              <a:rPr lang="en-US" sz="2800" i="1" smtClean="0">
                <a:solidFill>
                  <a:schemeClr val="tx1">
                    <a:lumMod val="75000"/>
                  </a:schemeClr>
                </a:solidFill>
              </a:rPr>
              <a:t>Nobody shall be denied his or her statutory judge</a:t>
            </a:r>
            <a:r>
              <a:rPr lang="cs-CZ" sz="2800" i="1" smtClean="0">
                <a:solidFill>
                  <a:schemeClr val="tx1">
                    <a:lumMod val="75000"/>
                  </a:schemeClr>
                </a:solidFill>
              </a:rPr>
              <a:t>. </a:t>
            </a:r>
            <a:r>
              <a:rPr lang="en-US" sz="2800" i="1" smtClean="0">
                <a:solidFill>
                  <a:schemeClr val="tx1">
                    <a:lumMod val="75000"/>
                  </a:schemeClr>
                </a:solidFill>
              </a:rPr>
              <a:t>The jurisdiction of the court and the competence of the judge are set by law.</a:t>
            </a:r>
            <a:r>
              <a:rPr lang="cs-CZ" sz="2800" i="1" smtClean="0">
                <a:solidFill>
                  <a:schemeClr val="tx1">
                    <a:lumMod val="75000"/>
                  </a:schemeClr>
                </a:solidFill>
              </a:rPr>
              <a:t>“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 (Art. 38 /1/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of the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Charter)</a:t>
            </a:r>
            <a:endParaRPr lang="cs-CZ" sz="2800" b="1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Prevention from </a:t>
            </a:r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external </a:t>
            </a:r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influence </a:t>
            </a:r>
          </a:p>
          <a:p>
            <a:pPr>
              <a:lnSpc>
                <a:spcPct val="120000"/>
              </a:lnSpc>
            </a:pPr>
            <a:endParaRPr 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Statutory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(transparetnt) rules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for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 cases assignement to an individual judge (</a:t>
            </a:r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work </a:t>
            </a:r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time - </a:t>
            </a:r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schedule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96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21" y="423512"/>
            <a:ext cx="9353985" cy="108289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JUDICIAL SYSTEM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0017" y="1405288"/>
            <a:ext cx="9480818" cy="4795815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  Supreme Court/Supreme Administrative	Court 	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(Brno)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High Courts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(Praha, Olomouc)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District Courts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(8)</a:t>
            </a: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Regional Courts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(63)</a:t>
            </a:r>
          </a:p>
          <a:p>
            <a:pPr marL="457200" lvl="1" indent="0">
              <a:lnSpc>
                <a:spcPct val="90000"/>
              </a:lnSpc>
              <a:buNone/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 marL="457200" lvl="1" indent="0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Constitutional Court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(Brno)</a:t>
            </a:r>
          </a:p>
        </p:txBody>
      </p:sp>
    </p:spTree>
    <p:extLst>
      <p:ext uri="{BB962C8B-B14F-4D97-AF65-F5344CB8AC3E}">
        <p14:creationId xmlns:p14="http://schemas.microsoft.com/office/powerpoint/2010/main" xmlns="" val="310351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6276" y="147287"/>
            <a:ext cx="9527406" cy="87188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CONSTITUTIONAL COURT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7701" y="1009650"/>
            <a:ext cx="11047856" cy="518693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Judicial protection of constitutionality </a:t>
            </a:r>
            <a:r>
              <a:rPr lang="cs-CZ" altLang="cs-CZ" sz="7200" smtClean="0">
                <a:solidFill>
                  <a:schemeClr val="tx1">
                    <a:lumMod val="75000"/>
                  </a:schemeClr>
                </a:solidFill>
              </a:rPr>
              <a:t>(special court system) 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7200" smtClean="0">
                <a:solidFill>
                  <a:schemeClr val="tx1">
                    <a:lumMod val="75000"/>
                  </a:schemeClr>
                </a:solidFill>
              </a:rPr>
              <a:t>15 judges appointed for period of 10 years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7200" smtClean="0">
                <a:solidFill>
                  <a:schemeClr val="tx1">
                    <a:lumMod val="75000"/>
                  </a:schemeClr>
                </a:solidFill>
              </a:rPr>
              <a:t>Structure - </a:t>
            </a:r>
            <a:r>
              <a:rPr lang="cs-CZ" altLang="cs-CZ" sz="7200" b="1" smtClean="0">
                <a:solidFill>
                  <a:schemeClr val="tx1">
                    <a:lumMod val="75000"/>
                  </a:schemeClr>
                </a:solidFill>
              </a:rPr>
              <a:t>plenum</a:t>
            </a:r>
            <a:r>
              <a:rPr lang="cs-CZ" altLang="cs-CZ" sz="7200" smtClean="0">
                <a:solidFill>
                  <a:schemeClr val="tx1">
                    <a:lumMod val="75000"/>
                  </a:schemeClr>
                </a:solidFill>
              </a:rPr>
              <a:t> (all judges), four </a:t>
            </a:r>
            <a:r>
              <a:rPr lang="cs-CZ" altLang="cs-CZ" sz="7200" b="1" smtClean="0">
                <a:solidFill>
                  <a:schemeClr val="tx1">
                    <a:lumMod val="75000"/>
                  </a:schemeClr>
                </a:solidFill>
              </a:rPr>
              <a:t>three-member panels 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7200" smtClean="0">
                <a:solidFill>
                  <a:schemeClr val="tx1">
                    <a:lumMod val="75000"/>
                  </a:schemeClr>
                </a:solidFill>
              </a:rPr>
              <a:t>Scope of juisdriction - § 87 of Constitution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7200" b="1" smtClean="0">
                <a:solidFill>
                  <a:schemeClr val="accent2"/>
                </a:solidFill>
              </a:rPr>
              <a:t>a</a:t>
            </a:r>
            <a:r>
              <a:rPr lang="en-US" altLang="cs-CZ" sz="7200" b="1" smtClean="0">
                <a:solidFill>
                  <a:schemeClr val="accent2"/>
                </a:solidFill>
              </a:rPr>
              <a:t>nnul</a:t>
            </a:r>
            <a:r>
              <a:rPr lang="en-GB" altLang="cs-CZ" sz="7200" b="1" smtClean="0">
                <a:solidFill>
                  <a:schemeClr val="accent2"/>
                </a:solidFill>
              </a:rPr>
              <a:t>men</a:t>
            </a:r>
            <a:r>
              <a:rPr lang="cs-CZ" altLang="cs-CZ" sz="7200" b="1" smtClean="0">
                <a:solidFill>
                  <a:schemeClr val="accent2"/>
                </a:solidFill>
              </a:rPr>
              <a:t>t of</a:t>
            </a:r>
            <a:r>
              <a:rPr lang="en-US" altLang="cs-CZ" sz="7200" b="1" smtClean="0">
                <a:solidFill>
                  <a:schemeClr val="accent2"/>
                </a:solidFill>
              </a:rPr>
              <a:t> statutes</a:t>
            </a:r>
            <a:r>
              <a:rPr lang="cs-CZ" altLang="cs-CZ" sz="7200" b="1" smtClean="0">
                <a:solidFill>
                  <a:schemeClr val="accent2"/>
                </a:solidFill>
              </a:rPr>
              <a:t>/</a:t>
            </a:r>
            <a:r>
              <a:rPr lang="en-US" altLang="cs-CZ" sz="7200" b="1" smtClean="0">
                <a:solidFill>
                  <a:schemeClr val="accent2"/>
                </a:solidFill>
              </a:rPr>
              <a:t>provisions</a:t>
            </a:r>
            <a:r>
              <a:rPr lang="cs-CZ" altLang="cs-CZ" sz="7200" b="1" smtClean="0">
                <a:solidFill>
                  <a:schemeClr val="accent2"/>
                </a:solidFill>
              </a:rPr>
              <a:t> </a:t>
            </a:r>
            <a:r>
              <a:rPr lang="cs-CZ" altLang="cs-CZ" sz="7200" smtClean="0">
                <a:solidFill>
                  <a:schemeClr val="tx1">
                    <a:lumMod val="75000"/>
                  </a:schemeClr>
                </a:solidFill>
              </a:rPr>
              <a:t>contrary to </a:t>
            </a:r>
            <a:r>
              <a:rPr lang="en-US" altLang="cs-CZ" sz="7200" smtClean="0">
                <a:solidFill>
                  <a:schemeClr val="tx1">
                    <a:lumMod val="75000"/>
                  </a:schemeClr>
                </a:solidFill>
              </a:rPr>
              <a:t>the constitutional order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7200" b="1" smtClean="0">
                <a:solidFill>
                  <a:schemeClr val="accent2"/>
                </a:solidFill>
              </a:rPr>
              <a:t>a</a:t>
            </a:r>
            <a:r>
              <a:rPr lang="en-US" altLang="cs-CZ" sz="7200" b="1" smtClean="0">
                <a:solidFill>
                  <a:schemeClr val="accent2"/>
                </a:solidFill>
              </a:rPr>
              <a:t>nnul</a:t>
            </a:r>
            <a:r>
              <a:rPr lang="en-GB" altLang="cs-CZ" sz="7200" b="1" smtClean="0">
                <a:solidFill>
                  <a:schemeClr val="accent2"/>
                </a:solidFill>
              </a:rPr>
              <a:t>men</a:t>
            </a:r>
            <a:r>
              <a:rPr lang="cs-CZ" altLang="cs-CZ" sz="7200" b="1" smtClean="0">
                <a:solidFill>
                  <a:schemeClr val="accent2"/>
                </a:solidFill>
              </a:rPr>
              <a:t>t of</a:t>
            </a:r>
            <a:r>
              <a:rPr lang="en-US" altLang="cs-CZ" sz="7200" b="1" smtClean="0">
                <a:solidFill>
                  <a:schemeClr val="accent2"/>
                </a:solidFill>
              </a:rPr>
              <a:t> other legal</a:t>
            </a:r>
            <a:r>
              <a:rPr lang="cs-CZ" altLang="cs-CZ" sz="7200" b="1" smtClean="0">
                <a:solidFill>
                  <a:schemeClr val="accent2"/>
                </a:solidFill>
              </a:rPr>
              <a:t> acts/in</a:t>
            </a:r>
            <a:r>
              <a:rPr lang="en-US" altLang="cs-CZ" sz="7200" b="1" smtClean="0">
                <a:solidFill>
                  <a:schemeClr val="accent2"/>
                </a:solidFill>
              </a:rPr>
              <a:t>dividual provisions </a:t>
            </a:r>
            <a:r>
              <a:rPr lang="cs-CZ" altLang="cs-CZ" sz="7200" smtClean="0">
                <a:solidFill>
                  <a:schemeClr val="tx1">
                    <a:lumMod val="75000"/>
                  </a:schemeClr>
                </a:solidFill>
              </a:rPr>
              <a:t>contrary</a:t>
            </a:r>
            <a:r>
              <a:rPr lang="cs-CZ" altLang="cs-CZ" sz="7200" b="1" smtClean="0">
                <a:solidFill>
                  <a:schemeClr val="accent2"/>
                </a:solidFill>
              </a:rPr>
              <a:t> </a:t>
            </a:r>
            <a:r>
              <a:rPr lang="cs-CZ" altLang="cs-CZ" sz="7200" smtClean="0">
                <a:solidFill>
                  <a:schemeClr val="tx1">
                    <a:lumMod val="75000"/>
                  </a:schemeClr>
                </a:solidFill>
              </a:rPr>
              <a:t>to </a:t>
            </a:r>
            <a:r>
              <a:rPr lang="en-US" altLang="cs-CZ" sz="7200" smtClean="0">
                <a:solidFill>
                  <a:schemeClr val="tx1">
                    <a:lumMod val="75000"/>
                  </a:schemeClr>
                </a:solidFill>
              </a:rPr>
              <a:t>constitutional order or a statute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altLang="cs-CZ" sz="7200" b="1" smtClean="0">
                <a:solidFill>
                  <a:schemeClr val="accent2"/>
                </a:solidFill>
              </a:rPr>
              <a:t>constitutional complaints</a:t>
            </a:r>
            <a:endParaRPr lang="cs-CZ" altLang="cs-CZ" sz="7200" b="1" smtClean="0">
              <a:solidFill>
                <a:schemeClr val="accent2"/>
              </a:solidFill>
            </a:endParaRPr>
          </a:p>
          <a:p>
            <a:pPr lvl="2">
              <a:lnSpc>
                <a:spcPct val="120000"/>
              </a:lnSpc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altLang="cs-CZ" sz="6400" b="1" smtClean="0">
                <a:solidFill>
                  <a:schemeClr val="accent2"/>
                </a:solidFill>
              </a:rPr>
              <a:t>	</a:t>
            </a:r>
            <a:r>
              <a:rPr lang="cs-CZ" altLang="cs-CZ" sz="6400" b="1" smtClean="0">
                <a:solidFill>
                  <a:schemeClr val="tx1">
                    <a:lumMod val="75000"/>
                  </a:schemeClr>
                </a:solidFill>
              </a:rPr>
              <a:t>individuals/legal </a:t>
            </a:r>
            <a:r>
              <a:rPr lang="en-US" altLang="cs-CZ" sz="6400" b="1" smtClean="0">
                <a:solidFill>
                  <a:schemeClr val="tx1">
                    <a:lumMod val="75000"/>
                  </a:schemeClr>
                </a:solidFill>
              </a:rPr>
              <a:t>persons </a:t>
            </a:r>
            <a:r>
              <a:rPr lang="en-US" altLang="cs-CZ" sz="6400" smtClean="0">
                <a:solidFill>
                  <a:schemeClr val="tx1">
                    <a:lumMod val="75000"/>
                  </a:schemeClr>
                </a:solidFill>
              </a:rPr>
              <a:t>against final decisions </a:t>
            </a: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/interference of public </a:t>
            </a:r>
            <a:r>
              <a:rPr lang="en-US" altLang="cs-CZ" sz="6400" smtClean="0">
                <a:solidFill>
                  <a:schemeClr val="tx1">
                    <a:lumMod val="75000"/>
                  </a:schemeClr>
                </a:solidFill>
              </a:rPr>
              <a:t>authorities</a:t>
            </a:r>
          </a:p>
          <a:p>
            <a:pPr lvl="2">
              <a:lnSpc>
                <a:spcPct val="120000"/>
              </a:lnSpc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cs-CZ" altLang="cs-CZ" sz="6400" b="1" smtClean="0">
                <a:solidFill>
                  <a:schemeClr val="tx1">
                    <a:lumMod val="75000"/>
                  </a:schemeClr>
                </a:solidFill>
              </a:rPr>
              <a:t>	</a:t>
            </a:r>
            <a:r>
              <a:rPr lang="en-US" altLang="cs-CZ" sz="6400" b="1" smtClean="0">
                <a:solidFill>
                  <a:schemeClr val="tx1">
                    <a:lumMod val="75000"/>
                  </a:schemeClr>
                </a:solidFill>
              </a:rPr>
              <a:t>representative body of a self-governing region </a:t>
            </a:r>
            <a:r>
              <a:rPr lang="en-US" altLang="cs-CZ" sz="6400" smtClean="0">
                <a:solidFill>
                  <a:schemeClr val="tx1">
                    <a:lumMod val="75000"/>
                  </a:schemeClr>
                </a:solidFill>
              </a:rPr>
              <a:t>against an unlawful </a:t>
            </a:r>
            <a:r>
              <a:rPr lang="cs-CZ" altLang="cs-CZ" sz="6400" smtClean="0">
                <a:solidFill>
                  <a:schemeClr val="tx1">
                    <a:lumMod val="75000"/>
                  </a:schemeClr>
                </a:solidFill>
              </a:rPr>
              <a:t>interferebce  of </a:t>
            </a:r>
            <a:r>
              <a:rPr lang="en-US" altLang="cs-CZ" sz="6400" smtClean="0">
                <a:solidFill>
                  <a:schemeClr val="tx1">
                    <a:lumMod val="75000"/>
                  </a:schemeClr>
                </a:solidFill>
              </a:rPr>
              <a:t>the state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altLang="cs-CZ" sz="7200" b="1" smtClean="0">
                <a:solidFill>
                  <a:schemeClr val="accent2"/>
                </a:solidFill>
              </a:rPr>
              <a:t>jurisdictional disputes between state bodies</a:t>
            </a:r>
            <a:r>
              <a:rPr lang="en-US" altLang="cs-CZ" sz="7200" smtClean="0">
                <a:solidFill>
                  <a:schemeClr val="tx1">
                    <a:lumMod val="75000"/>
                  </a:schemeClr>
                </a:solidFill>
              </a:rPr>
              <a:t>, state bodies and bodies of self-governing regions, and between bodies of self-governing regions</a:t>
            </a:r>
            <a:endParaRPr lang="cs-CZ" altLang="cs-CZ" sz="7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altLang="cs-CZ" sz="7200" b="1" smtClean="0">
                <a:solidFill>
                  <a:schemeClr val="accent2"/>
                </a:solidFill>
              </a:rPr>
              <a:t>constitutional charge </a:t>
            </a:r>
            <a:r>
              <a:rPr lang="en-US" altLang="cs-CZ" sz="7200" smtClean="0">
                <a:solidFill>
                  <a:schemeClr val="tx1">
                    <a:lumMod val="75000"/>
                  </a:schemeClr>
                </a:solidFill>
              </a:rPr>
              <a:t>brought by the Senate </a:t>
            </a:r>
            <a:r>
              <a:rPr lang="en-US" altLang="cs-CZ" sz="7200" b="1" smtClean="0">
                <a:solidFill>
                  <a:schemeClr val="tx1">
                    <a:lumMod val="75000"/>
                  </a:schemeClr>
                </a:solidFill>
              </a:rPr>
              <a:t>against the </a:t>
            </a:r>
            <a:r>
              <a:rPr lang="cs-CZ" altLang="cs-CZ" sz="7200" b="1" smtClean="0">
                <a:solidFill>
                  <a:schemeClr val="tx1">
                    <a:lumMod val="75000"/>
                  </a:schemeClr>
                </a:solidFill>
              </a:rPr>
              <a:t>p</a:t>
            </a:r>
            <a:r>
              <a:rPr lang="en-US" altLang="cs-CZ" sz="7200" b="1" smtClean="0">
                <a:solidFill>
                  <a:schemeClr val="tx1">
                    <a:lumMod val="75000"/>
                  </a:schemeClr>
                </a:solidFill>
              </a:rPr>
              <a:t>resident</a:t>
            </a:r>
            <a:endParaRPr lang="cs-CZ" altLang="cs-CZ" sz="7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7200" smtClean="0">
                <a:solidFill>
                  <a:schemeClr val="tx1">
                    <a:lumMod val="75000"/>
                  </a:schemeClr>
                </a:solidFill>
              </a:rPr>
              <a:t>etc. </a:t>
            </a:r>
          </a:p>
          <a:p>
            <a:pPr>
              <a:lnSpc>
                <a:spcPct val="120000"/>
              </a:lnSpc>
              <a:defRPr/>
            </a:pPr>
            <a:endParaRPr lang="en-US" altLang="cs-CZ" sz="6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086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533" y="374744"/>
            <a:ext cx="9353985" cy="1082894"/>
          </a:xfrm>
        </p:spPr>
        <p:txBody>
          <a:bodyPr/>
          <a:lstStyle/>
          <a:p>
            <a:pPr algn="ctr"/>
            <a:r>
              <a:rPr lang="cs-CZ" sz="4000" b="1" smtClean="0">
                <a:solidFill>
                  <a:schemeClr val="accent2"/>
                </a:solidFill>
              </a:rPr>
              <a:t>SUPREME ADMINISTRATIVE COURT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0015" y="1645920"/>
            <a:ext cx="11301985" cy="455980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T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he highest judicial authority </a:t>
            </a:r>
            <a:r>
              <a:rPr lang="en-US" altLang="cs-CZ" sz="8000" smtClean="0">
                <a:solidFill>
                  <a:schemeClr val="tx1">
                    <a:lumMod val="75000"/>
                  </a:schemeClr>
                </a:solidFill>
              </a:rPr>
              <a:t>in matters falling within the competence of 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administrative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</a:t>
            </a:r>
            <a:endParaRPr lang="cs-CZ" altLang="cs-CZ" sz="80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Chambers </a:t>
            </a:r>
            <a:r>
              <a:rPr lang="cs-CZ" altLang="cs-CZ" sz="5600" smtClean="0">
                <a:solidFill>
                  <a:schemeClr val="tx1">
                    <a:lumMod val="75000"/>
                  </a:schemeClr>
                </a:solidFill>
              </a:rPr>
              <a:t>(three member, seven/nine member extended chamber, special chamber)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U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nity and legality </a:t>
            </a:r>
            <a:r>
              <a:rPr lang="cs-CZ" altLang="cs-CZ" sz="8000" smtClean="0">
                <a:solidFill>
                  <a:schemeClr val="tx1">
                    <a:lumMod val="75000"/>
                  </a:schemeClr>
                </a:solidFill>
              </a:rPr>
              <a:t>of the c</a:t>
            </a:r>
            <a:r>
              <a:rPr lang="en-US" altLang="cs-CZ" sz="8000" smtClean="0">
                <a:solidFill>
                  <a:schemeClr val="tx1">
                    <a:lumMod val="75000"/>
                  </a:schemeClr>
                </a:solidFill>
              </a:rPr>
              <a:t>ase-law</a:t>
            </a:r>
            <a:r>
              <a:rPr lang="cs-CZ" altLang="cs-CZ" sz="8000" smtClean="0">
                <a:solidFill>
                  <a:schemeClr val="tx1">
                    <a:lumMod val="75000"/>
                  </a:schemeClr>
                </a:solidFill>
              </a:rPr>
              <a:t> o</a:t>
            </a:r>
            <a:r>
              <a:rPr lang="en-US" altLang="cs-CZ" sz="8000" smtClean="0">
                <a:solidFill>
                  <a:schemeClr val="tx1">
                    <a:lumMod val="75000"/>
                  </a:schemeClr>
                </a:solidFill>
              </a:rPr>
              <a:t>f regional courts and administrative authorities </a:t>
            </a:r>
            <a:endParaRPr lang="cs-CZ" altLang="cs-CZ" sz="80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accent2"/>
                </a:solidFill>
              </a:rPr>
              <a:t>cassation complaint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(c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hallenging final decisions of regional courts in matters of administrative justice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a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gainst the decisions of regional courts on the measures of a general nature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issues of local and regional referendum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endParaRPr lang="cs-CZ" sz="70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protection against </a:t>
            </a:r>
            <a:r>
              <a:rPr lang="en-US" sz="7000" b="1" smtClean="0">
                <a:solidFill>
                  <a:schemeClr val="accent2"/>
                </a:solidFill>
              </a:rPr>
              <a:t>inaction </a:t>
            </a:r>
            <a:endParaRPr lang="cs-CZ" sz="7000" b="1" smtClean="0">
              <a:solidFill>
                <a:schemeClr val="accent2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protection against </a:t>
            </a:r>
            <a:r>
              <a:rPr lang="en-US" sz="7000" b="1" smtClean="0">
                <a:solidFill>
                  <a:schemeClr val="accent2"/>
                </a:solidFill>
              </a:rPr>
              <a:t>unlawful interference </a:t>
            </a:r>
            <a:endParaRPr lang="cs-CZ" sz="7000" b="1" smtClean="0">
              <a:solidFill>
                <a:schemeClr val="accent2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accent2"/>
                </a:solidFill>
              </a:rPr>
              <a:t>electoral matters </a:t>
            </a:r>
            <a:r>
              <a:rPr lang="cs-CZ" sz="70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7000" smtClean="0">
                <a:solidFill>
                  <a:schemeClr val="tx1">
                    <a:lumMod val="75000"/>
                  </a:schemeClr>
                </a:solidFill>
              </a:rPr>
              <a:t>incl</a:t>
            </a:r>
            <a:r>
              <a:rPr lang="cs-CZ" sz="7000" smtClean="0">
                <a:solidFill>
                  <a:schemeClr val="tx1">
                    <a:lumMod val="75000"/>
                  </a:schemeClr>
                </a:solidFill>
              </a:rPr>
              <a:t>.</a:t>
            </a:r>
            <a:r>
              <a:rPr lang="en-US" sz="7000" smtClean="0">
                <a:solidFill>
                  <a:schemeClr val="tx1">
                    <a:lumMod val="75000"/>
                  </a:schemeClr>
                </a:solidFill>
              </a:rPr>
              <a:t> presidential election</a:t>
            </a:r>
            <a:r>
              <a:rPr lang="cs-CZ" sz="7000" smtClean="0">
                <a:solidFill>
                  <a:schemeClr val="tx1">
                    <a:lumMod val="75000"/>
                  </a:schemeClr>
                </a:solidFill>
              </a:rPr>
              <a:t>)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registration and dissolution of </a:t>
            </a:r>
            <a:r>
              <a:rPr lang="en-US" sz="7000" b="1" smtClean="0">
                <a:solidFill>
                  <a:schemeClr val="accent2"/>
                </a:solidFill>
              </a:rPr>
              <a:t>political parties and movements </a:t>
            </a:r>
            <a:endParaRPr lang="cs-CZ" sz="7000" b="1" smtClean="0">
              <a:solidFill>
                <a:schemeClr val="accent2"/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positive </a:t>
            </a:r>
            <a:r>
              <a:rPr lang="cs-CZ" sz="7000" b="1" smtClean="0">
                <a:solidFill>
                  <a:schemeClr val="tx1">
                    <a:lumMod val="75000"/>
                  </a:schemeClr>
                </a:solidFill>
              </a:rPr>
              <a:t>/</a:t>
            </a: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negative </a:t>
            </a:r>
            <a:r>
              <a:rPr lang="en-US" sz="7000" b="1" smtClean="0">
                <a:solidFill>
                  <a:schemeClr val="accent2"/>
                </a:solidFill>
              </a:rPr>
              <a:t>conflicts of competence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(a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dministrative authorities and/or territorial or professional self-governing bodies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cs-CZ" sz="70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defRPr/>
            </a:pPr>
            <a:r>
              <a:rPr lang="en-US" sz="7000" b="1" smtClean="0">
                <a:solidFill>
                  <a:schemeClr val="tx1">
                    <a:lumMod val="75000"/>
                  </a:schemeClr>
                </a:solidFill>
              </a:rPr>
              <a:t>disciplinary court </a:t>
            </a:r>
            <a:r>
              <a:rPr lang="cs-CZ" sz="70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judges, state prosecutors and enforcement agents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cs-CZ" sz="70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54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COURT HIERARCHY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T</a:t>
            </a:r>
            <a:r>
              <a:rPr lang="en-US" sz="2400" b="1" smtClean="0">
                <a:solidFill>
                  <a:schemeClr val="tx1">
                    <a:lumMod val="75000"/>
                  </a:schemeClr>
                </a:solidFill>
              </a:rPr>
              <a:t>wo-instance</a:t>
            </a: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(three tier)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2400" b="1" smtClean="0">
                <a:solidFill>
                  <a:schemeClr val="tx1">
                    <a:lumMod val="75000"/>
                  </a:schemeClr>
                </a:solidFill>
              </a:rPr>
              <a:t>system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Court of first instance 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Regional court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District court </a:t>
            </a:r>
          </a:p>
          <a:p>
            <a:pPr>
              <a:lnSpc>
                <a:spcPct val="120000"/>
              </a:lnSpc>
              <a:defRPr/>
            </a:pPr>
            <a:endParaRPr 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Court </a:t>
            </a: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of appeal 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High Court</a:t>
            </a:r>
            <a:endParaRPr lang="en-US" sz="2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</a:rPr>
              <a:t>Regional court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21" y="265016"/>
            <a:ext cx="9353985" cy="108289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SUPREME COURT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2317" y="1317812"/>
            <a:ext cx="11129683" cy="522929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T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he </a:t>
            </a:r>
            <a:r>
              <a:rPr lang="en-US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highest judicial authority </a:t>
            </a:r>
            <a:r>
              <a:rPr lang="en-US" altLang="cs-CZ" sz="8000" b="1" smtClean="0">
                <a:solidFill>
                  <a:schemeClr val="tx1">
                    <a:lumMod val="75000"/>
                  </a:schemeClr>
                </a:solidFill>
              </a:rPr>
              <a:t>in civil and criminal matters </a:t>
            </a: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5600" smtClean="0">
                <a:solidFill>
                  <a:schemeClr val="tx1">
                    <a:lumMod val="75000"/>
                  </a:schemeClr>
                </a:solidFill>
              </a:rPr>
              <a:t>(except matters decided by Constitutional and Supreme Administrative Court)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8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Consistency and legality</a:t>
            </a:r>
            <a:r>
              <a:rPr lang="cs-CZ" altLang="cs-CZ" sz="8000" b="1" smtClean="0">
                <a:solidFill>
                  <a:schemeClr val="tx1">
                    <a:lumMod val="75000"/>
                  </a:schemeClr>
                </a:solidFill>
              </a:rPr>
              <a:t> of decisions </a:t>
            </a:r>
          </a:p>
          <a:p>
            <a:pPr>
              <a:lnSpc>
                <a:spcPct val="120000"/>
              </a:lnSpc>
              <a:defRPr/>
            </a:pP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Composition and Structure:</a:t>
            </a: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Pa</a:t>
            </a: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nels </a:t>
            </a:r>
            <a:r>
              <a:rPr lang="cs-CZ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(c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hairman and two judges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-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extraordinary appeal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c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omplaints for the violation of law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(criminal cases),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recognition and enforcement of decisions issued by foreign courts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(if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required by a special legal regulation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/i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nternational agreement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cs-CZ" sz="7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</a:t>
            </a: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rand Panels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(min. 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nine judges of the same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d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ivision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– legal opinion  of a panel is different than expressed in the prior case-law</a:t>
            </a:r>
            <a:endParaRPr lang="en-US" sz="7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Divisions</a:t>
            </a:r>
            <a:r>
              <a:rPr lang="en-US" sz="72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Civil Law and Commercial Division and the Criminal Division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– ensure l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egality and consistency of decision-making of the courts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 by adoptiing standopints , selection of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judgements and decide on their publicatio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n</a:t>
            </a:r>
            <a:endParaRPr lang="en-US" sz="7200" smtClean="0">
              <a:solidFill>
                <a:schemeClr val="tx1">
                  <a:lumMod val="75000"/>
                </a:schemeClr>
              </a:solidFill>
            </a:endParaRPr>
          </a:p>
          <a:p>
            <a:pPr lvl="1"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en-US" sz="7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Plenum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US" sz="7200" smtClean="0">
                <a:solidFill>
                  <a:schemeClr val="tx1">
                    <a:lumMod val="75000"/>
                  </a:schemeClr>
                </a:solidFill>
              </a:rPr>
              <a:t>President, Vice-President, Heads of the Divisions, Chairmen of the Panels and other judges of the Supreme Court</a:t>
            </a:r>
            <a:r>
              <a:rPr lang="cs-CZ" sz="7200" smtClean="0">
                <a:solidFill>
                  <a:schemeClr val="tx1">
                    <a:lumMod val="75000"/>
                  </a:schemeClr>
                </a:solidFill>
              </a:rPr>
              <a:t>)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– the most important body -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adopt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ion of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 standpoints in the matters of particular kind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issues pertaining to both Divisions </a:t>
            </a:r>
            <a:r>
              <a:rPr lang="cs-CZ" sz="5600" smtClean="0">
                <a:solidFill>
                  <a:schemeClr val="tx1">
                    <a:lumMod val="75000"/>
                  </a:schemeClr>
                </a:solidFill>
              </a:rPr>
              <a:t>, issues </a:t>
            </a:r>
            <a:r>
              <a:rPr lang="en-US" sz="5600" smtClean="0">
                <a:solidFill>
                  <a:schemeClr val="tx1">
                    <a:lumMod val="75000"/>
                  </a:schemeClr>
                </a:solidFill>
              </a:rPr>
              <a:t>disputable between the Divisions</a:t>
            </a:r>
            <a:endParaRPr lang="cs-CZ" sz="7200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542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HIGH COURTS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81125"/>
            <a:ext cx="9258157" cy="48081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2 high courts seated in 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Brno and Olomouc </a:t>
            </a:r>
          </a:p>
          <a:p>
            <a:pPr>
              <a:lnSpc>
                <a:spcPct val="120000"/>
              </a:lnSpc>
              <a:defRPr/>
            </a:pPr>
            <a:endParaRPr 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Three-member panels </a:t>
            </a:r>
            <a:endParaRPr lang="en-US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second instance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in cases decided at first instance by the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regional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 courts belonging to their areas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REGIONAL COURTS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7 regional courts and Municipal Court in Prague </a:t>
            </a:r>
            <a:r>
              <a:rPr lang="cs-CZ" smtClean="0">
                <a:solidFill>
                  <a:schemeClr val="tx1">
                    <a:lumMod val="75000"/>
                  </a:schemeClr>
                </a:solidFill>
              </a:rPr>
              <a:t>(three-member panels/single judge) 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second instance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in cases decided at first instance by the district courts belonging to their areas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first instance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- § 9 (2) of the Civil Procedure Act (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</a:t>
            </a: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administrative justice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(Code of Administration Justice)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DISTRICT COURTS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Area courts in Prague, Municipal Court in Brno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of first instance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- § 9 (1) of the Civil Procedure Act - general rule 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66775" y="1447800"/>
            <a:ext cx="9113838" cy="2314575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JUSTICE</a:t>
            </a: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Legislation,  constitutional grounds, essential attributes, system</a:t>
            </a:r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COURT ADMINISTRATION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4945" y="1304544"/>
            <a:ext cx="9249012" cy="48846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b="1" smtClean="0">
                <a:solidFill>
                  <a:schemeClr val="tx1">
                    <a:lumMod val="75000"/>
                  </a:schemeClr>
                </a:solidFill>
              </a:rPr>
              <a:t>Ministry of Justice of the Czech Republic</a:t>
            </a: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- 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central state administrative body for the courts</a:t>
            </a: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Administratitive activity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– 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directly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/by pr</a:t>
            </a:r>
            <a:r>
              <a:rPr lang="en-US" sz="2400" smtClean="0">
                <a:solidFill>
                  <a:schemeClr val="tx1">
                    <a:lumMod val="75000"/>
                  </a:schemeClr>
                </a:solidFill>
              </a:rPr>
              <a:t>esidents of the courts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Proper function of the judicial system </a:t>
            </a: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038225" y="3019425"/>
            <a:ext cx="8894763" cy="1828800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CIVIL PROCEDURE</a:t>
            </a:r>
            <a:br>
              <a:rPr lang="cs-CZ" b="1" smtClean="0">
                <a:solidFill>
                  <a:schemeClr val="accent2"/>
                </a:solidFill>
              </a:rPr>
            </a:b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CHARACTER, </a:t>
            </a:r>
            <a:r>
              <a:rPr lang="cs-CZ" smtClean="0"/>
              <a:t>TYPES</a:t>
            </a:r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1772" y="305913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FUNDAMENTAL ATTRIBUTES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425" y="1285875"/>
            <a:ext cx="9591532" cy="49033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cs-CZ" sz="2800" smtClean="0">
                <a:solidFill>
                  <a:schemeClr val="tx1">
                    <a:lumMod val="75000"/>
                  </a:schemeClr>
                </a:solidFill>
              </a:rPr>
              <a:t>the procedure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altLang="cs-CZ" sz="2800" smtClean="0">
                <a:solidFill>
                  <a:schemeClr val="tx1">
                    <a:lumMod val="75000"/>
                  </a:schemeClr>
                </a:solidFill>
              </a:rPr>
              <a:t>of court and participants in civil judicial proceedings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to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a</a:t>
            </a:r>
            <a:r>
              <a:rPr lang="en-US" altLang="cs-CZ" sz="2800" b="1" smtClean="0">
                <a:solidFill>
                  <a:schemeClr val="tx1">
                    <a:lumMod val="75000"/>
                  </a:schemeClr>
                </a:solidFill>
              </a:rPr>
              <a:t>ssure protection of </a:t>
            </a: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private </a:t>
            </a:r>
            <a:r>
              <a:rPr lang="en-US" altLang="cs-CZ" sz="2800" b="1" smtClean="0">
                <a:solidFill>
                  <a:schemeClr val="tx1">
                    <a:lumMod val="75000"/>
                  </a:schemeClr>
                </a:solidFill>
              </a:rPr>
              <a:t>rights and lawful interests</a:t>
            </a:r>
            <a:r>
              <a:rPr lang="en-US" altLang="cs-CZ" sz="2800" smtClean="0">
                <a:solidFill>
                  <a:schemeClr val="tx1">
                    <a:lumMod val="75000"/>
                  </a:schemeClr>
                </a:solidFill>
              </a:rPr>
              <a:t> of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altLang="cs-CZ" sz="2800" smtClean="0">
                <a:solidFill>
                  <a:schemeClr val="tx1">
                    <a:lumMod val="75000"/>
                  </a:schemeClr>
                </a:solidFill>
              </a:rPr>
              <a:t>the participants</a:t>
            </a: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court = independent and impartial decision-making body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Legally binding (enforcable) decision 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TYPES 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1" y="1495425"/>
            <a:ext cx="9524856" cy="46938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Contenious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proceedings (litigation, adversary) 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Non-contentious (special)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proceedings (prevention, protection)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Initial proceedings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(court trial)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Execution proceedings </a:t>
            </a: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038225" y="3019425"/>
            <a:ext cx="8894763" cy="1828800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CIVIL PROCEDURE LAW</a:t>
            </a:r>
            <a:br>
              <a:rPr lang="cs-CZ" b="1" smtClean="0">
                <a:solidFill>
                  <a:schemeClr val="accent2"/>
                </a:solidFill>
              </a:rPr>
            </a:b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definition and SOURCES </a:t>
            </a:r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DEFINITION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1" y="1495425"/>
            <a:ext cx="9524856" cy="46938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set of rules regulating civil procedure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(rights and duties of the participating subjects) </a:t>
            </a:r>
          </a:p>
          <a:p>
            <a:pPr>
              <a:lnSpc>
                <a:spcPct val="120000"/>
              </a:lnSpc>
              <a:defRPr/>
            </a:pPr>
            <a:endParaRPr lang="cs-CZ" alt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participating subjects – court, parties and other bodies/persons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SOURCES OF CIVIL PROCEDURE LAW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1" y="1495425"/>
            <a:ext cx="9524856" cy="469380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defRPr/>
            </a:pPr>
            <a:endParaRPr lang="cs-CZ" altLang="cs-CZ" sz="2800" b="1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Code of Civil Procedure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No. 99/1963 Coll.)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Special Proceedings Act 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(No</a:t>
            </a:r>
            <a:r>
              <a:rPr lang="cs-CZ" altLang="cs-CZ" sz="2800" smtClean="0">
                <a:solidFill>
                  <a:schemeClr val="tx1">
                    <a:lumMod val="75000"/>
                  </a:schemeClr>
                </a:solidFill>
              </a:rPr>
              <a:t>. 292/2013 Coll.)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alt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19397" y="1876301"/>
            <a:ext cx="9161217" cy="1293619"/>
          </a:xfrm>
        </p:spPr>
        <p:txBody>
          <a:bodyPr/>
          <a:lstStyle/>
          <a:p>
            <a:r>
              <a:rPr lang="cs-CZ" b="1" smtClean="0">
                <a:solidFill>
                  <a:schemeClr val="accent1"/>
                </a:solidFill>
              </a:rPr>
              <a:t>THANK YOU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19398" y="3811979"/>
            <a:ext cx="9161216" cy="1825802"/>
          </a:xfrm>
        </p:spPr>
        <p:txBody>
          <a:bodyPr/>
          <a:lstStyle/>
          <a:p>
            <a:r>
              <a:rPr lang="cs-CZ" dirty="0" smtClean="0"/>
              <a:t>ANNA.ZEMANDLOVA@LAW.MUNI.CZ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714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829" y="420413"/>
            <a:ext cx="9717006" cy="929415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LEGISLATION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475" y="1333500"/>
            <a:ext cx="9679360" cy="4867603"/>
          </a:xfrm>
        </p:spPr>
        <p:txBody>
          <a:bodyPr>
            <a:normAutofit/>
          </a:bodyPr>
          <a:lstStyle/>
          <a:p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Constitution of the Czech Republic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(No. 1/1993 Sb.)</a:t>
            </a:r>
          </a:p>
          <a:p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Charter of the Fundamental Rights and Freedoms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(Constitutional Act No. 2/1993 Coll.)</a:t>
            </a:r>
          </a:p>
          <a:p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Act on </a:t>
            </a: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Courts </a:t>
            </a: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Judges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(No. 6/2002 Coll.)</a:t>
            </a:r>
          </a:p>
          <a:p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Code of Civil </a:t>
            </a:r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Procedure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(No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. 99/1963 Coll.)</a:t>
            </a:r>
          </a:p>
          <a:p>
            <a:r>
              <a:rPr lang="cs-CZ" altLang="cs-CZ" sz="2400" b="1" smtClean="0">
                <a:solidFill>
                  <a:schemeClr val="tx1">
                    <a:lumMod val="75000"/>
                  </a:schemeClr>
                </a:solidFill>
              </a:rPr>
              <a:t>Special Proceedings Act </a:t>
            </a:r>
            <a:r>
              <a:rPr lang="cs-CZ" altLang="cs-CZ" sz="2400" smtClean="0">
                <a:solidFill>
                  <a:schemeClr val="tx1">
                    <a:lumMod val="75000"/>
                  </a:schemeClr>
                </a:solidFill>
              </a:rPr>
              <a:t>(No</a:t>
            </a:r>
            <a:r>
              <a:rPr lang="cs-CZ" altLang="cs-CZ" sz="2400" smtClean="0">
                <a:solidFill>
                  <a:schemeClr val="tx1">
                    <a:lumMod val="75000"/>
                  </a:schemeClr>
                </a:solidFill>
              </a:rPr>
              <a:t>. 292/2013 Coll.)</a:t>
            </a:r>
          </a:p>
          <a:p>
            <a:r>
              <a:rPr lang="cs-CZ" sz="2400" b="1" smtClean="0">
                <a:solidFill>
                  <a:schemeClr val="tx1">
                    <a:lumMod val="75000"/>
                  </a:schemeClr>
                </a:solidFill>
              </a:rPr>
              <a:t>Code of Administrative Justice 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(No. 150/2002 Coll.)</a:t>
            </a:r>
          </a:p>
          <a:p>
            <a:pPr>
              <a:buNone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  <a:hlinkClick r:id="rId3"/>
              </a:rPr>
              <a:t>https://www.usoud.cz/en/legal-basis/</a:t>
            </a:r>
            <a:endParaRPr lang="cs-CZ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http://public.psp.cz/en/sqw/hp.sqw?k=2060</a:t>
            </a:r>
          </a:p>
          <a:p>
            <a:pPr>
              <a:buNone/>
            </a:pP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http://www.nssoud.cz/docs/caj2002.pdf</a:t>
            </a:r>
          </a:p>
        </p:txBody>
      </p:sp>
    </p:spTree>
    <p:extLst>
      <p:ext uri="{BB962C8B-B14F-4D97-AF65-F5344CB8AC3E}">
        <p14:creationId xmlns:p14="http://schemas.microsoft.com/office/powerpoint/2010/main" xmlns="" val="227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829" y="420413"/>
            <a:ext cx="9717006" cy="929415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CONSTITUTIONAL </a:t>
            </a:r>
            <a:r>
              <a:rPr lang="en-GB" b="1" smtClean="0">
                <a:solidFill>
                  <a:schemeClr val="accent2"/>
                </a:solidFill>
              </a:rPr>
              <a:t>GROUNDS</a:t>
            </a:r>
            <a:r>
              <a:rPr lang="cs-CZ" b="1" smtClean="0">
                <a:solidFill>
                  <a:schemeClr val="accent2"/>
                </a:solidFill>
              </a:rPr>
              <a:t> OF JUSTICE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5429" y="1944914"/>
            <a:ext cx="9615406" cy="4256189"/>
          </a:xfrm>
        </p:spPr>
        <p:txBody>
          <a:bodyPr/>
          <a:lstStyle/>
          <a:p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</a:t>
            </a: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 rule of law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principle</a:t>
            </a: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 (r</a:t>
            </a:r>
            <a:r>
              <a:rPr lang="en-US" sz="2400" smtClean="0">
                <a:solidFill>
                  <a:schemeClr val="tx2">
                    <a:lumMod val="75000"/>
                  </a:schemeClr>
                </a:solidFill>
              </a:rPr>
              <a:t>espect </a:t>
            </a: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and judicial protection of</a:t>
            </a:r>
            <a:r>
              <a:rPr lang="en-US" sz="2400" smtClean="0">
                <a:solidFill>
                  <a:schemeClr val="tx2">
                    <a:lumMod val="75000"/>
                  </a:schemeClr>
                </a:solidFill>
              </a:rPr>
              <a:t> the rights and freedoms of </a:t>
            </a: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individuals) – Art. 1 (1), Art. 4 </a:t>
            </a: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of the Constitution</a:t>
            </a:r>
            <a:endParaRPr lang="cs-CZ" sz="240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cs-CZ" sz="2400" smtClean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S</a:t>
            </a:r>
            <a:r>
              <a:rPr lang="en-US" sz="2400" smtClean="0">
                <a:solidFill>
                  <a:schemeClr val="tx1">
                    <a:lumMod val="65000"/>
                  </a:schemeClr>
                </a:solidFill>
              </a:rPr>
              <a:t>tate authority </a:t>
            </a:r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= </a:t>
            </a:r>
            <a:r>
              <a:rPr lang="en-US" sz="2400" smtClean="0">
                <a:solidFill>
                  <a:schemeClr val="tx1">
                    <a:lumMod val="65000"/>
                  </a:schemeClr>
                </a:solidFill>
              </a:rPr>
              <a:t>legislative, executive, </a:t>
            </a:r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en-US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judicial bodies</a:t>
            </a:r>
            <a:endParaRPr lang="cs-CZ" sz="240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    (autonomy, separation, independence)</a:t>
            </a:r>
            <a:endParaRPr lang="cs-CZ" sz="2400" smtClean="0">
              <a:solidFill>
                <a:schemeClr val="tx1">
                  <a:lumMod val="65000"/>
                </a:schemeClr>
              </a:solidFill>
            </a:endParaRPr>
          </a:p>
          <a:p>
            <a:endParaRPr lang="cs-CZ" sz="2400" smtClean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Judicial power - Chapter </a:t>
            </a:r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4 of the Constitution </a:t>
            </a:r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– </a:t>
            </a:r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courts and judges independency</a:t>
            </a:r>
            <a:endParaRPr lang="cs-CZ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4014" y="461933"/>
            <a:ext cx="8537721" cy="78274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ESSENTIAL ATTRIBUTES OF JUSTICE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4443" y="1634671"/>
            <a:ext cx="9499292" cy="4517446"/>
          </a:xfrm>
        </p:spPr>
        <p:txBody>
          <a:bodyPr>
            <a:normAutofit fontScale="92500" lnSpcReduction="10000"/>
          </a:bodyPr>
          <a:lstStyle/>
          <a:p>
            <a:pPr marL="441325" indent="-441325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Judicial power </a:t>
            </a:r>
            <a:r>
              <a:rPr lang="cs-CZ" sz="3000" smtClean="0">
                <a:solidFill>
                  <a:schemeClr val="tx1">
                    <a:lumMod val="65000"/>
                  </a:schemeClr>
                </a:solidFill>
              </a:rPr>
              <a:t>= state power exercised by 		independents courts (protection of individual rights and interests)</a:t>
            </a:r>
            <a:endParaRPr lang="cs-CZ" sz="30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441325" indent="-441325">
              <a:lnSpc>
                <a:spcPct val="110000"/>
              </a:lnSpc>
            </a:pPr>
            <a:endParaRPr lang="cs-CZ" sz="30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441325" indent="-441325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Considering and legally binding decision-making in individual cases </a:t>
            </a:r>
          </a:p>
          <a:p>
            <a:pPr marL="449263" indent="-449263">
              <a:lnSpc>
                <a:spcPct val="110000"/>
              </a:lnSpc>
            </a:pPr>
            <a:endParaRPr lang="cs-CZ" sz="3000" smtClean="0">
              <a:solidFill>
                <a:schemeClr val="tx1">
                  <a:lumMod val="65000"/>
                </a:schemeClr>
              </a:solidFill>
            </a:endParaRPr>
          </a:p>
          <a:p>
            <a:pPr marL="449263" indent="-449263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Procedure set by the law </a:t>
            </a:r>
            <a:r>
              <a:rPr lang="cs-CZ" sz="3000" smtClean="0">
                <a:solidFill>
                  <a:schemeClr val="tx1">
                    <a:lumMod val="65000"/>
                  </a:schemeClr>
                </a:solidFill>
              </a:rPr>
              <a:t>(criminal, civil and administrative judicial procedure)</a:t>
            </a:r>
            <a:endParaRPr lang="cs-CZ" sz="3000" dirty="0" smtClean="0">
              <a:solidFill>
                <a:schemeClr val="tx1">
                  <a:lumMod val="65000"/>
                </a:schemeClr>
              </a:solidFill>
            </a:endParaRPr>
          </a:p>
          <a:p>
            <a:pPr lvl="1"/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869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0887" y="440545"/>
            <a:ext cx="7921238" cy="843969"/>
          </a:xfrm>
        </p:spPr>
        <p:txBody>
          <a:bodyPr/>
          <a:lstStyle/>
          <a:p>
            <a:pPr algn="ctr"/>
            <a:r>
              <a:rPr lang="en-GB" b="1" smtClean="0">
                <a:solidFill>
                  <a:schemeClr val="accent2"/>
                </a:solidFill>
              </a:rPr>
              <a:t>SYSTEM</a:t>
            </a:r>
            <a:r>
              <a:rPr lang="cs-CZ" b="1" smtClean="0">
                <a:solidFill>
                  <a:schemeClr val="accent2"/>
                </a:solidFill>
              </a:rPr>
              <a:t>  OF JUSTICE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9085" y="1485900"/>
            <a:ext cx="9201749" cy="506004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r>
              <a:rPr lang="cs-CZ" sz="4000" smtClean="0">
                <a:solidFill>
                  <a:schemeClr val="tx1">
                    <a:lumMod val="75000"/>
                  </a:schemeClr>
                </a:solidFill>
              </a:rPr>
              <a:t> 	</a:t>
            </a: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CIVIL JUSTICE </a:t>
            </a:r>
            <a:r>
              <a:rPr lang="cs-CZ" sz="3000" smtClean="0">
                <a:solidFill>
                  <a:schemeClr val="tx1">
                    <a:lumMod val="75000"/>
                  </a:schemeClr>
                </a:solidFill>
              </a:rPr>
              <a:t>(private law issues)</a:t>
            </a:r>
            <a:endParaRPr lang="cs-CZ" sz="4000" smtClean="0">
              <a:solidFill>
                <a:schemeClr val="tx1">
                  <a:lumMod val="75000"/>
                </a:schemeClr>
              </a:solidFill>
            </a:endParaRPr>
          </a:p>
          <a:p>
            <a:pPr marL="536575" lvl="1" indent="-536575">
              <a:lnSpc>
                <a:spcPct val="120000"/>
              </a:lnSpc>
            </a:pPr>
            <a:r>
              <a:rPr lang="cs-CZ" sz="38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CRIMINAL JUSTICE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(guilt and punishment for criminal offences)</a:t>
            </a:r>
            <a:endParaRPr lang="cs-CZ" sz="3800" smtClean="0">
              <a:solidFill>
                <a:schemeClr val="tx1">
                  <a:lumMod val="75000"/>
                </a:schemeClr>
              </a:solidFill>
            </a:endParaRPr>
          </a:p>
          <a:p>
            <a:pPr marL="536575" indent="-536575">
              <a:lnSpc>
                <a:spcPct val="120000"/>
              </a:lnSpc>
            </a:pP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ADMNISTRATIVE JUSTICE</a:t>
            </a:r>
            <a:r>
              <a:rPr lang="cs-CZ" sz="40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2600" smtClean="0">
                <a:solidFill>
                  <a:schemeClr val="tx1">
                    <a:lumMod val="75000"/>
                  </a:schemeClr>
                </a:solidFill>
              </a:rPr>
              <a:t>(protection against administrative decisions/inacion/unlawful interference)</a:t>
            </a:r>
            <a:endParaRPr lang="cs-CZ" sz="3000" smtClean="0">
              <a:solidFill>
                <a:schemeClr val="tx1">
                  <a:lumMod val="75000"/>
                </a:schemeClr>
              </a:solidFill>
            </a:endParaRPr>
          </a:p>
          <a:p>
            <a:pPr marL="536575" indent="-536575">
              <a:lnSpc>
                <a:spcPct val="120000"/>
              </a:lnSpc>
            </a:pP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CONSTITUIONAL JUSTICE </a:t>
            </a:r>
            <a:r>
              <a:rPr lang="cs-CZ" sz="2800" smtClean="0">
                <a:solidFill>
                  <a:schemeClr val="tx2">
                    <a:lumMod val="75000"/>
                  </a:schemeClr>
                </a:solidFill>
              </a:rPr>
              <a:t>(protection of constitutionality) </a:t>
            </a:r>
            <a:endParaRPr lang="cs-CZ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15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ORGANISATION OF JUSTICE</a:t>
            </a: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FUNDAMENTAL </a:t>
            </a:r>
            <a:r>
              <a:rPr lang="cs-CZ" smtClean="0"/>
              <a:t>PRINCIPLES, judicial </a:t>
            </a:r>
            <a:r>
              <a:rPr lang="cs-CZ" smtClean="0"/>
              <a:t>systEm</a:t>
            </a:r>
            <a:r>
              <a:rPr lang="cs-CZ" smtClean="0"/>
              <a:t>, courts hierarchy</a:t>
            </a: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3377" y="240976"/>
            <a:ext cx="8943929" cy="1256482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FUNDAMENTAL PRINCIPLES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7829" y="1436913"/>
            <a:ext cx="9463005" cy="4764189"/>
          </a:xfrm>
        </p:spPr>
        <p:txBody>
          <a:bodyPr>
            <a:normAutofit/>
          </a:bodyPr>
          <a:lstStyle/>
          <a:p>
            <a:r>
              <a:rPr lang="en-GB" sz="3200" b="1" smtClean="0">
                <a:solidFill>
                  <a:schemeClr val="tx1">
                    <a:lumMod val="75000"/>
                  </a:schemeClr>
                </a:solidFill>
              </a:rPr>
              <a:t>Independence and impartiality </a:t>
            </a:r>
            <a:r>
              <a:rPr lang="en-GB" sz="3200" smtClean="0">
                <a:solidFill>
                  <a:schemeClr val="tx1">
                    <a:lumMod val="75000"/>
                  </a:schemeClr>
                </a:solidFill>
              </a:rPr>
              <a:t>of courts and judges </a:t>
            </a:r>
          </a:p>
          <a:p>
            <a:endParaRPr lang="cs-CZ" sz="320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GB" sz="3200" smtClean="0">
                <a:solidFill>
                  <a:schemeClr val="tx1">
                    <a:lumMod val="75000"/>
                  </a:schemeClr>
                </a:solidFill>
              </a:rPr>
              <a:t>Judiciary exercised only by </a:t>
            </a:r>
            <a:r>
              <a:rPr lang="en-GB" sz="3200" b="1" smtClean="0">
                <a:solidFill>
                  <a:schemeClr val="tx1">
                    <a:lumMod val="75000"/>
                  </a:schemeClr>
                </a:solidFill>
              </a:rPr>
              <a:t>courts</a:t>
            </a:r>
            <a:endParaRPr lang="en-GB" sz="3200" smtClean="0">
              <a:solidFill>
                <a:schemeClr val="tx1">
                  <a:lumMod val="75000"/>
                </a:schemeClr>
              </a:solidFill>
            </a:endParaRPr>
          </a:p>
          <a:p>
            <a:endParaRPr lang="cs-CZ" sz="320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GB" sz="3200" smtClean="0">
                <a:solidFill>
                  <a:schemeClr val="tx1">
                    <a:lumMod val="75000"/>
                  </a:schemeClr>
                </a:solidFill>
              </a:rPr>
              <a:t>Principle of „statutory judge“ </a:t>
            </a:r>
          </a:p>
          <a:p>
            <a:endParaRPr lang="cs-CZ" sz="320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GB" sz="3200" smtClean="0">
                <a:solidFill>
                  <a:schemeClr val="tx1">
                    <a:lumMod val="75000"/>
                  </a:schemeClr>
                </a:solidFill>
              </a:rPr>
              <a:t>Involv</a:t>
            </a:r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e</a:t>
            </a:r>
            <a:r>
              <a:rPr lang="en-GB" sz="3200" smtClean="0">
                <a:solidFill>
                  <a:schemeClr val="tx1">
                    <a:lumMod val="75000"/>
                  </a:schemeClr>
                </a:solidFill>
              </a:rPr>
              <a:t>ment </a:t>
            </a:r>
            <a:r>
              <a:rPr lang="cs-CZ" sz="3200" smtClean="0">
                <a:solidFill>
                  <a:schemeClr val="tx1">
                    <a:lumMod val="75000"/>
                  </a:schemeClr>
                </a:solidFill>
              </a:rPr>
              <a:t>of public (lay judges</a:t>
            </a:r>
            <a:r>
              <a:rPr lang="cs-CZ" sz="240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en-GB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71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21" y="294290"/>
            <a:ext cx="7885703" cy="1212116"/>
          </a:xfrm>
        </p:spPr>
        <p:txBody>
          <a:bodyPr/>
          <a:lstStyle/>
          <a:p>
            <a:pPr algn="ctr"/>
            <a:r>
              <a:rPr lang="cs-CZ" sz="3600" b="1" smtClean="0">
                <a:solidFill>
                  <a:schemeClr val="accent2"/>
                </a:solidFill>
              </a:rPr>
              <a:t>INDEPENDENCE AND IMPARTIALITY OF COURTS AND JUDGES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543" y="2008413"/>
            <a:ext cx="9626291" cy="444137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cs-CZ" sz="3200" smtClean="0">
                <a:solidFill>
                  <a:schemeClr val="tx1">
                    <a:lumMod val="65000"/>
                  </a:schemeClr>
                </a:solidFill>
              </a:rPr>
              <a:t>J</a:t>
            </a:r>
            <a:r>
              <a:rPr lang="en-US" sz="3200" smtClean="0">
                <a:solidFill>
                  <a:schemeClr val="tx1">
                    <a:lumMod val="65000"/>
                  </a:schemeClr>
                </a:solidFill>
              </a:rPr>
              <a:t>udicial independence </a:t>
            </a:r>
            <a:r>
              <a:rPr lang="cs-CZ" sz="3200" smtClean="0">
                <a:solidFill>
                  <a:schemeClr val="tx1">
                    <a:lumMod val="65000"/>
                  </a:schemeClr>
                </a:solidFill>
              </a:rPr>
              <a:t>is not</a:t>
            </a:r>
            <a:r>
              <a:rPr lang="en-US" sz="3200" smtClean="0">
                <a:solidFill>
                  <a:schemeClr val="tx1">
                    <a:lumMod val="65000"/>
                  </a:schemeClr>
                </a:solidFill>
              </a:rPr>
              <a:t> the private right of judges but</a:t>
            </a:r>
            <a:r>
              <a:rPr lang="en-US" sz="3200" b="1" smtClean="0">
                <a:solidFill>
                  <a:schemeClr val="tx1">
                    <a:lumMod val="65000"/>
                  </a:schemeClr>
                </a:solidFill>
              </a:rPr>
              <a:t> the</a:t>
            </a:r>
            <a:r>
              <a:rPr lang="cs-CZ" sz="3200" b="1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en-US" sz="3200" b="1" smtClean="0">
                <a:solidFill>
                  <a:schemeClr val="tx1">
                    <a:lumMod val="65000"/>
                  </a:schemeClr>
                </a:solidFill>
              </a:rPr>
              <a:t>foundation of judicial impartiality and a</a:t>
            </a:r>
            <a:r>
              <a:rPr lang="cs-CZ" sz="3200" b="1" smtClean="0">
                <a:solidFill>
                  <a:schemeClr val="tx1">
                    <a:lumMod val="65000"/>
                  </a:schemeClr>
                </a:solidFill>
              </a:rPr>
              <a:t> consttutional right</a:t>
            </a:r>
          </a:p>
          <a:p>
            <a:pPr>
              <a:lnSpc>
                <a:spcPct val="110000"/>
              </a:lnSpc>
            </a:pPr>
            <a:r>
              <a:rPr lang="cs-CZ" sz="3200" b="1" smtClean="0">
                <a:solidFill>
                  <a:schemeClr val="tx1">
                    <a:lumMod val="65000"/>
                  </a:schemeClr>
                </a:solidFill>
              </a:rPr>
              <a:t>Independent judiciary </a:t>
            </a:r>
            <a:r>
              <a:rPr lang="cs-CZ" sz="3200" smtClean="0">
                <a:solidFill>
                  <a:schemeClr val="tx1">
                    <a:lumMod val="65000"/>
                  </a:schemeClr>
                </a:solidFill>
              </a:rPr>
              <a:t>(free from extraneous influence)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Art . 6 ECHR 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Art. 81 s 82 </a:t>
            </a: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of the </a:t>
            </a: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Constitution 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Art. 36 of </a:t>
            </a: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the Charter </a:t>
            </a: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of Fundamental Rights and Freedoms</a:t>
            </a:r>
          </a:p>
          <a:p>
            <a:pPr lvl="1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§ 1 and 79 of the Act No 6/2002 Coll., on Courts, Judges, Lay –judges and the State Administration of Courts</a:t>
            </a:r>
            <a:endParaRPr lang="cs-CZ" sz="2400" smtClean="0">
              <a:solidFill>
                <a:schemeClr val="tx1">
                  <a:lumMod val="65000"/>
                </a:schemeClr>
              </a:solidFill>
            </a:endParaRPr>
          </a:p>
          <a:p>
            <a:endParaRPr lang="cs-CZ" sz="3200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4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664</TotalTime>
  <Words>1214</Words>
  <Application>Microsoft Office PowerPoint</Application>
  <PresentationFormat>Vlastní</PresentationFormat>
  <Paragraphs>198</Paragraphs>
  <Slides>27</Slides>
  <Notes>22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Ion</vt:lpstr>
      <vt:lpstr>JUSTICE ORGANISATION OF JUSTICE CIVIL PROCEDURE CIVIL PROCEDURE LAW</vt:lpstr>
      <vt:lpstr>JUSTICE</vt:lpstr>
      <vt:lpstr>LEGISLATION</vt:lpstr>
      <vt:lpstr>CONSTITUTIONAL GROUNDS OF JUSTICE</vt:lpstr>
      <vt:lpstr>ESSENTIAL ATTRIBUTES OF JUSTICE</vt:lpstr>
      <vt:lpstr>SYSTEM  OF JUSTICE</vt:lpstr>
      <vt:lpstr>ORGANISATION OF JUSTICE</vt:lpstr>
      <vt:lpstr>FUNDAMENTAL PRINCIPLES</vt:lpstr>
      <vt:lpstr>INDEPENDENCE AND IMPARTIALITY OF COURTS AND JUDGES</vt:lpstr>
      <vt:lpstr>OBJECTIVE CONDITIONS AND GURANTEES </vt:lpstr>
      <vt:lpstr>„STATUTORY JUDGE“ PRINCIPLE </vt:lpstr>
      <vt:lpstr>JUDICIAL SYSTEM</vt:lpstr>
      <vt:lpstr>CONSTITUTIONAL COURT</vt:lpstr>
      <vt:lpstr>SUPREME ADMINISTRATIVE COURT</vt:lpstr>
      <vt:lpstr>COURT HIERARCHY</vt:lpstr>
      <vt:lpstr>SUPREME COURT</vt:lpstr>
      <vt:lpstr>HIGH COURTS </vt:lpstr>
      <vt:lpstr>REGIONAL COURTS </vt:lpstr>
      <vt:lpstr>DISTRICT COURTS </vt:lpstr>
      <vt:lpstr>COURT ADMINISTRATION</vt:lpstr>
      <vt:lpstr>CIVIL PROCEDURE </vt:lpstr>
      <vt:lpstr>FUNDAMENTAL ATTRIBUTES</vt:lpstr>
      <vt:lpstr>TYPES </vt:lpstr>
      <vt:lpstr>CIVIL PROCEDURE LAW </vt:lpstr>
      <vt:lpstr>DEFINITION</vt:lpstr>
      <vt:lpstr>SOURCES OF CIVIL PROCEDURE LAW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Justice</dc:title>
  <dc:creator>Petr Hořín</dc:creator>
  <cp:lastModifiedBy>Anna</cp:lastModifiedBy>
  <cp:revision>326</cp:revision>
  <cp:lastPrinted>2019-09-19T12:46:21Z</cp:lastPrinted>
  <dcterms:created xsi:type="dcterms:W3CDTF">2019-09-17T19:07:43Z</dcterms:created>
  <dcterms:modified xsi:type="dcterms:W3CDTF">2019-12-06T22:59:07Z</dcterms:modified>
</cp:coreProperties>
</file>