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23"/>
  </p:notesMasterIdLst>
  <p:handoutMasterIdLst>
    <p:handoutMasterId r:id="rId24"/>
  </p:handoutMasterIdLst>
  <p:sldIdLst>
    <p:sldId id="261" r:id="rId2"/>
    <p:sldId id="353" r:id="rId3"/>
    <p:sldId id="371" r:id="rId4"/>
    <p:sldId id="372" r:id="rId5"/>
    <p:sldId id="374" r:id="rId6"/>
    <p:sldId id="376" r:id="rId7"/>
    <p:sldId id="375" r:id="rId8"/>
    <p:sldId id="377" r:id="rId9"/>
    <p:sldId id="386" r:id="rId10"/>
    <p:sldId id="387" r:id="rId11"/>
    <p:sldId id="378" r:id="rId12"/>
    <p:sldId id="388" r:id="rId13"/>
    <p:sldId id="379" r:id="rId14"/>
    <p:sldId id="380" r:id="rId15"/>
    <p:sldId id="381" r:id="rId16"/>
    <p:sldId id="389" r:id="rId17"/>
    <p:sldId id="382" r:id="rId18"/>
    <p:sldId id="383" r:id="rId19"/>
    <p:sldId id="384" r:id="rId20"/>
    <p:sldId id="390" r:id="rId21"/>
    <p:sldId id="385" r:id="rId22"/>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28" autoAdjust="0"/>
    <p:restoredTop sz="83835" autoAdjust="0"/>
  </p:normalViewPr>
  <p:slideViewPr>
    <p:cSldViewPr snapToGrid="0">
      <p:cViewPr varScale="1">
        <p:scale>
          <a:sx n="95" d="100"/>
          <a:sy n="95" d="100"/>
        </p:scale>
        <p:origin x="1110" y="90"/>
      </p:cViewPr>
      <p:guideLst>
        <p:guide orient="horz" pos="1120"/>
        <p:guide orient="horz" pos="1272"/>
        <p:guide orient="horz" pos="715"/>
        <p:guide orient="horz" pos="3861"/>
        <p:guide orient="horz" pos="3944"/>
        <p:guide pos="428"/>
        <p:guide pos="7224"/>
        <p:guide pos="909"/>
        <p:guide pos="3688"/>
        <p:guide pos="3968"/>
      </p:guideLst>
    </p:cSldViewPr>
  </p:slideViewPr>
  <p:notesTextViewPr>
    <p:cViewPr>
      <p:scale>
        <a:sx n="1" d="1"/>
        <a:sy n="1" d="1"/>
      </p:scale>
      <p:origin x="0" y="0"/>
    </p:cViewPr>
  </p:notesTextViewPr>
  <p:notesViewPr>
    <p:cSldViewPr snapToGrid="0">
      <p:cViewPr varScale="1">
        <p:scale>
          <a:sx n="125" d="100"/>
          <a:sy n="125" d="100"/>
        </p:scale>
        <p:origin x="400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adpis text - tři sloupce">
    <p:spTree>
      <p:nvGrpSpPr>
        <p:cNvPr id="1" name=""/>
        <p:cNvGrpSpPr/>
        <p:nvPr/>
      </p:nvGrpSpPr>
      <p:grpSpPr>
        <a:xfrm>
          <a:off x="0" y="0"/>
          <a:ext cx="0" cy="0"/>
          <a:chOff x="0" y="0"/>
          <a:chExt cx="0" cy="0"/>
        </a:xfrm>
      </p:grpSpPr>
      <p:sp>
        <p:nvSpPr>
          <p:cNvPr id="7"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sz="1000">
                <a:solidFill>
                  <a:schemeClr val="tx2"/>
                </a:solidFill>
              </a:defRPr>
            </a:lvl1pPr>
          </a:lstStyle>
          <a:p>
            <a:r>
              <a:rPr lang="cs-CZ" dirty="0"/>
              <a:t>Definujte zápatí - název prezentace / pracoviště</a:t>
            </a:r>
          </a:p>
        </p:txBody>
      </p:sp>
      <p:sp>
        <p:nvSpPr>
          <p:cNvPr id="8" name="Rectangle 18"/>
          <p:cNvSpPr>
            <a:spLocks noGrp="1" noChangeArrowheads="1"/>
          </p:cNvSpPr>
          <p:nvPr>
            <p:ph type="sldNum" sz="quarter" idx="4"/>
          </p:nvPr>
        </p:nvSpPr>
        <p:spPr bwMode="auto">
          <a:xfrm>
            <a:off x="413999" y="6228000"/>
            <a:ext cx="304797"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lvl1pPr algn="r">
              <a:defRPr sz="1200" b="1">
                <a:solidFill>
                  <a:schemeClr val="tx2"/>
                </a:solidFill>
              </a:defRPr>
            </a:lvl1pPr>
          </a:lstStyle>
          <a:p>
            <a:pPr algn="l"/>
            <a:fld id="{0DE708CC-0C3F-4567-9698-B54C0F35BD31}" type="slidenum">
              <a:rPr lang="cs-CZ" altLang="cs-CZ" smtClean="0"/>
              <a:pPr algn="l"/>
              <a:t>‹#›</a:t>
            </a:fld>
            <a:endParaRPr lang="cs-CZ" altLang="cs-CZ" dirty="0"/>
          </a:p>
        </p:txBody>
      </p:sp>
      <p:sp>
        <p:nvSpPr>
          <p:cNvPr id="3" name="Zástupný symbol pro text 2">
            <a:extLst>
              <a:ext uri="{FF2B5EF4-FFF2-40B4-BE49-F238E27FC236}">
                <a16:creationId xmlns:a16="http://schemas.microsoft.com/office/drawing/2014/main" id="{14E9C526-F9E2-493E-8E4A-29B794863916}"/>
              </a:ext>
            </a:extLst>
          </p:cNvPr>
          <p:cNvSpPr>
            <a:spLocks noGrp="1"/>
          </p:cNvSpPr>
          <p:nvPr>
            <p:ph type="body" sz="quarter" idx="10"/>
          </p:nvPr>
        </p:nvSpPr>
        <p:spPr>
          <a:xfrm>
            <a:off x="718797" y="1871999"/>
            <a:ext cx="3312000" cy="3960000"/>
          </a:xfrm>
        </p:spPr>
        <p:txBody>
          <a:bodyPr/>
          <a:lstStyle>
            <a:lvl1pPr>
              <a:lnSpc>
                <a:spcPts val="2300"/>
              </a:lnSpc>
              <a:defRPr sz="2000">
                <a:solidFill>
                  <a:schemeClr val="tx2"/>
                </a:solidFill>
              </a:defRPr>
            </a:lvl1pPr>
            <a:lvl2pPr>
              <a:lnSpc>
                <a:spcPts val="2300"/>
              </a:lnSpc>
              <a:defRPr sz="2000">
                <a:solidFill>
                  <a:schemeClr val="tx2"/>
                </a:solidFill>
              </a:defRPr>
            </a:lvl2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9" name="Zástupný symbol pro text 8">
            <a:extLst>
              <a:ext uri="{FF2B5EF4-FFF2-40B4-BE49-F238E27FC236}">
                <a16:creationId xmlns:a16="http://schemas.microsoft.com/office/drawing/2014/main" id="{D9B1B16E-C592-4760-9D83-22FA9763E62B}"/>
              </a:ext>
            </a:extLst>
          </p:cNvPr>
          <p:cNvSpPr>
            <a:spLocks noGrp="1"/>
          </p:cNvSpPr>
          <p:nvPr>
            <p:ph type="body" sz="quarter" idx="11"/>
          </p:nvPr>
        </p:nvSpPr>
        <p:spPr>
          <a:xfrm>
            <a:off x="4320001" y="1872000"/>
            <a:ext cx="7153200" cy="3960000"/>
          </a:xfrm>
        </p:spPr>
        <p:txBody>
          <a:bodyPr numCol="2" spcCol="288000"/>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10" name="Nadpis 9">
            <a:extLst>
              <a:ext uri="{FF2B5EF4-FFF2-40B4-BE49-F238E27FC236}">
                <a16:creationId xmlns:a16="http://schemas.microsoft.com/office/drawing/2014/main" id="{600FB58D-598D-4588-A1F6-D6BA04F897F5}"/>
              </a:ext>
            </a:extLst>
          </p:cNvPr>
          <p:cNvSpPr>
            <a:spLocks noGrp="1"/>
          </p:cNvSpPr>
          <p:nvPr>
            <p:ph type="title"/>
          </p:nvPr>
        </p:nvSpPr>
        <p:spPr/>
        <p:txBody>
          <a:bodyPr/>
          <a:lstStyle/>
          <a:p>
            <a:r>
              <a:rPr lang="cs-CZ"/>
              <a:t>Klepnutím lze upravit styl předlohy nadpisů.</a:t>
            </a:r>
            <a:endParaRPr lang="cs-CZ" dirty="0"/>
          </a:p>
        </p:txBody>
      </p:sp>
      <p:sp>
        <p:nvSpPr>
          <p:cNvPr id="13" name="Zástupný symbol pro text 7">
            <a:extLst>
              <a:ext uri="{FF2B5EF4-FFF2-40B4-BE49-F238E27FC236}">
                <a16:creationId xmlns:a16="http://schemas.microsoft.com/office/drawing/2014/main" id="{052AF5FE-F020-4775-A5D1-07BD66BDF4DC}"/>
              </a:ext>
            </a:extLst>
          </p:cNvPr>
          <p:cNvSpPr>
            <a:spLocks noGrp="1"/>
          </p:cNvSpPr>
          <p:nvPr>
            <p:ph type="body" sz="quarter" idx="13"/>
          </p:nvPr>
        </p:nvSpPr>
        <p:spPr>
          <a:xfrm>
            <a:off x="720725" y="1296000"/>
            <a:ext cx="10752138" cy="452437"/>
          </a:xfrm>
        </p:spPr>
        <p:txBody>
          <a:bodyPr lIns="0" tIns="0" rIns="0" bIns="0">
            <a:noAutofit/>
          </a:bodyPr>
          <a:lstStyle>
            <a:lvl1pPr algn="l">
              <a:lnSpc>
                <a:spcPts val="2300"/>
              </a:lnSpc>
              <a:defRPr sz="2000" b="0">
                <a:solidFill>
                  <a:schemeClr val="tx2"/>
                </a:solidFill>
              </a:defRPr>
            </a:lvl1pPr>
          </a:lstStyle>
          <a:p>
            <a:pPr lvl="0"/>
            <a:r>
              <a:rPr lang="cs-CZ"/>
              <a:t>Klepnutím lze upravit styly předlohy textu.</a:t>
            </a:r>
          </a:p>
        </p:txBody>
      </p:sp>
      <p:pic>
        <p:nvPicPr>
          <p:cNvPr id="14" name="Obrázek 13">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81277" y="6133286"/>
            <a:ext cx="867342" cy="59846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Úvodní strana – pozitiv">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p>
            <a:r>
              <a:rPr lang="cs-CZ"/>
              <a:t>Definujte zápatí - název prezentace / pracoviště</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414000" y="3005999"/>
            <a:ext cx="11361600" cy="1800000"/>
          </a:xfrm>
        </p:spPr>
        <p:txBody>
          <a:bodyPr/>
          <a:lstStyle>
            <a:lvl1pPr algn="ctr">
              <a:defRPr/>
            </a:lvl1pPr>
          </a:lstStyle>
          <a:p>
            <a:r>
              <a:rPr lang="cs-CZ"/>
              <a:t>Klepnutím lze upravit styl předlohy nadpisů.</a:t>
            </a:r>
            <a:endParaRPr lang="cs-CZ"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4000" y="414000"/>
            <a:ext cx="1546943" cy="1067391"/>
          </a:xfrm>
          <a:prstGeom prst="rect">
            <a:avLst/>
          </a:prstGeom>
        </p:spPr>
      </p:pic>
    </p:spTree>
    <p:extLst>
      <p:ext uri="{BB962C8B-B14F-4D97-AF65-F5344CB8AC3E}">
        <p14:creationId xmlns:p14="http://schemas.microsoft.com/office/powerpoint/2010/main" val="935384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Úvodní strana – negativ">
    <p:bg>
      <p:bgPr>
        <a:solidFill>
          <a:srgbClr val="9100DC"/>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dirty="0"/>
              <a:t>Definujte zápatí - název prezentace / pracoviště</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15C13AB4-C60C-41BB-A80B-0F32B6CAD462}"/>
              </a:ext>
            </a:extLst>
          </p:cNvPr>
          <p:cNvSpPr>
            <a:spLocks noGrp="1"/>
          </p:cNvSpPr>
          <p:nvPr>
            <p:ph type="title"/>
          </p:nvPr>
        </p:nvSpPr>
        <p:spPr>
          <a:xfrm>
            <a:off x="414000" y="3005999"/>
            <a:ext cx="11361600" cy="1800000"/>
          </a:xfrm>
        </p:spPr>
        <p:txBody>
          <a:bodyPr/>
          <a:lstStyle>
            <a:lvl1pPr algn="ctr">
              <a:defRPr>
                <a:solidFill>
                  <a:schemeClr val="bg1"/>
                </a:solidFill>
              </a:defRPr>
            </a:lvl1pPr>
          </a:lstStyle>
          <a:p>
            <a:r>
              <a:rPr lang="cs-CZ"/>
              <a:t>Klepnutím lze upravit styl předlohy nadpisů.</a:t>
            </a:r>
            <a:endParaRPr lang="cs-CZ" dirty="0"/>
          </a:p>
        </p:txBody>
      </p:sp>
      <p:pic>
        <p:nvPicPr>
          <p:cNvPr id="6" name="Obrázek 5">
            <a:extLst>
              <a:ext uri="{FF2B5EF4-FFF2-40B4-BE49-F238E27FC236}">
                <a16:creationId xmlns:a16="http://schemas.microsoft.com/office/drawing/2014/main" id="{9D114D9D-A2CF-4840-9721-521117432B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4000" y="414000"/>
            <a:ext cx="1535992" cy="1059835"/>
          </a:xfrm>
          <a:prstGeom prst="rect">
            <a:avLst/>
          </a:prstGeom>
        </p:spPr>
      </p:pic>
    </p:spTree>
    <p:extLst>
      <p:ext uri="{BB962C8B-B14F-4D97-AF65-F5344CB8AC3E}">
        <p14:creationId xmlns:p14="http://schemas.microsoft.com/office/powerpoint/2010/main" val="18142583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Úvodní strana – fot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dirty="0"/>
              <a:t>Definujte zápatí - název prezentace / pracoviště</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15C13AB4-C60C-41BB-A80B-0F32B6CAD462}"/>
              </a:ext>
            </a:extLst>
          </p:cNvPr>
          <p:cNvSpPr>
            <a:spLocks noGrp="1"/>
          </p:cNvSpPr>
          <p:nvPr>
            <p:ph type="title"/>
          </p:nvPr>
        </p:nvSpPr>
        <p:spPr>
          <a:xfrm>
            <a:off x="414000" y="3005999"/>
            <a:ext cx="11361600" cy="1800000"/>
          </a:xfrm>
        </p:spPr>
        <p:txBody>
          <a:bodyPr/>
          <a:lstStyle>
            <a:lvl1pPr algn="ctr">
              <a:defRPr>
                <a:solidFill>
                  <a:schemeClr val="bg1"/>
                </a:solidFill>
              </a:defRPr>
            </a:lvl1pPr>
          </a:lstStyle>
          <a:p>
            <a:r>
              <a:rPr lang="cs-CZ"/>
              <a:t>Klepnutím lze upravit styl předlohy nadpisů.</a:t>
            </a:r>
            <a:endParaRPr lang="cs-CZ" dirty="0"/>
          </a:p>
        </p:txBody>
      </p:sp>
      <p:pic>
        <p:nvPicPr>
          <p:cNvPr id="8" name="Obrázek 7">
            <a:extLst>
              <a:ext uri="{FF2B5EF4-FFF2-40B4-BE49-F238E27FC236}">
                <a16:creationId xmlns:a16="http://schemas.microsoft.com/office/drawing/2014/main" id="{9D114D9D-A2CF-4840-9721-521117432BB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4000" y="414000"/>
            <a:ext cx="1535992" cy="1059835"/>
          </a:xfrm>
          <a:prstGeom prst="rect">
            <a:avLst/>
          </a:prstGeom>
        </p:spPr>
      </p:pic>
    </p:spTree>
    <p:extLst>
      <p:ext uri="{BB962C8B-B14F-4D97-AF65-F5344CB8AC3E}">
        <p14:creationId xmlns:p14="http://schemas.microsoft.com/office/powerpoint/2010/main" val="34254025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ředěl">
    <p:bg>
      <p:bgPr>
        <a:solidFill>
          <a:srgbClr val="9100DC"/>
        </a:solidFill>
        <a:effectLst/>
      </p:bgPr>
    </p:b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solidFill>
                  <a:srgbClr val="9100DC"/>
                </a:solidFill>
              </a:defRPr>
            </a:lvl1pPr>
          </a:lstStyle>
          <a:p>
            <a:r>
              <a:rPr 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solidFill>
                  <a:srgbClr val="9100DC"/>
                </a:solidFill>
              </a:defRPr>
            </a:lvl1pPr>
          </a:lstStyle>
          <a:p>
            <a:fld id="{0DE708CC-0C3F-4567-9698-B54C0F35BD31}" type="slidenum">
              <a:rPr lang="cs-CZ" altLang="cs-CZ" smtClean="0"/>
              <a:pPr/>
              <a:t>‹#›</a:t>
            </a:fld>
            <a:endParaRPr lang="cs-CZ" altLang="cs-CZ" dirty="0"/>
          </a:p>
        </p:txBody>
      </p:sp>
      <p:pic>
        <p:nvPicPr>
          <p:cNvPr id="5" name="Obrázek 4">
            <a:extLst>
              <a:ext uri="{FF2B5EF4-FFF2-40B4-BE49-F238E27FC236}">
                <a16:creationId xmlns:a16="http://schemas.microsoft.com/office/drawing/2014/main" id="{9D114D9D-A2CF-4840-9721-521117432B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16160" y="2477312"/>
            <a:ext cx="2352060" cy="1622922"/>
          </a:xfrm>
          <a:prstGeom prst="rect">
            <a:avLst/>
          </a:prstGeom>
        </p:spPr>
      </p:pic>
    </p:spTree>
    <p:extLst>
      <p:ext uri="{BB962C8B-B14F-4D97-AF65-F5344CB8AC3E}">
        <p14:creationId xmlns:p14="http://schemas.microsoft.com/office/powerpoint/2010/main" val="22173078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ředěl fakulta">
    <p:bg>
      <p:bgPr>
        <a:solidFill>
          <a:srgbClr val="9100DC"/>
        </a:solidFill>
        <a:effectLst/>
      </p:bgPr>
    </p:bg>
    <p:spTree>
      <p:nvGrpSpPr>
        <p:cNvPr id="1" name=""/>
        <p:cNvGrpSpPr/>
        <p:nvPr/>
      </p:nvGrpSpPr>
      <p:grpSpPr>
        <a:xfrm>
          <a:off x="0" y="0"/>
          <a:ext cx="0" cy="0"/>
          <a:chOff x="0" y="0"/>
          <a:chExt cx="0" cy="0"/>
        </a:xfrm>
      </p:grpSpPr>
      <p:pic>
        <p:nvPicPr>
          <p:cNvPr id="6" name="Grafický objekt 5">
            <a:extLst>
              <a:ext uri="{FF2B5EF4-FFF2-40B4-BE49-F238E27FC236}">
                <a16:creationId xmlns:a16="http://schemas.microsoft.com/office/drawing/2014/main" id="{D6FB5EA9-F874-4F06-97A8-C555AC1A0C3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23523" y="2286498"/>
            <a:ext cx="5027383" cy="2264400"/>
          </a:xfrm>
          <a:prstGeom prst="rect">
            <a:avLst/>
          </a:prstGeom>
        </p:spPr>
      </p:pic>
      <p:sp>
        <p:nvSpPr>
          <p:cNvPr id="2" name="Zástupný symbol pro zápatí 1"/>
          <p:cNvSpPr>
            <a:spLocks noGrp="1"/>
          </p:cNvSpPr>
          <p:nvPr>
            <p:ph type="ftr" sz="quarter" idx="10"/>
          </p:nvPr>
        </p:nvSpPr>
        <p:spPr/>
        <p:txBody>
          <a:bodyPr/>
          <a:lstStyle>
            <a:lvl1pPr>
              <a:defRPr>
                <a:solidFill>
                  <a:srgbClr val="9100DC"/>
                </a:solidFill>
              </a:defRPr>
            </a:lvl1pPr>
          </a:lstStyle>
          <a:p>
            <a:r>
              <a:rPr 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solidFill>
                  <a:srgbClr val="9100DC"/>
                </a:solidFill>
              </a:defRPr>
            </a:lvl1pPr>
          </a:lstStyle>
          <a:p>
            <a:fld id="{0DE708CC-0C3F-4567-9698-B54C0F35BD31}" type="slidenum">
              <a:rPr lang="cs-CZ" altLang="cs-CZ" smtClean="0"/>
              <a:pPr/>
              <a:t>‹#›</a:t>
            </a:fld>
            <a:endParaRPr lang="cs-CZ" altLang="cs-CZ" dirty="0"/>
          </a:p>
        </p:txBody>
      </p:sp>
    </p:spTree>
    <p:extLst>
      <p:ext uri="{BB962C8B-B14F-4D97-AF65-F5344CB8AC3E}">
        <p14:creationId xmlns:p14="http://schemas.microsoft.com/office/powerpoint/2010/main" val="21764295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ředěl MUNI">
    <p:bg>
      <p:bgPr>
        <a:solidFill>
          <a:srgbClr val="9100DC"/>
        </a:solidFill>
        <a:effectLst/>
      </p:bgPr>
    </p:bg>
    <p:spTree>
      <p:nvGrpSpPr>
        <p:cNvPr id="1" name=""/>
        <p:cNvGrpSpPr/>
        <p:nvPr/>
      </p:nvGrpSpPr>
      <p:grpSpPr>
        <a:xfrm>
          <a:off x="0" y="0"/>
          <a:ext cx="0" cy="0"/>
          <a:chOff x="0" y="0"/>
          <a:chExt cx="0" cy="0"/>
        </a:xfrm>
      </p:grpSpPr>
      <p:pic>
        <p:nvPicPr>
          <p:cNvPr id="6" name="Grafický objekt 5">
            <a:extLst>
              <a:ext uri="{FF2B5EF4-FFF2-40B4-BE49-F238E27FC236}">
                <a16:creationId xmlns:a16="http://schemas.microsoft.com/office/drawing/2014/main" id="{D6FB5EA9-F874-4F06-97A8-C555AC1A0C3A}"/>
              </a:ext>
            </a:extLst>
          </p:cNvPr>
          <p:cNvPicPr>
            <a:picLocks noChangeAspect="1"/>
          </p:cNvPicPr>
          <p:nvPr userDrawn="1"/>
        </p:nvPicPr>
        <p:blipFill>
          <a:blip r:embed="rId2" cstate="print">
            <a:extLst>
              <a:ext uri="{96DAC541-7B7A-43D3-8B79-37D633B846F1}">
                <asvg:svgBlip xmlns:asvg="http://schemas.microsoft.com/office/drawing/2016/SVG/main" r:embed="rId3"/>
              </a:ext>
            </a:extLst>
          </a:blip>
          <a:stretch>
            <a:fillRect/>
          </a:stretch>
        </p:blipFill>
        <p:spPr>
          <a:xfrm>
            <a:off x="3259957" y="2477312"/>
            <a:ext cx="5672086" cy="1620000"/>
          </a:xfrm>
          <a:prstGeom prst="rect">
            <a:avLst/>
          </a:prstGeom>
        </p:spPr>
      </p:pic>
      <p:sp>
        <p:nvSpPr>
          <p:cNvPr id="2" name="Zástupný symbol pro zápatí 1"/>
          <p:cNvSpPr>
            <a:spLocks noGrp="1"/>
          </p:cNvSpPr>
          <p:nvPr>
            <p:ph type="ftr" sz="quarter" idx="10"/>
          </p:nvPr>
        </p:nvSpPr>
        <p:spPr>
          <a:noFill/>
          <a:ln>
            <a:noFill/>
          </a:ln>
        </p:spPr>
        <p:txBody>
          <a:bodyPr/>
          <a:lstStyle>
            <a:lvl1pPr>
              <a:defRPr>
                <a:solidFill>
                  <a:srgbClr val="9100DC"/>
                </a:solidFill>
              </a:defRPr>
            </a:lvl1pPr>
          </a:lstStyle>
          <a:p>
            <a:r>
              <a:rPr 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solidFill>
                  <a:srgbClr val="9100DC"/>
                </a:solidFill>
              </a:defRPr>
            </a:lvl1pPr>
          </a:lstStyle>
          <a:p>
            <a:fld id="{0DE708CC-0C3F-4567-9698-B54C0F35BD31}" type="slidenum">
              <a:rPr lang="cs-CZ" altLang="cs-CZ" smtClean="0"/>
              <a:pPr/>
              <a:t>‹#›</a:t>
            </a:fld>
            <a:endParaRPr lang="cs-CZ" altLang="cs-CZ" dirty="0"/>
          </a:p>
        </p:txBody>
      </p:sp>
    </p:spTree>
    <p:extLst>
      <p:ext uri="{BB962C8B-B14F-4D97-AF65-F5344CB8AC3E}">
        <p14:creationId xmlns:p14="http://schemas.microsoft.com/office/powerpoint/2010/main" val="726132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text - dva sloupce">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p:nvPr>
        </p:nvSpPr>
        <p:spPr/>
        <p:txBody>
          <a:bodyPr/>
          <a:lstStyle/>
          <a:p>
            <a:r>
              <a:rPr lang="cs-CZ"/>
              <a:t>Klepnutím lze upravit styl předlohy nadpisů.</a:t>
            </a:r>
            <a:endParaRPr 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720000" y="1872000"/>
            <a:ext cx="10753200" cy="3960000"/>
          </a:xfrm>
        </p:spPr>
        <p:txBody>
          <a:bodyPr lIns="0" tIns="0" rIns="0" bIns="0" numCol="2"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Klepnutím lze upravit styly předlohy textu.</a:t>
            </a:r>
          </a:p>
        </p:txBody>
      </p:sp>
      <p:sp>
        <p:nvSpPr>
          <p:cNvPr id="8" name="Zástupný symbol pro text 7">
            <a:extLst>
              <a:ext uri="{FF2B5EF4-FFF2-40B4-BE49-F238E27FC236}">
                <a16:creationId xmlns:a16="http://schemas.microsoft.com/office/drawing/2014/main" id="{4B48F090-61A9-44A1-AD2B-810270EA55A8}"/>
              </a:ext>
            </a:extLst>
          </p:cNvPr>
          <p:cNvSpPr>
            <a:spLocks noGrp="1"/>
          </p:cNvSpPr>
          <p:nvPr>
            <p:ph type="body" sz="quarter" idx="13"/>
          </p:nvPr>
        </p:nvSpPr>
        <p:spPr>
          <a:xfrm>
            <a:off x="720725" y="1296000"/>
            <a:ext cx="10752138" cy="452437"/>
          </a:xfrm>
        </p:spPr>
        <p:txBody>
          <a:bodyPr lIns="0" tIns="0" rIns="0" bIns="0">
            <a:noAutofit/>
          </a:bodyPr>
          <a:lstStyle>
            <a:lvl1pPr algn="l">
              <a:lnSpc>
                <a:spcPts val="2300"/>
              </a:lnSpc>
              <a:defRPr sz="2000" b="0">
                <a:solidFill>
                  <a:schemeClr val="tx2"/>
                </a:solidFill>
              </a:defRPr>
            </a:lvl1pPr>
          </a:lstStyle>
          <a:p>
            <a:pPr lvl="0"/>
            <a:r>
              <a:rPr lang="cs-CZ"/>
              <a:t>Klepnutím lze upravit styly předlohy textu.</a:t>
            </a:r>
          </a:p>
        </p:txBody>
      </p:sp>
      <p:pic>
        <p:nvPicPr>
          <p:cNvPr id="12" name="Obrázek 11">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81277" y="6133286"/>
            <a:ext cx="867342" cy="598466"/>
          </a:xfrm>
          <a:prstGeom prst="rect">
            <a:avLst/>
          </a:prstGeom>
        </p:spPr>
      </p:pic>
    </p:spTree>
    <p:extLst>
      <p:ext uri="{BB962C8B-B14F-4D97-AF65-F5344CB8AC3E}">
        <p14:creationId xmlns:p14="http://schemas.microsoft.com/office/powerpoint/2010/main" val="2954064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obrázky text -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p:nvPr>
        </p:nvSpPr>
        <p:spPr>
          <a:xfrm>
            <a:off x="4440000" y="1870713"/>
            <a:ext cx="3311525" cy="2052000"/>
          </a:xfrm>
        </p:spPr>
        <p:txBody>
          <a:bodyPr/>
          <a:lstStyle/>
          <a:p>
            <a:pPr lvl="0"/>
            <a:r>
              <a:rPr lang="cs-CZ"/>
              <a:t>Klepnutím lze upravit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p:nvPr>
        </p:nvSpPr>
        <p:spPr/>
        <p:txBody>
          <a:bodyPr/>
          <a:lstStyle/>
          <a:p>
            <a:r>
              <a:rPr lang="cs-CZ"/>
              <a:t>Klepnutím lze upravit styl předlohy nadpisů.</a:t>
            </a:r>
            <a:endParaRPr 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719999" y="4500001"/>
            <a:ext cx="3312000" cy="133200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Klepnutím lze upravit styly předlohy textu.</a:t>
            </a:r>
          </a:p>
        </p:txBody>
      </p:sp>
      <p:sp>
        <p:nvSpPr>
          <p:cNvPr id="8" name="Zástupný symbol pro text 7">
            <a:extLst>
              <a:ext uri="{FF2B5EF4-FFF2-40B4-BE49-F238E27FC236}">
                <a16:creationId xmlns:a16="http://schemas.microsoft.com/office/drawing/2014/main" id="{4B48F090-61A9-44A1-AD2B-810270EA55A8}"/>
              </a:ext>
            </a:extLst>
          </p:cNvPr>
          <p:cNvSpPr>
            <a:spLocks noGrp="1"/>
          </p:cNvSpPr>
          <p:nvPr>
            <p:ph type="body" sz="quarter" idx="13"/>
          </p:nvPr>
        </p:nvSpPr>
        <p:spPr>
          <a:xfrm>
            <a:off x="720725" y="1296000"/>
            <a:ext cx="10752138" cy="452437"/>
          </a:xfrm>
        </p:spPr>
        <p:txBody>
          <a:bodyPr lIns="0" tIns="0" rIns="0" bIns="0">
            <a:noAutofit/>
          </a:bodyPr>
          <a:lstStyle>
            <a:lvl1pPr algn="l">
              <a:lnSpc>
                <a:spcPts val="2300"/>
              </a:lnSpc>
              <a:defRPr sz="2000" b="0">
                <a:solidFill>
                  <a:schemeClr val="tx2"/>
                </a:solidFill>
              </a:defRPr>
            </a:lvl1pPr>
          </a:lstStyle>
          <a:p>
            <a:pPr lvl="0"/>
            <a:r>
              <a:rPr lang="cs-CZ"/>
              <a:t>Klepnutím lze upravit styly předlohy textu.</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p:nvPr>
        </p:nvSpPr>
        <p:spPr>
          <a:xfrm>
            <a:off x="4440000" y="4500001"/>
            <a:ext cx="3312000" cy="133200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Klepnutím lze upravit styly předlohy textu.</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p:nvPr>
        </p:nvSpPr>
        <p:spPr>
          <a:xfrm>
            <a:off x="8161200" y="4500000"/>
            <a:ext cx="3312000" cy="1332001"/>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Klepnutím lze upravit styly předlohy textu.</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p:nvPr>
        </p:nvSpPr>
        <p:spPr>
          <a:xfrm>
            <a:off x="720725" y="4068000"/>
            <a:ext cx="3311525" cy="360000"/>
          </a:xfrm>
        </p:spPr>
        <p:txBody>
          <a:bodyPr/>
          <a:lstStyle>
            <a:lvl1pPr>
              <a:lnSpc>
                <a:spcPts val="1100"/>
              </a:lnSpc>
              <a:defRPr sz="900" b="1"/>
            </a:lvl1pPr>
          </a:lstStyle>
          <a:p>
            <a:pPr lvl="0"/>
            <a:r>
              <a:rPr lang="cs-CZ"/>
              <a:t>Klepnutím lze upravit styly předlohy textu.</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p:nvPr>
        </p:nvSpPr>
        <p:spPr>
          <a:xfrm>
            <a:off x="4440475" y="4068000"/>
            <a:ext cx="3311525" cy="360000"/>
          </a:xfrm>
        </p:spPr>
        <p:txBody>
          <a:bodyPr/>
          <a:lstStyle>
            <a:lvl1pPr>
              <a:lnSpc>
                <a:spcPts val="1100"/>
              </a:lnSpc>
              <a:defRPr sz="900" b="1"/>
            </a:lvl1pPr>
          </a:lstStyle>
          <a:p>
            <a:pPr lvl="0"/>
            <a:r>
              <a:rPr lang="cs-CZ"/>
              <a:t>Klepnutím lze upravit styly předlohy textu.</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p:nvPr>
        </p:nvSpPr>
        <p:spPr>
          <a:xfrm>
            <a:off x="8161436" y="4068000"/>
            <a:ext cx="3311525" cy="360000"/>
          </a:xfrm>
        </p:spPr>
        <p:txBody>
          <a:bodyPr/>
          <a:lstStyle>
            <a:lvl1pPr>
              <a:lnSpc>
                <a:spcPts val="1100"/>
              </a:lnSpc>
              <a:defRPr sz="900" b="1"/>
            </a:lvl1pPr>
          </a:lstStyle>
          <a:p>
            <a:pPr lvl="0"/>
            <a:r>
              <a:rPr lang="cs-CZ"/>
              <a:t>Klepnutím lze upravit styly předlohy textu.</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p:nvPr>
        </p:nvSpPr>
        <p:spPr>
          <a:xfrm>
            <a:off x="719999" y="1870713"/>
            <a:ext cx="3311525" cy="2052000"/>
          </a:xfrm>
        </p:spPr>
        <p:txBody>
          <a:bodyPr/>
          <a:lstStyle/>
          <a:p>
            <a:pPr lvl="0"/>
            <a:r>
              <a:rPr lang="cs-CZ"/>
              <a:t>Klepnutím lze upravit styly předlohy textu.</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p:nvPr>
        </p:nvSpPr>
        <p:spPr>
          <a:xfrm>
            <a:off x="8160001" y="1870713"/>
            <a:ext cx="3311525" cy="2052000"/>
          </a:xfrm>
        </p:spPr>
        <p:txBody>
          <a:bodyPr/>
          <a:lstStyle/>
          <a:p>
            <a:pPr lvl="0"/>
            <a:r>
              <a:rPr lang="cs-CZ"/>
              <a:t>Klepnutím lze upravit styly předlohy textu.</a:t>
            </a:r>
          </a:p>
        </p:txBody>
      </p:sp>
      <p:pic>
        <p:nvPicPr>
          <p:cNvPr id="19" name="Obrázek 18">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81277" y="6133286"/>
            <a:ext cx="867342" cy="598466"/>
          </a:xfrm>
          <a:prstGeom prst="rect">
            <a:avLst/>
          </a:prstGeom>
        </p:spPr>
      </p:pic>
    </p:spTree>
    <p:extLst>
      <p:ext uri="{BB962C8B-B14F-4D97-AF65-F5344CB8AC3E}">
        <p14:creationId xmlns:p14="http://schemas.microsoft.com/office/powerpoint/2010/main" val="2713741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obrázky text - čtyři sloupce">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p:nvPr>
        </p:nvSpPr>
        <p:spPr/>
        <p:txBody>
          <a:bodyPr/>
          <a:lstStyle/>
          <a:p>
            <a:r>
              <a:rPr lang="cs-CZ"/>
              <a:t>Klepnutím lze upravit styl předlohy nadpisů.</a:t>
            </a:r>
            <a:endParaRPr 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719999" y="4500001"/>
            <a:ext cx="2520000" cy="133200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Klepnutím lze upravit styly předlohy textu.</a:t>
            </a:r>
          </a:p>
        </p:txBody>
      </p:sp>
      <p:sp>
        <p:nvSpPr>
          <p:cNvPr id="8" name="Zástupný symbol pro text 7">
            <a:extLst>
              <a:ext uri="{FF2B5EF4-FFF2-40B4-BE49-F238E27FC236}">
                <a16:creationId xmlns:a16="http://schemas.microsoft.com/office/drawing/2014/main" id="{4B48F090-61A9-44A1-AD2B-810270EA55A8}"/>
              </a:ext>
            </a:extLst>
          </p:cNvPr>
          <p:cNvSpPr>
            <a:spLocks noGrp="1"/>
          </p:cNvSpPr>
          <p:nvPr>
            <p:ph type="body" sz="quarter" idx="13"/>
          </p:nvPr>
        </p:nvSpPr>
        <p:spPr>
          <a:xfrm>
            <a:off x="720725" y="1296000"/>
            <a:ext cx="10752138" cy="452437"/>
          </a:xfrm>
        </p:spPr>
        <p:txBody>
          <a:bodyPr lIns="0" tIns="0" rIns="0" bIns="0">
            <a:noAutofit/>
          </a:bodyPr>
          <a:lstStyle>
            <a:lvl1pPr algn="l">
              <a:lnSpc>
                <a:spcPts val="2300"/>
              </a:lnSpc>
              <a:defRPr sz="2000" b="0">
                <a:solidFill>
                  <a:schemeClr val="tx2"/>
                </a:solidFill>
              </a:defRPr>
            </a:lvl1pPr>
          </a:lstStyle>
          <a:p>
            <a:pPr lvl="0"/>
            <a:r>
              <a:rPr lang="cs-CZ"/>
              <a:t>Klepnutím lze upravit styly předlohy textu.</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p:nvPr>
        </p:nvSpPr>
        <p:spPr>
          <a:xfrm>
            <a:off x="719999" y="1870712"/>
            <a:ext cx="2520000" cy="2500249"/>
          </a:xfrm>
        </p:spPr>
        <p:txBody>
          <a:bodyPr/>
          <a:lstStyle/>
          <a:p>
            <a:pPr lvl="0"/>
            <a:r>
              <a:rPr lang="cs-CZ"/>
              <a:t>Klepnutím lze upravit styly předlohy textu.</a:t>
            </a:r>
          </a:p>
        </p:txBody>
      </p:sp>
      <p:sp>
        <p:nvSpPr>
          <p:cNvPr id="17" name="Zástupný symbol pro text 5">
            <a:extLst>
              <a:ext uri="{FF2B5EF4-FFF2-40B4-BE49-F238E27FC236}">
                <a16:creationId xmlns:a16="http://schemas.microsoft.com/office/drawing/2014/main" id="{9AA65E3F-0195-4D36-8526-0CE1096786E9}"/>
              </a:ext>
            </a:extLst>
          </p:cNvPr>
          <p:cNvSpPr>
            <a:spLocks noGrp="1"/>
          </p:cNvSpPr>
          <p:nvPr>
            <p:ph type="body" sz="quarter" idx="24"/>
          </p:nvPr>
        </p:nvSpPr>
        <p:spPr>
          <a:xfrm>
            <a:off x="8952003" y="4500001"/>
            <a:ext cx="2520000" cy="133200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Klepnutím lze upravit styly předlohy textu.</a:t>
            </a:r>
          </a:p>
        </p:txBody>
      </p:sp>
      <p:sp>
        <p:nvSpPr>
          <p:cNvPr id="21" name="Zástupný symbol pro obsah 12">
            <a:extLst>
              <a:ext uri="{FF2B5EF4-FFF2-40B4-BE49-F238E27FC236}">
                <a16:creationId xmlns:a16="http://schemas.microsoft.com/office/drawing/2014/main" id="{838FFA5A-2B52-4640-999A-0FA707EA2135}"/>
              </a:ext>
            </a:extLst>
          </p:cNvPr>
          <p:cNvSpPr>
            <a:spLocks noGrp="1"/>
          </p:cNvSpPr>
          <p:nvPr>
            <p:ph sz="quarter" idx="25"/>
          </p:nvPr>
        </p:nvSpPr>
        <p:spPr>
          <a:xfrm>
            <a:off x="8952003" y="1870712"/>
            <a:ext cx="2520000" cy="2500249"/>
          </a:xfrm>
        </p:spPr>
        <p:txBody>
          <a:bodyPr/>
          <a:lstStyle/>
          <a:p>
            <a:pPr lvl="0"/>
            <a:r>
              <a:rPr lang="cs-CZ"/>
              <a:t>Klepnutím lze upravit styly předlohy textu.</a:t>
            </a:r>
          </a:p>
        </p:txBody>
      </p:sp>
      <p:sp>
        <p:nvSpPr>
          <p:cNvPr id="22" name="Zástupný symbol pro text 5">
            <a:extLst>
              <a:ext uri="{FF2B5EF4-FFF2-40B4-BE49-F238E27FC236}">
                <a16:creationId xmlns:a16="http://schemas.microsoft.com/office/drawing/2014/main" id="{5C10658A-98D8-4556-87CE-64E54F171B34}"/>
              </a:ext>
            </a:extLst>
          </p:cNvPr>
          <p:cNvSpPr>
            <a:spLocks noGrp="1"/>
          </p:cNvSpPr>
          <p:nvPr>
            <p:ph type="body" sz="quarter" idx="26"/>
          </p:nvPr>
        </p:nvSpPr>
        <p:spPr>
          <a:xfrm>
            <a:off x="3459537" y="4500001"/>
            <a:ext cx="2520000" cy="133200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Klepnutím lze upravit styly předlohy textu.</a:t>
            </a:r>
          </a:p>
        </p:txBody>
      </p:sp>
      <p:sp>
        <p:nvSpPr>
          <p:cNvPr id="23" name="Zástupný symbol pro obsah 12">
            <a:extLst>
              <a:ext uri="{FF2B5EF4-FFF2-40B4-BE49-F238E27FC236}">
                <a16:creationId xmlns:a16="http://schemas.microsoft.com/office/drawing/2014/main" id="{68E7CFC0-159E-4EF0-9E07-70CA5454E32D}"/>
              </a:ext>
            </a:extLst>
          </p:cNvPr>
          <p:cNvSpPr>
            <a:spLocks noGrp="1"/>
          </p:cNvSpPr>
          <p:nvPr>
            <p:ph sz="quarter" idx="27"/>
          </p:nvPr>
        </p:nvSpPr>
        <p:spPr>
          <a:xfrm>
            <a:off x="3459537" y="1870712"/>
            <a:ext cx="2520000" cy="2500249"/>
          </a:xfrm>
        </p:spPr>
        <p:txBody>
          <a:bodyPr/>
          <a:lstStyle/>
          <a:p>
            <a:pPr lvl="0"/>
            <a:r>
              <a:rPr lang="cs-CZ"/>
              <a:t>Klepnutím lze upravit styly předlohy textu.</a:t>
            </a:r>
          </a:p>
        </p:txBody>
      </p:sp>
      <p:sp>
        <p:nvSpPr>
          <p:cNvPr id="24" name="Zástupný symbol pro text 5">
            <a:extLst>
              <a:ext uri="{FF2B5EF4-FFF2-40B4-BE49-F238E27FC236}">
                <a16:creationId xmlns:a16="http://schemas.microsoft.com/office/drawing/2014/main" id="{B0153366-7BB7-41A8-92B2-286A307A4C6D}"/>
              </a:ext>
            </a:extLst>
          </p:cNvPr>
          <p:cNvSpPr>
            <a:spLocks noGrp="1"/>
          </p:cNvSpPr>
          <p:nvPr>
            <p:ph type="body" sz="quarter" idx="28"/>
          </p:nvPr>
        </p:nvSpPr>
        <p:spPr>
          <a:xfrm>
            <a:off x="6212465" y="4500001"/>
            <a:ext cx="2520000" cy="133200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Klepnutím lze upravit styly předlohy textu.</a:t>
            </a:r>
          </a:p>
        </p:txBody>
      </p:sp>
      <p:sp>
        <p:nvSpPr>
          <p:cNvPr id="25" name="Zástupný symbol pro obsah 12">
            <a:extLst>
              <a:ext uri="{FF2B5EF4-FFF2-40B4-BE49-F238E27FC236}">
                <a16:creationId xmlns:a16="http://schemas.microsoft.com/office/drawing/2014/main" id="{6206BCD2-CB4B-4872-B733-6E6D82EBEAF8}"/>
              </a:ext>
            </a:extLst>
          </p:cNvPr>
          <p:cNvSpPr>
            <a:spLocks noGrp="1"/>
          </p:cNvSpPr>
          <p:nvPr>
            <p:ph sz="quarter" idx="29"/>
          </p:nvPr>
        </p:nvSpPr>
        <p:spPr>
          <a:xfrm>
            <a:off x="6212465" y="1870712"/>
            <a:ext cx="2520000" cy="2500249"/>
          </a:xfrm>
        </p:spPr>
        <p:txBody>
          <a:bodyPr/>
          <a:lstStyle/>
          <a:p>
            <a:pPr lvl="0"/>
            <a:r>
              <a:rPr lang="cs-CZ"/>
              <a:t>Klepnutím lze upravit styly předlohy textu.</a:t>
            </a:r>
          </a:p>
        </p:txBody>
      </p:sp>
      <p:pic>
        <p:nvPicPr>
          <p:cNvPr id="16" name="Obrázek 15">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81277" y="6133286"/>
            <a:ext cx="867342" cy="598466"/>
          </a:xfrm>
          <a:prstGeom prst="rect">
            <a:avLst/>
          </a:prstGeom>
        </p:spPr>
      </p:pic>
    </p:spTree>
    <p:extLst>
      <p:ext uri="{BB962C8B-B14F-4D97-AF65-F5344CB8AC3E}">
        <p14:creationId xmlns:p14="http://schemas.microsoft.com/office/powerpoint/2010/main" val="4246507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obrázek text - dva sloupce">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1871999"/>
            <a:ext cx="5218413" cy="3690000"/>
          </a:xfrm>
        </p:spPr>
        <p:txBody>
          <a:bodyPr/>
          <a:lstStyle/>
          <a:p>
            <a:pPr lvl="0"/>
            <a:r>
              <a:rPr lang="cs-CZ"/>
              <a:t>Klepnutím lze upravit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p:nvPr>
        </p:nvSpPr>
        <p:spPr/>
        <p:txBody>
          <a:bodyPr/>
          <a:lstStyle/>
          <a:p>
            <a:r>
              <a:rPr lang="cs-CZ"/>
              <a:t>Klepnutím lze upravit styl předlohy nadpisů.</a:t>
            </a:r>
            <a:endParaRPr 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6252863" y="1872000"/>
            <a:ext cx="5220000" cy="396000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Klepnutím lze upravit styly předlohy textu.</a:t>
            </a:r>
          </a:p>
        </p:txBody>
      </p:sp>
      <p:sp>
        <p:nvSpPr>
          <p:cNvPr id="8" name="Zástupný symbol pro text 7">
            <a:extLst>
              <a:ext uri="{FF2B5EF4-FFF2-40B4-BE49-F238E27FC236}">
                <a16:creationId xmlns:a16="http://schemas.microsoft.com/office/drawing/2014/main" id="{4B48F090-61A9-44A1-AD2B-810270EA55A8}"/>
              </a:ext>
            </a:extLst>
          </p:cNvPr>
          <p:cNvSpPr>
            <a:spLocks noGrp="1"/>
          </p:cNvSpPr>
          <p:nvPr>
            <p:ph type="body" sz="quarter" idx="13"/>
          </p:nvPr>
        </p:nvSpPr>
        <p:spPr>
          <a:xfrm>
            <a:off x="720725" y="1296000"/>
            <a:ext cx="10752138" cy="452437"/>
          </a:xfrm>
        </p:spPr>
        <p:txBody>
          <a:bodyPr lIns="0" tIns="0" rIns="0" bIns="0">
            <a:noAutofit/>
          </a:bodyPr>
          <a:lstStyle>
            <a:lvl1pPr algn="l">
              <a:lnSpc>
                <a:spcPts val="2300"/>
              </a:lnSpc>
              <a:defRPr sz="2000" b="0">
                <a:solidFill>
                  <a:schemeClr val="tx2"/>
                </a:solidFill>
              </a:defRPr>
            </a:lvl1pPr>
          </a:lstStyle>
          <a:p>
            <a:pPr lvl="0"/>
            <a:r>
              <a:rPr lang="cs-CZ"/>
              <a:t>Klepnutím lze upravit styly předlohy textu.</a:t>
            </a:r>
          </a:p>
        </p:txBody>
      </p:sp>
      <p:sp>
        <p:nvSpPr>
          <p:cNvPr id="9"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700408"/>
            <a:ext cx="5218412" cy="131591"/>
          </a:xfrm>
        </p:spPr>
        <p:txBody>
          <a:bodyPr/>
          <a:lstStyle>
            <a:lvl1pPr>
              <a:lnSpc>
                <a:spcPts val="1100"/>
              </a:lnSpc>
              <a:defRPr sz="900" b="1"/>
            </a:lvl1pPr>
          </a:lstStyle>
          <a:p>
            <a:pPr lvl="0"/>
            <a:r>
              <a:rPr lang="cs-CZ"/>
              <a:t>Klepnutím lze upravit styly předlohy textu.</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81277" y="6133286"/>
            <a:ext cx="867342" cy="598466"/>
          </a:xfrm>
          <a:prstGeom prst="rect">
            <a:avLst/>
          </a:prstGeom>
        </p:spPr>
      </p:pic>
    </p:spTree>
    <p:extLst>
      <p:ext uri="{BB962C8B-B14F-4D97-AF65-F5344CB8AC3E}">
        <p14:creationId xmlns:p14="http://schemas.microsoft.com/office/powerpoint/2010/main" val="2966739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 dva sloupce">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720000" y="720000"/>
            <a:ext cx="10753200" cy="5112000"/>
          </a:xfrm>
        </p:spPr>
        <p:txBody>
          <a:bodyPr lIns="0" tIns="0" rIns="0" bIns="0" numCol="2"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Klepnutím lze upravit styly předlohy textu.</a:t>
            </a:r>
          </a:p>
        </p:txBody>
      </p:sp>
      <p:pic>
        <p:nvPicPr>
          <p:cNvPr id="7" name="Obrázek 6">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81277" y="6133286"/>
            <a:ext cx="867342" cy="598466"/>
          </a:xfrm>
          <a:prstGeom prst="rect">
            <a:avLst/>
          </a:prstGeom>
        </p:spPr>
      </p:pic>
    </p:spTree>
    <p:extLst>
      <p:ext uri="{BB962C8B-B14F-4D97-AF65-F5344CB8AC3E}">
        <p14:creationId xmlns:p14="http://schemas.microsoft.com/office/powerpoint/2010/main" val="234975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brázek text - dva sloupce">
    <p:spTree>
      <p:nvGrpSpPr>
        <p:cNvPr id="1" name=""/>
        <p:cNvGrpSpPr/>
        <p:nvPr/>
      </p:nvGrpSpPr>
      <p:grpSpPr>
        <a:xfrm>
          <a:off x="0" y="0"/>
          <a:ext cx="0" cy="0"/>
          <a:chOff x="0" y="0"/>
          <a:chExt cx="0" cy="0"/>
        </a:xfrm>
      </p:grpSpPr>
      <p:sp>
        <p:nvSpPr>
          <p:cNvPr id="10" name="Zástupný symbol pro obsah 12">
            <a:extLst>
              <a:ext uri="{FF2B5EF4-FFF2-40B4-BE49-F238E27FC236}">
                <a16:creationId xmlns:a16="http://schemas.microsoft.com/office/drawing/2014/main" id="{6AC77FAA-7A24-4042-9EC0-03189B9567D5}"/>
              </a:ext>
            </a:extLst>
          </p:cNvPr>
          <p:cNvSpPr>
            <a:spLocks noGrp="1"/>
          </p:cNvSpPr>
          <p:nvPr>
            <p:ph sz="quarter" idx="24"/>
          </p:nvPr>
        </p:nvSpPr>
        <p:spPr>
          <a:xfrm>
            <a:off x="719137" y="719999"/>
            <a:ext cx="5218413" cy="4824766"/>
          </a:xfrm>
        </p:spPr>
        <p:txBody>
          <a:bodyPr/>
          <a:lstStyle/>
          <a:p>
            <a:pPr lvl="0"/>
            <a:r>
              <a:rPr lang="cs-CZ"/>
              <a:t>Klepnutím lze upravit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5" name="Zástupný symbol pro text 5">
            <a:extLst>
              <a:ext uri="{FF2B5EF4-FFF2-40B4-BE49-F238E27FC236}">
                <a16:creationId xmlns:a16="http://schemas.microsoft.com/office/drawing/2014/main" id="{01B2AE5E-5079-489F-B918-D5D9F938E9AD}"/>
              </a:ext>
            </a:extLst>
          </p:cNvPr>
          <p:cNvSpPr>
            <a:spLocks noGrp="1"/>
          </p:cNvSpPr>
          <p:nvPr>
            <p:ph type="body" sz="quarter" idx="12"/>
          </p:nvPr>
        </p:nvSpPr>
        <p:spPr>
          <a:xfrm>
            <a:off x="6252863" y="719999"/>
            <a:ext cx="5220000" cy="5111999"/>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Klepnutím lze upravit styly předlohy textu.</a:t>
            </a:r>
          </a:p>
        </p:txBody>
      </p:sp>
      <p:sp>
        <p:nvSpPr>
          <p:cNvPr id="8" name="Zástupný symbol pro text 13">
            <a:extLst>
              <a:ext uri="{FF2B5EF4-FFF2-40B4-BE49-F238E27FC236}">
                <a16:creationId xmlns:a16="http://schemas.microsoft.com/office/drawing/2014/main" id="{56D7E9DF-7CA0-41ED-B50E-DAFFDA4ABC53}"/>
              </a:ext>
            </a:extLst>
          </p:cNvPr>
          <p:cNvSpPr>
            <a:spLocks noGrp="1"/>
          </p:cNvSpPr>
          <p:nvPr>
            <p:ph type="body" sz="quarter" idx="19"/>
          </p:nvPr>
        </p:nvSpPr>
        <p:spPr>
          <a:xfrm>
            <a:off x="720725" y="5700408"/>
            <a:ext cx="5218412" cy="131591"/>
          </a:xfrm>
        </p:spPr>
        <p:txBody>
          <a:bodyPr/>
          <a:lstStyle>
            <a:lvl1pPr>
              <a:lnSpc>
                <a:spcPts val="1100"/>
              </a:lnSpc>
              <a:defRPr sz="900" b="1"/>
            </a:lvl1pPr>
          </a:lstStyle>
          <a:p>
            <a:pPr lvl="0"/>
            <a:r>
              <a:rPr lang="cs-CZ"/>
              <a:t>Klepnutím lze upravit styly předlohy textu.</a:t>
            </a:r>
          </a:p>
        </p:txBody>
      </p:sp>
      <p:pic>
        <p:nvPicPr>
          <p:cNvPr id="9" name="Obrázek 8">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81277" y="6133286"/>
            <a:ext cx="867342" cy="598466"/>
          </a:xfrm>
          <a:prstGeom prst="rect">
            <a:avLst/>
          </a:prstGeom>
        </p:spPr>
      </p:pic>
    </p:spTree>
    <p:extLst>
      <p:ext uri="{BB962C8B-B14F-4D97-AF65-F5344CB8AC3E}">
        <p14:creationId xmlns:p14="http://schemas.microsoft.com/office/powerpoint/2010/main" val="2117383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p:nvPr>
        </p:nvSpPr>
        <p:spPr>
          <a:xfrm>
            <a:off x="719997" y="718712"/>
            <a:ext cx="5220001" cy="3204001"/>
          </a:xfrm>
        </p:spPr>
        <p:txBody>
          <a:bodyPr/>
          <a:lstStyle/>
          <a:p>
            <a:pPr lvl="0"/>
            <a:r>
              <a:rPr lang="cs-CZ"/>
              <a:t>Klepnutím lze upravit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Klepnutím lze upravit styly předlohy textu.</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p:nvPr>
        </p:nvSpPr>
        <p:spPr>
          <a:xfrm>
            <a:off x="720724" y="4068000"/>
            <a:ext cx="5220000" cy="360000"/>
          </a:xfrm>
        </p:spPr>
        <p:txBody>
          <a:bodyPr/>
          <a:lstStyle>
            <a:lvl1pPr>
              <a:lnSpc>
                <a:spcPts val="1100"/>
              </a:lnSpc>
              <a:defRPr sz="900" b="1"/>
            </a:lvl1pPr>
          </a:lstStyle>
          <a:p>
            <a:pPr lvl="0"/>
            <a:r>
              <a:rPr lang="cs-CZ"/>
              <a:t>Klepnutím lze upravit styly předlohy textu.</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Klepnutím lze upravit styly předlohy textu.</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p:nvPr>
        </p:nvSpPr>
        <p:spPr>
          <a:xfrm>
            <a:off x="6252003" y="4068000"/>
            <a:ext cx="5220000" cy="360000"/>
          </a:xfrm>
        </p:spPr>
        <p:txBody>
          <a:bodyPr/>
          <a:lstStyle>
            <a:lvl1pPr>
              <a:lnSpc>
                <a:spcPts val="1100"/>
              </a:lnSpc>
              <a:defRPr sz="900" b="1"/>
            </a:lvl1pPr>
          </a:lstStyle>
          <a:p>
            <a:pPr lvl="0"/>
            <a:r>
              <a:rPr lang="cs-CZ"/>
              <a:t>Klepnutím lze upravit styly předlohy textu.</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p:nvPr>
        </p:nvSpPr>
        <p:spPr>
          <a:xfrm>
            <a:off x="6251278" y="718712"/>
            <a:ext cx="5220001" cy="3204001"/>
          </a:xfrm>
        </p:spPr>
        <p:txBody>
          <a:bodyPr/>
          <a:lstStyle/>
          <a:p>
            <a:pPr lvl="0"/>
            <a:r>
              <a:rPr lang="cs-CZ"/>
              <a:t>Klepnutím lze upravit styly předlohy textu.</a:t>
            </a:r>
          </a:p>
        </p:txBody>
      </p:sp>
      <p:pic>
        <p:nvPicPr>
          <p:cNvPr id="16" name="Obrázek 15">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81277" y="6133286"/>
            <a:ext cx="867342" cy="598466"/>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720000" y="1872000"/>
            <a:ext cx="10753200" cy="3960000"/>
          </a:xfrm>
          <a:prstGeom prst="rect">
            <a:avLst/>
          </a:prstGeom>
        </p:spPr>
        <p:txBody>
          <a:bodyPr/>
          <a:lstStyle>
            <a:lvl1pPr marL="252000" indent="-180000">
              <a:buClr>
                <a:schemeClr val="tx2"/>
              </a:buClr>
              <a:buSzPct val="100000"/>
              <a:buFont typeface="Arial" panose="020B0604020202020204" pitchFamily="34" charset="0"/>
              <a:buChar char="̶"/>
              <a:defRPr/>
            </a:lvl1pPr>
            <a:lvl2pPr marL="504000" indent="-180000">
              <a:buClr>
                <a:schemeClr val="tx2"/>
              </a:buClr>
              <a:buFont typeface="Arial" panose="020B0604020202020204" pitchFamily="34" charset="0"/>
              <a:buChar char="̶"/>
              <a:defRPr/>
            </a:lvl2pPr>
            <a:lvl3pPr marL="914400" indent="0">
              <a:buNone/>
              <a:defRPr/>
            </a:lvl3pPr>
          </a:lstStyle>
          <a:p>
            <a:pPr lvl="0"/>
            <a:r>
              <a:rPr lang="cs-CZ"/>
              <a:t>Klepnutím lze upravit styly předlohy textu.</a:t>
            </a:r>
          </a:p>
          <a:p>
            <a:pPr lvl="1"/>
            <a:r>
              <a:rPr lang="cs-CZ"/>
              <a:t>Druhá úroveň</a:t>
            </a:r>
          </a:p>
          <a:p>
            <a:pPr lvl="2"/>
            <a:r>
              <a:rPr lang="cs-CZ"/>
              <a:t>Třetí úroveň</a:t>
            </a:r>
          </a:p>
        </p:txBody>
      </p:sp>
      <p:sp>
        <p:nvSpPr>
          <p:cNvPr id="4" name="Zástupný symbol pro zápatí 3"/>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0"/>
            <a:ext cx="10752138" cy="452437"/>
          </a:xfrm>
        </p:spPr>
        <p:txBody>
          <a:bodyPr lIns="0" tIns="0" rIns="0" bIns="0">
            <a:noAutofit/>
          </a:bodyPr>
          <a:lstStyle>
            <a:lvl1pPr algn="l">
              <a:lnSpc>
                <a:spcPts val="2300"/>
              </a:lnSpc>
              <a:defRPr sz="2000" b="0">
                <a:solidFill>
                  <a:schemeClr val="tx2"/>
                </a:solidFill>
              </a:defRPr>
            </a:lvl1pPr>
          </a:lstStyle>
          <a:p>
            <a:pPr lvl="0"/>
            <a:r>
              <a:rPr lang="cs-CZ"/>
              <a:t>Klepnutím lze upravit styly předlohy textu.</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Klepnutím lze upravit styl předlohy nadpisů.</a:t>
            </a:r>
          </a:p>
        </p:txBody>
      </p:sp>
      <p:pic>
        <p:nvPicPr>
          <p:cNvPr id="9" name="Obrázek 8">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81277" y="6133286"/>
            <a:ext cx="867342" cy="598466"/>
          </a:xfrm>
          <a:prstGeom prst="rect">
            <a:avLst/>
          </a:prstGeom>
        </p:spPr>
      </p:pic>
    </p:spTree>
    <p:extLst>
      <p:ext uri="{BB962C8B-B14F-4D97-AF65-F5344CB8AC3E}">
        <p14:creationId xmlns:p14="http://schemas.microsoft.com/office/powerpoint/2010/main" val="2686047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lang="cs-CZ" altLang="cs-CZ" sz="1000" dirty="0" smtClean="0">
                <a:solidFill>
                  <a:schemeClr val="tx2"/>
                </a:solidFill>
                <a:latin typeface="+mj-lt"/>
              </a:defRPr>
            </a:lvl1pPr>
          </a:lstStyle>
          <a:p>
            <a:r>
              <a:rPr lang="cs-CZ" dirty="0"/>
              <a:t>Definujte zápatí - název prezentace / pracoviště</a:t>
            </a:r>
          </a:p>
        </p:txBody>
      </p:sp>
      <p:sp>
        <p:nvSpPr>
          <p:cNvPr id="64530" name="Rectangle 18"/>
          <p:cNvSpPr>
            <a:spLocks noGrp="1" noChangeArrowheads="1"/>
          </p:cNvSpPr>
          <p:nvPr>
            <p:ph type="sldNum" sz="quarter" idx="4"/>
          </p:nvPr>
        </p:nvSpPr>
        <p:spPr bwMode="auto">
          <a:xfrm>
            <a:off x="414000" y="6228000"/>
            <a:ext cx="306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lvl1pPr algn="l">
              <a:defRPr sz="1200" b="1">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rmAutofit/>
          </a:bodyPr>
          <a:lstStyle/>
          <a:p>
            <a:r>
              <a:rPr lang="cs-CZ" dirty="0"/>
              <a:t>Kliknutím lze upravit styl.</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lvl="0"/>
            <a:r>
              <a:rPr lang="cs-CZ" dirty="0"/>
              <a:t>Upravte styly předlohy textu.</a:t>
            </a:r>
          </a:p>
        </p:txBody>
      </p:sp>
    </p:spTree>
  </p:cSld>
  <p:clrMap bg1="lt1" tx1="dk1" bg2="lt2" tx2="dk2" accent1="accent1" accent2="accent2" accent3="accent3" accent4="accent4" accent5="accent5" accent6="accent6" hlink="hlink" folHlink="folHlink"/>
  <p:sldLayoutIdLst>
    <p:sldLayoutId id="2147483658" r:id="rId1"/>
    <p:sldLayoutId id="2147483666" r:id="rId2"/>
    <p:sldLayoutId id="2147483673" r:id="rId3"/>
    <p:sldLayoutId id="2147483682" r:id="rId4"/>
    <p:sldLayoutId id="2147483674" r:id="rId5"/>
    <p:sldLayoutId id="2147483675" r:id="rId6"/>
    <p:sldLayoutId id="2147483676" r:id="rId7"/>
    <p:sldLayoutId id="2147483677" r:id="rId8"/>
    <p:sldLayoutId id="2147483661" r:id="rId9"/>
    <p:sldLayoutId id="2147483678" r:id="rId10"/>
    <p:sldLayoutId id="2147483679" r:id="rId11"/>
    <p:sldLayoutId id="2147483681" r:id="rId12"/>
    <p:sldLayoutId id="2147483680" r:id="rId13"/>
    <p:sldLayoutId id="2147483684" r:id="rId14"/>
    <p:sldLayoutId id="2147483683" r:id="rId15"/>
  </p:sldLayoutIdLst>
  <p:hf hdr="0" dt="0"/>
  <p:txStyles>
    <p:titleStyle>
      <a:lvl1pPr algn="l" rtl="0" eaLnBrk="1" fontAlgn="base" hangingPunct="1">
        <a:lnSpc>
          <a:spcPts val="4000"/>
        </a:lnSpc>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7"/>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nsoud.cz/Judikatura/ns_web.nsf/Edit/Rozhodovacicinnost~Metodikak%3F2958o.z.?Open&amp;area=Rozhodovac%C3%AD%20%C4%8Dinnost&amp;grp=Metodika%20k%20%C2%A7%202958%20o.z.&amp;ln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B96AD0BD-6F73-4A9E-803E-DB583969D36D}"/>
              </a:ext>
            </a:extLst>
          </p:cNvPr>
          <p:cNvSpPr>
            <a:spLocks noGrp="1"/>
          </p:cNvSpPr>
          <p:nvPr>
            <p:ph type="ftr" sz="quarter" idx="10"/>
          </p:nvPr>
        </p:nvSpPr>
        <p:spPr/>
        <p:txBody>
          <a:bodyPr/>
          <a:lstStyle/>
          <a:p>
            <a:r>
              <a:rPr lang="en-GB" dirty="0"/>
              <a:t>Tort law</a:t>
            </a:r>
          </a:p>
        </p:txBody>
      </p:sp>
      <p:sp>
        <p:nvSpPr>
          <p:cNvPr id="3" name="Zástupný symbol pro číslo snímku 2">
            <a:extLst>
              <a:ext uri="{FF2B5EF4-FFF2-40B4-BE49-F238E27FC236}">
                <a16:creationId xmlns:a16="http://schemas.microsoft.com/office/drawing/2014/main" id="{CC3FF2B8-411E-49E6-80E0-C4163886003E}"/>
              </a:ext>
            </a:extLst>
          </p:cNvPr>
          <p:cNvSpPr>
            <a:spLocks noGrp="1"/>
          </p:cNvSpPr>
          <p:nvPr>
            <p:ph type="sldNum" sz="quarter" idx="11"/>
          </p:nvPr>
        </p:nvSpPr>
        <p:spPr/>
        <p:txBody>
          <a:bodyPr/>
          <a:lstStyle/>
          <a:p>
            <a:fld id="{0DE708CC-0C3F-4567-9698-B54C0F35BD31}" type="slidenum">
              <a:rPr lang="cs-CZ" altLang="cs-CZ" smtClean="0"/>
              <a:pPr/>
              <a:t>1</a:t>
            </a:fld>
            <a:endParaRPr lang="cs-CZ" altLang="cs-CZ" dirty="0"/>
          </a:p>
        </p:txBody>
      </p:sp>
      <p:sp>
        <p:nvSpPr>
          <p:cNvPr id="4" name="Nadpis 3">
            <a:extLst>
              <a:ext uri="{FF2B5EF4-FFF2-40B4-BE49-F238E27FC236}">
                <a16:creationId xmlns:a16="http://schemas.microsoft.com/office/drawing/2014/main" id="{437D84D2-C8F5-43E5-AA55-DD6106B2283A}"/>
              </a:ext>
            </a:extLst>
          </p:cNvPr>
          <p:cNvSpPr>
            <a:spLocks noGrp="1"/>
          </p:cNvSpPr>
          <p:nvPr>
            <p:ph type="title"/>
          </p:nvPr>
        </p:nvSpPr>
        <p:spPr/>
        <p:txBody>
          <a:bodyPr/>
          <a:lstStyle/>
          <a:p>
            <a:r>
              <a:rPr lang="en-GB" sz="4800" dirty="0"/>
              <a:t>Tort law</a:t>
            </a:r>
            <a:br>
              <a:rPr lang="cs-CZ" dirty="0"/>
            </a:br>
            <a:r>
              <a:rPr lang="cs-CZ" sz="2000" dirty="0"/>
              <a:t>JUDr. Lukáš Hadamčík, Ph.D.</a:t>
            </a:r>
          </a:p>
        </p:txBody>
      </p:sp>
    </p:spTree>
    <p:extLst>
      <p:ext uri="{BB962C8B-B14F-4D97-AF65-F5344CB8AC3E}">
        <p14:creationId xmlns:p14="http://schemas.microsoft.com/office/powerpoint/2010/main" val="3610336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altLang="cs-CZ" dirty="0"/>
              <a:t>Tort law</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10</a:t>
            </a:fld>
            <a:endParaRPr lang="cs-CZ" altLang="cs-CZ" dirty="0"/>
          </a:p>
        </p:txBody>
      </p:sp>
      <p:sp>
        <p:nvSpPr>
          <p:cNvPr id="4" name="Nadpis 3"/>
          <p:cNvSpPr>
            <a:spLocks noGrp="1"/>
          </p:cNvSpPr>
          <p:nvPr>
            <p:ph type="title"/>
          </p:nvPr>
        </p:nvSpPr>
        <p:spPr/>
        <p:txBody>
          <a:bodyPr>
            <a:normAutofit fontScale="90000"/>
          </a:bodyPr>
          <a:lstStyle/>
          <a:p>
            <a:r>
              <a:rPr lang="cs-CZ" dirty="0" err="1"/>
              <a:t>Self-defence</a:t>
            </a:r>
            <a:r>
              <a:rPr lang="cs-CZ" dirty="0"/>
              <a:t> </a:t>
            </a:r>
            <a:r>
              <a:rPr lang="cs-CZ" dirty="0" err="1"/>
              <a:t>sc</a:t>
            </a:r>
            <a:r>
              <a:rPr lang="cs-CZ" dirty="0"/>
              <a:t>. 2905</a:t>
            </a:r>
            <a:endParaRPr lang="en-GB" dirty="0"/>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a:t>
            </a:r>
            <a:r>
              <a:rPr lang="en-US" sz="2400" dirty="0"/>
              <a:t>A person who protects himself or another from an imminent or ongoing unlawful attack and, in doing so, causes harm to the attacker, has no duty to provide compensation for such harm. This does not apply if it is clear that, given the circumstances, the attacked person is under the threat of incurring only negligible harm, or the </a:t>
            </a:r>
            <a:r>
              <a:rPr lang="en-US" sz="2400" dirty="0" err="1"/>
              <a:t>defence</a:t>
            </a:r>
            <a:r>
              <a:rPr lang="en-US" sz="2400" dirty="0"/>
              <a:t> is manifestly excessive, especially given the gravity of the harm caused to the attacker by preventing the attack.</a:t>
            </a:r>
            <a:endParaRPr lang="en-GB" sz="2400" dirty="0"/>
          </a:p>
        </p:txBody>
      </p:sp>
    </p:spTree>
    <p:extLst>
      <p:ext uri="{BB962C8B-B14F-4D97-AF65-F5344CB8AC3E}">
        <p14:creationId xmlns:p14="http://schemas.microsoft.com/office/powerpoint/2010/main" val="246267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altLang="cs-CZ" dirty="0"/>
              <a:t>Tort law</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11</a:t>
            </a:fld>
            <a:endParaRPr lang="cs-CZ" altLang="cs-CZ" dirty="0"/>
          </a:p>
        </p:txBody>
      </p:sp>
      <p:sp>
        <p:nvSpPr>
          <p:cNvPr id="4" name="Nadpis 3"/>
          <p:cNvSpPr>
            <a:spLocks noGrp="1"/>
          </p:cNvSpPr>
          <p:nvPr>
            <p:ph type="title"/>
          </p:nvPr>
        </p:nvSpPr>
        <p:spPr/>
        <p:txBody>
          <a:bodyPr>
            <a:normAutofit fontScale="90000"/>
          </a:bodyPr>
          <a:lstStyle/>
          <a:p>
            <a:r>
              <a:rPr lang="en-GB" dirty="0"/>
              <a:t>Fault</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a:t>
            </a:r>
            <a:r>
              <a:rPr lang="en-GB" sz="2400" dirty="0"/>
              <a:t>subjective criterion</a:t>
            </a:r>
          </a:p>
          <a:p>
            <a:pPr algn="just">
              <a:lnSpc>
                <a:spcPct val="150000"/>
              </a:lnSpc>
              <a:buFont typeface="Arial" pitchFamily="34" charset="0"/>
              <a:buChar char="•"/>
            </a:pPr>
            <a:r>
              <a:rPr lang="en-GB" sz="2400" dirty="0"/>
              <a:t> examined aspects – knowledge and will</a:t>
            </a:r>
          </a:p>
          <a:p>
            <a:pPr algn="just">
              <a:lnSpc>
                <a:spcPct val="150000"/>
              </a:lnSpc>
              <a:buFont typeface="Arial" pitchFamily="34" charset="0"/>
              <a:buChar char="•"/>
            </a:pPr>
            <a:r>
              <a:rPr lang="en-GB" sz="2400" dirty="0"/>
              <a:t> </a:t>
            </a:r>
            <a:r>
              <a:rPr lang="en-GB" sz="2400" dirty="0" err="1"/>
              <a:t>dolus</a:t>
            </a:r>
            <a:r>
              <a:rPr lang="en-GB" sz="2400" dirty="0"/>
              <a:t> </a:t>
            </a:r>
            <a:r>
              <a:rPr lang="en-GB" sz="2400" dirty="0" err="1"/>
              <a:t>directus</a:t>
            </a:r>
            <a:r>
              <a:rPr lang="en-GB" sz="2400" dirty="0"/>
              <a:t> – direct intent</a:t>
            </a:r>
          </a:p>
          <a:p>
            <a:pPr algn="just">
              <a:lnSpc>
                <a:spcPct val="150000"/>
              </a:lnSpc>
              <a:buFont typeface="Arial" pitchFamily="34" charset="0"/>
              <a:buChar char="•"/>
            </a:pPr>
            <a:r>
              <a:rPr lang="en-GB" sz="2400" dirty="0"/>
              <a:t> </a:t>
            </a:r>
            <a:r>
              <a:rPr lang="en-GB" sz="2400" dirty="0" err="1"/>
              <a:t>dolus</a:t>
            </a:r>
            <a:r>
              <a:rPr lang="en-GB" sz="2400" dirty="0"/>
              <a:t> </a:t>
            </a:r>
            <a:r>
              <a:rPr lang="en-GB" sz="2400" dirty="0" err="1"/>
              <a:t>eventualis</a:t>
            </a:r>
            <a:r>
              <a:rPr lang="en-GB" sz="2400" dirty="0"/>
              <a:t> – indirect intent</a:t>
            </a:r>
          </a:p>
          <a:p>
            <a:pPr algn="just">
              <a:lnSpc>
                <a:spcPct val="150000"/>
              </a:lnSpc>
              <a:buFont typeface="Arial" pitchFamily="34" charset="0"/>
              <a:buChar char="•"/>
            </a:pPr>
            <a:r>
              <a:rPr lang="en-GB" sz="2400" dirty="0"/>
              <a:t> culpa </a:t>
            </a:r>
            <a:r>
              <a:rPr lang="en-GB" sz="2400" dirty="0" err="1"/>
              <a:t>lata</a:t>
            </a:r>
            <a:r>
              <a:rPr lang="en-GB" sz="2400" dirty="0"/>
              <a:t> – wilful negligence</a:t>
            </a:r>
          </a:p>
          <a:p>
            <a:pPr algn="just">
              <a:lnSpc>
                <a:spcPct val="150000"/>
              </a:lnSpc>
              <a:buFont typeface="Arial" pitchFamily="34" charset="0"/>
              <a:buChar char="•"/>
            </a:pPr>
            <a:r>
              <a:rPr lang="en-GB" sz="2400" dirty="0"/>
              <a:t> culpa </a:t>
            </a:r>
            <a:r>
              <a:rPr lang="en-GB" sz="2400" dirty="0" err="1"/>
              <a:t>levis</a:t>
            </a:r>
            <a:r>
              <a:rPr lang="en-GB" sz="2400" dirty="0"/>
              <a:t> – unwilful negligence</a:t>
            </a:r>
          </a:p>
        </p:txBody>
      </p:sp>
    </p:spTree>
    <p:extLst>
      <p:ext uri="{BB962C8B-B14F-4D97-AF65-F5344CB8AC3E}">
        <p14:creationId xmlns:p14="http://schemas.microsoft.com/office/powerpoint/2010/main" val="3719608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altLang="cs-CZ" dirty="0"/>
              <a:t>Tort law</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12</a:t>
            </a:fld>
            <a:endParaRPr lang="cs-CZ" altLang="cs-CZ" dirty="0"/>
          </a:p>
        </p:txBody>
      </p:sp>
      <p:sp>
        <p:nvSpPr>
          <p:cNvPr id="4" name="Nadpis 3"/>
          <p:cNvSpPr>
            <a:spLocks noGrp="1"/>
          </p:cNvSpPr>
          <p:nvPr>
            <p:ph type="title"/>
          </p:nvPr>
        </p:nvSpPr>
        <p:spPr/>
        <p:txBody>
          <a:bodyPr>
            <a:normAutofit fontScale="90000"/>
          </a:bodyPr>
          <a:lstStyle/>
          <a:p>
            <a:r>
              <a:rPr lang="cs-CZ" dirty="0" err="1"/>
              <a:t>Presumption</a:t>
            </a:r>
            <a:r>
              <a:rPr lang="cs-CZ" dirty="0"/>
              <a:t> </a:t>
            </a:r>
            <a:r>
              <a:rPr lang="cs-CZ" dirty="0" err="1"/>
              <a:t>of</a:t>
            </a:r>
            <a:r>
              <a:rPr lang="cs-CZ" dirty="0"/>
              <a:t> </a:t>
            </a:r>
            <a:r>
              <a:rPr lang="cs-CZ" dirty="0" err="1"/>
              <a:t>negligence</a:t>
            </a:r>
            <a:r>
              <a:rPr lang="cs-CZ" dirty="0"/>
              <a:t> </a:t>
            </a:r>
            <a:r>
              <a:rPr lang="cs-CZ" dirty="0" err="1"/>
              <a:t>sc</a:t>
            </a:r>
            <a:r>
              <a:rPr lang="cs-CZ" dirty="0"/>
              <a:t>. 2911</a:t>
            </a:r>
            <a:endParaRPr lang="en-GB" dirty="0"/>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a:t>
            </a:r>
            <a:r>
              <a:rPr lang="en-US" sz="2400" dirty="0"/>
              <a:t>If a tortfeasor causes damage to the victim by breaching a statutory duty, he is presumed to have caused the damage through negligence. </a:t>
            </a:r>
            <a:endParaRPr lang="en-GB" sz="2400" dirty="0"/>
          </a:p>
        </p:txBody>
      </p:sp>
    </p:spTree>
    <p:extLst>
      <p:ext uri="{BB962C8B-B14F-4D97-AF65-F5344CB8AC3E}">
        <p14:creationId xmlns:p14="http://schemas.microsoft.com/office/powerpoint/2010/main" val="13639467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altLang="cs-CZ" dirty="0"/>
              <a:t>Tort law</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13</a:t>
            </a:fld>
            <a:endParaRPr lang="cs-CZ" altLang="cs-CZ" dirty="0"/>
          </a:p>
        </p:txBody>
      </p:sp>
      <p:sp>
        <p:nvSpPr>
          <p:cNvPr id="4" name="Nadpis 3"/>
          <p:cNvSpPr>
            <a:spLocks noGrp="1"/>
          </p:cNvSpPr>
          <p:nvPr>
            <p:ph type="title"/>
          </p:nvPr>
        </p:nvSpPr>
        <p:spPr/>
        <p:txBody>
          <a:bodyPr>
            <a:normAutofit fontScale="90000"/>
          </a:bodyPr>
          <a:lstStyle/>
          <a:p>
            <a:r>
              <a:rPr lang="en-GB" dirty="0"/>
              <a:t>Causation</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a:t>
            </a:r>
            <a:r>
              <a:rPr lang="en-GB" sz="2400" dirty="0"/>
              <a:t>causal connection between the tortfeasor´s conduct and the damage</a:t>
            </a:r>
          </a:p>
          <a:p>
            <a:pPr algn="just">
              <a:lnSpc>
                <a:spcPct val="150000"/>
              </a:lnSpc>
              <a:buFont typeface="Arial" pitchFamily="34" charset="0"/>
              <a:buChar char="•"/>
            </a:pPr>
            <a:r>
              <a:rPr lang="en-GB" sz="2400" dirty="0"/>
              <a:t> doctrine condictio sine qua non – theory of consequence</a:t>
            </a:r>
          </a:p>
          <a:p>
            <a:pPr lvl="2" algn="just">
              <a:lnSpc>
                <a:spcPct val="150000"/>
              </a:lnSpc>
              <a:buFont typeface="Arial" pitchFamily="34" charset="0"/>
              <a:buChar char="•"/>
            </a:pPr>
            <a:r>
              <a:rPr lang="en-GB" sz="2400" dirty="0"/>
              <a:t> but-for test</a:t>
            </a:r>
          </a:p>
          <a:p>
            <a:pPr lvl="1" algn="just">
              <a:lnSpc>
                <a:spcPct val="150000"/>
              </a:lnSpc>
              <a:buFont typeface="Arial" pitchFamily="34" charset="0"/>
              <a:buChar char="•"/>
            </a:pPr>
            <a:r>
              <a:rPr lang="en-GB" sz="2400" dirty="0"/>
              <a:t> concept of adequate causation</a:t>
            </a:r>
          </a:p>
          <a:p>
            <a:pPr lvl="2" algn="just">
              <a:lnSpc>
                <a:spcPct val="150000"/>
              </a:lnSpc>
              <a:buFont typeface="Arial" pitchFamily="34" charset="0"/>
              <a:buChar char="•"/>
            </a:pPr>
            <a:r>
              <a:rPr lang="en-GB" sz="2400" dirty="0"/>
              <a:t> action is a relevant cause only if it is not just under particularly exceptional and extremely unlikely circumstances, but generally, suitable to produce a certain result</a:t>
            </a:r>
          </a:p>
        </p:txBody>
      </p:sp>
    </p:spTree>
    <p:extLst>
      <p:ext uri="{BB962C8B-B14F-4D97-AF65-F5344CB8AC3E}">
        <p14:creationId xmlns:p14="http://schemas.microsoft.com/office/powerpoint/2010/main" val="3735497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altLang="cs-CZ" dirty="0"/>
              <a:t>Tort law</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14</a:t>
            </a:fld>
            <a:endParaRPr lang="cs-CZ" altLang="cs-CZ" dirty="0"/>
          </a:p>
        </p:txBody>
      </p:sp>
      <p:sp>
        <p:nvSpPr>
          <p:cNvPr id="4" name="Nadpis 3"/>
          <p:cNvSpPr>
            <a:spLocks noGrp="1"/>
          </p:cNvSpPr>
          <p:nvPr>
            <p:ph type="title"/>
          </p:nvPr>
        </p:nvSpPr>
        <p:spPr/>
        <p:txBody>
          <a:bodyPr>
            <a:normAutofit fontScale="90000"/>
          </a:bodyPr>
          <a:lstStyle/>
          <a:p>
            <a:r>
              <a:rPr lang="en-GB" dirty="0"/>
              <a:t>Material damage</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a:t>
            </a:r>
            <a:r>
              <a:rPr lang="en-GB" sz="2400" dirty="0"/>
              <a:t>forms</a:t>
            </a:r>
          </a:p>
          <a:p>
            <a:pPr lvl="2" algn="just">
              <a:lnSpc>
                <a:spcPct val="150000"/>
              </a:lnSpc>
              <a:buFont typeface="Arial" pitchFamily="34" charset="0"/>
              <a:buChar char="•"/>
            </a:pPr>
            <a:r>
              <a:rPr lang="en-GB" sz="2400" dirty="0"/>
              <a:t> damnum </a:t>
            </a:r>
            <a:r>
              <a:rPr lang="en-GB" sz="2400" dirty="0" err="1"/>
              <a:t>emergens</a:t>
            </a:r>
            <a:r>
              <a:rPr lang="en-GB" sz="2400" dirty="0"/>
              <a:t> – actual damage</a:t>
            </a:r>
          </a:p>
          <a:p>
            <a:pPr lvl="2" algn="just">
              <a:lnSpc>
                <a:spcPct val="150000"/>
              </a:lnSpc>
              <a:buFont typeface="Arial" pitchFamily="34" charset="0"/>
              <a:buChar char="•"/>
            </a:pPr>
            <a:r>
              <a:rPr lang="en-GB" sz="2400" dirty="0"/>
              <a:t> lucrum </a:t>
            </a:r>
            <a:r>
              <a:rPr lang="en-GB" sz="2400" dirty="0" err="1"/>
              <a:t>cesans</a:t>
            </a:r>
            <a:r>
              <a:rPr lang="en-GB" sz="2400" dirty="0"/>
              <a:t> – lost profit</a:t>
            </a:r>
          </a:p>
          <a:p>
            <a:pPr lvl="1" algn="just">
              <a:lnSpc>
                <a:spcPct val="150000"/>
              </a:lnSpc>
              <a:buFont typeface="Arial" pitchFamily="34" charset="0"/>
              <a:buChar char="•"/>
            </a:pPr>
            <a:r>
              <a:rPr lang="en-GB" sz="2400" dirty="0"/>
              <a:t> </a:t>
            </a:r>
            <a:r>
              <a:rPr lang="en-GB" sz="2400" dirty="0" err="1"/>
              <a:t>diferential</a:t>
            </a:r>
            <a:r>
              <a:rPr lang="en-GB" sz="2400" dirty="0"/>
              <a:t> hypothesis</a:t>
            </a:r>
          </a:p>
          <a:p>
            <a:pPr lvl="2" algn="just">
              <a:lnSpc>
                <a:spcPct val="150000"/>
              </a:lnSpc>
              <a:buFont typeface="Arial" pitchFamily="34" charset="0"/>
              <a:buChar char="•"/>
            </a:pPr>
            <a:r>
              <a:rPr lang="en-GB" sz="2400" dirty="0"/>
              <a:t> what would the victim have, if the </a:t>
            </a:r>
            <a:r>
              <a:rPr lang="en-GB" sz="2400" dirty="0" err="1"/>
              <a:t>damge</a:t>
            </a:r>
            <a:r>
              <a:rPr lang="en-GB" sz="2400" dirty="0"/>
              <a:t> didn´t happen</a:t>
            </a:r>
          </a:p>
          <a:p>
            <a:pPr lvl="2" algn="just">
              <a:lnSpc>
                <a:spcPct val="150000"/>
              </a:lnSpc>
              <a:buFont typeface="Arial" pitchFamily="34" charset="0"/>
              <a:buChar char="•"/>
            </a:pPr>
            <a:r>
              <a:rPr lang="en-GB" sz="2400" dirty="0"/>
              <a:t> expressible in the money</a:t>
            </a:r>
          </a:p>
        </p:txBody>
      </p:sp>
    </p:spTree>
    <p:extLst>
      <p:ext uri="{BB962C8B-B14F-4D97-AF65-F5344CB8AC3E}">
        <p14:creationId xmlns:p14="http://schemas.microsoft.com/office/powerpoint/2010/main" val="2727818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altLang="cs-CZ" dirty="0"/>
              <a:t>Tort law</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15</a:t>
            </a:fld>
            <a:endParaRPr lang="cs-CZ" altLang="cs-CZ" dirty="0"/>
          </a:p>
        </p:txBody>
      </p:sp>
      <p:sp>
        <p:nvSpPr>
          <p:cNvPr id="4" name="Nadpis 3"/>
          <p:cNvSpPr>
            <a:spLocks noGrp="1"/>
          </p:cNvSpPr>
          <p:nvPr>
            <p:ph type="title"/>
          </p:nvPr>
        </p:nvSpPr>
        <p:spPr/>
        <p:txBody>
          <a:bodyPr>
            <a:normAutofit fontScale="90000"/>
          </a:bodyPr>
          <a:lstStyle/>
          <a:p>
            <a:r>
              <a:rPr lang="en-GB" dirty="0"/>
              <a:t>Compensation of material damage</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a:t>
            </a:r>
            <a:r>
              <a:rPr lang="en-GB" sz="2400" dirty="0"/>
              <a:t>sc. 2951</a:t>
            </a:r>
            <a:r>
              <a:rPr lang="cs-CZ" sz="2400" dirty="0"/>
              <a:t> - </a:t>
            </a:r>
            <a:r>
              <a:rPr lang="en-US" sz="2400" dirty="0"/>
              <a:t>Damage is compensated by the restoration to the original state. If this is not reasonably possible, or if so requested by the victim, damage is payable in money.</a:t>
            </a:r>
            <a:endParaRPr lang="en-GB" sz="2400" dirty="0"/>
          </a:p>
          <a:p>
            <a:pPr lvl="2" algn="just">
              <a:lnSpc>
                <a:spcPct val="150000"/>
              </a:lnSpc>
              <a:buFont typeface="Arial" pitchFamily="34" charset="0"/>
              <a:buChar char="•"/>
            </a:pPr>
            <a:r>
              <a:rPr lang="en-GB" sz="2400" dirty="0"/>
              <a:t> restoration to the original state</a:t>
            </a:r>
          </a:p>
          <a:p>
            <a:pPr lvl="2" algn="just">
              <a:lnSpc>
                <a:spcPct val="150000"/>
              </a:lnSpc>
              <a:buFont typeface="Arial" pitchFamily="34" charset="0"/>
              <a:buChar char="•"/>
            </a:pPr>
            <a:r>
              <a:rPr lang="en-GB" sz="2400" dirty="0"/>
              <a:t> in money</a:t>
            </a:r>
          </a:p>
          <a:p>
            <a:pPr lvl="2" algn="just">
              <a:lnSpc>
                <a:spcPct val="150000"/>
              </a:lnSpc>
              <a:buFont typeface="Arial" pitchFamily="34" charset="0"/>
              <a:buChar char="•"/>
            </a:pPr>
            <a:r>
              <a:rPr lang="en-GB" sz="2400" dirty="0"/>
              <a:t> c</a:t>
            </a:r>
            <a:r>
              <a:rPr lang="cs-CZ" sz="2400" dirty="0"/>
              <a:t>h</a:t>
            </a:r>
            <a:r>
              <a:rPr lang="en-GB" sz="2400" dirty="0" err="1"/>
              <a:t>oice</a:t>
            </a:r>
            <a:r>
              <a:rPr lang="en-GB" sz="2400" dirty="0"/>
              <a:t> of victim</a:t>
            </a:r>
          </a:p>
          <a:p>
            <a:pPr algn="just">
              <a:lnSpc>
                <a:spcPct val="150000"/>
              </a:lnSpc>
            </a:pPr>
            <a:endParaRPr lang="en-GB" sz="2400" dirty="0"/>
          </a:p>
        </p:txBody>
      </p:sp>
    </p:spTree>
    <p:extLst>
      <p:ext uri="{BB962C8B-B14F-4D97-AF65-F5344CB8AC3E}">
        <p14:creationId xmlns:p14="http://schemas.microsoft.com/office/powerpoint/2010/main" val="29962206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altLang="cs-CZ" dirty="0"/>
              <a:t>Tort law</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16</a:t>
            </a:fld>
            <a:endParaRPr lang="cs-CZ" altLang="cs-CZ" dirty="0"/>
          </a:p>
        </p:txBody>
      </p:sp>
      <p:sp>
        <p:nvSpPr>
          <p:cNvPr id="4" name="Nadpis 3"/>
          <p:cNvSpPr>
            <a:spLocks noGrp="1"/>
          </p:cNvSpPr>
          <p:nvPr>
            <p:ph type="title"/>
          </p:nvPr>
        </p:nvSpPr>
        <p:spPr/>
        <p:txBody>
          <a:bodyPr>
            <a:normAutofit fontScale="90000"/>
          </a:bodyPr>
          <a:lstStyle/>
          <a:p>
            <a:r>
              <a:rPr lang="cs-CZ" dirty="0" err="1"/>
              <a:t>Reduction</a:t>
            </a:r>
            <a:r>
              <a:rPr lang="cs-CZ" dirty="0"/>
              <a:t> </a:t>
            </a:r>
            <a:r>
              <a:rPr lang="cs-CZ" dirty="0" err="1"/>
              <a:t>of</a:t>
            </a:r>
            <a:r>
              <a:rPr lang="cs-CZ" dirty="0"/>
              <a:t> </a:t>
            </a:r>
            <a:r>
              <a:rPr lang="cs-CZ" dirty="0" err="1"/>
              <a:t>compensation</a:t>
            </a:r>
            <a:r>
              <a:rPr lang="cs-CZ" dirty="0"/>
              <a:t> </a:t>
            </a:r>
            <a:r>
              <a:rPr lang="cs-CZ" dirty="0" err="1"/>
              <a:t>sc</a:t>
            </a:r>
            <a:r>
              <a:rPr lang="cs-CZ" dirty="0"/>
              <a:t>. 2953</a:t>
            </a:r>
            <a:endParaRPr lang="en-GB" dirty="0"/>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000" dirty="0"/>
              <a:t> </a:t>
            </a:r>
            <a:r>
              <a:rPr lang="en-US" sz="2000" dirty="0"/>
              <a:t>(1) For reasons deserving special consideration, a court shall proportionately reduce the compensation of damage. In doing so, the court shall in particular take into account how the damage occurred, the personal and property situation of the individual who caused and is liable for the damage, as well as the circumstances of the victim. Compensation may not be reduced if the damage was caused intentionally. </a:t>
            </a:r>
            <a:endParaRPr lang="cs-CZ" sz="2000" dirty="0"/>
          </a:p>
          <a:p>
            <a:pPr algn="just">
              <a:lnSpc>
                <a:spcPct val="150000"/>
              </a:lnSpc>
              <a:buFont typeface="Arial" pitchFamily="34" charset="0"/>
              <a:buChar char="•"/>
            </a:pPr>
            <a:r>
              <a:rPr lang="cs-CZ" sz="2000" dirty="0"/>
              <a:t> </a:t>
            </a:r>
            <a:r>
              <a:rPr lang="en-US" sz="2000" dirty="0"/>
              <a:t>(2) Subsection (1) does not apply if the damage was caused by a person who offered to provide professional performance as a member of a particular vocation or occupation, or by a breach of professional care.</a:t>
            </a:r>
            <a:endParaRPr lang="en-GB" sz="2000" dirty="0"/>
          </a:p>
        </p:txBody>
      </p:sp>
    </p:spTree>
    <p:extLst>
      <p:ext uri="{BB962C8B-B14F-4D97-AF65-F5344CB8AC3E}">
        <p14:creationId xmlns:p14="http://schemas.microsoft.com/office/powerpoint/2010/main" val="32862765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altLang="cs-CZ" dirty="0"/>
              <a:t>Tort law</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17</a:t>
            </a:fld>
            <a:endParaRPr lang="cs-CZ" altLang="cs-CZ" dirty="0"/>
          </a:p>
        </p:txBody>
      </p:sp>
      <p:sp>
        <p:nvSpPr>
          <p:cNvPr id="4" name="Nadpis 3"/>
          <p:cNvSpPr>
            <a:spLocks noGrp="1"/>
          </p:cNvSpPr>
          <p:nvPr>
            <p:ph type="title"/>
          </p:nvPr>
        </p:nvSpPr>
        <p:spPr/>
        <p:txBody>
          <a:bodyPr>
            <a:normAutofit fontScale="90000"/>
          </a:bodyPr>
          <a:lstStyle/>
          <a:p>
            <a:r>
              <a:rPr lang="en-GB" dirty="0"/>
              <a:t>Non-material damage</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a:t>
            </a:r>
            <a:r>
              <a:rPr lang="en-GB" sz="2400" dirty="0"/>
              <a:t>isn´t quantifiable in money</a:t>
            </a:r>
          </a:p>
          <a:p>
            <a:pPr algn="just">
              <a:lnSpc>
                <a:spcPct val="150000"/>
              </a:lnSpc>
              <a:buFont typeface="Arial" pitchFamily="34" charset="0"/>
              <a:buChar char="•"/>
            </a:pPr>
            <a:r>
              <a:rPr lang="en-GB" sz="2400" dirty="0"/>
              <a:t> sc. 2894 </a:t>
            </a:r>
            <a:r>
              <a:rPr lang="cs-CZ" sz="2400" dirty="0" err="1"/>
              <a:t>subsc</a:t>
            </a:r>
            <a:r>
              <a:rPr lang="en-GB" sz="2400" dirty="0"/>
              <a:t>. 2</a:t>
            </a:r>
            <a:r>
              <a:rPr lang="cs-CZ" sz="2400" dirty="0"/>
              <a:t> - </a:t>
            </a:r>
            <a:r>
              <a:rPr lang="en-US" sz="2400" u="sng" dirty="0"/>
              <a:t>If the duty to provide compensation to another for non-pecuniary harm has not been expressly stipulated, it affects the tortfeasor only where specifically provided by a statute. </a:t>
            </a:r>
            <a:r>
              <a:rPr lang="en-US" sz="2400" dirty="0"/>
              <a:t>In such cases, the duty to provide compensation for non-pecuniary harm by providing satisfaction is assessed by analogy under the provisions on the duty to provide compensation for damage. </a:t>
            </a:r>
            <a:endParaRPr lang="en-GB" sz="2400" dirty="0"/>
          </a:p>
          <a:p>
            <a:pPr algn="just">
              <a:lnSpc>
                <a:spcPct val="150000"/>
              </a:lnSpc>
              <a:buFont typeface="Arial" pitchFamily="34" charset="0"/>
              <a:buChar char="•"/>
            </a:pPr>
            <a:r>
              <a:rPr lang="en-GB" sz="2400" dirty="0"/>
              <a:t> general clause sc. 2956</a:t>
            </a:r>
          </a:p>
          <a:p>
            <a:pPr lvl="2" algn="just">
              <a:lnSpc>
                <a:spcPct val="150000"/>
              </a:lnSpc>
              <a:buFont typeface="Arial" pitchFamily="34" charset="0"/>
              <a:buChar char="•"/>
            </a:pPr>
            <a:r>
              <a:rPr lang="en-GB" sz="2400" dirty="0"/>
              <a:t> other clauses – sc. 2969 par. 2, sc. 2971 and others </a:t>
            </a:r>
          </a:p>
        </p:txBody>
      </p:sp>
    </p:spTree>
    <p:extLst>
      <p:ext uri="{BB962C8B-B14F-4D97-AF65-F5344CB8AC3E}">
        <p14:creationId xmlns:p14="http://schemas.microsoft.com/office/powerpoint/2010/main" val="39734755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altLang="cs-CZ" dirty="0"/>
              <a:t>Tort law</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18</a:t>
            </a:fld>
            <a:endParaRPr lang="cs-CZ" altLang="cs-CZ" dirty="0"/>
          </a:p>
        </p:txBody>
      </p:sp>
      <p:sp>
        <p:nvSpPr>
          <p:cNvPr id="4" name="Nadpis 3"/>
          <p:cNvSpPr>
            <a:spLocks noGrp="1"/>
          </p:cNvSpPr>
          <p:nvPr>
            <p:ph type="title"/>
          </p:nvPr>
        </p:nvSpPr>
        <p:spPr/>
        <p:txBody>
          <a:bodyPr>
            <a:normAutofit fontScale="90000"/>
          </a:bodyPr>
          <a:lstStyle/>
          <a:p>
            <a:r>
              <a:rPr lang="en-GB" dirty="0"/>
              <a:t>Appropriate satisfaction</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en-GB" sz="2400" dirty="0"/>
              <a:t> sc. 2951 </a:t>
            </a:r>
            <a:r>
              <a:rPr lang="cs-CZ" sz="2400" dirty="0" err="1"/>
              <a:t>subsc</a:t>
            </a:r>
            <a:r>
              <a:rPr lang="en-GB" sz="2400" dirty="0"/>
              <a:t>. 2</a:t>
            </a:r>
            <a:r>
              <a:rPr lang="cs-CZ" sz="2400" dirty="0"/>
              <a:t> - </a:t>
            </a:r>
            <a:r>
              <a:rPr lang="en-US" sz="2400" dirty="0"/>
              <a:t>Non-pecuniary harm is compensated by appropriate satisfaction. Satisfaction must be provided in money unless real and sufficiently effective satisfaction for the harm incurred can provide for satisfaction otherwise. </a:t>
            </a:r>
            <a:endParaRPr lang="en-GB" sz="2400" dirty="0"/>
          </a:p>
          <a:p>
            <a:pPr lvl="2" algn="just">
              <a:lnSpc>
                <a:spcPct val="150000"/>
              </a:lnSpc>
              <a:buFont typeface="Arial" pitchFamily="34" charset="0"/>
              <a:buChar char="•"/>
            </a:pPr>
            <a:r>
              <a:rPr lang="en-GB" sz="2400" dirty="0"/>
              <a:t> moral – apologize</a:t>
            </a:r>
          </a:p>
          <a:p>
            <a:pPr lvl="2" algn="just">
              <a:lnSpc>
                <a:spcPct val="150000"/>
              </a:lnSpc>
              <a:buFont typeface="Arial" pitchFamily="34" charset="0"/>
              <a:buChar char="•"/>
            </a:pPr>
            <a:r>
              <a:rPr lang="en-GB" sz="2400" dirty="0"/>
              <a:t> in money</a:t>
            </a:r>
          </a:p>
        </p:txBody>
      </p:sp>
    </p:spTree>
    <p:extLst>
      <p:ext uri="{BB962C8B-B14F-4D97-AF65-F5344CB8AC3E}">
        <p14:creationId xmlns:p14="http://schemas.microsoft.com/office/powerpoint/2010/main" val="17038588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altLang="cs-CZ" dirty="0"/>
              <a:t>Tort law</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19</a:t>
            </a:fld>
            <a:endParaRPr lang="cs-CZ" altLang="cs-CZ" dirty="0"/>
          </a:p>
        </p:txBody>
      </p:sp>
      <p:sp>
        <p:nvSpPr>
          <p:cNvPr id="4" name="Nadpis 3"/>
          <p:cNvSpPr>
            <a:spLocks noGrp="1"/>
          </p:cNvSpPr>
          <p:nvPr>
            <p:ph type="title"/>
          </p:nvPr>
        </p:nvSpPr>
        <p:spPr/>
        <p:txBody>
          <a:bodyPr>
            <a:normAutofit fontScale="90000"/>
          </a:bodyPr>
          <a:lstStyle/>
          <a:p>
            <a:r>
              <a:rPr lang="en-GB" dirty="0"/>
              <a:t>Compensation for bodily harm and death</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a:t>
            </a:r>
            <a:r>
              <a:rPr lang="en-GB" sz="2400" dirty="0"/>
              <a:t>sc. 2958</a:t>
            </a:r>
            <a:r>
              <a:rPr lang="cs-CZ" sz="2400" dirty="0"/>
              <a:t> - </a:t>
            </a:r>
            <a:r>
              <a:rPr lang="en-US" sz="2400" dirty="0"/>
              <a:t>In the case of bodily harm, the tortfeasor shall compensate the victim for such harm in money, fully compensating for the pain and other non-pecuniary harm suffered; if the bodily harm resulted in an impediment to a better future for the victim, the tortfeasor shall also compensate him for the deteriorated social position. Where the amount of compensation cannot be determined in this manner, it is determined according to the principles of decency.</a:t>
            </a:r>
            <a:r>
              <a:rPr lang="cs-CZ" sz="2400" dirty="0"/>
              <a:t> </a:t>
            </a:r>
            <a:endParaRPr lang="en-GB" sz="2400" dirty="0"/>
          </a:p>
          <a:p>
            <a:pPr algn="just">
              <a:lnSpc>
                <a:spcPct val="150000"/>
              </a:lnSpc>
            </a:pPr>
            <a:endParaRPr lang="en-GB" sz="2400" dirty="0"/>
          </a:p>
        </p:txBody>
      </p:sp>
    </p:spTree>
    <p:extLst>
      <p:ext uri="{BB962C8B-B14F-4D97-AF65-F5344CB8AC3E}">
        <p14:creationId xmlns:p14="http://schemas.microsoft.com/office/powerpoint/2010/main" val="71385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altLang="cs-CZ" dirty="0"/>
              <a:t>Tort law</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2</a:t>
            </a:fld>
            <a:endParaRPr lang="cs-CZ" altLang="cs-CZ" dirty="0"/>
          </a:p>
        </p:txBody>
      </p:sp>
      <p:sp>
        <p:nvSpPr>
          <p:cNvPr id="4" name="Nadpis 3"/>
          <p:cNvSpPr>
            <a:spLocks noGrp="1"/>
          </p:cNvSpPr>
          <p:nvPr>
            <p:ph type="title"/>
          </p:nvPr>
        </p:nvSpPr>
        <p:spPr/>
        <p:txBody>
          <a:bodyPr>
            <a:normAutofit fontScale="90000"/>
          </a:bodyPr>
          <a:lstStyle/>
          <a:p>
            <a:r>
              <a:rPr lang="en-GB" dirty="0"/>
              <a:t>System of tort law</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a:t>
            </a:r>
            <a:r>
              <a:rPr lang="en-GB" sz="2400" dirty="0"/>
              <a:t>zero point</a:t>
            </a:r>
            <a:endParaRPr lang="cs-CZ" sz="2400" dirty="0"/>
          </a:p>
          <a:p>
            <a:pPr lvl="2" algn="just">
              <a:lnSpc>
                <a:spcPct val="150000"/>
              </a:lnSpc>
              <a:buFont typeface="Arial" pitchFamily="34" charset="0"/>
              <a:buChar char="•"/>
            </a:pPr>
            <a:r>
              <a:rPr lang="en-GB" sz="2400" dirty="0"/>
              <a:t> </a:t>
            </a:r>
            <a:r>
              <a:rPr lang="en-GB" sz="2400" dirty="0" err="1"/>
              <a:t>neminem</a:t>
            </a:r>
            <a:r>
              <a:rPr lang="en-GB" sz="2400" dirty="0"/>
              <a:t> </a:t>
            </a:r>
            <a:r>
              <a:rPr lang="en-GB" sz="2400" dirty="0" err="1"/>
              <a:t>laedere</a:t>
            </a:r>
            <a:r>
              <a:rPr lang="en-GB" sz="2400" dirty="0"/>
              <a:t> (not to harm anyone)</a:t>
            </a:r>
          </a:p>
          <a:p>
            <a:pPr lvl="3" algn="just">
              <a:lnSpc>
                <a:spcPct val="150000"/>
              </a:lnSpc>
              <a:buFont typeface="Arial" pitchFamily="34" charset="0"/>
              <a:buChar char="•"/>
            </a:pPr>
            <a:r>
              <a:rPr lang="en-GB" sz="2400" dirty="0"/>
              <a:t> everyone is liable for everything</a:t>
            </a:r>
          </a:p>
          <a:p>
            <a:pPr lvl="2" algn="just">
              <a:lnSpc>
                <a:spcPct val="150000"/>
              </a:lnSpc>
              <a:buFont typeface="Arial" pitchFamily="34" charset="0"/>
              <a:buChar char="•"/>
            </a:pPr>
            <a:r>
              <a:rPr lang="en-GB" sz="2400" dirty="0"/>
              <a:t> </a:t>
            </a:r>
            <a:r>
              <a:rPr lang="en-GB" sz="2400" dirty="0" err="1"/>
              <a:t>casum</a:t>
            </a:r>
            <a:r>
              <a:rPr lang="en-GB" sz="2400" dirty="0"/>
              <a:t> </a:t>
            </a:r>
            <a:r>
              <a:rPr lang="en-GB" sz="2400" dirty="0" err="1"/>
              <a:t>sentit</a:t>
            </a:r>
            <a:r>
              <a:rPr lang="en-GB" sz="2400" dirty="0"/>
              <a:t> dominus (coincidence a</a:t>
            </a:r>
            <a:r>
              <a:rPr lang="cs-CZ" sz="2400" dirty="0"/>
              <a:t>ff</a:t>
            </a:r>
            <a:r>
              <a:rPr lang="en-GB" sz="2400" dirty="0" err="1"/>
              <a:t>ects</a:t>
            </a:r>
            <a:r>
              <a:rPr lang="en-GB" sz="2400" dirty="0"/>
              <a:t> the owner)</a:t>
            </a:r>
          </a:p>
          <a:p>
            <a:pPr lvl="3" algn="just">
              <a:lnSpc>
                <a:spcPct val="150000"/>
              </a:lnSpc>
              <a:buFont typeface="Arial" pitchFamily="34" charset="0"/>
              <a:buChar char="•"/>
            </a:pPr>
            <a:r>
              <a:rPr lang="en-GB" sz="2400" dirty="0"/>
              <a:t> no-one is liable for anything</a:t>
            </a:r>
          </a:p>
        </p:txBody>
      </p:sp>
    </p:spTree>
    <p:extLst>
      <p:ext uri="{BB962C8B-B14F-4D97-AF65-F5344CB8AC3E}">
        <p14:creationId xmlns:p14="http://schemas.microsoft.com/office/powerpoint/2010/main" val="10455352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altLang="cs-CZ" dirty="0"/>
              <a:t>Tort law</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20</a:t>
            </a:fld>
            <a:endParaRPr lang="cs-CZ" altLang="cs-CZ" dirty="0"/>
          </a:p>
        </p:txBody>
      </p:sp>
      <p:sp>
        <p:nvSpPr>
          <p:cNvPr id="4" name="Nadpis 3"/>
          <p:cNvSpPr>
            <a:spLocks noGrp="1"/>
          </p:cNvSpPr>
          <p:nvPr>
            <p:ph type="title"/>
          </p:nvPr>
        </p:nvSpPr>
        <p:spPr/>
        <p:txBody>
          <a:bodyPr>
            <a:normAutofit fontScale="90000"/>
          </a:bodyPr>
          <a:lstStyle/>
          <a:p>
            <a:r>
              <a:rPr lang="en-GB" dirty="0"/>
              <a:t>Compensation for bodily harm and death</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a:t>
            </a:r>
            <a:r>
              <a:rPr lang="en-GB" sz="2400" dirty="0"/>
              <a:t>reparation money</a:t>
            </a:r>
          </a:p>
          <a:p>
            <a:pPr algn="just">
              <a:lnSpc>
                <a:spcPct val="150000"/>
              </a:lnSpc>
              <a:buFont typeface="Arial" pitchFamily="34" charset="0"/>
              <a:buChar char="•"/>
            </a:pPr>
            <a:r>
              <a:rPr lang="en-GB" sz="2400" dirty="0"/>
              <a:t> compensation for deteriorated social position</a:t>
            </a:r>
            <a:endParaRPr lang="cs-CZ" sz="2400" dirty="0"/>
          </a:p>
          <a:p>
            <a:pPr lvl="2" algn="just">
              <a:lnSpc>
                <a:spcPct val="150000"/>
              </a:lnSpc>
              <a:buFont typeface="Arial" pitchFamily="34" charset="0"/>
              <a:buChar char="•"/>
            </a:pPr>
            <a:r>
              <a:rPr lang="cs-CZ" sz="2400" dirty="0"/>
              <a:t> </a:t>
            </a:r>
            <a:r>
              <a:rPr lang="cs-CZ" sz="2400" dirty="0" err="1"/>
              <a:t>the</a:t>
            </a:r>
            <a:r>
              <a:rPr lang="cs-CZ" sz="2400" dirty="0"/>
              <a:t> </a:t>
            </a:r>
            <a:r>
              <a:rPr lang="cs-CZ" sz="2400" dirty="0" err="1"/>
              <a:t>weaking</a:t>
            </a:r>
            <a:r>
              <a:rPr lang="cs-CZ" sz="2400" dirty="0"/>
              <a:t> </a:t>
            </a:r>
            <a:r>
              <a:rPr lang="cs-CZ" sz="2400" dirty="0" err="1"/>
              <a:t>of</a:t>
            </a:r>
            <a:r>
              <a:rPr lang="cs-CZ" sz="2400" dirty="0"/>
              <a:t> </a:t>
            </a:r>
            <a:r>
              <a:rPr lang="cs-CZ" sz="2400" dirty="0" err="1"/>
              <a:t>the</a:t>
            </a:r>
            <a:r>
              <a:rPr lang="cs-CZ" sz="2400" dirty="0"/>
              <a:t> </a:t>
            </a:r>
            <a:r>
              <a:rPr lang="cs-CZ" sz="2400" dirty="0" err="1"/>
              <a:t>social</a:t>
            </a:r>
            <a:r>
              <a:rPr lang="cs-CZ" sz="2400" dirty="0"/>
              <a:t> </a:t>
            </a:r>
            <a:r>
              <a:rPr lang="cs-CZ" sz="2400" dirty="0" err="1"/>
              <a:t>capacity</a:t>
            </a:r>
            <a:r>
              <a:rPr lang="cs-CZ" sz="2400" dirty="0"/>
              <a:t> </a:t>
            </a:r>
            <a:r>
              <a:rPr lang="cs-CZ" sz="2400" dirty="0" err="1"/>
              <a:t>of</a:t>
            </a:r>
            <a:r>
              <a:rPr lang="cs-CZ" sz="2400" dirty="0"/>
              <a:t> a person</a:t>
            </a:r>
            <a:endParaRPr lang="en-GB" sz="2400" dirty="0"/>
          </a:p>
          <a:p>
            <a:pPr algn="just">
              <a:lnSpc>
                <a:spcPct val="150000"/>
              </a:lnSpc>
              <a:buFont typeface="Arial" pitchFamily="34" charset="0"/>
              <a:buChar char="•"/>
            </a:pPr>
            <a:r>
              <a:rPr lang="en-GB" sz="2400" dirty="0"/>
              <a:t> other non pecuniary harm</a:t>
            </a:r>
          </a:p>
          <a:p>
            <a:pPr algn="just">
              <a:lnSpc>
                <a:spcPct val="150000"/>
              </a:lnSpc>
              <a:buFont typeface="Arial" pitchFamily="34" charset="0"/>
              <a:buChar char="•"/>
            </a:pPr>
            <a:r>
              <a:rPr lang="en-GB" sz="2400" dirty="0"/>
              <a:t> Method of The Supreme Court of Justice</a:t>
            </a:r>
            <a:endParaRPr lang="cs-CZ" sz="2400" dirty="0"/>
          </a:p>
          <a:p>
            <a:pPr algn="just">
              <a:lnSpc>
                <a:spcPct val="150000"/>
              </a:lnSpc>
              <a:buFont typeface="Arial" pitchFamily="34" charset="0"/>
              <a:buChar char="•"/>
            </a:pPr>
            <a:r>
              <a:rPr lang="cs-CZ" sz="2400" dirty="0">
                <a:hlinkClick r:id="rId2"/>
              </a:rPr>
              <a:t>http://www.nsoud.cz/Judikatura/ns_web.nsf/Edit/Rozhodovacicinnost~Metodikak%3F2958o.z.?Open&amp;area=Rozhodovac%C3%AD%20%C4%8Dinnost&amp;grp=Metodika%20k%20%C2%A7%202958%20o.z.&amp;lng=</a:t>
            </a:r>
            <a:endParaRPr lang="en-GB" sz="2400" dirty="0"/>
          </a:p>
          <a:p>
            <a:pPr algn="just">
              <a:lnSpc>
                <a:spcPct val="150000"/>
              </a:lnSpc>
            </a:pPr>
            <a:endParaRPr lang="en-GB" sz="2400" dirty="0"/>
          </a:p>
        </p:txBody>
      </p:sp>
    </p:spTree>
    <p:extLst>
      <p:ext uri="{BB962C8B-B14F-4D97-AF65-F5344CB8AC3E}">
        <p14:creationId xmlns:p14="http://schemas.microsoft.com/office/powerpoint/2010/main" val="33669166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altLang="cs-CZ" dirty="0"/>
              <a:t>Tort law</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21</a:t>
            </a:fld>
            <a:endParaRPr lang="cs-CZ" altLang="cs-CZ" dirty="0"/>
          </a:p>
        </p:txBody>
      </p:sp>
      <p:sp>
        <p:nvSpPr>
          <p:cNvPr id="5" name="Zástupný symbol pro text 4"/>
          <p:cNvSpPr>
            <a:spLocks noGrp="1"/>
          </p:cNvSpPr>
          <p:nvPr>
            <p:ph type="body" sz="quarter" idx="12"/>
          </p:nvPr>
        </p:nvSpPr>
        <p:spPr>
          <a:xfrm>
            <a:off x="720000" y="492369"/>
            <a:ext cx="10753200" cy="5339631"/>
          </a:xfrm>
        </p:spPr>
        <p:txBody>
          <a:bodyPr numCol="1"/>
          <a:lstStyle/>
          <a:p>
            <a:pPr algn="just">
              <a:lnSpc>
                <a:spcPct val="150000"/>
              </a:lnSpc>
            </a:pPr>
            <a:endParaRPr lang="cs-CZ" sz="2400" dirty="0"/>
          </a:p>
          <a:p>
            <a:pPr algn="just">
              <a:lnSpc>
                <a:spcPct val="150000"/>
              </a:lnSpc>
            </a:pPr>
            <a:endParaRPr lang="cs-CZ" sz="2400" dirty="0"/>
          </a:p>
          <a:p>
            <a:pPr algn="just">
              <a:lnSpc>
                <a:spcPct val="150000"/>
              </a:lnSpc>
            </a:pPr>
            <a:endParaRPr lang="cs-CZ" sz="2400" dirty="0"/>
          </a:p>
          <a:p>
            <a:pPr algn="ctr">
              <a:lnSpc>
                <a:spcPct val="150000"/>
              </a:lnSpc>
            </a:pPr>
            <a:r>
              <a:rPr lang="en-GB" sz="4800" dirty="0"/>
              <a:t>Thank you!</a:t>
            </a:r>
          </a:p>
        </p:txBody>
      </p:sp>
    </p:spTree>
    <p:extLst>
      <p:ext uri="{BB962C8B-B14F-4D97-AF65-F5344CB8AC3E}">
        <p14:creationId xmlns:p14="http://schemas.microsoft.com/office/powerpoint/2010/main" val="2695653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altLang="cs-CZ" dirty="0"/>
              <a:t>Tort law</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3</a:t>
            </a:fld>
            <a:endParaRPr lang="cs-CZ" altLang="cs-CZ" dirty="0"/>
          </a:p>
        </p:txBody>
      </p:sp>
      <p:sp>
        <p:nvSpPr>
          <p:cNvPr id="4" name="Nadpis 3"/>
          <p:cNvSpPr>
            <a:spLocks noGrp="1"/>
          </p:cNvSpPr>
          <p:nvPr>
            <p:ph type="title"/>
          </p:nvPr>
        </p:nvSpPr>
        <p:spPr/>
        <p:txBody>
          <a:bodyPr>
            <a:normAutofit fontScale="90000"/>
          </a:bodyPr>
          <a:lstStyle/>
          <a:p>
            <a:r>
              <a:rPr lang="en-GB" dirty="0"/>
              <a:t>Meaning</a:t>
            </a:r>
            <a:r>
              <a:rPr lang="cs-CZ" dirty="0"/>
              <a:t> </a:t>
            </a:r>
            <a:r>
              <a:rPr lang="en-GB" dirty="0"/>
              <a:t>of Tort </a:t>
            </a:r>
            <a:r>
              <a:rPr lang="cs-CZ" dirty="0"/>
              <a:t>law</a:t>
            </a:r>
            <a:endParaRPr lang="en-GB" dirty="0"/>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a:t>
            </a:r>
            <a:r>
              <a:rPr lang="en-GB" sz="2400" dirty="0"/>
              <a:t>only non-contractual liability</a:t>
            </a:r>
            <a:endParaRPr lang="cs-CZ" sz="2400" dirty="0"/>
          </a:p>
          <a:p>
            <a:pPr algn="just">
              <a:lnSpc>
                <a:spcPct val="150000"/>
              </a:lnSpc>
              <a:buFont typeface="Arial" pitchFamily="34" charset="0"/>
              <a:buChar char="•"/>
            </a:pPr>
            <a:r>
              <a:rPr lang="cs-CZ" sz="2400" dirty="0"/>
              <a:t> </a:t>
            </a:r>
            <a:r>
              <a:rPr lang="cs-CZ" sz="2400" dirty="0" err="1"/>
              <a:t>Book</a:t>
            </a:r>
            <a:r>
              <a:rPr lang="cs-CZ" sz="2400" dirty="0"/>
              <a:t> </a:t>
            </a:r>
            <a:r>
              <a:rPr lang="cs-CZ" sz="2400" dirty="0" err="1"/>
              <a:t>four</a:t>
            </a:r>
            <a:r>
              <a:rPr lang="cs-CZ" sz="2400" dirty="0"/>
              <a:t> </a:t>
            </a:r>
            <a:r>
              <a:rPr lang="cs-CZ" sz="2400" dirty="0" err="1"/>
              <a:t>Title</a:t>
            </a:r>
            <a:r>
              <a:rPr lang="cs-CZ" sz="2400" dirty="0"/>
              <a:t> III – </a:t>
            </a:r>
            <a:r>
              <a:rPr lang="cs-CZ" sz="2400" dirty="0" err="1"/>
              <a:t>Obligations</a:t>
            </a:r>
            <a:r>
              <a:rPr lang="cs-CZ" sz="2400" dirty="0"/>
              <a:t> </a:t>
            </a:r>
            <a:r>
              <a:rPr lang="cs-CZ" sz="2400" dirty="0" err="1"/>
              <a:t>arising</a:t>
            </a:r>
            <a:r>
              <a:rPr lang="cs-CZ" sz="2400" dirty="0"/>
              <a:t> </a:t>
            </a:r>
            <a:r>
              <a:rPr lang="cs-CZ" sz="2400" dirty="0" err="1"/>
              <a:t>from</a:t>
            </a:r>
            <a:r>
              <a:rPr lang="cs-CZ" sz="2400" dirty="0"/>
              <a:t> </a:t>
            </a:r>
            <a:r>
              <a:rPr lang="cs-CZ" sz="2400" dirty="0" err="1"/>
              <a:t>torts</a:t>
            </a:r>
            <a:endParaRPr lang="en-GB" sz="2400" dirty="0"/>
          </a:p>
          <a:p>
            <a:pPr algn="just">
              <a:lnSpc>
                <a:spcPct val="150000"/>
              </a:lnSpc>
              <a:buFont typeface="Arial" pitchFamily="34" charset="0"/>
              <a:buChar char="•"/>
            </a:pPr>
            <a:r>
              <a:rPr lang="en-GB" sz="2400" dirty="0"/>
              <a:t> but! sc. 2913 – </a:t>
            </a:r>
            <a:r>
              <a:rPr lang="cs-CZ" sz="2400" dirty="0"/>
              <a:t>B</a:t>
            </a:r>
            <a:r>
              <a:rPr lang="en-GB" sz="2400" dirty="0"/>
              <a:t>reach of contractual duty </a:t>
            </a:r>
          </a:p>
        </p:txBody>
      </p:sp>
    </p:spTree>
    <p:extLst>
      <p:ext uri="{BB962C8B-B14F-4D97-AF65-F5344CB8AC3E}">
        <p14:creationId xmlns:p14="http://schemas.microsoft.com/office/powerpoint/2010/main" val="2594504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altLang="cs-CZ" dirty="0"/>
              <a:t>Tort law</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4</a:t>
            </a:fld>
            <a:endParaRPr lang="cs-CZ" altLang="cs-CZ" dirty="0"/>
          </a:p>
        </p:txBody>
      </p:sp>
      <p:sp>
        <p:nvSpPr>
          <p:cNvPr id="4" name="Nadpis 3"/>
          <p:cNvSpPr>
            <a:spLocks noGrp="1"/>
          </p:cNvSpPr>
          <p:nvPr>
            <p:ph type="title"/>
          </p:nvPr>
        </p:nvSpPr>
        <p:spPr/>
        <p:txBody>
          <a:bodyPr>
            <a:normAutofit fontScale="90000"/>
          </a:bodyPr>
          <a:lstStyle/>
          <a:p>
            <a:r>
              <a:rPr lang="en-GB" dirty="0"/>
              <a:t>General clauses of tort liability</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en-GB" sz="2400" dirty="0"/>
              <a:t> breach of good moral sc. 2909</a:t>
            </a:r>
          </a:p>
          <a:p>
            <a:pPr algn="just">
              <a:lnSpc>
                <a:spcPct val="150000"/>
              </a:lnSpc>
              <a:buFont typeface="Arial" pitchFamily="34" charset="0"/>
              <a:buChar char="•"/>
            </a:pPr>
            <a:r>
              <a:rPr lang="en-GB" sz="2400" dirty="0"/>
              <a:t> culpable violation of absolute right sc. 2910</a:t>
            </a:r>
          </a:p>
          <a:p>
            <a:pPr lvl="2" algn="just">
              <a:lnSpc>
                <a:spcPct val="150000"/>
              </a:lnSpc>
              <a:buFont typeface="Arial" pitchFamily="34" charset="0"/>
              <a:buChar char="•"/>
            </a:pPr>
            <a:r>
              <a:rPr lang="en-GB" sz="2400" dirty="0"/>
              <a:t> life, body, health, freedom, property, etc.</a:t>
            </a:r>
          </a:p>
          <a:p>
            <a:pPr lvl="1" algn="just">
              <a:lnSpc>
                <a:spcPct val="150000"/>
              </a:lnSpc>
              <a:buFont typeface="Arial" pitchFamily="34" charset="0"/>
              <a:buChar char="•"/>
            </a:pPr>
            <a:r>
              <a:rPr lang="en-GB" sz="2400" dirty="0"/>
              <a:t> culpable violation of a protective law sc. 2910</a:t>
            </a:r>
          </a:p>
        </p:txBody>
      </p:sp>
    </p:spTree>
    <p:extLst>
      <p:ext uri="{BB962C8B-B14F-4D97-AF65-F5344CB8AC3E}">
        <p14:creationId xmlns:p14="http://schemas.microsoft.com/office/powerpoint/2010/main" val="3521805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altLang="cs-CZ" dirty="0"/>
              <a:t>Tort law</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5</a:t>
            </a:fld>
            <a:endParaRPr lang="cs-CZ" altLang="cs-CZ" dirty="0"/>
          </a:p>
        </p:txBody>
      </p:sp>
      <p:sp>
        <p:nvSpPr>
          <p:cNvPr id="4" name="Nadpis 3"/>
          <p:cNvSpPr>
            <a:spLocks noGrp="1"/>
          </p:cNvSpPr>
          <p:nvPr>
            <p:ph type="title"/>
          </p:nvPr>
        </p:nvSpPr>
        <p:spPr/>
        <p:txBody>
          <a:bodyPr>
            <a:normAutofit fontScale="90000"/>
          </a:bodyPr>
          <a:lstStyle/>
          <a:p>
            <a:r>
              <a:rPr lang="en-GB" dirty="0"/>
              <a:t>Elements of liability for damage</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a:t>
            </a:r>
            <a:r>
              <a:rPr lang="en-GB" sz="2400" dirty="0"/>
              <a:t>delict – breach of statute or good morals</a:t>
            </a:r>
          </a:p>
          <a:p>
            <a:pPr algn="just">
              <a:lnSpc>
                <a:spcPct val="150000"/>
              </a:lnSpc>
              <a:buFont typeface="Arial" pitchFamily="34" charset="0"/>
              <a:buChar char="•"/>
            </a:pPr>
            <a:r>
              <a:rPr lang="en-GB" sz="2400" dirty="0"/>
              <a:t> damage</a:t>
            </a:r>
          </a:p>
          <a:p>
            <a:pPr algn="just">
              <a:lnSpc>
                <a:spcPct val="150000"/>
              </a:lnSpc>
              <a:buFont typeface="Arial" pitchFamily="34" charset="0"/>
              <a:buChar char="•"/>
            </a:pPr>
            <a:r>
              <a:rPr lang="en-GB" sz="2400" dirty="0"/>
              <a:t> causal relationship</a:t>
            </a:r>
          </a:p>
          <a:p>
            <a:pPr algn="just">
              <a:lnSpc>
                <a:spcPct val="150000"/>
              </a:lnSpc>
              <a:buFont typeface="Arial" pitchFamily="34" charset="0"/>
              <a:buChar char="•"/>
            </a:pPr>
            <a:r>
              <a:rPr lang="en-GB" sz="2400" dirty="0"/>
              <a:t> fault</a:t>
            </a:r>
          </a:p>
        </p:txBody>
      </p:sp>
    </p:spTree>
    <p:extLst>
      <p:ext uri="{BB962C8B-B14F-4D97-AF65-F5344CB8AC3E}">
        <p14:creationId xmlns:p14="http://schemas.microsoft.com/office/powerpoint/2010/main" val="1274674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altLang="cs-CZ" dirty="0"/>
              <a:t>Tort law</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6</a:t>
            </a:fld>
            <a:endParaRPr lang="cs-CZ" altLang="cs-CZ" dirty="0"/>
          </a:p>
        </p:txBody>
      </p:sp>
      <p:sp>
        <p:nvSpPr>
          <p:cNvPr id="4" name="Nadpis 3"/>
          <p:cNvSpPr>
            <a:spLocks noGrp="1"/>
          </p:cNvSpPr>
          <p:nvPr>
            <p:ph type="title"/>
          </p:nvPr>
        </p:nvSpPr>
        <p:spPr/>
        <p:txBody>
          <a:bodyPr>
            <a:normAutofit fontScale="90000"/>
          </a:bodyPr>
          <a:lstStyle/>
          <a:p>
            <a:r>
              <a:rPr lang="en-GB" dirty="0"/>
              <a:t>Concepts of liability</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en-GB" sz="2400" dirty="0"/>
              <a:t> liability based on fault</a:t>
            </a:r>
          </a:p>
          <a:p>
            <a:pPr algn="just">
              <a:lnSpc>
                <a:spcPct val="150000"/>
              </a:lnSpc>
              <a:buFont typeface="Arial" pitchFamily="34" charset="0"/>
              <a:buChar char="•"/>
            </a:pPr>
            <a:r>
              <a:rPr lang="en-GB" sz="2400" dirty="0"/>
              <a:t> no-fault liability (strict liability)</a:t>
            </a:r>
            <a:endParaRPr lang="cs-CZ" sz="2400" dirty="0"/>
          </a:p>
          <a:p>
            <a:pPr lvl="2" algn="just">
              <a:lnSpc>
                <a:spcPct val="150000"/>
              </a:lnSpc>
              <a:buFont typeface="Arial" pitchFamily="34" charset="0"/>
              <a:buChar char="•"/>
            </a:pPr>
            <a:r>
              <a:rPr lang="cs-CZ" sz="2400" dirty="0"/>
              <a:t> </a:t>
            </a:r>
            <a:r>
              <a:rPr lang="cs-CZ" sz="2400" dirty="0" err="1"/>
              <a:t>sc</a:t>
            </a:r>
            <a:r>
              <a:rPr lang="cs-CZ" sz="2400" dirty="0"/>
              <a:t>. 2895 - </a:t>
            </a:r>
            <a:r>
              <a:rPr lang="en-US" sz="2400" dirty="0"/>
              <a:t>A tortfeasor has the duty to pay damage regardless of his fault in cases specifically provided by a statute.</a:t>
            </a:r>
            <a:endParaRPr lang="en-GB" sz="2400" dirty="0"/>
          </a:p>
          <a:p>
            <a:pPr algn="just">
              <a:lnSpc>
                <a:spcPct val="150000"/>
              </a:lnSpc>
            </a:pPr>
            <a:endParaRPr lang="en-GB" sz="2400" dirty="0"/>
          </a:p>
        </p:txBody>
      </p:sp>
    </p:spTree>
    <p:extLst>
      <p:ext uri="{BB962C8B-B14F-4D97-AF65-F5344CB8AC3E}">
        <p14:creationId xmlns:p14="http://schemas.microsoft.com/office/powerpoint/2010/main" val="4181136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altLang="cs-CZ" dirty="0"/>
              <a:t>Tort law</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7</a:t>
            </a:fld>
            <a:endParaRPr lang="cs-CZ" altLang="cs-CZ" dirty="0"/>
          </a:p>
        </p:txBody>
      </p:sp>
      <p:sp>
        <p:nvSpPr>
          <p:cNvPr id="4" name="Nadpis 3"/>
          <p:cNvSpPr>
            <a:spLocks noGrp="1"/>
          </p:cNvSpPr>
          <p:nvPr>
            <p:ph type="title"/>
          </p:nvPr>
        </p:nvSpPr>
        <p:spPr/>
        <p:txBody>
          <a:bodyPr>
            <a:normAutofit fontScale="90000"/>
          </a:bodyPr>
          <a:lstStyle/>
          <a:p>
            <a:r>
              <a:rPr lang="en-GB" dirty="0"/>
              <a:t>Civil delict</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en-GB" sz="2400" dirty="0"/>
              <a:t> objective criterion</a:t>
            </a:r>
          </a:p>
          <a:p>
            <a:pPr algn="just">
              <a:lnSpc>
                <a:spcPct val="150000"/>
              </a:lnSpc>
              <a:buFont typeface="Arial" pitchFamily="34" charset="0"/>
              <a:buChar char="•"/>
            </a:pPr>
            <a:r>
              <a:rPr lang="en-GB" sz="2400" dirty="0"/>
              <a:t> prohibitions and commands in the whole law </a:t>
            </a:r>
            <a:r>
              <a:rPr lang="en-GB" sz="2400" dirty="0" err="1"/>
              <a:t>syst</a:t>
            </a:r>
            <a:r>
              <a:rPr lang="cs-CZ" sz="2400" dirty="0"/>
              <a:t>e</a:t>
            </a:r>
            <a:r>
              <a:rPr lang="en-GB" sz="2400" dirty="0"/>
              <a:t>m</a:t>
            </a:r>
          </a:p>
          <a:p>
            <a:pPr algn="just">
              <a:lnSpc>
                <a:spcPct val="150000"/>
              </a:lnSpc>
              <a:buFont typeface="Arial" pitchFamily="34" charset="0"/>
              <a:buChar char="•"/>
            </a:pPr>
            <a:r>
              <a:rPr lang="en-GB" sz="2400" dirty="0"/>
              <a:t> prevention – sc. 2900</a:t>
            </a:r>
            <a:endParaRPr lang="cs-CZ" sz="2400" dirty="0"/>
          </a:p>
          <a:p>
            <a:pPr algn="just">
              <a:lnSpc>
                <a:spcPct val="150000"/>
              </a:lnSpc>
              <a:buFont typeface="Arial" pitchFamily="34" charset="0"/>
              <a:buChar char="•"/>
            </a:pPr>
            <a:r>
              <a:rPr lang="cs-CZ" sz="2400" dirty="0"/>
              <a:t> </a:t>
            </a:r>
            <a:r>
              <a:rPr lang="en-US" sz="2400" dirty="0"/>
              <a:t>If </a:t>
            </a:r>
            <a:r>
              <a:rPr lang="en-US" sz="2400" u="sng" dirty="0"/>
              <a:t>required by the circumstances of the case</a:t>
            </a:r>
            <a:r>
              <a:rPr lang="en-US" sz="2400" dirty="0"/>
              <a:t> or </a:t>
            </a:r>
            <a:r>
              <a:rPr lang="en-US" sz="2400" u="sng" dirty="0"/>
              <a:t>the usages of private life</a:t>
            </a:r>
            <a:r>
              <a:rPr lang="en-US" sz="2400" dirty="0"/>
              <a:t>, everyone has the duty to act so as to prevent unreasonable harm to </a:t>
            </a:r>
            <a:r>
              <a:rPr lang="en-US" sz="2400" u="sng" dirty="0"/>
              <a:t>freedom</a:t>
            </a:r>
            <a:r>
              <a:rPr lang="en-US" sz="2400" dirty="0"/>
              <a:t>, harm to </a:t>
            </a:r>
            <a:r>
              <a:rPr lang="en-US" sz="2400" u="sng" dirty="0"/>
              <a:t>life, bodily harm </a:t>
            </a:r>
            <a:r>
              <a:rPr lang="en-US" sz="2400" dirty="0"/>
              <a:t>or harm to the </a:t>
            </a:r>
            <a:r>
              <a:rPr lang="en-US" sz="2400" u="sng" dirty="0"/>
              <a:t>property</a:t>
            </a:r>
            <a:r>
              <a:rPr lang="en-US" sz="2400" dirty="0"/>
              <a:t> of another.</a:t>
            </a:r>
            <a:endParaRPr lang="en-GB" sz="2400" dirty="0"/>
          </a:p>
        </p:txBody>
      </p:sp>
    </p:spTree>
    <p:extLst>
      <p:ext uri="{BB962C8B-B14F-4D97-AF65-F5344CB8AC3E}">
        <p14:creationId xmlns:p14="http://schemas.microsoft.com/office/powerpoint/2010/main" val="3425949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altLang="cs-CZ" dirty="0"/>
              <a:t>Tort law</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8</a:t>
            </a:fld>
            <a:endParaRPr lang="cs-CZ" altLang="cs-CZ" dirty="0"/>
          </a:p>
        </p:txBody>
      </p:sp>
      <p:sp>
        <p:nvSpPr>
          <p:cNvPr id="4" name="Nadpis 3"/>
          <p:cNvSpPr>
            <a:spLocks noGrp="1"/>
          </p:cNvSpPr>
          <p:nvPr>
            <p:ph type="title"/>
          </p:nvPr>
        </p:nvSpPr>
        <p:spPr/>
        <p:txBody>
          <a:bodyPr>
            <a:normAutofit fontScale="90000"/>
          </a:bodyPr>
          <a:lstStyle/>
          <a:p>
            <a:r>
              <a:rPr lang="en-GB" dirty="0"/>
              <a:t>Defences and </a:t>
            </a:r>
            <a:r>
              <a:rPr lang="en-GB" dirty="0" err="1"/>
              <a:t>exeption</a:t>
            </a:r>
            <a:r>
              <a:rPr lang="en-GB" dirty="0"/>
              <a:t> clauses</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a:t>
            </a:r>
            <a:r>
              <a:rPr lang="en-GB" sz="2400" dirty="0"/>
              <a:t>using a right</a:t>
            </a:r>
          </a:p>
          <a:p>
            <a:pPr algn="just">
              <a:lnSpc>
                <a:spcPct val="150000"/>
              </a:lnSpc>
              <a:buFont typeface="Arial" pitchFamily="34" charset="0"/>
              <a:buChar char="•"/>
            </a:pPr>
            <a:r>
              <a:rPr lang="en-GB" sz="2400" dirty="0"/>
              <a:t> fulfil a legal duty</a:t>
            </a:r>
          </a:p>
          <a:p>
            <a:pPr algn="just">
              <a:lnSpc>
                <a:spcPct val="150000"/>
              </a:lnSpc>
              <a:buFont typeface="Arial" pitchFamily="34" charset="0"/>
              <a:buChar char="•"/>
            </a:pPr>
            <a:r>
              <a:rPr lang="en-GB" sz="2400" dirty="0"/>
              <a:t> victim´s consent</a:t>
            </a:r>
          </a:p>
          <a:p>
            <a:pPr lvl="1" algn="just">
              <a:lnSpc>
                <a:spcPct val="150000"/>
              </a:lnSpc>
              <a:buFont typeface="Arial" pitchFamily="34" charset="0"/>
              <a:buChar char="•"/>
            </a:pPr>
            <a:r>
              <a:rPr lang="en-GB" sz="2400" dirty="0"/>
              <a:t> necessity sc. 2906</a:t>
            </a:r>
          </a:p>
          <a:p>
            <a:pPr lvl="1" algn="just">
              <a:lnSpc>
                <a:spcPct val="150000"/>
              </a:lnSpc>
              <a:buFont typeface="Arial" pitchFamily="34" charset="0"/>
              <a:buChar char="•"/>
            </a:pPr>
            <a:r>
              <a:rPr lang="en-GB" sz="2400" dirty="0"/>
              <a:t> self-he</a:t>
            </a:r>
            <a:r>
              <a:rPr lang="cs-CZ" sz="2400" dirty="0"/>
              <a:t>l</a:t>
            </a:r>
            <a:r>
              <a:rPr lang="en-GB" sz="2400" dirty="0"/>
              <a:t>p sc. 14</a:t>
            </a:r>
          </a:p>
          <a:p>
            <a:pPr lvl="1" algn="just">
              <a:lnSpc>
                <a:spcPct val="150000"/>
              </a:lnSpc>
              <a:buFont typeface="Arial" pitchFamily="34" charset="0"/>
              <a:buChar char="•"/>
            </a:pPr>
            <a:r>
              <a:rPr lang="en-GB" sz="2400" dirty="0"/>
              <a:t> self-defence sc. 2905</a:t>
            </a:r>
          </a:p>
        </p:txBody>
      </p:sp>
    </p:spTree>
    <p:extLst>
      <p:ext uri="{BB962C8B-B14F-4D97-AF65-F5344CB8AC3E}">
        <p14:creationId xmlns:p14="http://schemas.microsoft.com/office/powerpoint/2010/main" val="2078574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altLang="cs-CZ" dirty="0"/>
              <a:t>Tort law</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9</a:t>
            </a:fld>
            <a:endParaRPr lang="cs-CZ" altLang="cs-CZ" dirty="0"/>
          </a:p>
        </p:txBody>
      </p:sp>
      <p:sp>
        <p:nvSpPr>
          <p:cNvPr id="4" name="Nadpis 3"/>
          <p:cNvSpPr>
            <a:spLocks noGrp="1"/>
          </p:cNvSpPr>
          <p:nvPr>
            <p:ph type="title"/>
          </p:nvPr>
        </p:nvSpPr>
        <p:spPr/>
        <p:txBody>
          <a:bodyPr>
            <a:normAutofit fontScale="90000"/>
          </a:bodyPr>
          <a:lstStyle/>
          <a:p>
            <a:r>
              <a:rPr lang="cs-CZ" dirty="0" err="1"/>
              <a:t>Necesity</a:t>
            </a:r>
            <a:r>
              <a:rPr lang="cs-CZ" dirty="0"/>
              <a:t> </a:t>
            </a:r>
            <a:r>
              <a:rPr lang="cs-CZ" dirty="0" err="1"/>
              <a:t>sc</a:t>
            </a:r>
            <a:r>
              <a:rPr lang="cs-CZ" dirty="0"/>
              <a:t>. 2906</a:t>
            </a:r>
            <a:endParaRPr lang="en-GB" dirty="0"/>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a:t>
            </a:r>
            <a:r>
              <a:rPr lang="en-US" sz="2400" dirty="0"/>
              <a:t>A person who protects himself or another from an imminent risk of harm does not have the duty to provide compensation for the resulting harm if, given the circumstances, the danger could not have been prevented otherwise, or if he does not cause a consequence which is evidently equally serious as, or even more serious than, the imminent harm, unless the property would have decayed in any case even without the act made under necessity. This does not apply if the actor was at fault for inducing the risk. </a:t>
            </a:r>
            <a:endParaRPr lang="en-GB" sz="2400" dirty="0"/>
          </a:p>
        </p:txBody>
      </p:sp>
    </p:spTree>
    <p:extLst>
      <p:ext uri="{BB962C8B-B14F-4D97-AF65-F5344CB8AC3E}">
        <p14:creationId xmlns:p14="http://schemas.microsoft.com/office/powerpoint/2010/main" val="126395445"/>
      </p:ext>
    </p:extLst>
  </p:cSld>
  <p:clrMapOvr>
    <a:masterClrMapping/>
  </p:clrMapOvr>
</p:sld>
</file>

<file path=ppt/theme/theme1.xml><?xml version="1.0" encoding="utf-8"?>
<a:theme xmlns:a="http://schemas.openxmlformats.org/drawingml/2006/main" name="Prezentace-LAW-CZ">
  <a:themeElements>
    <a:clrScheme name="MUNI">
      <a:dk1>
        <a:srgbClr val="000000"/>
      </a:dk1>
      <a:lt1>
        <a:srgbClr val="FFFFFF"/>
      </a:lt1>
      <a:dk2>
        <a:srgbClr val="0000DC"/>
      </a:dk2>
      <a:lt2>
        <a:srgbClr val="FED141"/>
      </a:lt2>
      <a:accent1>
        <a:srgbClr val="008C78"/>
      </a:accent1>
      <a:accent2>
        <a:srgbClr val="FF7300"/>
      </a:accent2>
      <a:accent3>
        <a:srgbClr val="9100DC"/>
      </a:accent3>
      <a:accent4>
        <a:srgbClr val="5AC8AF"/>
      </a:accent4>
      <a:accent5>
        <a:srgbClr val="F01928"/>
      </a:accent5>
      <a:accent6>
        <a:srgbClr val="00AF3F"/>
      </a:accent6>
      <a:hlink>
        <a:srgbClr val="4BC8FF"/>
      </a:hlink>
      <a:folHlink>
        <a:srgbClr val="B9006E"/>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MUNI.pptx" id="{DC9E31B8-40F9-4507-8A5E-F584B5D50A9F}" vid="{D2106080-813D-4A23-BF51-F23FAE90D7AD}"/>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Prezentace-LAW-CZ</Template>
  <TotalTime>1872</TotalTime>
  <Words>1215</Words>
  <Application>Microsoft Office PowerPoint</Application>
  <PresentationFormat>Širokoúhlá obrazovka</PresentationFormat>
  <Paragraphs>135</Paragraphs>
  <Slides>21</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21</vt:i4>
      </vt:variant>
    </vt:vector>
  </HeadingPairs>
  <TitlesOfParts>
    <vt:vector size="25" baseType="lpstr">
      <vt:lpstr>Arial</vt:lpstr>
      <vt:lpstr>Tahoma</vt:lpstr>
      <vt:lpstr>Wingdings</vt:lpstr>
      <vt:lpstr>Prezentace-LAW-CZ</vt:lpstr>
      <vt:lpstr>Tort law JUDr. Lukáš Hadamčík, Ph.D.</vt:lpstr>
      <vt:lpstr>System of tort law</vt:lpstr>
      <vt:lpstr>Meaning of Tort law</vt:lpstr>
      <vt:lpstr>General clauses of tort liability</vt:lpstr>
      <vt:lpstr>Elements of liability for damage</vt:lpstr>
      <vt:lpstr>Concepts of liability</vt:lpstr>
      <vt:lpstr>Civil delict</vt:lpstr>
      <vt:lpstr>Defences and exeption clauses</vt:lpstr>
      <vt:lpstr>Necesity sc. 2906</vt:lpstr>
      <vt:lpstr>Self-defence sc. 2905</vt:lpstr>
      <vt:lpstr>Fault</vt:lpstr>
      <vt:lpstr>Presumption of negligence sc. 2911</vt:lpstr>
      <vt:lpstr>Causation</vt:lpstr>
      <vt:lpstr>Material damage</vt:lpstr>
      <vt:lpstr>Compensation of material damage</vt:lpstr>
      <vt:lpstr>Reduction of compensation sc. 2953</vt:lpstr>
      <vt:lpstr>Non-material damage</vt:lpstr>
      <vt:lpstr>Appropriate satisfaction</vt:lpstr>
      <vt:lpstr>Compensation for bodily harm and death</vt:lpstr>
      <vt:lpstr>Compensation for bodily harm and death</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hadamlu</dc:creator>
  <cp:lastModifiedBy>Lukáš Hadamčík</cp:lastModifiedBy>
  <cp:revision>160</cp:revision>
  <cp:lastPrinted>1601-01-01T00:00:00Z</cp:lastPrinted>
  <dcterms:created xsi:type="dcterms:W3CDTF">2018-10-30T08:41:10Z</dcterms:created>
  <dcterms:modified xsi:type="dcterms:W3CDTF">2019-10-28T16:30:01Z</dcterms:modified>
</cp:coreProperties>
</file>