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59" r:id="rId4"/>
    <p:sldId id="260" r:id="rId5"/>
    <p:sldId id="261" r:id="rId6"/>
    <p:sldId id="262" r:id="rId7"/>
    <p:sldId id="263" r:id="rId8"/>
    <p:sldId id="264" r:id="rId9"/>
    <p:sldId id="273" r:id="rId10"/>
    <p:sldId id="265" r:id="rId11"/>
    <p:sldId id="272" r:id="rId12"/>
    <p:sldId id="266" r:id="rId13"/>
    <p:sldId id="267" r:id="rId14"/>
    <p:sldId id="268" r:id="rId15"/>
    <p:sldId id="269" r:id="rId16"/>
    <p:sldId id="270" r:id="rId17"/>
    <p:sldId id="271" r:id="rId1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ovací čára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dpis 28"/>
          <p:cNvSpPr>
            <a:spLocks noGrp="1"/>
          </p:cNvSpPr>
          <p:nvPr>
            <p:ph type="ctrTitle"/>
          </p:nvPr>
        </p:nvSpPr>
        <p:spPr>
          <a:xfrm>
            <a:off x="381000" y="4853411"/>
            <a:ext cx="8458200" cy="1222375"/>
          </a:xfrm>
        </p:spPr>
        <p:txBody>
          <a:bodyPr anchor="t"/>
          <a:lstStyle/>
          <a:p>
            <a:r>
              <a:rPr lang="cs-CZ" smtClean="0"/>
              <a:t>Klepnutím lze upravit styl předlohy nadpisů.</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15"/>
          <p:cNvSpPr>
            <a:spLocks noGrp="1"/>
          </p:cNvSpPr>
          <p:nvPr>
            <p:ph type="dt" sz="half" idx="10"/>
          </p:nvPr>
        </p:nvSpPr>
        <p:spPr/>
        <p:txBody>
          <a:bodyPr/>
          <a:lstStyle>
            <a:lvl1pPr>
              <a:defRPr/>
            </a:lvl1pPr>
          </a:lstStyle>
          <a:p>
            <a:pPr>
              <a:defRPr/>
            </a:pPr>
            <a:fld id="{652DFECB-256C-4244-BA55-8DFA7AA0F436}" type="datetimeFigureOut">
              <a:rPr lang="cs-CZ"/>
              <a:pPr>
                <a:defRPr/>
              </a:pPr>
              <a:t>2.5.2018</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5A475CD2-D5B4-44F9-97EF-9A9564B01B9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A4DB5F1A-FB0E-49AD-BBD8-0FDA4DC3D4A4}" type="datetimeFigureOut">
              <a:rPr lang="cs-CZ"/>
              <a:pPr>
                <a:defRPr/>
              </a:pPr>
              <a:t>2.5.2018</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5AAB9C7C-65D7-4AC9-9CD3-A315E467140B}"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3BB5AC9F-945B-421F-B999-EDFAFEA0EA58}" type="datetimeFigureOut">
              <a:rPr lang="cs-CZ"/>
              <a:pPr>
                <a:defRPr/>
              </a:pPr>
              <a:t>2.5.2018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D466AC5-6ECB-4223-A17D-061D2AB4209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Klepnutím lze upravit styl předlohy nadpisů.</a:t>
            </a:r>
            <a:endParaRPr lang="en-US"/>
          </a:p>
        </p:txBody>
      </p:sp>
      <p:sp>
        <p:nvSpPr>
          <p:cNvPr id="27" name="Zástupný symbol pro obsah 26"/>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EE071E90-BF00-4000-A4B3-768F03208950}" type="datetimeFigureOut">
              <a:rPr lang="cs-CZ"/>
              <a:pPr>
                <a:defRPr/>
              </a:pPr>
              <a:t>2.5.2018</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D639EE1D-2722-406F-A71A-5A9846CD614D}"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ovací čára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Klepnutím lze upravit styl předlohy nadpisů.</a:t>
            </a:r>
            <a:endParaRPr lang="en-US"/>
          </a:p>
        </p:txBody>
      </p:sp>
      <p:sp>
        <p:nvSpPr>
          <p:cNvPr id="5" name="Zástupný symbol pro datum 18"/>
          <p:cNvSpPr>
            <a:spLocks noGrp="1"/>
          </p:cNvSpPr>
          <p:nvPr>
            <p:ph type="dt" sz="half" idx="10"/>
          </p:nvPr>
        </p:nvSpPr>
        <p:spPr/>
        <p:txBody>
          <a:bodyPr/>
          <a:lstStyle>
            <a:lvl1pPr>
              <a:defRPr/>
            </a:lvl1pPr>
          </a:lstStyle>
          <a:p>
            <a:pPr>
              <a:defRPr/>
            </a:pPr>
            <a:fld id="{EFB18EE6-47DB-44B0-97F0-AD74188D4A50}" type="datetimeFigureOut">
              <a:rPr lang="cs-CZ"/>
              <a:pPr>
                <a:defRPr/>
              </a:pPr>
              <a:t>2.5.2018</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AE3139DD-E465-4647-AED0-8F889D5635D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5610BB14-9602-49EB-AFF1-F0AAA48B31D3}" type="datetimeFigureOut">
              <a:rPr lang="cs-CZ"/>
              <a:pPr>
                <a:defRPr/>
              </a:pPr>
              <a:t>2.5.2018</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94387233-ED44-4D77-B470-E1CC170847AB}"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Klepnutím lze upravit styl předlohy nadpisů.</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4F656CAA-09A5-4490-BA2E-96F3379435E7}" type="datetimeFigureOut">
              <a:rPr lang="cs-CZ"/>
              <a:pPr>
                <a:defRPr/>
              </a:pPr>
              <a:t>2.5.2018</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9F9C219B-CC17-4354-8FE2-5EB681082357}"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3" name="Zástupný symbol pro datum 10"/>
          <p:cNvSpPr>
            <a:spLocks noGrp="1"/>
          </p:cNvSpPr>
          <p:nvPr>
            <p:ph type="dt" sz="half" idx="10"/>
          </p:nvPr>
        </p:nvSpPr>
        <p:spPr/>
        <p:txBody>
          <a:bodyPr/>
          <a:lstStyle>
            <a:lvl1pPr>
              <a:defRPr/>
            </a:lvl1pPr>
          </a:lstStyle>
          <a:p>
            <a:pPr>
              <a:defRPr/>
            </a:pPr>
            <a:fld id="{08648AD0-9A64-45BD-A7C3-493C6F143169}" type="datetimeFigureOut">
              <a:rPr lang="cs-CZ"/>
              <a:pPr>
                <a:defRPr/>
              </a:pPr>
              <a:t>2.5.2018</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C605F60F-F13C-4C50-A237-C51323D7ACA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6091A7CE-D553-4671-82B1-0715895898C4}" type="datetimeFigureOut">
              <a:rPr lang="cs-CZ"/>
              <a:pPr>
                <a:defRPr/>
              </a:pPr>
              <a:t>2.5.2018</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E2AFA9BA-DF51-48A8-97C3-8375975F481B}"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09103FFC-BB85-4AF0-B072-B1F8E806B2CD}" type="datetimeFigureOut">
              <a:rPr lang="cs-CZ"/>
              <a:pPr>
                <a:defRPr/>
              </a:pPr>
              <a:t>2.5.2018</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D3FBAFD5-2FDC-4992-8311-3A264288D44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E8C6F00A-9A59-4C2A-9524-8B1C1D5557FD}" type="datetimeFigureOut">
              <a:rPr lang="cs-CZ"/>
              <a:pPr>
                <a:defRPr/>
              </a:pPr>
              <a:t>2.5.2018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870E34BE-F191-497C-800A-5FFCE15B7BA7}"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D10AA976-528D-4DD5-9A3F-33DDAEACA993}" type="datetimeFigureOut">
              <a:rPr lang="cs-CZ"/>
              <a:pPr>
                <a:defRPr/>
              </a:pPr>
              <a:t>2.5.2018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123D3D5E-0C72-477E-B170-653FC1FE0BA0}"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Klepnutím lze upravit styl předlohy nadpisů.</a:t>
            </a:r>
            <a:endParaRPr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28" r:id="rId4"/>
    <p:sldLayoutId id="2147483834" r:id="rId5"/>
    <p:sldLayoutId id="2147483829" r:id="rId6"/>
    <p:sldLayoutId id="2147483835" r:id="rId7"/>
    <p:sldLayoutId id="2147483836" r:id="rId8"/>
    <p:sldLayoutId id="2147483837" r:id="rId9"/>
    <p:sldLayoutId id="2147483830" r:id="rId10"/>
    <p:sldLayoutId id="2147483838"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ovéPole 1"/>
          <p:cNvSpPr txBox="1">
            <a:spLocks noChangeArrowheads="1"/>
          </p:cNvSpPr>
          <p:nvPr/>
        </p:nvSpPr>
        <p:spPr bwMode="auto">
          <a:xfrm>
            <a:off x="539750" y="404813"/>
            <a:ext cx="8280400" cy="3140075"/>
          </a:xfrm>
          <a:prstGeom prst="rect">
            <a:avLst/>
          </a:prstGeom>
          <a:noFill/>
          <a:ln w="9525">
            <a:noFill/>
            <a:miter lim="800000"/>
            <a:headEnd/>
            <a:tailEnd/>
          </a:ln>
        </p:spPr>
        <p:txBody>
          <a:bodyPr>
            <a:spAutoFit/>
          </a:bodyPr>
          <a:lstStyle/>
          <a:p>
            <a:pPr algn="ctr"/>
            <a:r>
              <a:rPr lang="cs-CZ" sz="3600" b="1">
                <a:latin typeface="Times New Roman" pitchFamily="18" charset="0"/>
              </a:rPr>
              <a:t>The Principle </a:t>
            </a:r>
          </a:p>
          <a:p>
            <a:pPr algn="ctr"/>
            <a:r>
              <a:rPr lang="cs-CZ" sz="3600" b="1">
                <a:latin typeface="Times New Roman" pitchFamily="18" charset="0"/>
              </a:rPr>
              <a:t>„ SEMEL HERES, SEMPER HERES“ </a:t>
            </a:r>
          </a:p>
          <a:p>
            <a:pPr algn="ctr"/>
            <a:r>
              <a:rPr lang="cs-CZ" sz="3600" b="1">
                <a:latin typeface="Times New Roman" pitchFamily="18" charset="0"/>
              </a:rPr>
              <a:t> and Its Reflection in the Civil Law in the Territory of the Czech Republic from 19</a:t>
            </a:r>
            <a:r>
              <a:rPr lang="cs-CZ" sz="3600" b="1" baseline="30000">
                <a:latin typeface="Times New Roman" pitchFamily="18" charset="0"/>
              </a:rPr>
              <a:t>th</a:t>
            </a:r>
            <a:r>
              <a:rPr lang="cs-CZ" sz="3600" b="1">
                <a:latin typeface="Times New Roman" pitchFamily="18" charset="0"/>
              </a:rPr>
              <a:t> to 21</a:t>
            </a:r>
            <a:r>
              <a:rPr lang="cs-CZ" sz="3600" b="1" baseline="30000">
                <a:latin typeface="Times New Roman" pitchFamily="18" charset="0"/>
              </a:rPr>
              <a:t>st</a:t>
            </a:r>
            <a:r>
              <a:rPr lang="cs-CZ" sz="3600" b="1">
                <a:latin typeface="Times New Roman" pitchFamily="18" charset="0"/>
              </a:rPr>
              <a:t> Century</a:t>
            </a:r>
          </a:p>
          <a:p>
            <a:endParaRPr lang="cs-CZ">
              <a:latin typeface="Times New Roman" pitchFamily="18" charset="0"/>
            </a:endParaRPr>
          </a:p>
        </p:txBody>
      </p:sp>
      <p:sp>
        <p:nvSpPr>
          <p:cNvPr id="10243" name="TextovéPole 2"/>
          <p:cNvSpPr txBox="1">
            <a:spLocks noChangeArrowheads="1"/>
          </p:cNvSpPr>
          <p:nvPr/>
        </p:nvSpPr>
        <p:spPr bwMode="auto">
          <a:xfrm>
            <a:off x="3779838" y="4437063"/>
            <a:ext cx="5113337" cy="1570037"/>
          </a:xfrm>
          <a:prstGeom prst="rect">
            <a:avLst/>
          </a:prstGeom>
          <a:noFill/>
          <a:ln w="9525">
            <a:noFill/>
            <a:miter lim="800000"/>
            <a:headEnd/>
            <a:tailEnd/>
          </a:ln>
        </p:spPr>
        <p:txBody>
          <a:bodyPr>
            <a:spAutoFit/>
          </a:bodyPr>
          <a:lstStyle/>
          <a:p>
            <a:r>
              <a:rPr lang="cs-CZ" sz="2400" b="1">
                <a:latin typeface="Times New Roman" pitchFamily="18" charset="0"/>
              </a:rPr>
              <a:t>JUDr. Pavel Salák jr., Ph.D</a:t>
            </a:r>
          </a:p>
          <a:p>
            <a:r>
              <a:rPr lang="cs-CZ" sz="2400">
                <a:latin typeface="Times New Roman" pitchFamily="18" charset="0"/>
              </a:rPr>
              <a:t>Masaryk univerzity , Brno</a:t>
            </a:r>
          </a:p>
          <a:p>
            <a:r>
              <a:rPr lang="cs-CZ" sz="2400">
                <a:latin typeface="Times New Roman" pitchFamily="18" charset="0"/>
              </a:rPr>
              <a:t>Faculty of Law, Department of the History of the State and Law</a:t>
            </a:r>
          </a:p>
        </p:txBody>
      </p:sp>
      <p:pic>
        <p:nvPicPr>
          <p:cNvPr id="10244" name="Obrázek 3" descr="logo.gif"/>
          <p:cNvPicPr>
            <a:picLocks noChangeAspect="1"/>
          </p:cNvPicPr>
          <p:nvPr/>
        </p:nvPicPr>
        <p:blipFill>
          <a:blip r:embed="rId2" cstate="print"/>
          <a:srcRect/>
          <a:stretch>
            <a:fillRect/>
          </a:stretch>
        </p:blipFill>
        <p:spPr bwMode="auto">
          <a:xfrm>
            <a:off x="468313" y="3644900"/>
            <a:ext cx="2755900" cy="276701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ovéPole 1"/>
          <p:cNvSpPr txBox="1">
            <a:spLocks noChangeArrowheads="1"/>
          </p:cNvSpPr>
          <p:nvPr/>
        </p:nvSpPr>
        <p:spPr bwMode="auto">
          <a:xfrm>
            <a:off x="250825" y="476250"/>
            <a:ext cx="8642350" cy="5386388"/>
          </a:xfrm>
          <a:prstGeom prst="rect">
            <a:avLst/>
          </a:prstGeom>
          <a:noFill/>
          <a:ln w="9525">
            <a:noFill/>
            <a:miter lim="800000"/>
            <a:headEnd/>
            <a:tailEnd/>
          </a:ln>
        </p:spPr>
        <p:txBody>
          <a:bodyPr>
            <a:spAutoFit/>
          </a:bodyPr>
          <a:lstStyle/>
          <a:p>
            <a:pPr algn="ctr"/>
            <a:r>
              <a:rPr lang="cs-CZ" sz="2400" b="1" i="1">
                <a:latin typeface="Times New Roman" pitchFamily="18" charset="0"/>
              </a:rPr>
              <a:t>Fideiccommissary substitution (substitution in trust) I.</a:t>
            </a:r>
            <a:endParaRPr lang="cs-CZ" sz="2400" b="1">
              <a:latin typeface="Times New Roman" pitchFamily="18" charset="0"/>
            </a:endParaRPr>
          </a:p>
          <a:p>
            <a:pPr algn="just"/>
            <a:endParaRPr lang="cs-CZ" sz="2000" i="1">
              <a:latin typeface="Times New Roman" pitchFamily="18" charset="0"/>
            </a:endParaRPr>
          </a:p>
          <a:p>
            <a:pPr algn="just"/>
            <a:r>
              <a:rPr lang="cs-CZ" sz="2000" i="1">
                <a:latin typeface="Times New Roman" pitchFamily="18" charset="0"/>
              </a:rPr>
              <a:t>Substitution – appointment of an substitute for case that the appointed heir will not accept the decedent’s estate.</a:t>
            </a:r>
            <a:endParaRPr lang="cs-CZ" sz="2000">
              <a:latin typeface="Times New Roman" pitchFamily="18" charset="0"/>
            </a:endParaRPr>
          </a:p>
          <a:p>
            <a:pPr algn="just"/>
            <a:r>
              <a:rPr lang="cs-CZ" sz="2000" i="1">
                <a:latin typeface="Times New Roman" pitchFamily="18" charset="0"/>
              </a:rPr>
              <a:t> </a:t>
            </a:r>
            <a:endParaRPr lang="cs-CZ" sz="2000">
              <a:latin typeface="Times New Roman" pitchFamily="18" charset="0"/>
            </a:endParaRPr>
          </a:p>
          <a:p>
            <a:pPr algn="just"/>
            <a:r>
              <a:rPr lang="cs-CZ" sz="2000" i="1">
                <a:latin typeface="Times New Roman" pitchFamily="18" charset="0"/>
              </a:rPr>
              <a:t>Roman law distinguishes</a:t>
            </a:r>
            <a:endParaRPr lang="cs-CZ" sz="2000">
              <a:latin typeface="Times New Roman" pitchFamily="18" charset="0"/>
            </a:endParaRPr>
          </a:p>
          <a:p>
            <a:pPr algn="just"/>
            <a:r>
              <a:rPr lang="cs-CZ" sz="2000" b="1" i="1">
                <a:latin typeface="Times New Roman" pitchFamily="18" charset="0"/>
              </a:rPr>
              <a:t>substitutio vulgaris </a:t>
            </a:r>
            <a:r>
              <a:rPr lang="cs-CZ" sz="2000" i="1">
                <a:latin typeface="Times New Roman" pitchFamily="18" charset="0"/>
              </a:rPr>
              <a:t>– general substitution</a:t>
            </a:r>
            <a:endParaRPr lang="cs-CZ" sz="2000">
              <a:latin typeface="Times New Roman" pitchFamily="18" charset="0"/>
            </a:endParaRPr>
          </a:p>
          <a:p>
            <a:pPr algn="just"/>
            <a:r>
              <a:rPr lang="cs-CZ" sz="2000" b="1" i="1">
                <a:latin typeface="Times New Roman" pitchFamily="18" charset="0"/>
              </a:rPr>
              <a:t>pupilary substitution </a:t>
            </a:r>
            <a:r>
              <a:rPr lang="cs-CZ" sz="2000" i="1">
                <a:latin typeface="Times New Roman" pitchFamily="18" charset="0"/>
              </a:rPr>
              <a:t>– on behalf of minors</a:t>
            </a:r>
            <a:endParaRPr lang="cs-CZ" sz="2000">
              <a:latin typeface="Times New Roman" pitchFamily="18" charset="0"/>
            </a:endParaRPr>
          </a:p>
          <a:p>
            <a:pPr algn="just"/>
            <a:r>
              <a:rPr lang="cs-CZ" sz="2000" b="1" i="1">
                <a:latin typeface="Times New Roman" pitchFamily="18" charset="0"/>
              </a:rPr>
              <a:t>quasi pupilary substitution</a:t>
            </a:r>
            <a:r>
              <a:rPr lang="cs-CZ" sz="2000" i="1">
                <a:latin typeface="Times New Roman" pitchFamily="18" charset="0"/>
              </a:rPr>
              <a:t> – on behalf of insanes</a:t>
            </a:r>
            <a:endParaRPr lang="cs-CZ" sz="2000">
              <a:latin typeface="Times New Roman" pitchFamily="18" charset="0"/>
            </a:endParaRPr>
          </a:p>
          <a:p>
            <a:pPr algn="just"/>
            <a:r>
              <a:rPr lang="cs-CZ" sz="2000" i="1">
                <a:latin typeface="Times New Roman" pitchFamily="18" charset="0"/>
              </a:rPr>
              <a:t> </a:t>
            </a:r>
            <a:endParaRPr lang="cs-CZ" sz="2000">
              <a:latin typeface="Times New Roman" pitchFamily="18" charset="0"/>
            </a:endParaRPr>
          </a:p>
          <a:p>
            <a:pPr algn="just"/>
            <a:r>
              <a:rPr lang="cs-CZ" sz="2000" b="1" i="1">
                <a:latin typeface="Times New Roman" pitchFamily="18" charset="0"/>
              </a:rPr>
              <a:t>fideicommissary substitution –origins in pupilary or quasi pupilary substitution?</a:t>
            </a:r>
            <a:endParaRPr lang="cs-CZ" sz="2000" b="1">
              <a:latin typeface="Times New Roman" pitchFamily="18" charset="0"/>
            </a:endParaRPr>
          </a:p>
          <a:p>
            <a:pPr algn="just"/>
            <a:r>
              <a:rPr lang="cs-CZ" sz="2000" i="1">
                <a:latin typeface="Times New Roman" pitchFamily="18" charset="0"/>
              </a:rPr>
              <a:t>§ 609 – how the parents can established the substituts for their children</a:t>
            </a:r>
            <a:endParaRPr lang="cs-CZ" sz="2000">
              <a:latin typeface="Times New Roman" pitchFamily="18" charset="0"/>
            </a:endParaRPr>
          </a:p>
          <a:p>
            <a:pPr algn="just"/>
            <a:r>
              <a:rPr lang="cs-CZ" sz="2000" i="1">
                <a:latin typeface="Times New Roman" pitchFamily="18" charset="0"/>
              </a:rPr>
              <a:t>§616  - the fideicommissary substitution to the insane loses its power, if it is proved that he was of sound mind in the time of his last mortis causa disposition</a:t>
            </a:r>
            <a:endParaRPr lang="cs-CZ" sz="2000">
              <a:latin typeface="Times New Roman" pitchFamily="18" charset="0"/>
            </a:endParaRPr>
          </a:p>
          <a:p>
            <a:pPr algn="just"/>
            <a:r>
              <a:rPr lang="cs-CZ" sz="2000" i="1">
                <a:latin typeface="Times New Roman" pitchFamily="18" charset="0"/>
              </a:rPr>
              <a:t>§608 in the end - </a:t>
            </a:r>
            <a:r>
              <a:rPr lang="cs-CZ" sz="2000">
                <a:latin typeface="Times New Roman" pitchFamily="18" charset="0"/>
              </a:rPr>
              <a:t>Fideicommissary substitution implicitly contains general substitution.</a:t>
            </a:r>
          </a:p>
          <a:p>
            <a:pPr algn="just"/>
            <a:endParaRPr lang="cs-CZ" sz="200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ovéPole 1"/>
          <p:cNvSpPr txBox="1">
            <a:spLocks noChangeArrowheads="1"/>
          </p:cNvSpPr>
          <p:nvPr/>
        </p:nvSpPr>
        <p:spPr bwMode="auto">
          <a:xfrm>
            <a:off x="611188" y="549275"/>
            <a:ext cx="7705725" cy="460375"/>
          </a:xfrm>
          <a:prstGeom prst="rect">
            <a:avLst/>
          </a:prstGeom>
          <a:noFill/>
          <a:ln w="9525">
            <a:noFill/>
            <a:miter lim="800000"/>
            <a:headEnd/>
            <a:tailEnd/>
          </a:ln>
        </p:spPr>
        <p:txBody>
          <a:bodyPr>
            <a:spAutoFit/>
          </a:bodyPr>
          <a:lstStyle/>
          <a:p>
            <a:pPr algn="ctr"/>
            <a:r>
              <a:rPr lang="cs-CZ" sz="2400" b="1"/>
              <a:t>Substitutio pupillaris in Roman Law</a:t>
            </a:r>
          </a:p>
        </p:txBody>
      </p:sp>
      <p:sp>
        <p:nvSpPr>
          <p:cNvPr id="19459" name="TextovéPole 2"/>
          <p:cNvSpPr txBox="1">
            <a:spLocks noChangeArrowheads="1"/>
          </p:cNvSpPr>
          <p:nvPr/>
        </p:nvSpPr>
        <p:spPr bwMode="auto">
          <a:xfrm>
            <a:off x="1258888" y="3789363"/>
            <a:ext cx="6769100" cy="461962"/>
          </a:xfrm>
          <a:prstGeom prst="rect">
            <a:avLst/>
          </a:prstGeom>
          <a:noFill/>
          <a:ln w="9525">
            <a:noFill/>
            <a:miter lim="800000"/>
            <a:headEnd/>
            <a:tailEnd/>
          </a:ln>
        </p:spPr>
        <p:txBody>
          <a:bodyPr>
            <a:spAutoFit/>
          </a:bodyPr>
          <a:lstStyle/>
          <a:p>
            <a:pPr algn="ctr"/>
            <a:r>
              <a:rPr lang="cs-CZ" sz="2400" b="1"/>
              <a:t>„Substitutio pupillaris“ in § 609 ABGB</a:t>
            </a:r>
          </a:p>
        </p:txBody>
      </p:sp>
      <p:sp>
        <p:nvSpPr>
          <p:cNvPr id="4" name="Obdélník 3"/>
          <p:cNvSpPr/>
          <p:nvPr/>
        </p:nvSpPr>
        <p:spPr>
          <a:xfrm>
            <a:off x="684213" y="4868863"/>
            <a:ext cx="1439862" cy="576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t>Testator</a:t>
            </a:r>
            <a:r>
              <a:rPr lang="cs-CZ" dirty="0"/>
              <a:t>´s </a:t>
            </a:r>
            <a:r>
              <a:rPr lang="cs-CZ" dirty="0" err="1"/>
              <a:t>ownership</a:t>
            </a:r>
            <a:endParaRPr lang="cs-CZ" dirty="0"/>
          </a:p>
        </p:txBody>
      </p:sp>
      <p:sp>
        <p:nvSpPr>
          <p:cNvPr id="5" name="Obdélník 4"/>
          <p:cNvSpPr/>
          <p:nvPr/>
        </p:nvSpPr>
        <p:spPr>
          <a:xfrm>
            <a:off x="3348038" y="4868863"/>
            <a:ext cx="1368425" cy="576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t>Pupillus</a:t>
            </a:r>
            <a:r>
              <a:rPr lang="cs-CZ" dirty="0"/>
              <a:t> as </a:t>
            </a:r>
            <a:r>
              <a:rPr lang="cs-CZ" dirty="0" err="1"/>
              <a:t>the</a:t>
            </a:r>
            <a:r>
              <a:rPr lang="cs-CZ" dirty="0"/>
              <a:t> </a:t>
            </a:r>
            <a:r>
              <a:rPr lang="cs-CZ" dirty="0" err="1"/>
              <a:t>Heir</a:t>
            </a:r>
            <a:endParaRPr lang="cs-CZ" dirty="0"/>
          </a:p>
        </p:txBody>
      </p:sp>
      <p:sp>
        <p:nvSpPr>
          <p:cNvPr id="7" name="Obdélník 6"/>
          <p:cNvSpPr/>
          <p:nvPr/>
        </p:nvSpPr>
        <p:spPr>
          <a:xfrm>
            <a:off x="5795963" y="4868863"/>
            <a:ext cx="1368425" cy="576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t>Substitutus</a:t>
            </a:r>
            <a:r>
              <a:rPr lang="cs-CZ" dirty="0"/>
              <a:t> as </a:t>
            </a:r>
            <a:r>
              <a:rPr lang="cs-CZ" dirty="0" err="1"/>
              <a:t>the</a:t>
            </a:r>
            <a:r>
              <a:rPr lang="cs-CZ" dirty="0"/>
              <a:t> </a:t>
            </a:r>
            <a:r>
              <a:rPr lang="cs-CZ" dirty="0" err="1"/>
              <a:t>Heir</a:t>
            </a:r>
            <a:endParaRPr lang="cs-CZ" dirty="0"/>
          </a:p>
        </p:txBody>
      </p:sp>
      <p:sp>
        <p:nvSpPr>
          <p:cNvPr id="8" name="Obdélník 7"/>
          <p:cNvSpPr/>
          <p:nvPr/>
        </p:nvSpPr>
        <p:spPr>
          <a:xfrm>
            <a:off x="2987675" y="1412875"/>
            <a:ext cx="1439863" cy="576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t>Pupillus</a:t>
            </a:r>
            <a:r>
              <a:rPr lang="cs-CZ" dirty="0"/>
              <a:t> as </a:t>
            </a:r>
            <a:r>
              <a:rPr lang="cs-CZ" dirty="0" err="1"/>
              <a:t>the</a:t>
            </a:r>
            <a:r>
              <a:rPr lang="cs-CZ" dirty="0"/>
              <a:t> </a:t>
            </a:r>
            <a:r>
              <a:rPr lang="cs-CZ" dirty="0" err="1"/>
              <a:t>Heir</a:t>
            </a:r>
            <a:endParaRPr lang="cs-CZ" dirty="0"/>
          </a:p>
        </p:txBody>
      </p:sp>
      <p:sp>
        <p:nvSpPr>
          <p:cNvPr id="10" name="Obdélník 9"/>
          <p:cNvSpPr/>
          <p:nvPr/>
        </p:nvSpPr>
        <p:spPr>
          <a:xfrm>
            <a:off x="468313" y="1412875"/>
            <a:ext cx="1439862" cy="576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t>Testator</a:t>
            </a:r>
            <a:r>
              <a:rPr lang="cs-CZ" dirty="0"/>
              <a:t>´s</a:t>
            </a:r>
          </a:p>
          <a:p>
            <a:pPr algn="ctr">
              <a:defRPr/>
            </a:pPr>
            <a:r>
              <a:rPr lang="cs-CZ" dirty="0" err="1"/>
              <a:t>ownership</a:t>
            </a:r>
            <a:endParaRPr lang="cs-CZ" dirty="0"/>
          </a:p>
        </p:txBody>
      </p:sp>
      <p:sp>
        <p:nvSpPr>
          <p:cNvPr id="11" name="Obdélník 10"/>
          <p:cNvSpPr/>
          <p:nvPr/>
        </p:nvSpPr>
        <p:spPr>
          <a:xfrm>
            <a:off x="5508625" y="1412875"/>
            <a:ext cx="1439863" cy="576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12" name="Obdélník 11"/>
          <p:cNvSpPr/>
          <p:nvPr/>
        </p:nvSpPr>
        <p:spPr>
          <a:xfrm>
            <a:off x="2987675" y="2276475"/>
            <a:ext cx="1439863" cy="6477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solidFill>
                  <a:schemeClr val="bg1"/>
                </a:solidFill>
              </a:rPr>
              <a:t>Pupillus</a:t>
            </a:r>
            <a:r>
              <a:rPr lang="cs-CZ" dirty="0">
                <a:solidFill>
                  <a:schemeClr val="bg1"/>
                </a:solidFill>
              </a:rPr>
              <a:t> as </a:t>
            </a:r>
            <a:r>
              <a:rPr lang="cs-CZ" dirty="0" err="1">
                <a:solidFill>
                  <a:schemeClr val="bg1"/>
                </a:solidFill>
              </a:rPr>
              <a:t>the</a:t>
            </a:r>
            <a:r>
              <a:rPr lang="cs-CZ" dirty="0">
                <a:solidFill>
                  <a:schemeClr val="bg1"/>
                </a:solidFill>
              </a:rPr>
              <a:t> </a:t>
            </a:r>
            <a:r>
              <a:rPr lang="cs-CZ" dirty="0" err="1">
                <a:solidFill>
                  <a:schemeClr val="bg1"/>
                </a:solidFill>
              </a:rPr>
              <a:t>owner</a:t>
            </a:r>
            <a:endParaRPr lang="cs-CZ" dirty="0">
              <a:solidFill>
                <a:schemeClr val="bg1"/>
              </a:solidFill>
            </a:endParaRPr>
          </a:p>
        </p:txBody>
      </p:sp>
      <p:sp>
        <p:nvSpPr>
          <p:cNvPr id="13" name="Obdélník 12"/>
          <p:cNvSpPr/>
          <p:nvPr/>
        </p:nvSpPr>
        <p:spPr>
          <a:xfrm>
            <a:off x="3276600" y="5732463"/>
            <a:ext cx="1439863" cy="64928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err="1">
                <a:solidFill>
                  <a:schemeClr val="bg1"/>
                </a:solidFill>
              </a:rPr>
              <a:t>Pupillus</a:t>
            </a:r>
            <a:r>
              <a:rPr lang="cs-CZ" dirty="0">
                <a:solidFill>
                  <a:schemeClr val="bg1"/>
                </a:solidFill>
              </a:rPr>
              <a:t> as </a:t>
            </a:r>
            <a:r>
              <a:rPr lang="cs-CZ" dirty="0" err="1">
                <a:solidFill>
                  <a:schemeClr val="bg1"/>
                </a:solidFill>
              </a:rPr>
              <a:t>the</a:t>
            </a:r>
            <a:r>
              <a:rPr lang="cs-CZ" dirty="0">
                <a:solidFill>
                  <a:schemeClr val="bg1"/>
                </a:solidFill>
              </a:rPr>
              <a:t> </a:t>
            </a:r>
            <a:r>
              <a:rPr lang="cs-CZ" dirty="0" err="1" smtClean="0">
                <a:solidFill>
                  <a:schemeClr val="bg1"/>
                </a:solidFill>
              </a:rPr>
              <a:t>owner</a:t>
            </a:r>
            <a:endParaRPr lang="cs-CZ" dirty="0">
              <a:solidFill>
                <a:schemeClr val="bg1"/>
              </a:solidFill>
            </a:endParaRPr>
          </a:p>
        </p:txBody>
      </p:sp>
      <p:sp>
        <p:nvSpPr>
          <p:cNvPr id="14" name="Obdélník 13"/>
          <p:cNvSpPr/>
          <p:nvPr/>
        </p:nvSpPr>
        <p:spPr>
          <a:xfrm>
            <a:off x="5508625" y="2276475"/>
            <a:ext cx="1439863" cy="6477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schemeClr val="accent4"/>
              </a:solidFill>
            </a:endParaRPr>
          </a:p>
        </p:txBody>
      </p:sp>
      <p:sp>
        <p:nvSpPr>
          <p:cNvPr id="17" name="Pravá složená závorka 16"/>
          <p:cNvSpPr/>
          <p:nvPr/>
        </p:nvSpPr>
        <p:spPr>
          <a:xfrm>
            <a:off x="6227763" y="1125538"/>
            <a:ext cx="1728787" cy="21590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a:p>
        </p:txBody>
      </p:sp>
      <p:sp>
        <p:nvSpPr>
          <p:cNvPr id="19470" name="TextovéPole 17"/>
          <p:cNvSpPr txBox="1">
            <a:spLocks noChangeArrowheads="1"/>
          </p:cNvSpPr>
          <p:nvPr/>
        </p:nvSpPr>
        <p:spPr bwMode="auto">
          <a:xfrm>
            <a:off x="7596188" y="1628775"/>
            <a:ext cx="1296987" cy="1200150"/>
          </a:xfrm>
          <a:prstGeom prst="rect">
            <a:avLst/>
          </a:prstGeom>
          <a:noFill/>
          <a:ln w="9525">
            <a:noFill/>
            <a:miter lim="800000"/>
            <a:headEnd/>
            <a:tailEnd/>
          </a:ln>
        </p:spPr>
        <p:txBody>
          <a:bodyPr>
            <a:spAutoFit/>
          </a:bodyPr>
          <a:lstStyle/>
          <a:p>
            <a:pPr algn="ctr"/>
            <a:r>
              <a:rPr lang="cs-CZ"/>
              <a:t>Substitus </a:t>
            </a:r>
          </a:p>
          <a:p>
            <a:pPr algn="ctr"/>
            <a:endParaRPr lang="cs-CZ"/>
          </a:p>
          <a:p>
            <a:pPr algn="ctr"/>
            <a:endParaRPr lang="cs-CZ"/>
          </a:p>
          <a:p>
            <a:pPr algn="ctr"/>
            <a:r>
              <a:rPr lang="cs-CZ"/>
              <a:t>as the Hair</a:t>
            </a:r>
          </a:p>
        </p:txBody>
      </p:sp>
      <p:sp>
        <p:nvSpPr>
          <p:cNvPr id="19" name="Šipka doprava 18"/>
          <p:cNvSpPr/>
          <p:nvPr/>
        </p:nvSpPr>
        <p:spPr>
          <a:xfrm>
            <a:off x="2124075" y="1700213"/>
            <a:ext cx="576263" cy="73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0" name="Šipka doprava 19"/>
          <p:cNvSpPr/>
          <p:nvPr/>
        </p:nvSpPr>
        <p:spPr>
          <a:xfrm>
            <a:off x="4716463" y="1700213"/>
            <a:ext cx="576262" cy="73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1" name="Šipka doprava 20"/>
          <p:cNvSpPr/>
          <p:nvPr/>
        </p:nvSpPr>
        <p:spPr>
          <a:xfrm>
            <a:off x="4716463" y="2565400"/>
            <a:ext cx="576262"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2" name="Šipka doprava 21"/>
          <p:cNvSpPr/>
          <p:nvPr/>
        </p:nvSpPr>
        <p:spPr>
          <a:xfrm>
            <a:off x="2411413" y="5157788"/>
            <a:ext cx="576262"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4" name="Šipka doprava 23"/>
          <p:cNvSpPr/>
          <p:nvPr/>
        </p:nvSpPr>
        <p:spPr>
          <a:xfrm>
            <a:off x="5076825" y="5157788"/>
            <a:ext cx="574675"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ovéPole 1"/>
          <p:cNvSpPr txBox="1">
            <a:spLocks noChangeArrowheads="1"/>
          </p:cNvSpPr>
          <p:nvPr/>
        </p:nvSpPr>
        <p:spPr bwMode="auto">
          <a:xfrm>
            <a:off x="684213" y="476250"/>
            <a:ext cx="7920037" cy="4186238"/>
          </a:xfrm>
          <a:prstGeom prst="rect">
            <a:avLst/>
          </a:prstGeom>
          <a:noFill/>
          <a:ln w="9525">
            <a:noFill/>
            <a:miter lim="800000"/>
            <a:headEnd/>
            <a:tailEnd/>
          </a:ln>
        </p:spPr>
        <p:txBody>
          <a:bodyPr>
            <a:spAutoFit/>
          </a:bodyPr>
          <a:lstStyle/>
          <a:p>
            <a:pPr algn="ctr"/>
            <a:r>
              <a:rPr lang="cs-CZ" sz="2400" b="1" i="1">
                <a:latin typeface="Times New Roman" pitchFamily="18" charset="0"/>
              </a:rPr>
              <a:t>Fideiccommissary substitution (substitution in trust) II.</a:t>
            </a:r>
            <a:endParaRPr lang="cs-CZ" sz="2400" b="1">
              <a:latin typeface="Times New Roman" pitchFamily="18" charset="0"/>
            </a:endParaRPr>
          </a:p>
          <a:p>
            <a:endParaRPr lang="cs-CZ">
              <a:latin typeface="Times New Roman" pitchFamily="18" charset="0"/>
            </a:endParaRPr>
          </a:p>
          <a:p>
            <a:endParaRPr lang="cs-CZ">
              <a:latin typeface="Times New Roman" pitchFamily="18" charset="0"/>
            </a:endParaRPr>
          </a:p>
          <a:p>
            <a:pPr algn="just"/>
            <a:r>
              <a:rPr lang="cs-CZ" sz="2000">
                <a:latin typeface="Times New Roman" pitchFamily="18" charset="0"/>
              </a:rPr>
              <a:t>§ 608 ABGB „fideicommissary substitution“ /svěřenecké náhradnictví/ /substitution in trust/,</a:t>
            </a:r>
          </a:p>
          <a:p>
            <a:pPr algn="just"/>
            <a:r>
              <a:rPr lang="cs-CZ" sz="2000" i="1">
                <a:latin typeface="Times New Roman" pitchFamily="18" charset="0"/>
              </a:rPr>
              <a:t>The testator can order the heir to transfer the decedent’s estate after his death </a:t>
            </a:r>
            <a:r>
              <a:rPr lang="cs-CZ" sz="2000" i="1" u="sng">
                <a:latin typeface="Times New Roman" pitchFamily="18" charset="0"/>
              </a:rPr>
              <a:t>or in other cases to another appointed heir</a:t>
            </a:r>
            <a:r>
              <a:rPr lang="cs-CZ" sz="2000" i="1">
                <a:latin typeface="Times New Roman" pitchFamily="18" charset="0"/>
              </a:rPr>
              <a:t>. This arrangement is called a fideicommissary substitution…</a:t>
            </a:r>
          </a:p>
          <a:p>
            <a:pPr algn="just"/>
            <a:r>
              <a:rPr lang="cs-CZ" sz="2000">
                <a:latin typeface="Times New Roman" pitchFamily="18" charset="0"/>
              </a:rPr>
              <a:t> </a:t>
            </a:r>
          </a:p>
          <a:p>
            <a:pPr algn="just"/>
            <a:endParaRPr lang="cs-CZ" sz="2000">
              <a:latin typeface="Times New Roman" pitchFamily="18" charset="0"/>
            </a:endParaRPr>
          </a:p>
          <a:p>
            <a:pPr algn="just"/>
            <a:r>
              <a:rPr lang="cs-CZ" sz="2400">
                <a:latin typeface="Times New Roman" pitchFamily="18" charset="0"/>
              </a:rPr>
              <a:t>German denomination of § 608 is „Fideikommissarische.“ Where does it come from?</a:t>
            </a:r>
          </a:p>
          <a:p>
            <a:endParaRPr lang="cs-CZ">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ovéPole 1"/>
          <p:cNvSpPr txBox="1">
            <a:spLocks noChangeArrowheads="1"/>
          </p:cNvSpPr>
          <p:nvPr/>
        </p:nvSpPr>
        <p:spPr bwMode="auto">
          <a:xfrm>
            <a:off x="179512" y="0"/>
            <a:ext cx="8712968" cy="6740307"/>
          </a:xfrm>
          <a:prstGeom prst="rect">
            <a:avLst/>
          </a:prstGeom>
          <a:noFill/>
          <a:ln w="9525">
            <a:noFill/>
            <a:miter lim="800000"/>
            <a:headEnd/>
            <a:tailEnd/>
          </a:ln>
        </p:spPr>
        <p:txBody>
          <a:bodyPr wrap="square">
            <a:spAutoFit/>
          </a:bodyPr>
          <a:lstStyle/>
          <a:p>
            <a:pPr algn="ctr"/>
            <a:r>
              <a:rPr lang="cs-CZ" b="1" dirty="0" err="1">
                <a:latin typeface="Times New Roman" pitchFamily="18" charset="0"/>
              </a:rPr>
              <a:t>Fideicommissum</a:t>
            </a:r>
            <a:r>
              <a:rPr lang="cs-CZ" b="1" dirty="0">
                <a:latin typeface="Times New Roman" pitchFamily="18" charset="0"/>
              </a:rPr>
              <a:t> </a:t>
            </a:r>
            <a:r>
              <a:rPr lang="cs-CZ" b="1" dirty="0" err="1">
                <a:latin typeface="Times New Roman" pitchFamily="18" charset="0"/>
              </a:rPr>
              <a:t>hereditatis</a:t>
            </a:r>
            <a:r>
              <a:rPr lang="cs-CZ" b="1" dirty="0">
                <a:latin typeface="Times New Roman" pitchFamily="18" charset="0"/>
              </a:rPr>
              <a:t> – </a:t>
            </a:r>
            <a:r>
              <a:rPr lang="cs-CZ" b="1" dirty="0" err="1">
                <a:latin typeface="Times New Roman" pitchFamily="18" charset="0"/>
              </a:rPr>
              <a:t>universal</a:t>
            </a:r>
            <a:r>
              <a:rPr lang="cs-CZ" b="1" dirty="0">
                <a:latin typeface="Times New Roman" pitchFamily="18" charset="0"/>
              </a:rPr>
              <a:t> trust</a:t>
            </a:r>
          </a:p>
          <a:p>
            <a:endParaRPr lang="cs-CZ" sz="1400" b="1" dirty="0">
              <a:latin typeface="Times New Roman" pitchFamily="18" charset="0"/>
            </a:endParaRPr>
          </a:p>
          <a:p>
            <a:r>
              <a:rPr lang="cs-CZ" sz="1600" b="1" dirty="0" err="1">
                <a:latin typeface="Times New Roman" pitchFamily="18" charset="0"/>
              </a:rPr>
              <a:t>Gai</a:t>
            </a:r>
            <a:r>
              <a:rPr lang="cs-CZ" sz="1600" b="1" dirty="0">
                <a:latin typeface="Times New Roman" pitchFamily="18" charset="0"/>
              </a:rPr>
              <a:t> </a:t>
            </a:r>
            <a:r>
              <a:rPr lang="cs-CZ" sz="1600" b="1" dirty="0" err="1">
                <a:latin typeface="Times New Roman" pitchFamily="18" charset="0"/>
              </a:rPr>
              <a:t>Inst</a:t>
            </a:r>
            <a:r>
              <a:rPr lang="cs-CZ" sz="1600" b="1" dirty="0">
                <a:latin typeface="Times New Roman" pitchFamily="18" charset="0"/>
              </a:rPr>
              <a:t>. II, 252:</a:t>
            </a:r>
          </a:p>
          <a:p>
            <a:pPr algn="just"/>
            <a:r>
              <a:rPr lang="cs-CZ" sz="1600" dirty="0" err="1" smtClean="0"/>
              <a:t>Olim</a:t>
            </a:r>
            <a:r>
              <a:rPr lang="cs-CZ" sz="1600" dirty="0" smtClean="0"/>
              <a:t> autem </a:t>
            </a:r>
            <a:r>
              <a:rPr lang="cs-CZ" sz="1600" dirty="0" err="1" smtClean="0"/>
              <a:t>nec</a:t>
            </a:r>
            <a:r>
              <a:rPr lang="cs-CZ" sz="1600" dirty="0" smtClean="0"/>
              <a:t> </a:t>
            </a:r>
            <a:r>
              <a:rPr lang="cs-CZ" sz="1600" dirty="0" err="1" smtClean="0"/>
              <a:t>heredis</a:t>
            </a:r>
            <a:r>
              <a:rPr lang="cs-CZ" sz="1600" dirty="0" smtClean="0"/>
              <a:t> </a:t>
            </a:r>
            <a:r>
              <a:rPr lang="cs-CZ" sz="1600" dirty="0" err="1" smtClean="0"/>
              <a:t>loco</a:t>
            </a:r>
            <a:r>
              <a:rPr lang="cs-CZ" sz="1600" dirty="0" smtClean="0"/>
              <a:t> </a:t>
            </a:r>
            <a:r>
              <a:rPr lang="cs-CZ" sz="1600" dirty="0" err="1" smtClean="0"/>
              <a:t>erat</a:t>
            </a:r>
            <a:r>
              <a:rPr lang="cs-CZ" sz="1600" dirty="0" smtClean="0"/>
              <a:t> </a:t>
            </a:r>
            <a:r>
              <a:rPr lang="cs-CZ" sz="1600" dirty="0" err="1" smtClean="0"/>
              <a:t>nec</a:t>
            </a:r>
            <a:r>
              <a:rPr lang="cs-CZ" sz="1600" dirty="0" smtClean="0"/>
              <a:t> </a:t>
            </a:r>
            <a:r>
              <a:rPr lang="cs-CZ" sz="1600" dirty="0" err="1" smtClean="0"/>
              <a:t>legatarii</a:t>
            </a:r>
            <a:r>
              <a:rPr lang="cs-CZ" sz="1600" dirty="0" smtClean="0"/>
              <a:t>, sed </a:t>
            </a:r>
            <a:r>
              <a:rPr lang="cs-CZ" sz="1600" dirty="0" err="1" smtClean="0"/>
              <a:t>potius</a:t>
            </a:r>
            <a:r>
              <a:rPr lang="cs-CZ" sz="1600" dirty="0" smtClean="0"/>
              <a:t> </a:t>
            </a:r>
            <a:r>
              <a:rPr lang="cs-CZ" sz="1600" dirty="0" err="1" smtClean="0"/>
              <a:t>emptoris</a:t>
            </a:r>
            <a:r>
              <a:rPr lang="cs-CZ" sz="1600" dirty="0" smtClean="0"/>
              <a:t>. </a:t>
            </a:r>
            <a:r>
              <a:rPr lang="cs-CZ" sz="1600" dirty="0" err="1" smtClean="0"/>
              <a:t>tunc</a:t>
            </a:r>
            <a:r>
              <a:rPr lang="cs-CZ" sz="1600" dirty="0" smtClean="0"/>
              <a:t> </a:t>
            </a:r>
            <a:r>
              <a:rPr lang="cs-CZ" sz="1600" dirty="0" err="1" smtClean="0"/>
              <a:t>enim</a:t>
            </a:r>
            <a:r>
              <a:rPr lang="cs-CZ" sz="1600" dirty="0" smtClean="0"/>
              <a:t> in usu </a:t>
            </a:r>
            <a:r>
              <a:rPr lang="cs-CZ" sz="1600" dirty="0" err="1" smtClean="0"/>
              <a:t>erat</a:t>
            </a:r>
            <a:r>
              <a:rPr lang="cs-CZ" sz="1600" dirty="0" smtClean="0"/>
              <a:t> </a:t>
            </a:r>
            <a:r>
              <a:rPr lang="cs-CZ" sz="1600" dirty="0" err="1" smtClean="0"/>
              <a:t>ei</a:t>
            </a:r>
            <a:r>
              <a:rPr lang="cs-CZ" sz="1600" dirty="0" smtClean="0"/>
              <a:t>, </a:t>
            </a:r>
            <a:r>
              <a:rPr lang="cs-CZ" sz="1600" dirty="0" err="1" smtClean="0"/>
              <a:t>cui</a:t>
            </a:r>
            <a:r>
              <a:rPr lang="cs-CZ" sz="1600" dirty="0" smtClean="0"/>
              <a:t> </a:t>
            </a:r>
            <a:r>
              <a:rPr lang="cs-CZ" sz="1600" dirty="0" err="1" smtClean="0"/>
              <a:t>restituebatur</a:t>
            </a:r>
            <a:r>
              <a:rPr lang="cs-CZ" sz="1600" dirty="0" smtClean="0"/>
              <a:t> </a:t>
            </a:r>
            <a:r>
              <a:rPr lang="cs-CZ" sz="1600" dirty="0" err="1" smtClean="0"/>
              <a:t>hereditas</a:t>
            </a:r>
            <a:r>
              <a:rPr lang="cs-CZ" sz="1600" dirty="0" smtClean="0"/>
              <a:t>, </a:t>
            </a:r>
            <a:r>
              <a:rPr lang="cs-CZ" sz="1600" dirty="0" err="1" smtClean="0"/>
              <a:t>nummo</a:t>
            </a:r>
            <a:r>
              <a:rPr lang="cs-CZ" sz="1600" dirty="0" smtClean="0"/>
              <a:t> </a:t>
            </a:r>
            <a:r>
              <a:rPr lang="cs-CZ" sz="1600" dirty="0" err="1" smtClean="0"/>
              <a:t>uno</a:t>
            </a:r>
            <a:r>
              <a:rPr lang="cs-CZ" sz="1600" dirty="0" smtClean="0"/>
              <a:t> </a:t>
            </a:r>
            <a:r>
              <a:rPr lang="cs-CZ" sz="1600" dirty="0" err="1" smtClean="0"/>
              <a:t>eam</a:t>
            </a:r>
            <a:r>
              <a:rPr lang="cs-CZ" sz="1600" dirty="0" smtClean="0"/>
              <a:t> </a:t>
            </a:r>
            <a:r>
              <a:rPr lang="cs-CZ" sz="1600" dirty="0" err="1" smtClean="0"/>
              <a:t>hereditatem</a:t>
            </a:r>
            <a:r>
              <a:rPr lang="cs-CZ" sz="1600" dirty="0" smtClean="0"/>
              <a:t> </a:t>
            </a:r>
            <a:r>
              <a:rPr lang="cs-CZ" sz="1600" dirty="0" err="1" smtClean="0"/>
              <a:t>dicis</a:t>
            </a:r>
            <a:r>
              <a:rPr lang="cs-CZ" sz="1600" dirty="0" smtClean="0"/>
              <a:t> causa </a:t>
            </a:r>
            <a:r>
              <a:rPr lang="cs-CZ" sz="1600" dirty="0" err="1" smtClean="0"/>
              <a:t>uenire</a:t>
            </a:r>
            <a:r>
              <a:rPr lang="cs-CZ" sz="1600" dirty="0" smtClean="0"/>
              <a:t>; </a:t>
            </a:r>
            <a:r>
              <a:rPr lang="cs-CZ" sz="1600" dirty="0" err="1" smtClean="0"/>
              <a:t>et</a:t>
            </a:r>
            <a:r>
              <a:rPr lang="cs-CZ" sz="1600" dirty="0" smtClean="0"/>
              <a:t> </a:t>
            </a:r>
            <a:r>
              <a:rPr lang="cs-CZ" sz="1600" dirty="0" err="1" smtClean="0"/>
              <a:t>quae</a:t>
            </a:r>
            <a:r>
              <a:rPr lang="cs-CZ" sz="1600" dirty="0" smtClean="0"/>
              <a:t> </a:t>
            </a:r>
            <a:r>
              <a:rPr lang="cs-CZ" sz="1600" dirty="0" err="1" smtClean="0"/>
              <a:t>stipulationes</a:t>
            </a:r>
            <a:r>
              <a:rPr lang="cs-CZ" sz="1600" dirty="0" smtClean="0"/>
              <a:t> </a:t>
            </a:r>
            <a:r>
              <a:rPr lang="cs-CZ" sz="1600" dirty="0" err="1" smtClean="0"/>
              <a:t>inter</a:t>
            </a:r>
            <a:r>
              <a:rPr lang="cs-CZ" sz="1600" dirty="0" smtClean="0"/>
              <a:t> </a:t>
            </a:r>
            <a:r>
              <a:rPr lang="cs-CZ" sz="1600" dirty="0" err="1" smtClean="0"/>
              <a:t>uenditorem</a:t>
            </a:r>
            <a:r>
              <a:rPr lang="cs-CZ" sz="1600" dirty="0" smtClean="0"/>
              <a:t> </a:t>
            </a:r>
            <a:r>
              <a:rPr lang="cs-CZ" sz="1600" dirty="0" err="1" smtClean="0"/>
              <a:t>hereditatis</a:t>
            </a:r>
            <a:r>
              <a:rPr lang="cs-CZ" sz="1600" dirty="0" smtClean="0"/>
              <a:t> </a:t>
            </a:r>
            <a:r>
              <a:rPr lang="cs-CZ" sz="1600" dirty="0" err="1" smtClean="0"/>
              <a:t>et</a:t>
            </a:r>
            <a:r>
              <a:rPr lang="cs-CZ" sz="1600" dirty="0" smtClean="0"/>
              <a:t> </a:t>
            </a:r>
            <a:r>
              <a:rPr lang="cs-CZ" sz="1600" dirty="0" err="1" smtClean="0"/>
              <a:t>emptorem</a:t>
            </a:r>
            <a:r>
              <a:rPr lang="cs-CZ" sz="1600" dirty="0" smtClean="0"/>
              <a:t> </a:t>
            </a:r>
            <a:r>
              <a:rPr lang="cs-CZ" sz="1600" dirty="0" err="1" smtClean="0"/>
              <a:t>interponi</a:t>
            </a:r>
            <a:r>
              <a:rPr lang="cs-CZ" sz="1600" dirty="0" smtClean="0"/>
              <a:t> </a:t>
            </a:r>
            <a:r>
              <a:rPr lang="cs-CZ" sz="1600" dirty="0" err="1" smtClean="0"/>
              <a:t>solent</a:t>
            </a:r>
            <a:r>
              <a:rPr lang="cs-CZ" sz="1600" dirty="0" smtClean="0"/>
              <a:t>, </a:t>
            </a:r>
            <a:r>
              <a:rPr lang="cs-CZ" sz="1600" dirty="0" err="1" smtClean="0"/>
              <a:t>eaedem</a:t>
            </a:r>
            <a:r>
              <a:rPr lang="cs-CZ" sz="1600" dirty="0" smtClean="0"/>
              <a:t> </a:t>
            </a:r>
            <a:r>
              <a:rPr lang="cs-CZ" sz="1600" dirty="0" err="1" smtClean="0"/>
              <a:t>interponebantur</a:t>
            </a:r>
            <a:r>
              <a:rPr lang="cs-CZ" sz="1600" dirty="0" smtClean="0"/>
              <a:t> </a:t>
            </a:r>
            <a:r>
              <a:rPr lang="cs-CZ" sz="1600" dirty="0" err="1" smtClean="0"/>
              <a:t>inter</a:t>
            </a:r>
            <a:r>
              <a:rPr lang="cs-CZ" sz="1600" dirty="0" smtClean="0"/>
              <a:t> </a:t>
            </a:r>
            <a:r>
              <a:rPr lang="cs-CZ" sz="1600" dirty="0" err="1" smtClean="0"/>
              <a:t>heredem</a:t>
            </a:r>
            <a:r>
              <a:rPr lang="cs-CZ" sz="1600" dirty="0" smtClean="0"/>
              <a:t> </a:t>
            </a:r>
            <a:r>
              <a:rPr lang="cs-CZ" sz="1600" dirty="0" err="1" smtClean="0"/>
              <a:t>et</a:t>
            </a:r>
            <a:r>
              <a:rPr lang="cs-CZ" sz="1600" dirty="0" smtClean="0"/>
              <a:t> </a:t>
            </a:r>
            <a:r>
              <a:rPr lang="cs-CZ" sz="1600" dirty="0" err="1" smtClean="0"/>
              <a:t>eum</a:t>
            </a:r>
            <a:r>
              <a:rPr lang="cs-CZ" sz="1600" dirty="0" smtClean="0"/>
              <a:t>, </a:t>
            </a:r>
            <a:r>
              <a:rPr lang="cs-CZ" sz="1600" dirty="0" err="1" smtClean="0"/>
              <a:t>cui</a:t>
            </a:r>
            <a:r>
              <a:rPr lang="cs-CZ" sz="1600" dirty="0" smtClean="0"/>
              <a:t> </a:t>
            </a:r>
            <a:r>
              <a:rPr lang="cs-CZ" sz="1600" dirty="0" err="1" smtClean="0"/>
              <a:t>restituebatur</a:t>
            </a:r>
            <a:r>
              <a:rPr lang="cs-CZ" sz="1600" dirty="0" smtClean="0"/>
              <a:t> </a:t>
            </a:r>
            <a:r>
              <a:rPr lang="cs-CZ" sz="1600" dirty="0" err="1" smtClean="0"/>
              <a:t>hereditas</a:t>
            </a:r>
            <a:r>
              <a:rPr lang="cs-CZ" sz="1600" dirty="0" smtClean="0"/>
              <a:t>, id </a:t>
            </a:r>
            <a:r>
              <a:rPr lang="cs-CZ" sz="1600" dirty="0" err="1" smtClean="0"/>
              <a:t>est</a:t>
            </a:r>
            <a:r>
              <a:rPr lang="cs-CZ" sz="1600" dirty="0" smtClean="0"/>
              <a:t> hoc </a:t>
            </a:r>
            <a:r>
              <a:rPr lang="cs-CZ" sz="1600" dirty="0" err="1" smtClean="0"/>
              <a:t>modo</a:t>
            </a:r>
            <a:r>
              <a:rPr lang="cs-CZ" sz="1600" dirty="0" smtClean="0"/>
              <a:t>: </a:t>
            </a:r>
            <a:r>
              <a:rPr lang="cs-CZ" sz="1600" dirty="0" err="1" smtClean="0"/>
              <a:t>heres</a:t>
            </a:r>
            <a:r>
              <a:rPr lang="cs-CZ" sz="1600" dirty="0" smtClean="0"/>
              <a:t> </a:t>
            </a:r>
            <a:r>
              <a:rPr lang="cs-CZ" sz="1600" dirty="0" err="1" smtClean="0"/>
              <a:t>quidem</a:t>
            </a:r>
            <a:r>
              <a:rPr lang="cs-CZ" sz="1600" dirty="0" smtClean="0"/>
              <a:t> </a:t>
            </a:r>
            <a:r>
              <a:rPr lang="cs-CZ" sz="1600" dirty="0" err="1" smtClean="0"/>
              <a:t>stipulabatur</a:t>
            </a:r>
            <a:r>
              <a:rPr lang="cs-CZ" sz="1600" dirty="0" smtClean="0"/>
              <a:t> ab </a:t>
            </a:r>
            <a:r>
              <a:rPr lang="cs-CZ" sz="1600" dirty="0" err="1" smtClean="0"/>
              <a:t>eo</a:t>
            </a:r>
            <a:r>
              <a:rPr lang="cs-CZ" sz="1600" dirty="0" smtClean="0"/>
              <a:t>, </a:t>
            </a:r>
            <a:r>
              <a:rPr lang="cs-CZ" sz="1600" dirty="0" err="1" smtClean="0"/>
              <a:t>cui</a:t>
            </a:r>
            <a:r>
              <a:rPr lang="cs-CZ" sz="1600" dirty="0" smtClean="0"/>
              <a:t> </a:t>
            </a:r>
            <a:r>
              <a:rPr lang="cs-CZ" sz="1600" dirty="0" err="1" smtClean="0"/>
              <a:t>restituebatur</a:t>
            </a:r>
            <a:r>
              <a:rPr lang="cs-CZ" sz="1600" dirty="0" smtClean="0"/>
              <a:t> </a:t>
            </a:r>
            <a:r>
              <a:rPr lang="cs-CZ" sz="1600" dirty="0" err="1" smtClean="0"/>
              <a:t>hereditas</a:t>
            </a:r>
            <a:r>
              <a:rPr lang="cs-CZ" sz="1600" dirty="0" smtClean="0"/>
              <a:t>, </a:t>
            </a:r>
            <a:r>
              <a:rPr lang="cs-CZ" sz="1600" dirty="0" err="1" smtClean="0"/>
              <a:t>ut</a:t>
            </a:r>
            <a:r>
              <a:rPr lang="cs-CZ" sz="1600" dirty="0" smtClean="0"/>
              <a:t> </a:t>
            </a:r>
            <a:r>
              <a:rPr lang="cs-CZ" sz="1600" dirty="0" err="1" smtClean="0"/>
              <a:t>quidquid</a:t>
            </a:r>
            <a:r>
              <a:rPr lang="cs-CZ" sz="1600" dirty="0" smtClean="0"/>
              <a:t> </a:t>
            </a:r>
            <a:r>
              <a:rPr lang="cs-CZ" sz="1600" dirty="0" err="1" smtClean="0"/>
              <a:t>hereditario</a:t>
            </a:r>
            <a:r>
              <a:rPr lang="cs-CZ" sz="1600" dirty="0" smtClean="0"/>
              <a:t> </a:t>
            </a:r>
            <a:r>
              <a:rPr lang="cs-CZ" sz="1600" dirty="0" err="1" smtClean="0"/>
              <a:t>nomine</a:t>
            </a:r>
            <a:r>
              <a:rPr lang="cs-CZ" sz="1600" dirty="0" smtClean="0"/>
              <a:t> </a:t>
            </a:r>
            <a:r>
              <a:rPr lang="cs-CZ" sz="1600" dirty="0" err="1" smtClean="0"/>
              <a:t>condemnatus</a:t>
            </a:r>
            <a:r>
              <a:rPr lang="cs-CZ" sz="1600" dirty="0" smtClean="0"/>
              <a:t> </a:t>
            </a:r>
            <a:r>
              <a:rPr lang="cs-CZ" sz="1600" dirty="0" err="1" smtClean="0"/>
              <a:t>fuisset</a:t>
            </a:r>
            <a:r>
              <a:rPr lang="cs-CZ" sz="1600" dirty="0" smtClean="0"/>
              <a:t> </a:t>
            </a:r>
            <a:r>
              <a:rPr lang="cs-CZ" sz="1600" dirty="0" err="1" smtClean="0"/>
              <a:t>siue</a:t>
            </a:r>
            <a:r>
              <a:rPr lang="cs-CZ" sz="1600" dirty="0" smtClean="0"/>
              <a:t> </a:t>
            </a:r>
            <a:r>
              <a:rPr lang="cs-CZ" sz="1600" dirty="0" err="1" smtClean="0"/>
              <a:t>quid</a:t>
            </a:r>
            <a:r>
              <a:rPr lang="cs-CZ" sz="1600" dirty="0" smtClean="0"/>
              <a:t> alias bona </a:t>
            </a:r>
            <a:r>
              <a:rPr lang="cs-CZ" sz="1600" dirty="0" err="1" smtClean="0"/>
              <a:t>fide</a:t>
            </a:r>
            <a:r>
              <a:rPr lang="cs-CZ" sz="1600" dirty="0" smtClean="0"/>
              <a:t> </a:t>
            </a:r>
            <a:r>
              <a:rPr lang="cs-CZ" sz="1600" dirty="0" err="1" smtClean="0"/>
              <a:t>dedisset</a:t>
            </a:r>
            <a:r>
              <a:rPr lang="cs-CZ" sz="1600" dirty="0" smtClean="0"/>
              <a:t>, </a:t>
            </a:r>
            <a:r>
              <a:rPr lang="cs-CZ" sz="1600" dirty="0" err="1" smtClean="0"/>
              <a:t>eo</a:t>
            </a:r>
            <a:r>
              <a:rPr lang="cs-CZ" sz="1600" dirty="0" smtClean="0"/>
              <a:t> </a:t>
            </a:r>
            <a:r>
              <a:rPr lang="cs-CZ" sz="1600" dirty="0" err="1" smtClean="0"/>
              <a:t>nomine</a:t>
            </a:r>
            <a:r>
              <a:rPr lang="cs-CZ" sz="1600" dirty="0" smtClean="0"/>
              <a:t> </a:t>
            </a:r>
            <a:r>
              <a:rPr lang="cs-CZ" sz="1600" dirty="0" err="1" smtClean="0"/>
              <a:t>indemnis</a:t>
            </a:r>
            <a:r>
              <a:rPr lang="cs-CZ" sz="1600" dirty="0" smtClean="0"/>
              <a:t> </a:t>
            </a:r>
            <a:r>
              <a:rPr lang="cs-CZ" sz="1600" dirty="0" err="1" smtClean="0"/>
              <a:t>esset</a:t>
            </a:r>
            <a:r>
              <a:rPr lang="cs-CZ" sz="1600" dirty="0" smtClean="0"/>
              <a:t>, </a:t>
            </a:r>
            <a:r>
              <a:rPr lang="cs-CZ" sz="1600" dirty="0" err="1" smtClean="0"/>
              <a:t>et</a:t>
            </a:r>
            <a:r>
              <a:rPr lang="cs-CZ" sz="1600" dirty="0" smtClean="0"/>
              <a:t> </a:t>
            </a:r>
            <a:r>
              <a:rPr lang="cs-CZ" sz="1600" dirty="0" err="1" smtClean="0"/>
              <a:t>omnino</a:t>
            </a:r>
            <a:r>
              <a:rPr lang="cs-CZ" sz="1600" dirty="0" smtClean="0"/>
              <a:t> si </a:t>
            </a:r>
            <a:r>
              <a:rPr lang="cs-CZ" sz="1600" dirty="0" err="1" smtClean="0"/>
              <a:t>quis</a:t>
            </a:r>
            <a:r>
              <a:rPr lang="cs-CZ" sz="1600" dirty="0" smtClean="0"/>
              <a:t> </a:t>
            </a:r>
            <a:r>
              <a:rPr lang="cs-CZ" sz="1600" dirty="0" err="1" smtClean="0"/>
              <a:t>cum</a:t>
            </a:r>
            <a:r>
              <a:rPr lang="cs-CZ" sz="1600" dirty="0" smtClean="0"/>
              <a:t> </a:t>
            </a:r>
            <a:r>
              <a:rPr lang="cs-CZ" sz="1600" dirty="0" err="1" smtClean="0"/>
              <a:t>eo</a:t>
            </a:r>
            <a:r>
              <a:rPr lang="cs-CZ" sz="1600" dirty="0" smtClean="0"/>
              <a:t> </a:t>
            </a:r>
            <a:r>
              <a:rPr lang="cs-CZ" sz="1600" dirty="0" err="1" smtClean="0"/>
              <a:t>hereditario</a:t>
            </a:r>
            <a:r>
              <a:rPr lang="cs-CZ" sz="1600" dirty="0" smtClean="0"/>
              <a:t> </a:t>
            </a:r>
            <a:r>
              <a:rPr lang="cs-CZ" sz="1600" dirty="0" err="1" smtClean="0"/>
              <a:t>nomine</a:t>
            </a:r>
            <a:r>
              <a:rPr lang="cs-CZ" sz="1600" dirty="0" smtClean="0"/>
              <a:t> </a:t>
            </a:r>
            <a:r>
              <a:rPr lang="cs-CZ" sz="1600" dirty="0" err="1" smtClean="0"/>
              <a:t>ageret</a:t>
            </a:r>
            <a:r>
              <a:rPr lang="cs-CZ" sz="1600" dirty="0" smtClean="0"/>
              <a:t>, </a:t>
            </a:r>
            <a:r>
              <a:rPr lang="cs-CZ" sz="1600" dirty="0" err="1" smtClean="0"/>
              <a:t>ut</a:t>
            </a:r>
            <a:r>
              <a:rPr lang="cs-CZ" sz="1600" dirty="0" smtClean="0"/>
              <a:t> </a:t>
            </a:r>
            <a:r>
              <a:rPr lang="cs-CZ" sz="1600" dirty="0" err="1" smtClean="0"/>
              <a:t>recte</a:t>
            </a:r>
            <a:r>
              <a:rPr lang="cs-CZ" sz="1600" dirty="0" smtClean="0"/>
              <a:t> </a:t>
            </a:r>
            <a:r>
              <a:rPr lang="cs-CZ" sz="1600" dirty="0" err="1" smtClean="0"/>
              <a:t>defenderetur</a:t>
            </a:r>
            <a:r>
              <a:rPr lang="cs-CZ" sz="1600" dirty="0" smtClean="0"/>
              <a:t>; </a:t>
            </a:r>
            <a:r>
              <a:rPr lang="cs-CZ" sz="1600" dirty="0" err="1" smtClean="0"/>
              <a:t>ille</a:t>
            </a:r>
            <a:r>
              <a:rPr lang="cs-CZ" sz="1600" dirty="0" smtClean="0"/>
              <a:t> </a:t>
            </a:r>
            <a:r>
              <a:rPr lang="cs-CZ" sz="1600" dirty="0" err="1" smtClean="0"/>
              <a:t>uero</a:t>
            </a:r>
            <a:r>
              <a:rPr lang="cs-CZ" sz="1600" dirty="0" smtClean="0"/>
              <a:t>, </a:t>
            </a:r>
            <a:r>
              <a:rPr lang="cs-CZ" sz="1600" dirty="0" err="1" smtClean="0"/>
              <a:t>qui</a:t>
            </a:r>
            <a:r>
              <a:rPr lang="cs-CZ" sz="1600" dirty="0" smtClean="0"/>
              <a:t> </a:t>
            </a:r>
            <a:r>
              <a:rPr lang="cs-CZ" sz="1600" dirty="0" err="1" smtClean="0"/>
              <a:t>recipiebat</a:t>
            </a:r>
            <a:r>
              <a:rPr lang="cs-CZ" sz="1600" dirty="0" smtClean="0"/>
              <a:t> </a:t>
            </a:r>
            <a:r>
              <a:rPr lang="cs-CZ" sz="1600" dirty="0" err="1" smtClean="0"/>
              <a:t>hereditatem</a:t>
            </a:r>
            <a:r>
              <a:rPr lang="cs-CZ" sz="1600" dirty="0" smtClean="0"/>
              <a:t>, </a:t>
            </a:r>
            <a:r>
              <a:rPr lang="cs-CZ" sz="1600" dirty="0" err="1" smtClean="0"/>
              <a:t>inuicem</a:t>
            </a:r>
            <a:r>
              <a:rPr lang="cs-CZ" sz="1600" dirty="0" smtClean="0"/>
              <a:t> </a:t>
            </a:r>
            <a:r>
              <a:rPr lang="cs-CZ" sz="1600" dirty="0" err="1" smtClean="0"/>
              <a:t>stipulabatur</a:t>
            </a:r>
            <a:r>
              <a:rPr lang="cs-CZ" sz="1600" dirty="0" smtClean="0"/>
              <a:t>, </a:t>
            </a:r>
            <a:r>
              <a:rPr lang="cs-CZ" sz="1600" dirty="0" err="1" smtClean="0"/>
              <a:t>ut</a:t>
            </a:r>
            <a:r>
              <a:rPr lang="cs-CZ" sz="1600" dirty="0" smtClean="0"/>
              <a:t> si </a:t>
            </a:r>
            <a:r>
              <a:rPr lang="cs-CZ" sz="1600" dirty="0" err="1" smtClean="0"/>
              <a:t>quid</a:t>
            </a:r>
            <a:r>
              <a:rPr lang="cs-CZ" sz="1600" dirty="0" smtClean="0"/>
              <a:t> ex </a:t>
            </a:r>
            <a:r>
              <a:rPr lang="cs-CZ" sz="1600" dirty="0" err="1" smtClean="0"/>
              <a:t>hereditate</a:t>
            </a:r>
            <a:r>
              <a:rPr lang="cs-CZ" sz="1600" dirty="0" smtClean="0"/>
              <a:t> ad </a:t>
            </a:r>
            <a:r>
              <a:rPr lang="cs-CZ" sz="1600" dirty="0" err="1" smtClean="0"/>
              <a:t>heredem</a:t>
            </a:r>
            <a:r>
              <a:rPr lang="cs-CZ" sz="1600" dirty="0" smtClean="0"/>
              <a:t> </a:t>
            </a:r>
            <a:r>
              <a:rPr lang="cs-CZ" sz="1600" dirty="0" err="1" smtClean="0"/>
              <a:t>peruenisset</a:t>
            </a:r>
            <a:r>
              <a:rPr lang="cs-CZ" sz="1600" dirty="0" smtClean="0"/>
              <a:t>, id </a:t>
            </a:r>
            <a:r>
              <a:rPr lang="cs-CZ" sz="1600" dirty="0" err="1" smtClean="0"/>
              <a:t>sibi</a:t>
            </a:r>
            <a:r>
              <a:rPr lang="cs-CZ" sz="1600" dirty="0" smtClean="0"/>
              <a:t> </a:t>
            </a:r>
            <a:r>
              <a:rPr lang="cs-CZ" sz="1600" dirty="0" err="1" smtClean="0"/>
              <a:t>restitueretur</a:t>
            </a:r>
            <a:r>
              <a:rPr lang="cs-CZ" sz="1600" dirty="0" smtClean="0"/>
              <a:t>, </a:t>
            </a:r>
            <a:r>
              <a:rPr lang="cs-CZ" sz="1600" dirty="0" err="1" smtClean="0"/>
              <a:t>ut</a:t>
            </a:r>
            <a:r>
              <a:rPr lang="cs-CZ" sz="1600" dirty="0" smtClean="0"/>
              <a:t> </a:t>
            </a:r>
            <a:r>
              <a:rPr lang="cs-CZ" sz="1600" dirty="0" err="1" smtClean="0"/>
              <a:t>etiam</a:t>
            </a:r>
            <a:r>
              <a:rPr lang="cs-CZ" sz="1600" dirty="0" smtClean="0"/>
              <a:t> </a:t>
            </a:r>
            <a:r>
              <a:rPr lang="cs-CZ" sz="1600" dirty="0" err="1" smtClean="0"/>
              <a:t>pateretur</a:t>
            </a:r>
            <a:r>
              <a:rPr lang="cs-CZ" sz="1600" dirty="0" smtClean="0"/>
              <a:t> </a:t>
            </a:r>
            <a:r>
              <a:rPr lang="cs-CZ" sz="1600" dirty="0" err="1" smtClean="0"/>
              <a:t>eum</a:t>
            </a:r>
            <a:r>
              <a:rPr lang="cs-CZ" sz="1600" dirty="0" smtClean="0"/>
              <a:t> </a:t>
            </a:r>
            <a:r>
              <a:rPr lang="cs-CZ" sz="1600" dirty="0" err="1" smtClean="0"/>
              <a:t>hereditarias</a:t>
            </a:r>
            <a:r>
              <a:rPr lang="cs-CZ" sz="1600" dirty="0" smtClean="0"/>
              <a:t> </a:t>
            </a:r>
            <a:r>
              <a:rPr lang="cs-CZ" sz="1600" dirty="0" err="1" smtClean="0"/>
              <a:t>actiones</a:t>
            </a:r>
            <a:r>
              <a:rPr lang="cs-CZ" sz="1600" dirty="0" smtClean="0"/>
              <a:t> </a:t>
            </a:r>
            <a:r>
              <a:rPr lang="cs-CZ" sz="1600" dirty="0" err="1" smtClean="0"/>
              <a:t>procuratorio</a:t>
            </a:r>
            <a:r>
              <a:rPr lang="cs-CZ" sz="1600" dirty="0" smtClean="0"/>
              <a:t> aut </a:t>
            </a:r>
            <a:r>
              <a:rPr lang="cs-CZ" sz="1600" dirty="0" err="1" smtClean="0"/>
              <a:t>cognitorio</a:t>
            </a:r>
            <a:r>
              <a:rPr lang="cs-CZ" sz="1600" dirty="0" smtClean="0"/>
              <a:t> </a:t>
            </a:r>
            <a:r>
              <a:rPr lang="cs-CZ" sz="1600" dirty="0" err="1" smtClean="0"/>
              <a:t>nomine</a:t>
            </a:r>
            <a:r>
              <a:rPr lang="cs-CZ" sz="1600" dirty="0" smtClean="0"/>
              <a:t> </a:t>
            </a:r>
            <a:r>
              <a:rPr lang="cs-CZ" sz="1600" dirty="0" err="1" smtClean="0"/>
              <a:t>exequi</a:t>
            </a:r>
            <a:r>
              <a:rPr lang="cs-CZ" sz="1600" dirty="0" smtClean="0"/>
              <a:t>.</a:t>
            </a:r>
          </a:p>
          <a:p>
            <a:pPr algn="just"/>
            <a:endParaRPr lang="cs-CZ" sz="1600" dirty="0" smtClean="0"/>
          </a:p>
          <a:p>
            <a:pPr algn="just"/>
            <a:r>
              <a:rPr lang="fr-FR" sz="1600" i="1" dirty="0"/>
              <a:t>Formerly, however, he did not occupy the position of either heir or legatee, but rather that of a purchaser; for in those days it was customary for the party to whom the estate was transferred to give a coin as an evidence of the purchase of the same; and the stipulations usually entered into between the vendor and the purchaser of an estate were accustomed to take place between the heir and the party to whom the estate was conveyed, that is to say, as follows: The heir stipulated with the party to whom the estate was transferred that he would be indemnified for anything which he might be compelled to pay on account of the estate, or might otherwise pay in good faith; and if anyone were to bring an action against him on account of the estate, that it would be properly defended; and, on the other hand, the party who received the estate stipulated that if anything should come into the hands of the heir which belonged to the estate it should be delivered to him, and also that he should be permitted, either as the agent or attorney of the heir, to bring any actions which the latter was entitled to bring in his own name</a:t>
            </a:r>
            <a:r>
              <a:rPr lang="fr-FR" sz="1600" i="1" dirty="0" smtClean="0"/>
              <a:t>.</a:t>
            </a:r>
            <a:r>
              <a:rPr lang="cs-CZ" sz="1600" i="1" dirty="0" smtClean="0"/>
              <a:t> </a:t>
            </a:r>
            <a:r>
              <a:rPr lang="cs-CZ" sz="1600" dirty="0" smtClean="0"/>
              <a:t>(</a:t>
            </a:r>
            <a:r>
              <a:rPr lang="en-GB" sz="1600" b="1" dirty="0"/>
              <a:t>S. P. Scott, </a:t>
            </a:r>
            <a:r>
              <a:rPr lang="en-GB" sz="1600" b="1" i="1" dirty="0"/>
              <a:t>The Civil Law</a:t>
            </a:r>
            <a:r>
              <a:rPr lang="en-GB" sz="1600" b="1" dirty="0"/>
              <a:t>, I, Cincinnati, 1932 </a:t>
            </a:r>
            <a:r>
              <a:rPr lang="cs-CZ" sz="1600" b="1" dirty="0" smtClean="0"/>
              <a:t>)</a:t>
            </a:r>
            <a:endParaRPr lang="cs-CZ" sz="1600" dirty="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ovéPole 1"/>
          <p:cNvSpPr txBox="1">
            <a:spLocks noChangeArrowheads="1"/>
          </p:cNvSpPr>
          <p:nvPr/>
        </p:nvSpPr>
        <p:spPr bwMode="auto">
          <a:xfrm>
            <a:off x="0" y="188913"/>
            <a:ext cx="8785225" cy="6956425"/>
          </a:xfrm>
          <a:prstGeom prst="rect">
            <a:avLst/>
          </a:prstGeom>
          <a:noFill/>
          <a:ln w="9525">
            <a:noFill/>
            <a:miter lim="800000"/>
            <a:headEnd/>
            <a:tailEnd/>
          </a:ln>
        </p:spPr>
        <p:txBody>
          <a:bodyPr>
            <a:spAutoFit/>
          </a:bodyPr>
          <a:lstStyle/>
          <a:p>
            <a:r>
              <a:rPr lang="cs-CZ">
                <a:latin typeface="Times New Roman" pitchFamily="18" charset="0"/>
              </a:rPr>
              <a:t>The heir is in position of the heir – i. e. responsible for the debts X this responsability is transferd on the person entitled to receive the decedent’s estate according to a universal trust (hereinafter referred to as „legatee“) by mutual stipulations.</a:t>
            </a:r>
          </a:p>
          <a:p>
            <a:r>
              <a:rPr lang="cs-CZ">
                <a:latin typeface="Times New Roman" pitchFamily="18" charset="0"/>
              </a:rPr>
              <a:t> </a:t>
            </a:r>
          </a:p>
          <a:p>
            <a:r>
              <a:rPr lang="cs-CZ" b="1">
                <a:latin typeface="Times New Roman" pitchFamily="18" charset="0"/>
              </a:rPr>
              <a:t>Trebellian Decree of Senate /56 AD/ </a:t>
            </a:r>
            <a:r>
              <a:rPr lang="cs-CZ">
                <a:latin typeface="Times New Roman" pitchFamily="18" charset="0"/>
              </a:rPr>
              <a:t>– actions available to and against the heir are passing on the legatee in case the property was transfered to the legatee. Pretor’s utile actions passed on the legatee as well – it was universal succession de facto, therefore universal trust.</a:t>
            </a:r>
          </a:p>
          <a:p>
            <a:r>
              <a:rPr lang="cs-CZ">
                <a:latin typeface="Times New Roman" pitchFamily="18" charset="0"/>
              </a:rPr>
              <a:t> </a:t>
            </a:r>
            <a:endParaRPr lang="cs-CZ" b="1">
              <a:latin typeface="Times New Roman" pitchFamily="18" charset="0"/>
            </a:endParaRPr>
          </a:p>
          <a:p>
            <a:r>
              <a:rPr lang="cs-CZ" b="1">
                <a:latin typeface="Times New Roman" pitchFamily="18" charset="0"/>
              </a:rPr>
              <a:t>Pegasian Decree of Senate /75 AD/ </a:t>
            </a:r>
            <a:r>
              <a:rPr lang="cs-CZ">
                <a:latin typeface="Times New Roman" pitchFamily="18" charset="0"/>
              </a:rPr>
              <a:t>– because the heirs were hesitant to accept the decedent’s estate if there was a large legacy, the rule of Falcidian portion applies to the universal trust as well.</a:t>
            </a:r>
          </a:p>
          <a:p>
            <a:r>
              <a:rPr lang="cs-CZ">
                <a:latin typeface="Times New Roman" pitchFamily="18" charset="0"/>
              </a:rPr>
              <a:t>If the legacy exceeds ¾ of the decedent’s estate – Trebellian Decree of Senate does not apply, is necessary to use mutual stipulations.</a:t>
            </a:r>
          </a:p>
          <a:p>
            <a:r>
              <a:rPr lang="cs-CZ">
                <a:latin typeface="Times New Roman" pitchFamily="18" charset="0"/>
              </a:rPr>
              <a:t>If the legacy does not exceed ¾ of the decedent’s estate – Trebellian Decree of Senate applies and the legatee is in position of co-heir.</a:t>
            </a:r>
          </a:p>
          <a:p>
            <a:r>
              <a:rPr lang="cs-CZ">
                <a:latin typeface="Times New Roman" pitchFamily="18" charset="0"/>
              </a:rPr>
              <a:t>If the heir is hesitant to accept the decedent’s estate – can be compelled to do so by the legatee vs. The heir can neither profit of it nor sustain damage by it – the legatee will receive the whole decedent’s estate.</a:t>
            </a:r>
          </a:p>
          <a:p>
            <a:r>
              <a:rPr lang="cs-CZ">
                <a:latin typeface="Times New Roman" pitchFamily="18" charset="0"/>
              </a:rPr>
              <a:t> </a:t>
            </a:r>
          </a:p>
          <a:p>
            <a:r>
              <a:rPr lang="cs-CZ" b="1">
                <a:latin typeface="Times New Roman" pitchFamily="18" charset="0"/>
              </a:rPr>
              <a:t>Codification of Justinian </a:t>
            </a:r>
            <a:r>
              <a:rPr lang="cs-CZ">
                <a:latin typeface="Times New Roman" pitchFamily="18" charset="0"/>
              </a:rPr>
              <a:t>– simplification, return to the Trebellian Decree of Senate, but the heir has claim to Falcidian portion and he can be compelled to accept the decedent’s estate by the legatee.</a:t>
            </a:r>
          </a:p>
          <a:p>
            <a:r>
              <a:rPr lang="cs-CZ">
                <a:latin typeface="Times New Roman" pitchFamily="18" charset="0"/>
              </a:rPr>
              <a:t> </a:t>
            </a:r>
          </a:p>
          <a:p>
            <a:endParaRPr lang="cs-CZ">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ovéPole 1"/>
          <p:cNvSpPr txBox="1">
            <a:spLocks noChangeArrowheads="1"/>
          </p:cNvSpPr>
          <p:nvPr/>
        </p:nvSpPr>
        <p:spPr bwMode="auto">
          <a:xfrm>
            <a:off x="179388" y="908050"/>
            <a:ext cx="8353425" cy="4370388"/>
          </a:xfrm>
          <a:prstGeom prst="rect">
            <a:avLst/>
          </a:prstGeom>
          <a:noFill/>
          <a:ln w="9525">
            <a:noFill/>
            <a:miter lim="800000"/>
            <a:headEnd/>
            <a:tailEnd/>
          </a:ln>
        </p:spPr>
        <p:txBody>
          <a:bodyPr>
            <a:spAutoFit/>
          </a:bodyPr>
          <a:lstStyle/>
          <a:p>
            <a:pPr algn="just"/>
            <a:r>
              <a:rPr lang="cs-CZ" sz="2000">
                <a:latin typeface="Times New Roman" pitchFamily="18" charset="0"/>
              </a:rPr>
              <a:t>Legatee is not an heir – therefore is possible to order the transfer of decedent’s estate in any moment, not only if the heir dies, it is possible to attach resolutive condition.</a:t>
            </a:r>
          </a:p>
          <a:p>
            <a:pPr algn="just"/>
            <a:r>
              <a:rPr lang="cs-CZ" sz="2000">
                <a:latin typeface="Times New Roman" pitchFamily="18" charset="0"/>
              </a:rPr>
              <a:t> </a:t>
            </a:r>
          </a:p>
          <a:p>
            <a:pPr algn="just"/>
            <a:r>
              <a:rPr lang="cs-CZ" sz="2000">
                <a:latin typeface="Times New Roman" pitchFamily="18" charset="0"/>
              </a:rPr>
              <a:t>The principle Semel heres, semper heres does not apply to the legatee.</a:t>
            </a:r>
          </a:p>
          <a:p>
            <a:pPr algn="just"/>
            <a:r>
              <a:rPr lang="cs-CZ" sz="2000">
                <a:latin typeface="Times New Roman" pitchFamily="18" charset="0"/>
              </a:rPr>
              <a:t> </a:t>
            </a:r>
          </a:p>
          <a:p>
            <a:pPr algn="just"/>
            <a:r>
              <a:rPr lang="cs-CZ" sz="2000">
                <a:latin typeface="Times New Roman" pitchFamily="18" charset="0"/>
              </a:rPr>
              <a:t>The action were related only to proprietary rights (assets and debts) vs. The heir was always the heir – private ceremonies, religious duties, etc. still belonged to him.</a:t>
            </a:r>
          </a:p>
          <a:p>
            <a:pPr algn="just"/>
            <a:endParaRPr lang="cs-CZ" sz="2000">
              <a:latin typeface="Times New Roman" pitchFamily="18" charset="0"/>
            </a:endParaRPr>
          </a:p>
          <a:p>
            <a:pPr algn="just"/>
            <a:r>
              <a:rPr lang="cs-CZ" sz="2000">
                <a:latin typeface="Times New Roman" pitchFamily="18" charset="0"/>
              </a:rPr>
              <a:t>X</a:t>
            </a:r>
          </a:p>
          <a:p>
            <a:pPr algn="just"/>
            <a:endParaRPr lang="cs-CZ" sz="2000">
              <a:latin typeface="Times New Roman" pitchFamily="18" charset="0"/>
            </a:endParaRPr>
          </a:p>
          <a:p>
            <a:pPr algn="just"/>
            <a:r>
              <a:rPr lang="cs-CZ" sz="2000">
                <a:latin typeface="Times New Roman" pitchFamily="18" charset="0"/>
              </a:rPr>
              <a:t>ABGB  § 531 – decedent’s estate is proprietary entity only</a:t>
            </a:r>
          </a:p>
          <a:p>
            <a:endParaRPr lang="cs-CZ">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ovéPole 1"/>
          <p:cNvSpPr txBox="1">
            <a:spLocks noChangeArrowheads="1"/>
          </p:cNvSpPr>
          <p:nvPr/>
        </p:nvSpPr>
        <p:spPr bwMode="auto">
          <a:xfrm>
            <a:off x="323850" y="765175"/>
            <a:ext cx="8424863" cy="5355312"/>
          </a:xfrm>
          <a:prstGeom prst="rect">
            <a:avLst/>
          </a:prstGeom>
          <a:noFill/>
          <a:ln w="9525">
            <a:noFill/>
            <a:miter lim="800000"/>
            <a:headEnd/>
            <a:tailEnd/>
          </a:ln>
        </p:spPr>
        <p:txBody>
          <a:bodyPr>
            <a:spAutoFit/>
          </a:bodyPr>
          <a:lstStyle/>
          <a:p>
            <a:r>
              <a:rPr lang="cs-CZ" dirty="0">
                <a:latin typeface="Times New Roman" pitchFamily="18" charset="0"/>
              </a:rPr>
              <a:t>§ 608 ABGB „</a:t>
            </a:r>
            <a:r>
              <a:rPr lang="cs-CZ" dirty="0" err="1">
                <a:latin typeface="Times New Roman" pitchFamily="18" charset="0"/>
              </a:rPr>
              <a:t>fideicommissary</a:t>
            </a:r>
            <a:r>
              <a:rPr lang="cs-CZ" dirty="0">
                <a:latin typeface="Times New Roman" pitchFamily="18" charset="0"/>
              </a:rPr>
              <a:t> </a:t>
            </a:r>
            <a:r>
              <a:rPr lang="cs-CZ" dirty="0" err="1">
                <a:latin typeface="Times New Roman" pitchFamily="18" charset="0"/>
              </a:rPr>
              <a:t>substitution</a:t>
            </a:r>
            <a:r>
              <a:rPr lang="cs-CZ" dirty="0">
                <a:latin typeface="Times New Roman" pitchFamily="18" charset="0"/>
              </a:rPr>
              <a:t>“ /svěřenecké náhradnictví/ /</a:t>
            </a:r>
            <a:r>
              <a:rPr lang="cs-CZ" dirty="0" err="1">
                <a:latin typeface="Times New Roman" pitchFamily="18" charset="0"/>
              </a:rPr>
              <a:t>substitution</a:t>
            </a:r>
            <a:r>
              <a:rPr lang="cs-CZ" dirty="0">
                <a:latin typeface="Times New Roman" pitchFamily="18" charset="0"/>
              </a:rPr>
              <a:t> in trust/,</a:t>
            </a:r>
          </a:p>
          <a:p>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testator</a:t>
            </a:r>
            <a:r>
              <a:rPr lang="cs-CZ" dirty="0">
                <a:latin typeface="Times New Roman" pitchFamily="18" charset="0"/>
              </a:rPr>
              <a:t> </a:t>
            </a:r>
            <a:r>
              <a:rPr lang="cs-CZ" dirty="0" err="1">
                <a:latin typeface="Times New Roman" pitchFamily="18" charset="0"/>
              </a:rPr>
              <a:t>can</a:t>
            </a:r>
            <a:r>
              <a:rPr lang="cs-CZ" dirty="0">
                <a:latin typeface="Times New Roman" pitchFamily="18" charset="0"/>
              </a:rPr>
              <a:t> </a:t>
            </a:r>
            <a:r>
              <a:rPr lang="cs-CZ" dirty="0" err="1">
                <a:latin typeface="Times New Roman" pitchFamily="18" charset="0"/>
              </a:rPr>
              <a:t>order</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heir</a:t>
            </a:r>
            <a:r>
              <a:rPr lang="cs-CZ" dirty="0">
                <a:latin typeface="Times New Roman" pitchFamily="18" charset="0"/>
              </a:rPr>
              <a:t> to </a:t>
            </a:r>
            <a:r>
              <a:rPr lang="cs-CZ" b="1" i="1" dirty="0">
                <a:latin typeface="Times New Roman" pitchFamily="18" charset="0"/>
              </a:rPr>
              <a:t>transfer</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decedent’s</a:t>
            </a:r>
            <a:r>
              <a:rPr lang="cs-CZ" dirty="0">
                <a:latin typeface="Times New Roman" pitchFamily="18" charset="0"/>
              </a:rPr>
              <a:t> </a:t>
            </a:r>
            <a:r>
              <a:rPr lang="cs-CZ" dirty="0" err="1">
                <a:latin typeface="Times New Roman" pitchFamily="18" charset="0"/>
              </a:rPr>
              <a:t>estate</a:t>
            </a:r>
            <a:r>
              <a:rPr lang="cs-CZ" dirty="0">
                <a:latin typeface="Times New Roman" pitchFamily="18" charset="0"/>
              </a:rPr>
              <a:t> </a:t>
            </a:r>
            <a:r>
              <a:rPr lang="cs-CZ" dirty="0" err="1">
                <a:latin typeface="Times New Roman" pitchFamily="18" charset="0"/>
              </a:rPr>
              <a:t>after</a:t>
            </a:r>
            <a:r>
              <a:rPr lang="cs-CZ" dirty="0">
                <a:latin typeface="Times New Roman" pitchFamily="18" charset="0"/>
              </a:rPr>
              <a:t> his </a:t>
            </a:r>
            <a:r>
              <a:rPr lang="cs-CZ" dirty="0" err="1">
                <a:latin typeface="Times New Roman" pitchFamily="18" charset="0"/>
              </a:rPr>
              <a:t>death</a:t>
            </a:r>
            <a:r>
              <a:rPr lang="cs-CZ" dirty="0">
                <a:latin typeface="Times New Roman" pitchFamily="18" charset="0"/>
              </a:rPr>
              <a:t> </a:t>
            </a:r>
            <a:r>
              <a:rPr lang="cs-CZ" dirty="0" err="1">
                <a:latin typeface="Times New Roman" pitchFamily="18" charset="0"/>
              </a:rPr>
              <a:t>or</a:t>
            </a:r>
            <a:r>
              <a:rPr lang="cs-CZ" dirty="0">
                <a:latin typeface="Times New Roman" pitchFamily="18" charset="0"/>
              </a:rPr>
              <a:t> in </a:t>
            </a:r>
            <a:r>
              <a:rPr lang="cs-CZ" dirty="0" err="1">
                <a:latin typeface="Times New Roman" pitchFamily="18" charset="0"/>
              </a:rPr>
              <a:t>other</a:t>
            </a:r>
            <a:r>
              <a:rPr lang="cs-CZ" dirty="0">
                <a:latin typeface="Times New Roman" pitchFamily="18" charset="0"/>
              </a:rPr>
              <a:t> </a:t>
            </a:r>
            <a:r>
              <a:rPr lang="cs-CZ" dirty="0" err="1">
                <a:latin typeface="Times New Roman" pitchFamily="18" charset="0"/>
              </a:rPr>
              <a:t>cases</a:t>
            </a:r>
            <a:r>
              <a:rPr lang="cs-CZ" dirty="0">
                <a:latin typeface="Times New Roman" pitchFamily="18" charset="0"/>
              </a:rPr>
              <a:t> to </a:t>
            </a:r>
            <a:r>
              <a:rPr lang="cs-CZ" dirty="0" err="1">
                <a:latin typeface="Times New Roman" pitchFamily="18" charset="0"/>
              </a:rPr>
              <a:t>another</a:t>
            </a:r>
            <a:r>
              <a:rPr lang="cs-CZ" dirty="0">
                <a:latin typeface="Times New Roman" pitchFamily="18" charset="0"/>
              </a:rPr>
              <a:t> </a:t>
            </a:r>
            <a:r>
              <a:rPr lang="cs-CZ" dirty="0" err="1">
                <a:latin typeface="Times New Roman" pitchFamily="18" charset="0"/>
              </a:rPr>
              <a:t>appointed</a:t>
            </a:r>
            <a:r>
              <a:rPr lang="cs-CZ" dirty="0">
                <a:latin typeface="Times New Roman" pitchFamily="18" charset="0"/>
              </a:rPr>
              <a:t> </a:t>
            </a:r>
            <a:r>
              <a:rPr lang="cs-CZ" dirty="0" err="1">
                <a:latin typeface="Times New Roman" pitchFamily="18" charset="0"/>
              </a:rPr>
              <a:t>heir</a:t>
            </a:r>
            <a:r>
              <a:rPr lang="cs-CZ" dirty="0">
                <a:latin typeface="Times New Roman" pitchFamily="18" charset="0"/>
              </a:rPr>
              <a:t>…</a:t>
            </a:r>
          </a:p>
          <a:p>
            <a:r>
              <a:rPr lang="cs-CZ" dirty="0">
                <a:latin typeface="Times New Roman" pitchFamily="18" charset="0"/>
              </a:rPr>
              <a:t> </a:t>
            </a:r>
          </a:p>
          <a:p>
            <a:r>
              <a:rPr lang="cs-CZ" dirty="0" err="1">
                <a:latin typeface="Times New Roman" pitchFamily="18" charset="0"/>
              </a:rPr>
              <a:t>Proposal</a:t>
            </a:r>
            <a:r>
              <a:rPr lang="cs-CZ" dirty="0">
                <a:latin typeface="Times New Roman" pitchFamily="18" charset="0"/>
              </a:rPr>
              <a:t> 1937 § 570</a:t>
            </a:r>
          </a:p>
          <a:p>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testator</a:t>
            </a:r>
            <a:r>
              <a:rPr lang="cs-CZ" dirty="0">
                <a:latin typeface="Times New Roman" pitchFamily="18" charset="0"/>
              </a:rPr>
              <a:t> </a:t>
            </a:r>
            <a:r>
              <a:rPr lang="cs-CZ" dirty="0" err="1">
                <a:latin typeface="Times New Roman" pitchFamily="18" charset="0"/>
              </a:rPr>
              <a:t>can</a:t>
            </a:r>
            <a:r>
              <a:rPr lang="cs-CZ" dirty="0">
                <a:latin typeface="Times New Roman" pitchFamily="18" charset="0"/>
              </a:rPr>
              <a:t> </a:t>
            </a:r>
            <a:r>
              <a:rPr lang="cs-CZ" dirty="0" err="1">
                <a:latin typeface="Times New Roman" pitchFamily="18" charset="0"/>
              </a:rPr>
              <a:t>order</a:t>
            </a:r>
            <a:r>
              <a:rPr lang="cs-CZ" dirty="0">
                <a:latin typeface="Times New Roman" pitchFamily="18" charset="0"/>
              </a:rPr>
              <a:t>, </a:t>
            </a:r>
            <a:r>
              <a:rPr lang="cs-CZ" dirty="0" err="1">
                <a:latin typeface="Times New Roman" pitchFamily="18" charset="0"/>
              </a:rPr>
              <a:t>that</a:t>
            </a:r>
            <a:r>
              <a:rPr lang="cs-CZ" dirty="0">
                <a:latin typeface="Times New Roman" pitchFamily="18" charset="0"/>
              </a:rPr>
              <a:t> </a:t>
            </a:r>
            <a:r>
              <a:rPr lang="cs-CZ" dirty="0" err="1">
                <a:latin typeface="Times New Roman" pitchFamily="18" charset="0"/>
              </a:rPr>
              <a:t>decedent’s</a:t>
            </a:r>
            <a:r>
              <a:rPr lang="cs-CZ" dirty="0">
                <a:latin typeface="Times New Roman" pitchFamily="18" charset="0"/>
              </a:rPr>
              <a:t> </a:t>
            </a:r>
            <a:r>
              <a:rPr lang="cs-CZ" dirty="0" err="1">
                <a:latin typeface="Times New Roman" pitchFamily="18" charset="0"/>
              </a:rPr>
              <a:t>estate</a:t>
            </a:r>
            <a:r>
              <a:rPr lang="cs-CZ" dirty="0">
                <a:latin typeface="Times New Roman" pitchFamily="18" charset="0"/>
              </a:rPr>
              <a:t> </a:t>
            </a:r>
            <a:r>
              <a:rPr lang="cs-CZ" dirty="0" err="1">
                <a:latin typeface="Times New Roman" pitchFamily="18" charset="0"/>
              </a:rPr>
              <a:t>shall</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after</a:t>
            </a:r>
            <a:r>
              <a:rPr lang="cs-CZ" dirty="0">
                <a:latin typeface="Times New Roman" pitchFamily="18" charset="0"/>
              </a:rPr>
              <a:t> his </a:t>
            </a:r>
            <a:r>
              <a:rPr lang="cs-CZ" dirty="0" err="1">
                <a:latin typeface="Times New Roman" pitchFamily="18" charset="0"/>
              </a:rPr>
              <a:t>death</a:t>
            </a:r>
            <a:r>
              <a:rPr lang="cs-CZ" dirty="0">
                <a:latin typeface="Times New Roman" pitchFamily="18" charset="0"/>
              </a:rPr>
              <a:t> </a:t>
            </a:r>
            <a:r>
              <a:rPr lang="cs-CZ" dirty="0" err="1">
                <a:latin typeface="Times New Roman" pitchFamily="18" charset="0"/>
              </a:rPr>
              <a:t>or</a:t>
            </a:r>
            <a:r>
              <a:rPr lang="cs-CZ" dirty="0">
                <a:latin typeface="Times New Roman" pitchFamily="18" charset="0"/>
              </a:rPr>
              <a:t> in </a:t>
            </a:r>
            <a:r>
              <a:rPr lang="cs-CZ" dirty="0" err="1">
                <a:latin typeface="Times New Roman" pitchFamily="18" charset="0"/>
              </a:rPr>
              <a:t>other</a:t>
            </a:r>
            <a:r>
              <a:rPr lang="cs-CZ" dirty="0">
                <a:latin typeface="Times New Roman" pitchFamily="18" charset="0"/>
              </a:rPr>
              <a:t> </a:t>
            </a:r>
            <a:r>
              <a:rPr lang="cs-CZ" dirty="0" err="1">
                <a:latin typeface="Times New Roman" pitchFamily="18" charset="0"/>
              </a:rPr>
              <a:t>cases</a:t>
            </a:r>
            <a:r>
              <a:rPr lang="cs-CZ" dirty="0">
                <a:latin typeface="Times New Roman" pitchFamily="18" charset="0"/>
              </a:rPr>
              <a:t> </a:t>
            </a:r>
            <a:r>
              <a:rPr lang="cs-CZ" b="1" i="1" dirty="0" err="1">
                <a:latin typeface="Times New Roman" pitchFamily="18" charset="0"/>
              </a:rPr>
              <a:t>pass</a:t>
            </a:r>
            <a:r>
              <a:rPr lang="cs-CZ" dirty="0">
                <a:latin typeface="Times New Roman" pitchFamily="18" charset="0"/>
              </a:rPr>
              <a:t> to </a:t>
            </a:r>
            <a:r>
              <a:rPr lang="cs-CZ" dirty="0" err="1">
                <a:latin typeface="Times New Roman" pitchFamily="18" charset="0"/>
              </a:rPr>
              <a:t>another</a:t>
            </a:r>
            <a:r>
              <a:rPr lang="cs-CZ" dirty="0">
                <a:latin typeface="Times New Roman" pitchFamily="18" charset="0"/>
              </a:rPr>
              <a:t> person.</a:t>
            </a:r>
          </a:p>
          <a:p>
            <a:r>
              <a:rPr lang="cs-CZ" dirty="0">
                <a:latin typeface="Times New Roman" pitchFamily="18" charset="0"/>
              </a:rPr>
              <a:t> </a:t>
            </a:r>
          </a:p>
          <a:p>
            <a:r>
              <a:rPr lang="cs-CZ" dirty="0" smtClean="0">
                <a:latin typeface="Times New Roman" pitchFamily="18" charset="0"/>
              </a:rPr>
              <a:t>Civil </a:t>
            </a:r>
            <a:r>
              <a:rPr lang="cs-CZ" dirty="0" err="1">
                <a:latin typeface="Times New Roman" pitchFamily="18" charset="0"/>
              </a:rPr>
              <a:t>Code</a:t>
            </a:r>
            <a:r>
              <a:rPr lang="cs-CZ" dirty="0">
                <a:latin typeface="Times New Roman" pitchFamily="18" charset="0"/>
              </a:rPr>
              <a:t> </a:t>
            </a:r>
            <a:r>
              <a:rPr lang="cs-CZ" dirty="0" smtClean="0">
                <a:latin typeface="Times New Roman" pitchFamily="18" charset="0"/>
              </a:rPr>
              <a:t> 2012  in § 1512 - </a:t>
            </a:r>
            <a:r>
              <a:rPr lang="cs-CZ" dirty="0" err="1" smtClean="0">
                <a:latin typeface="Times New Roman" pitchFamily="18" charset="0"/>
              </a:rPr>
              <a:t>the</a:t>
            </a:r>
            <a:r>
              <a:rPr lang="cs-CZ" dirty="0" smtClean="0">
                <a:latin typeface="Times New Roman" pitchFamily="18" charset="0"/>
              </a:rPr>
              <a:t> </a:t>
            </a:r>
            <a:r>
              <a:rPr lang="cs-CZ" dirty="0" err="1">
                <a:latin typeface="Times New Roman" pitchFamily="18" charset="0"/>
              </a:rPr>
              <a:t>same</a:t>
            </a:r>
            <a:r>
              <a:rPr lang="cs-CZ" dirty="0">
                <a:latin typeface="Times New Roman" pitchFamily="18" charset="0"/>
              </a:rPr>
              <a:t> as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Proposal</a:t>
            </a:r>
            <a:r>
              <a:rPr lang="cs-CZ" dirty="0">
                <a:latin typeface="Times New Roman" pitchFamily="18" charset="0"/>
              </a:rPr>
              <a:t> </a:t>
            </a:r>
            <a:r>
              <a:rPr lang="cs-CZ" dirty="0" smtClean="0">
                <a:latin typeface="Times New Roman" pitchFamily="18" charset="0"/>
              </a:rPr>
              <a:t>Civil </a:t>
            </a:r>
            <a:r>
              <a:rPr lang="cs-CZ" dirty="0" err="1" smtClean="0">
                <a:latin typeface="Times New Roman" pitchFamily="18" charset="0"/>
              </a:rPr>
              <a:t>Code</a:t>
            </a:r>
            <a:r>
              <a:rPr lang="cs-CZ" dirty="0" smtClean="0">
                <a:latin typeface="Times New Roman" pitchFamily="18" charset="0"/>
              </a:rPr>
              <a:t> 1937</a:t>
            </a:r>
            <a:endParaRPr lang="cs-CZ" dirty="0">
              <a:latin typeface="Times New Roman" pitchFamily="18" charset="0"/>
            </a:endParaRPr>
          </a:p>
          <a:p>
            <a:r>
              <a:rPr lang="cs-CZ" dirty="0">
                <a:latin typeface="Times New Roman" pitchFamily="18" charset="0"/>
              </a:rPr>
              <a:t> </a:t>
            </a:r>
          </a:p>
          <a:p>
            <a:r>
              <a:rPr lang="cs-CZ" dirty="0">
                <a:latin typeface="Times New Roman" pitchFamily="18" charset="0"/>
              </a:rPr>
              <a:t>ABGB: </a:t>
            </a:r>
            <a:r>
              <a:rPr lang="cs-CZ" dirty="0" err="1">
                <a:latin typeface="Times New Roman" pitchFamily="18" charset="0"/>
              </a:rPr>
              <a:t>fideicommissary</a:t>
            </a:r>
            <a:r>
              <a:rPr lang="cs-CZ" dirty="0">
                <a:latin typeface="Times New Roman" pitchFamily="18" charset="0"/>
              </a:rPr>
              <a:t> </a:t>
            </a:r>
            <a:r>
              <a:rPr lang="cs-CZ" dirty="0" err="1">
                <a:latin typeface="Times New Roman" pitchFamily="18" charset="0"/>
              </a:rPr>
              <a:t>substitution</a:t>
            </a:r>
            <a:r>
              <a:rPr lang="cs-CZ" dirty="0">
                <a:latin typeface="Times New Roman" pitchFamily="18" charset="0"/>
              </a:rPr>
              <a:t>“ /svěřenecké náhradnictví/ </a:t>
            </a:r>
            <a:r>
              <a:rPr lang="cs-CZ" dirty="0" err="1">
                <a:latin typeface="Times New Roman" pitchFamily="18" charset="0"/>
              </a:rPr>
              <a:t>substitution</a:t>
            </a:r>
            <a:r>
              <a:rPr lang="cs-CZ" dirty="0">
                <a:latin typeface="Times New Roman" pitchFamily="18" charset="0"/>
              </a:rPr>
              <a:t> in trust/,</a:t>
            </a:r>
          </a:p>
          <a:p>
            <a:r>
              <a:rPr lang="cs-CZ" dirty="0">
                <a:latin typeface="Times New Roman" pitchFamily="18" charset="0"/>
              </a:rPr>
              <a:t>x</a:t>
            </a:r>
          </a:p>
          <a:p>
            <a:r>
              <a:rPr lang="cs-CZ" dirty="0">
                <a:latin typeface="Times New Roman" pitchFamily="18" charset="0"/>
              </a:rPr>
              <a:t>Osnova + </a:t>
            </a:r>
            <a:r>
              <a:rPr lang="cs-CZ" dirty="0" smtClean="0">
                <a:latin typeface="Times New Roman" pitchFamily="18" charset="0"/>
              </a:rPr>
              <a:t>Civil </a:t>
            </a:r>
            <a:r>
              <a:rPr lang="cs-CZ" dirty="0" err="1" smtClean="0">
                <a:latin typeface="Times New Roman" pitchFamily="18" charset="0"/>
              </a:rPr>
              <a:t>Code</a:t>
            </a:r>
            <a:r>
              <a:rPr lang="cs-CZ" dirty="0" smtClean="0">
                <a:latin typeface="Times New Roman" pitchFamily="18" charset="0"/>
              </a:rPr>
              <a:t> 2012 </a:t>
            </a:r>
            <a:r>
              <a:rPr lang="cs-CZ" dirty="0">
                <a:latin typeface="Times New Roman" pitchFamily="18" charset="0"/>
              </a:rPr>
              <a:t>: </a:t>
            </a:r>
            <a:r>
              <a:rPr lang="cs-CZ" dirty="0" err="1">
                <a:latin typeface="Times New Roman" pitchFamily="18" charset="0"/>
              </a:rPr>
              <a:t>fideicommissary</a:t>
            </a:r>
            <a:r>
              <a:rPr lang="cs-CZ" dirty="0">
                <a:latin typeface="Times New Roman" pitchFamily="18" charset="0"/>
              </a:rPr>
              <a:t> </a:t>
            </a:r>
            <a:r>
              <a:rPr lang="cs-CZ" dirty="0" err="1">
                <a:latin typeface="Times New Roman" pitchFamily="18" charset="0"/>
              </a:rPr>
              <a:t>succession</a:t>
            </a:r>
            <a:r>
              <a:rPr lang="cs-CZ" dirty="0">
                <a:latin typeface="Times New Roman" pitchFamily="18" charset="0"/>
              </a:rPr>
              <a:t>/ </a:t>
            </a:r>
            <a:r>
              <a:rPr lang="cs-CZ" dirty="0" err="1">
                <a:latin typeface="Times New Roman" pitchFamily="18" charset="0"/>
              </a:rPr>
              <a:t>svěřenské</a:t>
            </a:r>
            <a:r>
              <a:rPr lang="cs-CZ" dirty="0">
                <a:latin typeface="Times New Roman" pitchFamily="18" charset="0"/>
              </a:rPr>
              <a:t> nástupnictví / </a:t>
            </a:r>
            <a:r>
              <a:rPr lang="cs-CZ" dirty="0" err="1">
                <a:latin typeface="Times New Roman" pitchFamily="18" charset="0"/>
              </a:rPr>
              <a:t>succession</a:t>
            </a:r>
            <a:r>
              <a:rPr lang="cs-CZ" dirty="0">
                <a:latin typeface="Times New Roman" pitchFamily="18" charset="0"/>
              </a:rPr>
              <a:t> in trust</a:t>
            </a:r>
          </a:p>
          <a:p>
            <a:r>
              <a:rPr lang="cs-CZ" dirty="0">
                <a:latin typeface="Times New Roman" pitchFamily="18" charset="0"/>
              </a:rPr>
              <a:t> </a:t>
            </a:r>
          </a:p>
          <a:p>
            <a:r>
              <a:rPr lang="cs-CZ" dirty="0">
                <a:latin typeface="Times New Roman" pitchFamily="18" charset="0"/>
              </a:rPr>
              <a:t>Last </a:t>
            </a:r>
            <a:r>
              <a:rPr lang="cs-CZ" dirty="0" err="1">
                <a:latin typeface="Times New Roman" pitchFamily="18" charset="0"/>
              </a:rPr>
              <a:t>remainder</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roman</a:t>
            </a:r>
            <a:r>
              <a:rPr lang="cs-CZ" dirty="0">
                <a:latin typeface="Times New Roman" pitchFamily="18" charset="0"/>
              </a:rPr>
              <a:t> </a:t>
            </a:r>
            <a:r>
              <a:rPr lang="cs-CZ" dirty="0" err="1">
                <a:latin typeface="Times New Roman" pitchFamily="18" charset="0"/>
              </a:rPr>
              <a:t>law</a:t>
            </a:r>
            <a:r>
              <a:rPr lang="cs-CZ" dirty="0">
                <a:latin typeface="Times New Roman" pitchFamily="18" charset="0"/>
              </a:rPr>
              <a:t> in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Proposal</a:t>
            </a:r>
            <a:r>
              <a:rPr lang="cs-CZ" dirty="0">
                <a:latin typeface="Times New Roman" pitchFamily="18" charset="0"/>
              </a:rPr>
              <a:t> 1937 </a:t>
            </a:r>
            <a:r>
              <a:rPr lang="cs-CZ" dirty="0" err="1">
                <a:latin typeface="Times New Roman" pitchFamily="18" charset="0"/>
              </a:rPr>
              <a:t>and</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New </a:t>
            </a:r>
            <a:r>
              <a:rPr lang="cs-CZ" dirty="0" err="1">
                <a:latin typeface="Times New Roman" pitchFamily="18" charset="0"/>
              </a:rPr>
              <a:t>Proposal</a:t>
            </a:r>
            <a:r>
              <a:rPr lang="cs-CZ" dirty="0">
                <a:latin typeface="Times New Roman" pitchFamily="18" charset="0"/>
              </a:rPr>
              <a:t>: </a:t>
            </a:r>
            <a:r>
              <a:rPr lang="cs-CZ" dirty="0" err="1">
                <a:latin typeface="Times New Roman" pitchFamily="18" charset="0"/>
              </a:rPr>
              <a:t>Fideicommissary</a:t>
            </a:r>
            <a:r>
              <a:rPr lang="cs-CZ" dirty="0">
                <a:latin typeface="Times New Roman" pitchFamily="18" charset="0"/>
              </a:rPr>
              <a:t> </a:t>
            </a:r>
            <a:r>
              <a:rPr lang="cs-CZ" dirty="0" err="1">
                <a:latin typeface="Times New Roman" pitchFamily="18" charset="0"/>
              </a:rPr>
              <a:t>succession</a:t>
            </a:r>
            <a:r>
              <a:rPr lang="cs-CZ" dirty="0">
                <a:latin typeface="Times New Roman" pitchFamily="18" charset="0"/>
              </a:rPr>
              <a:t> </a:t>
            </a:r>
            <a:r>
              <a:rPr lang="cs-CZ" dirty="0" err="1" smtClean="0">
                <a:latin typeface="Times New Roman" pitchFamily="18" charset="0"/>
              </a:rPr>
              <a:t>implicitly</a:t>
            </a:r>
            <a:r>
              <a:rPr lang="cs-CZ" dirty="0" smtClean="0">
                <a:latin typeface="Times New Roman" pitchFamily="18" charset="0"/>
              </a:rPr>
              <a:t> </a:t>
            </a:r>
            <a:r>
              <a:rPr lang="cs-CZ" dirty="0" err="1">
                <a:latin typeface="Times New Roman" pitchFamily="18" charset="0"/>
              </a:rPr>
              <a:t>contains</a:t>
            </a:r>
            <a:r>
              <a:rPr lang="cs-CZ" dirty="0">
                <a:latin typeface="Times New Roman" pitchFamily="18" charset="0"/>
              </a:rPr>
              <a:t> </a:t>
            </a:r>
            <a:r>
              <a:rPr lang="cs-CZ" dirty="0" err="1">
                <a:latin typeface="Times New Roman" pitchFamily="18" charset="0"/>
              </a:rPr>
              <a:t>substitution</a:t>
            </a:r>
            <a:r>
              <a:rPr lang="cs-CZ" dirty="0">
                <a:latin typeface="Times New Roman" pitchFamily="18" charset="0"/>
              </a:rPr>
              <a:t>.</a:t>
            </a:r>
          </a:p>
          <a:p>
            <a:endParaRPr lang="cs-CZ" dirty="0">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ovéPole 1"/>
          <p:cNvSpPr txBox="1">
            <a:spLocks noChangeArrowheads="1"/>
          </p:cNvSpPr>
          <p:nvPr/>
        </p:nvSpPr>
        <p:spPr bwMode="auto">
          <a:xfrm>
            <a:off x="684213" y="1628775"/>
            <a:ext cx="7343775" cy="1046163"/>
          </a:xfrm>
          <a:prstGeom prst="rect">
            <a:avLst/>
          </a:prstGeom>
          <a:noFill/>
          <a:ln w="9525">
            <a:noFill/>
            <a:miter lim="800000"/>
            <a:headEnd/>
            <a:tailEnd/>
          </a:ln>
        </p:spPr>
        <p:txBody>
          <a:bodyPr>
            <a:spAutoFit/>
          </a:bodyPr>
          <a:lstStyle/>
          <a:p>
            <a:r>
              <a:rPr lang="cs-CZ" sz="4400">
                <a:latin typeface="Times New Roman" pitchFamily="18" charset="0"/>
              </a:rPr>
              <a:t>Thank you for your attention</a:t>
            </a:r>
            <a:r>
              <a:rPr lang="cs-CZ">
                <a:latin typeface="Times New Roman" pitchFamily="18" charset="0"/>
              </a:rPr>
              <a:t>.</a:t>
            </a:r>
          </a:p>
          <a:p>
            <a:endParaRPr lang="cs-CZ">
              <a:latin typeface="Times New Roman" pitchFamily="18" charset="0"/>
            </a:endParaRPr>
          </a:p>
        </p:txBody>
      </p:sp>
      <p:sp>
        <p:nvSpPr>
          <p:cNvPr id="25603" name="TextovéPole 2"/>
          <p:cNvSpPr txBox="1">
            <a:spLocks noChangeArrowheads="1"/>
          </p:cNvSpPr>
          <p:nvPr/>
        </p:nvSpPr>
        <p:spPr bwMode="auto">
          <a:xfrm>
            <a:off x="3851275" y="5229225"/>
            <a:ext cx="4824413" cy="646113"/>
          </a:xfrm>
          <a:prstGeom prst="rect">
            <a:avLst/>
          </a:prstGeom>
          <a:noFill/>
          <a:ln w="9525">
            <a:noFill/>
            <a:miter lim="800000"/>
            <a:headEnd/>
            <a:tailEnd/>
          </a:ln>
        </p:spPr>
        <p:txBody>
          <a:bodyPr>
            <a:spAutoFit/>
          </a:bodyPr>
          <a:lstStyle/>
          <a:p>
            <a:r>
              <a:rPr lang="cs-CZ" sz="3600" b="1"/>
              <a:t> Pavel Salák jr.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ovéPole 1"/>
          <p:cNvSpPr txBox="1">
            <a:spLocks noChangeArrowheads="1"/>
          </p:cNvSpPr>
          <p:nvPr/>
        </p:nvSpPr>
        <p:spPr bwMode="auto">
          <a:xfrm>
            <a:off x="323850" y="188913"/>
            <a:ext cx="8569325" cy="6494085"/>
          </a:xfrm>
          <a:prstGeom prst="rect">
            <a:avLst/>
          </a:prstGeom>
          <a:noFill/>
          <a:ln w="9525">
            <a:noFill/>
            <a:miter lim="800000"/>
            <a:headEnd/>
            <a:tailEnd/>
          </a:ln>
        </p:spPr>
        <p:txBody>
          <a:bodyPr>
            <a:spAutoFit/>
          </a:bodyPr>
          <a:lstStyle/>
          <a:p>
            <a:pPr algn="ctr"/>
            <a:r>
              <a:rPr lang="cs-CZ" sz="3200" b="1" dirty="0" err="1">
                <a:latin typeface="Times New Roman" pitchFamily="18" charset="0"/>
              </a:rPr>
              <a:t>Contents</a:t>
            </a:r>
            <a:endParaRPr lang="cs-CZ" sz="3200" b="1" dirty="0">
              <a:latin typeface="Times New Roman" pitchFamily="18" charset="0"/>
            </a:endParaRPr>
          </a:p>
          <a:p>
            <a:r>
              <a:rPr lang="cs-CZ" sz="2400" dirty="0" err="1">
                <a:latin typeface="Times New Roman" pitchFamily="18" charset="0"/>
              </a:rPr>
              <a:t>Overview</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the</a:t>
            </a:r>
            <a:r>
              <a:rPr lang="cs-CZ" sz="2400" dirty="0">
                <a:latin typeface="Times New Roman" pitchFamily="18" charset="0"/>
              </a:rPr>
              <a:t> </a:t>
            </a:r>
            <a:r>
              <a:rPr lang="cs-CZ" sz="2400" dirty="0" err="1">
                <a:latin typeface="Times New Roman" pitchFamily="18" charset="0"/>
              </a:rPr>
              <a:t>development</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civil </a:t>
            </a:r>
            <a:r>
              <a:rPr lang="cs-CZ" sz="2400" dirty="0" err="1">
                <a:latin typeface="Times New Roman" pitchFamily="18" charset="0"/>
              </a:rPr>
              <a:t>law</a:t>
            </a:r>
            <a:r>
              <a:rPr lang="cs-CZ" sz="2400" dirty="0">
                <a:latin typeface="Times New Roman" pitchFamily="18" charset="0"/>
              </a:rPr>
              <a:t> in </a:t>
            </a:r>
            <a:r>
              <a:rPr lang="cs-CZ" sz="2400" dirty="0" err="1">
                <a:latin typeface="Times New Roman" pitchFamily="18" charset="0"/>
              </a:rPr>
              <a:t>territory</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the</a:t>
            </a:r>
            <a:r>
              <a:rPr lang="cs-CZ" sz="2400" dirty="0">
                <a:latin typeface="Times New Roman" pitchFamily="18" charset="0"/>
              </a:rPr>
              <a:t> </a:t>
            </a:r>
            <a:r>
              <a:rPr lang="cs-CZ" sz="2400" dirty="0" err="1">
                <a:latin typeface="Times New Roman" pitchFamily="18" charset="0"/>
              </a:rPr>
              <a:t>Czech</a:t>
            </a:r>
            <a:r>
              <a:rPr lang="cs-CZ" sz="2400" dirty="0">
                <a:latin typeface="Times New Roman" pitchFamily="18" charset="0"/>
              </a:rPr>
              <a:t> </a:t>
            </a:r>
            <a:r>
              <a:rPr lang="cs-CZ" sz="2400" dirty="0" err="1">
                <a:latin typeface="Times New Roman" pitchFamily="18" charset="0"/>
              </a:rPr>
              <a:t>Republic</a:t>
            </a:r>
            <a:endParaRPr lang="cs-CZ" sz="2400" dirty="0">
              <a:latin typeface="Times New Roman" pitchFamily="18" charset="0"/>
            </a:endParaRPr>
          </a:p>
          <a:p>
            <a:r>
              <a:rPr lang="cs-CZ" sz="2400" dirty="0">
                <a:latin typeface="Times New Roman" pitchFamily="18" charset="0"/>
              </a:rPr>
              <a:t>Roman </a:t>
            </a:r>
            <a:r>
              <a:rPr lang="cs-CZ" sz="2400" dirty="0" err="1">
                <a:latin typeface="Times New Roman" pitchFamily="18" charset="0"/>
              </a:rPr>
              <a:t>law</a:t>
            </a:r>
            <a:r>
              <a:rPr lang="cs-CZ" sz="2400" dirty="0">
                <a:latin typeface="Times New Roman" pitchFamily="18" charset="0"/>
              </a:rPr>
              <a:t> </a:t>
            </a:r>
            <a:r>
              <a:rPr lang="cs-CZ" sz="2400" dirty="0" err="1">
                <a:latin typeface="Times New Roman" pitchFamily="18" charset="0"/>
              </a:rPr>
              <a:t>and</a:t>
            </a:r>
            <a:r>
              <a:rPr lang="cs-CZ" sz="2400" dirty="0">
                <a:latin typeface="Times New Roman" pitchFamily="18" charset="0"/>
              </a:rPr>
              <a:t> </a:t>
            </a:r>
            <a:r>
              <a:rPr lang="cs-CZ" sz="2400" dirty="0" err="1">
                <a:latin typeface="Times New Roman" pitchFamily="18" charset="0"/>
              </a:rPr>
              <a:t>legal</a:t>
            </a:r>
            <a:r>
              <a:rPr lang="cs-CZ" sz="2400" dirty="0">
                <a:latin typeface="Times New Roman" pitchFamily="18" charset="0"/>
              </a:rPr>
              <a:t> </a:t>
            </a:r>
            <a:r>
              <a:rPr lang="cs-CZ" sz="2400" dirty="0" err="1">
                <a:latin typeface="Times New Roman" pitchFamily="18" charset="0"/>
              </a:rPr>
              <a:t>regulation</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the</a:t>
            </a:r>
            <a:r>
              <a:rPr lang="cs-CZ" sz="2400" dirty="0">
                <a:latin typeface="Times New Roman" pitchFamily="18" charset="0"/>
              </a:rPr>
              <a:t> </a:t>
            </a:r>
            <a:r>
              <a:rPr lang="cs-CZ" sz="2400" dirty="0" err="1">
                <a:latin typeface="Times New Roman" pitchFamily="18" charset="0"/>
              </a:rPr>
              <a:t>law</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succession</a:t>
            </a:r>
            <a:r>
              <a:rPr lang="cs-CZ" sz="2400" dirty="0">
                <a:latin typeface="Times New Roman" pitchFamily="18" charset="0"/>
              </a:rPr>
              <a:t> in civil </a:t>
            </a:r>
            <a:r>
              <a:rPr lang="cs-CZ" sz="2400" dirty="0" err="1">
                <a:latin typeface="Times New Roman" pitchFamily="18" charset="0"/>
              </a:rPr>
              <a:t>codes</a:t>
            </a:r>
            <a:r>
              <a:rPr lang="cs-CZ" sz="2400" dirty="0">
                <a:latin typeface="Times New Roman" pitchFamily="18" charset="0"/>
              </a:rPr>
              <a:t> </a:t>
            </a:r>
            <a:r>
              <a:rPr lang="cs-CZ" sz="2400" dirty="0" err="1">
                <a:latin typeface="Times New Roman" pitchFamily="18" charset="0"/>
              </a:rPr>
              <a:t>from</a:t>
            </a:r>
            <a:r>
              <a:rPr lang="cs-CZ" sz="2400" dirty="0">
                <a:latin typeface="Times New Roman" pitchFamily="18" charset="0"/>
              </a:rPr>
              <a:t> 19</a:t>
            </a:r>
            <a:r>
              <a:rPr lang="cs-CZ" sz="2400" baseline="30000" dirty="0">
                <a:latin typeface="Times New Roman" pitchFamily="18" charset="0"/>
              </a:rPr>
              <a:t>th</a:t>
            </a:r>
            <a:r>
              <a:rPr lang="cs-CZ" sz="2400" dirty="0">
                <a:latin typeface="Times New Roman" pitchFamily="18" charset="0"/>
              </a:rPr>
              <a:t>-21</a:t>
            </a:r>
            <a:r>
              <a:rPr lang="cs-CZ" sz="2400" baseline="30000" dirty="0">
                <a:latin typeface="Times New Roman" pitchFamily="18" charset="0"/>
              </a:rPr>
              <a:t>st</a:t>
            </a:r>
            <a:r>
              <a:rPr lang="cs-CZ" sz="2400" dirty="0">
                <a:latin typeface="Times New Roman" pitchFamily="18" charset="0"/>
              </a:rPr>
              <a:t> </a:t>
            </a:r>
            <a:r>
              <a:rPr lang="cs-CZ" sz="2400" dirty="0" err="1">
                <a:latin typeface="Times New Roman" pitchFamily="18" charset="0"/>
              </a:rPr>
              <a:t>century</a:t>
            </a:r>
            <a:r>
              <a:rPr lang="cs-CZ" sz="2400" dirty="0">
                <a:latin typeface="Times New Roman" pitchFamily="18" charset="0"/>
              </a:rPr>
              <a:t> in </a:t>
            </a:r>
            <a:r>
              <a:rPr lang="cs-CZ" sz="2400" dirty="0" err="1">
                <a:latin typeface="Times New Roman" pitchFamily="18" charset="0"/>
              </a:rPr>
              <a:t>general</a:t>
            </a:r>
            <a:r>
              <a:rPr lang="cs-CZ" sz="2400" dirty="0">
                <a:latin typeface="Times New Roman" pitchFamily="18" charset="0"/>
              </a:rPr>
              <a:t> – </a:t>
            </a:r>
            <a:r>
              <a:rPr lang="cs-CZ" sz="2400" dirty="0" err="1">
                <a:latin typeface="Times New Roman" pitchFamily="18" charset="0"/>
              </a:rPr>
              <a:t>influences</a:t>
            </a:r>
            <a:r>
              <a:rPr lang="cs-CZ" sz="2400" dirty="0">
                <a:latin typeface="Times New Roman" pitchFamily="18" charset="0"/>
              </a:rPr>
              <a:t> </a:t>
            </a:r>
            <a:r>
              <a:rPr lang="cs-CZ" sz="2400" dirty="0" err="1">
                <a:latin typeface="Times New Roman" pitchFamily="18" charset="0"/>
              </a:rPr>
              <a:t>and</a:t>
            </a:r>
            <a:r>
              <a:rPr lang="cs-CZ" sz="2400" dirty="0">
                <a:latin typeface="Times New Roman" pitchFamily="18" charset="0"/>
              </a:rPr>
              <a:t> </a:t>
            </a:r>
            <a:r>
              <a:rPr lang="cs-CZ" sz="2400" dirty="0" err="1">
                <a:latin typeface="Times New Roman" pitchFamily="18" charset="0"/>
              </a:rPr>
              <a:t>differences</a:t>
            </a:r>
            <a:endParaRPr lang="cs-CZ" sz="2400" dirty="0">
              <a:latin typeface="Times New Roman" pitchFamily="18" charset="0"/>
            </a:endParaRPr>
          </a:p>
          <a:p>
            <a:r>
              <a:rPr lang="cs-CZ" sz="2400" dirty="0">
                <a:latin typeface="Times New Roman" pitchFamily="18" charset="0"/>
              </a:rPr>
              <a:t> </a:t>
            </a:r>
          </a:p>
          <a:p>
            <a:r>
              <a:rPr lang="cs-CZ" sz="2400" dirty="0">
                <a:latin typeface="Times New Roman" pitchFamily="18" charset="0"/>
              </a:rPr>
              <a:t>Semel </a:t>
            </a:r>
            <a:r>
              <a:rPr lang="cs-CZ" sz="2400" dirty="0" err="1">
                <a:latin typeface="Times New Roman" pitchFamily="18" charset="0"/>
              </a:rPr>
              <a:t>heres</a:t>
            </a:r>
            <a:r>
              <a:rPr lang="cs-CZ" sz="2400" dirty="0">
                <a:latin typeface="Times New Roman" pitchFamily="18" charset="0"/>
              </a:rPr>
              <a:t>, semper </a:t>
            </a:r>
            <a:r>
              <a:rPr lang="cs-CZ" sz="2400" dirty="0" err="1">
                <a:latin typeface="Times New Roman" pitchFamily="18" charset="0"/>
              </a:rPr>
              <a:t>heres</a:t>
            </a:r>
            <a:endParaRPr lang="cs-CZ" sz="2400" dirty="0">
              <a:latin typeface="Times New Roman" pitchFamily="18" charset="0"/>
            </a:endParaRPr>
          </a:p>
          <a:p>
            <a:r>
              <a:rPr lang="cs-CZ" sz="2400" dirty="0">
                <a:latin typeface="Times New Roman" pitchFamily="18" charset="0"/>
              </a:rPr>
              <a:t>-</a:t>
            </a:r>
            <a:r>
              <a:rPr lang="cs-CZ" sz="2400" dirty="0" err="1">
                <a:latin typeface="Times New Roman" pitchFamily="18" charset="0"/>
              </a:rPr>
              <a:t>Origins</a:t>
            </a:r>
            <a:r>
              <a:rPr lang="cs-CZ" sz="2400" dirty="0">
                <a:latin typeface="Times New Roman" pitchFamily="18" charset="0"/>
              </a:rPr>
              <a:t> </a:t>
            </a:r>
            <a:r>
              <a:rPr lang="cs-CZ" sz="2400" dirty="0" err="1">
                <a:latin typeface="Times New Roman" pitchFamily="18" charset="0"/>
              </a:rPr>
              <a:t>and</a:t>
            </a:r>
            <a:r>
              <a:rPr lang="cs-CZ" sz="2400" dirty="0">
                <a:latin typeface="Times New Roman" pitchFamily="18" charset="0"/>
              </a:rPr>
              <a:t> </a:t>
            </a:r>
            <a:r>
              <a:rPr lang="cs-CZ" sz="2400" dirty="0" err="1">
                <a:latin typeface="Times New Roman" pitchFamily="18" charset="0"/>
              </a:rPr>
              <a:t>importence</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this</a:t>
            </a:r>
            <a:r>
              <a:rPr lang="cs-CZ" sz="2400" dirty="0">
                <a:latin typeface="Times New Roman" pitchFamily="18" charset="0"/>
              </a:rPr>
              <a:t> </a:t>
            </a:r>
            <a:r>
              <a:rPr lang="cs-CZ" sz="2400" dirty="0" err="1">
                <a:latin typeface="Times New Roman" pitchFamily="18" charset="0"/>
              </a:rPr>
              <a:t>principle</a:t>
            </a:r>
            <a:endParaRPr lang="cs-CZ" sz="2400" dirty="0">
              <a:latin typeface="Times New Roman" pitchFamily="18" charset="0"/>
            </a:endParaRPr>
          </a:p>
          <a:p>
            <a:r>
              <a:rPr lang="cs-CZ" sz="2400" dirty="0">
                <a:latin typeface="Times New Roman" pitchFamily="18" charset="0"/>
              </a:rPr>
              <a:t>-</a:t>
            </a:r>
            <a:r>
              <a:rPr lang="cs-CZ" sz="2400" dirty="0" err="1">
                <a:latin typeface="Times New Roman" pitchFamily="18" charset="0"/>
              </a:rPr>
              <a:t>Legal</a:t>
            </a:r>
            <a:r>
              <a:rPr lang="cs-CZ" sz="2400" dirty="0">
                <a:latin typeface="Times New Roman" pitchFamily="18" charset="0"/>
              </a:rPr>
              <a:t> </a:t>
            </a:r>
            <a:r>
              <a:rPr lang="cs-CZ" sz="2400" dirty="0" err="1">
                <a:latin typeface="Times New Roman" pitchFamily="18" charset="0"/>
              </a:rPr>
              <a:t>regulation</a:t>
            </a:r>
            <a:r>
              <a:rPr lang="cs-CZ" sz="2400" dirty="0">
                <a:latin typeface="Times New Roman" pitchFamily="18" charset="0"/>
              </a:rPr>
              <a:t> in ABGB </a:t>
            </a:r>
            <a:r>
              <a:rPr lang="cs-CZ" sz="2400" dirty="0" err="1">
                <a:latin typeface="Times New Roman" pitchFamily="18" charset="0"/>
              </a:rPr>
              <a:t>and</a:t>
            </a:r>
            <a:r>
              <a:rPr lang="cs-CZ" sz="2400" dirty="0">
                <a:latin typeface="Times New Roman" pitchFamily="18" charset="0"/>
              </a:rPr>
              <a:t> </a:t>
            </a:r>
            <a:r>
              <a:rPr lang="cs-CZ" sz="2400" dirty="0" err="1">
                <a:latin typeface="Times New Roman" pitchFamily="18" charset="0"/>
              </a:rPr>
              <a:t>Proposal</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Civil </a:t>
            </a:r>
            <a:r>
              <a:rPr lang="cs-CZ" sz="2400" dirty="0" err="1">
                <a:latin typeface="Times New Roman" pitchFamily="18" charset="0"/>
              </a:rPr>
              <a:t>Code</a:t>
            </a:r>
            <a:r>
              <a:rPr lang="cs-CZ" sz="2400" dirty="0">
                <a:latin typeface="Times New Roman" pitchFamily="18" charset="0"/>
              </a:rPr>
              <a:t> 1937</a:t>
            </a:r>
          </a:p>
          <a:p>
            <a:r>
              <a:rPr lang="cs-CZ" sz="2400" dirty="0">
                <a:latin typeface="Times New Roman" pitchFamily="18" charset="0"/>
              </a:rPr>
              <a:t>-</a:t>
            </a:r>
            <a:r>
              <a:rPr lang="cs-CZ" sz="2400" dirty="0" err="1">
                <a:latin typeface="Times New Roman" pitchFamily="18" charset="0"/>
              </a:rPr>
              <a:t>Legal</a:t>
            </a:r>
            <a:r>
              <a:rPr lang="cs-CZ" sz="2400" dirty="0">
                <a:latin typeface="Times New Roman" pitchFamily="18" charset="0"/>
              </a:rPr>
              <a:t> </a:t>
            </a:r>
            <a:r>
              <a:rPr lang="cs-CZ" sz="2400" dirty="0" err="1">
                <a:latin typeface="Times New Roman" pitchFamily="18" charset="0"/>
              </a:rPr>
              <a:t>regulation</a:t>
            </a:r>
            <a:r>
              <a:rPr lang="cs-CZ" sz="2400" dirty="0">
                <a:latin typeface="Times New Roman" pitchFamily="18" charset="0"/>
              </a:rPr>
              <a:t> </a:t>
            </a:r>
            <a:r>
              <a:rPr lang="cs-CZ" sz="2400" dirty="0" err="1">
                <a:latin typeface="Times New Roman" pitchFamily="18" charset="0"/>
              </a:rPr>
              <a:t>after</a:t>
            </a:r>
            <a:r>
              <a:rPr lang="cs-CZ" sz="2400" dirty="0">
                <a:latin typeface="Times New Roman" pitchFamily="18" charset="0"/>
              </a:rPr>
              <a:t> 1948</a:t>
            </a:r>
          </a:p>
          <a:p>
            <a:r>
              <a:rPr lang="cs-CZ" sz="2400" dirty="0">
                <a:latin typeface="Times New Roman" pitchFamily="18" charset="0"/>
              </a:rPr>
              <a:t> </a:t>
            </a:r>
          </a:p>
          <a:p>
            <a:r>
              <a:rPr lang="cs-CZ" sz="2400" dirty="0" err="1">
                <a:latin typeface="Times New Roman" pitchFamily="18" charset="0"/>
              </a:rPr>
              <a:t>Fideicommisary</a:t>
            </a:r>
            <a:r>
              <a:rPr lang="cs-CZ" sz="2400" dirty="0">
                <a:latin typeface="Times New Roman" pitchFamily="18" charset="0"/>
              </a:rPr>
              <a:t> </a:t>
            </a:r>
            <a:r>
              <a:rPr lang="cs-CZ" sz="2400" dirty="0" err="1">
                <a:latin typeface="Times New Roman" pitchFamily="18" charset="0"/>
              </a:rPr>
              <a:t>substitution</a:t>
            </a:r>
            <a:r>
              <a:rPr lang="cs-CZ" sz="2400" dirty="0">
                <a:latin typeface="Times New Roman" pitchFamily="18" charset="0"/>
              </a:rPr>
              <a:t> /</a:t>
            </a:r>
            <a:r>
              <a:rPr lang="cs-CZ" sz="2400" dirty="0" err="1">
                <a:latin typeface="Times New Roman" pitchFamily="18" charset="0"/>
              </a:rPr>
              <a:t>sucession</a:t>
            </a:r>
            <a:endParaRPr lang="cs-CZ" sz="2400" dirty="0">
              <a:latin typeface="Times New Roman" pitchFamily="18" charset="0"/>
            </a:endParaRPr>
          </a:p>
          <a:p>
            <a:r>
              <a:rPr lang="cs-CZ" sz="2400" dirty="0">
                <a:latin typeface="Times New Roman" pitchFamily="18" charset="0"/>
              </a:rPr>
              <a:t>- Roman </a:t>
            </a:r>
            <a:r>
              <a:rPr lang="cs-CZ" sz="2400" dirty="0" err="1">
                <a:latin typeface="Times New Roman" pitchFamily="18" charset="0"/>
              </a:rPr>
              <a:t>Law</a:t>
            </a:r>
            <a:r>
              <a:rPr lang="cs-CZ" sz="2400" dirty="0">
                <a:latin typeface="Times New Roman" pitchFamily="18" charset="0"/>
              </a:rPr>
              <a:t> </a:t>
            </a:r>
            <a:r>
              <a:rPr lang="cs-CZ" sz="2400" dirty="0" err="1">
                <a:latin typeface="Times New Roman" pitchFamily="18" charset="0"/>
              </a:rPr>
              <a:t>regulation</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substitution</a:t>
            </a:r>
            <a:endParaRPr lang="cs-CZ" sz="2400" dirty="0">
              <a:latin typeface="Times New Roman" pitchFamily="18" charset="0"/>
            </a:endParaRPr>
          </a:p>
          <a:p>
            <a:r>
              <a:rPr lang="cs-CZ" sz="2400" dirty="0">
                <a:latin typeface="Times New Roman" pitchFamily="18" charset="0"/>
              </a:rPr>
              <a:t>- </a:t>
            </a:r>
            <a:r>
              <a:rPr lang="cs-CZ" sz="2400" dirty="0" err="1">
                <a:latin typeface="Times New Roman" pitchFamily="18" charset="0"/>
              </a:rPr>
              <a:t>Fideicommissum</a:t>
            </a:r>
            <a:r>
              <a:rPr lang="cs-CZ" sz="2400" dirty="0">
                <a:latin typeface="Times New Roman" pitchFamily="18" charset="0"/>
              </a:rPr>
              <a:t> </a:t>
            </a:r>
            <a:r>
              <a:rPr lang="cs-CZ" sz="2400" dirty="0" err="1">
                <a:latin typeface="Times New Roman" pitchFamily="18" charset="0"/>
              </a:rPr>
              <a:t>Hereditatis</a:t>
            </a:r>
            <a:endParaRPr lang="cs-CZ" sz="2400" dirty="0">
              <a:latin typeface="Times New Roman" pitchFamily="18" charset="0"/>
            </a:endParaRPr>
          </a:p>
          <a:p>
            <a:r>
              <a:rPr lang="cs-CZ" sz="2400" dirty="0">
                <a:latin typeface="Times New Roman" pitchFamily="18" charset="0"/>
              </a:rPr>
              <a:t> </a:t>
            </a:r>
          </a:p>
          <a:p>
            <a:r>
              <a:rPr lang="cs-CZ" sz="2400" dirty="0">
                <a:latin typeface="Times New Roman" pitchFamily="18" charset="0"/>
              </a:rPr>
              <a:t>-New </a:t>
            </a:r>
            <a:r>
              <a:rPr lang="cs-CZ" sz="2400" dirty="0" smtClean="0">
                <a:latin typeface="Times New Roman" pitchFamily="18" charset="0"/>
              </a:rPr>
              <a:t>Civil </a:t>
            </a:r>
            <a:r>
              <a:rPr lang="cs-CZ" sz="2400" dirty="0" err="1" smtClean="0">
                <a:latin typeface="Times New Roman" pitchFamily="18" charset="0"/>
              </a:rPr>
              <a:t>Code</a:t>
            </a:r>
            <a:r>
              <a:rPr lang="cs-CZ" sz="2400" dirty="0" smtClean="0">
                <a:latin typeface="Times New Roman" pitchFamily="18" charset="0"/>
              </a:rPr>
              <a:t> 89/2012 </a:t>
            </a:r>
            <a:r>
              <a:rPr lang="cs-CZ" sz="2400" dirty="0" err="1" smtClean="0">
                <a:latin typeface="Times New Roman" pitchFamily="18" charset="0"/>
              </a:rPr>
              <a:t>Coll</a:t>
            </a:r>
            <a:r>
              <a:rPr lang="cs-CZ" sz="2400" dirty="0" smtClean="0">
                <a:latin typeface="Times New Roman" pitchFamily="18" charset="0"/>
              </a:rPr>
              <a:t>. </a:t>
            </a:r>
            <a:r>
              <a:rPr lang="cs-CZ" sz="2400" dirty="0" err="1">
                <a:latin typeface="Times New Roman" pitchFamily="18" charset="0"/>
              </a:rPr>
              <a:t>and</a:t>
            </a:r>
            <a:r>
              <a:rPr lang="cs-CZ" sz="2400" dirty="0">
                <a:latin typeface="Times New Roman" pitchFamily="18" charset="0"/>
              </a:rPr>
              <a:t> </a:t>
            </a:r>
            <a:r>
              <a:rPr lang="cs-CZ" sz="2400" dirty="0" err="1">
                <a:latin typeface="Times New Roman" pitchFamily="18" charset="0"/>
              </a:rPr>
              <a:t>remainders</a:t>
            </a:r>
            <a:r>
              <a:rPr lang="cs-CZ" sz="2400" dirty="0">
                <a:latin typeface="Times New Roman" pitchFamily="18" charset="0"/>
              </a:rPr>
              <a:t> </a:t>
            </a:r>
            <a:r>
              <a:rPr lang="cs-CZ" sz="2400" dirty="0" err="1">
                <a:latin typeface="Times New Roman" pitchFamily="18" charset="0"/>
              </a:rPr>
              <a:t>of</a:t>
            </a:r>
            <a:r>
              <a:rPr lang="cs-CZ" sz="2400" dirty="0">
                <a:latin typeface="Times New Roman" pitchFamily="18" charset="0"/>
              </a:rPr>
              <a:t> </a:t>
            </a:r>
            <a:r>
              <a:rPr lang="cs-CZ" sz="2400" dirty="0" err="1">
                <a:latin typeface="Times New Roman" pitchFamily="18" charset="0"/>
              </a:rPr>
              <a:t>roman</a:t>
            </a:r>
            <a:r>
              <a:rPr lang="cs-CZ" sz="2400" dirty="0">
                <a:latin typeface="Times New Roman" pitchFamily="18" charset="0"/>
              </a:rPr>
              <a:t> </a:t>
            </a:r>
            <a:r>
              <a:rPr lang="cs-CZ" sz="2400" dirty="0" err="1">
                <a:latin typeface="Times New Roman" pitchFamily="18" charset="0"/>
              </a:rPr>
              <a:t>law</a:t>
            </a:r>
            <a:r>
              <a:rPr lang="cs-CZ" sz="2400" dirty="0">
                <a:latin typeface="Times New Roman" pitchFamily="18" charset="0"/>
              </a:rPr>
              <a:t> influence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ovéPole 1"/>
          <p:cNvSpPr txBox="1">
            <a:spLocks noChangeArrowheads="1"/>
          </p:cNvSpPr>
          <p:nvPr/>
        </p:nvSpPr>
        <p:spPr bwMode="auto">
          <a:xfrm>
            <a:off x="250825" y="188913"/>
            <a:ext cx="8713788" cy="6924675"/>
          </a:xfrm>
          <a:prstGeom prst="rect">
            <a:avLst/>
          </a:prstGeom>
          <a:noFill/>
          <a:ln w="9525">
            <a:noFill/>
            <a:miter lim="800000"/>
            <a:headEnd/>
            <a:tailEnd/>
          </a:ln>
        </p:spPr>
        <p:txBody>
          <a:bodyPr>
            <a:spAutoFit/>
          </a:bodyPr>
          <a:lstStyle/>
          <a:p>
            <a:pPr algn="ctr"/>
            <a:r>
              <a:rPr lang="cs-CZ" sz="2400" b="1" dirty="0" err="1">
                <a:latin typeface="Times New Roman" pitchFamily="18" charset="0"/>
              </a:rPr>
              <a:t>Overview</a:t>
            </a:r>
            <a:r>
              <a:rPr lang="cs-CZ" sz="2400" b="1" dirty="0">
                <a:latin typeface="Times New Roman" pitchFamily="18" charset="0"/>
              </a:rPr>
              <a:t> </a:t>
            </a:r>
            <a:r>
              <a:rPr lang="cs-CZ" sz="2400" b="1" dirty="0" err="1">
                <a:latin typeface="Times New Roman" pitchFamily="18" charset="0"/>
              </a:rPr>
              <a:t>of</a:t>
            </a:r>
            <a:r>
              <a:rPr lang="cs-CZ" sz="2400" b="1" dirty="0">
                <a:latin typeface="Times New Roman" pitchFamily="18" charset="0"/>
              </a:rPr>
              <a:t> </a:t>
            </a:r>
            <a:r>
              <a:rPr lang="cs-CZ" sz="2400" b="1" dirty="0" err="1">
                <a:latin typeface="Times New Roman" pitchFamily="18" charset="0"/>
              </a:rPr>
              <a:t>the</a:t>
            </a:r>
            <a:r>
              <a:rPr lang="cs-CZ" sz="2400" b="1" dirty="0">
                <a:latin typeface="Times New Roman" pitchFamily="18" charset="0"/>
              </a:rPr>
              <a:t> </a:t>
            </a:r>
            <a:r>
              <a:rPr lang="cs-CZ" sz="2400" b="1" dirty="0" err="1">
                <a:latin typeface="Times New Roman" pitchFamily="18" charset="0"/>
              </a:rPr>
              <a:t>development</a:t>
            </a:r>
            <a:r>
              <a:rPr lang="cs-CZ" sz="2400" b="1" dirty="0">
                <a:latin typeface="Times New Roman" pitchFamily="18" charset="0"/>
              </a:rPr>
              <a:t> </a:t>
            </a:r>
            <a:r>
              <a:rPr lang="cs-CZ" sz="2400" b="1" dirty="0" err="1">
                <a:latin typeface="Times New Roman" pitchFamily="18" charset="0"/>
              </a:rPr>
              <a:t>of</a:t>
            </a:r>
            <a:r>
              <a:rPr lang="cs-CZ" sz="2400" b="1" dirty="0">
                <a:latin typeface="Times New Roman" pitchFamily="18" charset="0"/>
              </a:rPr>
              <a:t> civil </a:t>
            </a:r>
            <a:r>
              <a:rPr lang="cs-CZ" sz="2400" b="1" dirty="0" err="1">
                <a:latin typeface="Times New Roman" pitchFamily="18" charset="0"/>
              </a:rPr>
              <a:t>law</a:t>
            </a:r>
            <a:r>
              <a:rPr lang="cs-CZ" sz="2400" b="1" dirty="0">
                <a:latin typeface="Times New Roman" pitchFamily="18" charset="0"/>
              </a:rPr>
              <a:t> in </a:t>
            </a:r>
            <a:r>
              <a:rPr lang="cs-CZ" sz="2400" b="1" dirty="0" err="1">
                <a:latin typeface="Times New Roman" pitchFamily="18" charset="0"/>
              </a:rPr>
              <a:t>the</a:t>
            </a:r>
            <a:r>
              <a:rPr lang="cs-CZ" sz="2400" b="1" dirty="0">
                <a:latin typeface="Times New Roman" pitchFamily="18" charset="0"/>
              </a:rPr>
              <a:t> </a:t>
            </a:r>
            <a:r>
              <a:rPr lang="cs-CZ" sz="2400" b="1" dirty="0" err="1">
                <a:latin typeface="Times New Roman" pitchFamily="18" charset="0"/>
              </a:rPr>
              <a:t>territory</a:t>
            </a:r>
            <a:r>
              <a:rPr lang="cs-CZ" sz="2400" b="1" dirty="0">
                <a:latin typeface="Times New Roman" pitchFamily="18" charset="0"/>
              </a:rPr>
              <a:t> </a:t>
            </a:r>
            <a:r>
              <a:rPr lang="cs-CZ" sz="2400" b="1" dirty="0" err="1">
                <a:latin typeface="Times New Roman" pitchFamily="18" charset="0"/>
              </a:rPr>
              <a:t>of</a:t>
            </a:r>
            <a:r>
              <a:rPr lang="cs-CZ" sz="2400" b="1" dirty="0">
                <a:latin typeface="Times New Roman" pitchFamily="18" charset="0"/>
              </a:rPr>
              <a:t> </a:t>
            </a:r>
            <a:r>
              <a:rPr lang="cs-CZ" sz="2400" b="1" dirty="0" err="1">
                <a:latin typeface="Times New Roman" pitchFamily="18" charset="0"/>
              </a:rPr>
              <a:t>the</a:t>
            </a:r>
            <a:r>
              <a:rPr lang="cs-CZ" sz="2400" b="1" dirty="0">
                <a:latin typeface="Times New Roman" pitchFamily="18" charset="0"/>
              </a:rPr>
              <a:t> </a:t>
            </a:r>
            <a:r>
              <a:rPr lang="cs-CZ" sz="2400" b="1" dirty="0" err="1">
                <a:latin typeface="Times New Roman" pitchFamily="18" charset="0"/>
              </a:rPr>
              <a:t>Czech</a:t>
            </a:r>
            <a:r>
              <a:rPr lang="cs-CZ" sz="2400" b="1" dirty="0">
                <a:latin typeface="Times New Roman" pitchFamily="18" charset="0"/>
              </a:rPr>
              <a:t> </a:t>
            </a:r>
            <a:r>
              <a:rPr lang="cs-CZ" sz="2400" b="1" dirty="0" err="1">
                <a:latin typeface="Times New Roman" pitchFamily="18" charset="0"/>
              </a:rPr>
              <a:t>Republic</a:t>
            </a:r>
            <a:endParaRPr lang="cs-CZ" sz="2400" b="1" dirty="0">
              <a:latin typeface="Times New Roman" pitchFamily="18" charset="0"/>
            </a:endParaRPr>
          </a:p>
          <a:p>
            <a:endParaRPr lang="cs-CZ" dirty="0">
              <a:latin typeface="Times New Roman" pitchFamily="18" charset="0"/>
            </a:endParaRPr>
          </a:p>
          <a:p>
            <a:r>
              <a:rPr lang="cs-CZ" b="1" dirty="0">
                <a:latin typeface="Times New Roman" pitchFamily="18" charset="0"/>
              </a:rPr>
              <a:t>19th </a:t>
            </a:r>
            <a:r>
              <a:rPr lang="cs-CZ" b="1" dirty="0" err="1">
                <a:latin typeface="Times New Roman" pitchFamily="18" charset="0"/>
              </a:rPr>
              <a:t>Century</a:t>
            </a:r>
            <a:r>
              <a:rPr lang="cs-CZ" b="1" dirty="0">
                <a:latin typeface="Times New Roman" pitchFamily="18" charset="0"/>
              </a:rPr>
              <a:t> </a:t>
            </a:r>
            <a:r>
              <a:rPr lang="cs-CZ" dirty="0">
                <a:latin typeface="Times New Roman" pitchFamily="18" charset="0"/>
              </a:rPr>
              <a:t>– </a:t>
            </a:r>
            <a:r>
              <a:rPr lang="cs-CZ" b="1" dirty="0">
                <a:latin typeface="Times New Roman" pitchFamily="18" charset="0"/>
              </a:rPr>
              <a:t>ABGB</a:t>
            </a:r>
            <a:r>
              <a:rPr lang="cs-CZ" dirty="0">
                <a:latin typeface="Times New Roman" pitchFamily="18" charset="0"/>
              </a:rPr>
              <a:t> 1811/in </a:t>
            </a:r>
            <a:r>
              <a:rPr lang="cs-CZ" dirty="0" err="1">
                <a:latin typeface="Times New Roman" pitchFamily="18" charset="0"/>
              </a:rPr>
              <a:t>force</a:t>
            </a:r>
            <a:r>
              <a:rPr lang="cs-CZ" dirty="0">
                <a:latin typeface="Times New Roman" pitchFamily="18" charset="0"/>
              </a:rPr>
              <a:t> 1812 </a:t>
            </a:r>
            <a:r>
              <a:rPr lang="cs-CZ" dirty="0" err="1">
                <a:latin typeface="Times New Roman" pitchFamily="18" charset="0"/>
              </a:rPr>
              <a:t>until</a:t>
            </a:r>
            <a:r>
              <a:rPr lang="cs-CZ" dirty="0">
                <a:latin typeface="Times New Roman" pitchFamily="18" charset="0"/>
              </a:rPr>
              <a:t> 1949, 1950, 1965/</a:t>
            </a:r>
          </a:p>
          <a:p>
            <a:r>
              <a:rPr lang="cs-CZ" b="1" dirty="0">
                <a:latin typeface="Times New Roman" pitchFamily="18" charset="0"/>
              </a:rPr>
              <a:t>1918 </a:t>
            </a:r>
            <a:r>
              <a:rPr lang="cs-CZ" b="1" dirty="0" err="1">
                <a:latin typeface="Times New Roman" pitchFamily="18" charset="0"/>
              </a:rPr>
              <a:t>Czechoslowakia</a:t>
            </a:r>
            <a:r>
              <a:rPr lang="cs-CZ" b="1" dirty="0">
                <a:latin typeface="Times New Roman" pitchFamily="18" charset="0"/>
              </a:rPr>
              <a:t> </a:t>
            </a:r>
            <a:r>
              <a:rPr lang="cs-CZ" dirty="0">
                <a:latin typeface="Times New Roman" pitchFamily="18" charset="0"/>
              </a:rPr>
              <a:t>– </a:t>
            </a:r>
            <a:r>
              <a:rPr lang="cs-CZ" dirty="0" err="1">
                <a:latin typeface="Times New Roman" pitchFamily="18" charset="0"/>
              </a:rPr>
              <a:t>Act</a:t>
            </a:r>
            <a:r>
              <a:rPr lang="cs-CZ" dirty="0">
                <a:latin typeface="Times New Roman" pitchFamily="18" charset="0"/>
              </a:rPr>
              <a:t> 11/1918 </a:t>
            </a:r>
            <a:r>
              <a:rPr lang="cs-CZ" dirty="0" err="1">
                <a:latin typeface="Times New Roman" pitchFamily="18" charset="0"/>
              </a:rPr>
              <a:t>Coll</a:t>
            </a:r>
            <a:r>
              <a:rPr lang="cs-CZ" dirty="0">
                <a:latin typeface="Times New Roman" pitchFamily="18" charset="0"/>
              </a:rPr>
              <a:t>. „</a:t>
            </a:r>
            <a:r>
              <a:rPr lang="en-US" dirty="0">
                <a:latin typeface="Times New Roman" pitchFamily="18" charset="0"/>
              </a:rPr>
              <a:t>The Reception Rule</a:t>
            </a:r>
            <a:r>
              <a:rPr lang="cs-CZ" dirty="0">
                <a:latin typeface="Times New Roman" pitchFamily="18" charset="0"/>
              </a:rPr>
              <a:t>“, </a:t>
            </a:r>
            <a:r>
              <a:rPr lang="en-US" dirty="0">
                <a:latin typeface="Times New Roman" pitchFamily="18" charset="0"/>
              </a:rPr>
              <a:t>art.  </a:t>
            </a:r>
            <a:r>
              <a:rPr lang="en-US" i="1" dirty="0">
                <a:latin typeface="Times New Roman" pitchFamily="18" charset="0"/>
              </a:rPr>
              <a:t>2  “All existing laws and regulations are still remaining in force.”</a:t>
            </a:r>
            <a:endParaRPr lang="cs-CZ" dirty="0">
              <a:latin typeface="Times New Roman" pitchFamily="18" charset="0"/>
            </a:endParaRPr>
          </a:p>
          <a:p>
            <a:r>
              <a:rPr lang="cs-CZ" dirty="0">
                <a:latin typeface="Times New Roman" pitchFamily="18" charset="0"/>
              </a:rPr>
              <a:t>Bohemia, </a:t>
            </a:r>
            <a:r>
              <a:rPr lang="cs-CZ" dirty="0" err="1">
                <a:latin typeface="Times New Roman" pitchFamily="18" charset="0"/>
              </a:rPr>
              <a:t>Moravia</a:t>
            </a:r>
            <a:r>
              <a:rPr lang="cs-CZ" dirty="0">
                <a:latin typeface="Times New Roman" pitchFamily="18" charset="0"/>
              </a:rPr>
              <a:t>  </a:t>
            </a:r>
            <a:r>
              <a:rPr lang="cs-CZ" dirty="0" err="1">
                <a:latin typeface="Times New Roman" pitchFamily="18" charset="0"/>
              </a:rPr>
              <a:t>and</a:t>
            </a:r>
            <a:r>
              <a:rPr lang="cs-CZ" dirty="0">
                <a:latin typeface="Times New Roman" pitchFamily="18" charset="0"/>
              </a:rPr>
              <a:t> </a:t>
            </a:r>
            <a:r>
              <a:rPr lang="cs-CZ" dirty="0" err="1">
                <a:latin typeface="Times New Roman" pitchFamily="18" charset="0"/>
              </a:rPr>
              <a:t>Silesia</a:t>
            </a:r>
            <a:r>
              <a:rPr lang="cs-CZ" dirty="0">
                <a:latin typeface="Times New Roman" pitchFamily="18" charset="0"/>
              </a:rPr>
              <a:t> – ABGB</a:t>
            </a:r>
          </a:p>
          <a:p>
            <a:r>
              <a:rPr lang="cs-CZ" dirty="0" err="1">
                <a:latin typeface="Times New Roman" pitchFamily="18" charset="0"/>
              </a:rPr>
              <a:t>Territory</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Hlučín</a:t>
            </a:r>
            <a:r>
              <a:rPr lang="cs-CZ" dirty="0">
                <a:latin typeface="Times New Roman" pitchFamily="18" charset="0"/>
              </a:rPr>
              <a:t> – BGB, </a:t>
            </a:r>
            <a:r>
              <a:rPr lang="cs-CZ" dirty="0" err="1">
                <a:latin typeface="Times New Roman" pitchFamily="18" charset="0"/>
              </a:rPr>
              <a:t>until</a:t>
            </a:r>
            <a:r>
              <a:rPr lang="cs-CZ" dirty="0">
                <a:latin typeface="Times New Roman" pitchFamily="18" charset="0"/>
              </a:rPr>
              <a:t> 1920, </a:t>
            </a:r>
            <a:r>
              <a:rPr lang="cs-CZ" dirty="0" err="1">
                <a:latin typeface="Times New Roman" pitchFamily="18" charset="0"/>
              </a:rPr>
              <a:t>then</a:t>
            </a:r>
            <a:r>
              <a:rPr lang="cs-CZ" dirty="0">
                <a:latin typeface="Times New Roman" pitchFamily="18" charset="0"/>
              </a:rPr>
              <a:t> ABGB</a:t>
            </a:r>
          </a:p>
          <a:p>
            <a:r>
              <a:rPr lang="cs-CZ" dirty="0" err="1">
                <a:latin typeface="Times New Roman" pitchFamily="18" charset="0"/>
              </a:rPr>
              <a:t>Slowakia</a:t>
            </a:r>
            <a:r>
              <a:rPr lang="cs-CZ" dirty="0">
                <a:latin typeface="Times New Roman" pitchFamily="18" charset="0"/>
              </a:rPr>
              <a:t>, </a:t>
            </a:r>
            <a:r>
              <a:rPr lang="en-US" dirty="0" err="1">
                <a:latin typeface="Times New Roman" pitchFamily="18" charset="0"/>
              </a:rPr>
              <a:t>Subcarpathian</a:t>
            </a:r>
            <a:r>
              <a:rPr lang="en-GB" dirty="0">
                <a:latin typeface="Times New Roman" pitchFamily="18" charset="0"/>
              </a:rPr>
              <a:t> Ruthenia </a:t>
            </a:r>
            <a:r>
              <a:rPr lang="cs-CZ" dirty="0">
                <a:latin typeface="Times New Roman" pitchFamily="18" charset="0"/>
              </a:rPr>
              <a:t>– </a:t>
            </a:r>
            <a:r>
              <a:rPr lang="cs-CZ" dirty="0" err="1">
                <a:latin typeface="Times New Roman" pitchFamily="18" charset="0"/>
              </a:rPr>
              <a:t>Hungarian</a:t>
            </a:r>
            <a:r>
              <a:rPr lang="cs-CZ" dirty="0">
                <a:latin typeface="Times New Roman" pitchFamily="18" charset="0"/>
              </a:rPr>
              <a:t> </a:t>
            </a:r>
            <a:r>
              <a:rPr lang="cs-CZ" dirty="0" err="1">
                <a:latin typeface="Times New Roman" pitchFamily="18" charset="0"/>
              </a:rPr>
              <a:t>custom</a:t>
            </a:r>
            <a:r>
              <a:rPr lang="cs-CZ" dirty="0">
                <a:latin typeface="Times New Roman" pitchFamily="18" charset="0"/>
              </a:rPr>
              <a:t> </a:t>
            </a:r>
            <a:r>
              <a:rPr lang="cs-CZ" dirty="0" err="1">
                <a:latin typeface="Times New Roman" pitchFamily="18" charset="0"/>
              </a:rPr>
              <a:t>law</a:t>
            </a:r>
            <a:endParaRPr lang="cs-CZ" dirty="0">
              <a:latin typeface="Times New Roman" pitchFamily="18" charset="0"/>
            </a:endParaRPr>
          </a:p>
          <a:p>
            <a:r>
              <a:rPr lang="cs-CZ" dirty="0">
                <a:latin typeface="Times New Roman" pitchFamily="18" charset="0"/>
              </a:rPr>
              <a:t> </a:t>
            </a:r>
          </a:p>
          <a:p>
            <a:r>
              <a:rPr lang="cs-CZ" b="1" dirty="0" err="1">
                <a:latin typeface="Times New Roman" pitchFamily="18" charset="0"/>
              </a:rPr>
              <a:t>Proposition</a:t>
            </a:r>
            <a:r>
              <a:rPr lang="cs-CZ" b="1" dirty="0">
                <a:latin typeface="Times New Roman" pitchFamily="18" charset="0"/>
              </a:rPr>
              <a:t> </a:t>
            </a:r>
            <a:r>
              <a:rPr lang="cs-CZ" b="1" dirty="0" err="1">
                <a:latin typeface="Times New Roman" pitchFamily="18" charset="0"/>
              </a:rPr>
              <a:t>of</a:t>
            </a:r>
            <a:r>
              <a:rPr lang="cs-CZ" b="1" dirty="0">
                <a:latin typeface="Times New Roman" pitchFamily="18" charset="0"/>
              </a:rPr>
              <a:t> Civil </a:t>
            </a:r>
            <a:r>
              <a:rPr lang="cs-CZ" b="1" dirty="0" err="1">
                <a:latin typeface="Times New Roman" pitchFamily="18" charset="0"/>
              </a:rPr>
              <a:t>Code</a:t>
            </a:r>
            <a:r>
              <a:rPr lang="cs-CZ" b="1" dirty="0">
                <a:latin typeface="Times New Roman" pitchFamily="18" charset="0"/>
              </a:rPr>
              <a:t> 1937 </a:t>
            </a:r>
            <a:r>
              <a:rPr lang="cs-CZ" dirty="0">
                <a:latin typeface="Times New Roman" pitchFamily="18" charset="0"/>
              </a:rPr>
              <a:t>– </a:t>
            </a:r>
            <a:r>
              <a:rPr lang="cs-CZ" dirty="0" err="1">
                <a:latin typeface="Times New Roman" pitchFamily="18" charset="0"/>
              </a:rPr>
              <a:t>being</a:t>
            </a:r>
            <a:r>
              <a:rPr lang="cs-CZ" dirty="0">
                <a:latin typeface="Times New Roman" pitchFamily="18" charset="0"/>
              </a:rPr>
              <a:t> </a:t>
            </a:r>
            <a:r>
              <a:rPr lang="cs-CZ" dirty="0" err="1">
                <a:latin typeface="Times New Roman" pitchFamily="18" charset="0"/>
              </a:rPr>
              <a:t>prepared</a:t>
            </a:r>
            <a:r>
              <a:rPr lang="cs-CZ" dirty="0">
                <a:latin typeface="Times New Roman" pitchFamily="18" charset="0"/>
              </a:rPr>
              <a:t> </a:t>
            </a:r>
            <a:r>
              <a:rPr lang="cs-CZ" dirty="0" err="1">
                <a:latin typeface="Times New Roman" pitchFamily="18" charset="0"/>
              </a:rPr>
              <a:t>for</a:t>
            </a:r>
            <a:r>
              <a:rPr lang="cs-CZ" dirty="0">
                <a:latin typeface="Times New Roman" pitchFamily="18" charset="0"/>
              </a:rPr>
              <a:t> </a:t>
            </a:r>
            <a:r>
              <a:rPr lang="cs-CZ" dirty="0" err="1">
                <a:latin typeface="Times New Roman" pitchFamily="18" charset="0"/>
              </a:rPr>
              <a:t>all</a:t>
            </a:r>
            <a:r>
              <a:rPr lang="cs-CZ" dirty="0">
                <a:latin typeface="Times New Roman" pitchFamily="18" charset="0"/>
              </a:rPr>
              <a:t> </a:t>
            </a:r>
            <a:r>
              <a:rPr lang="cs-CZ" dirty="0" err="1">
                <a:latin typeface="Times New Roman" pitchFamily="18" charset="0"/>
              </a:rPr>
              <a:t>territory</a:t>
            </a:r>
            <a:r>
              <a:rPr lang="cs-CZ" dirty="0">
                <a:latin typeface="Times New Roman" pitchFamily="18" charset="0"/>
              </a:rPr>
              <a:t> </a:t>
            </a:r>
            <a:r>
              <a:rPr lang="cs-CZ" dirty="0" err="1">
                <a:latin typeface="Times New Roman" pitchFamily="18" charset="0"/>
              </a:rPr>
              <a:t>from</a:t>
            </a:r>
            <a:r>
              <a:rPr lang="cs-CZ" dirty="0">
                <a:latin typeface="Times New Roman" pitchFamily="18" charset="0"/>
              </a:rPr>
              <a:t> 20</a:t>
            </a:r>
            <a:r>
              <a:rPr lang="cs-CZ" baseline="30000" dirty="0">
                <a:latin typeface="Times New Roman" pitchFamily="18" charset="0"/>
              </a:rPr>
              <a:t>s</a:t>
            </a:r>
            <a:r>
              <a:rPr lang="cs-CZ" dirty="0">
                <a:latin typeface="Times New Roman" pitchFamily="18" charset="0"/>
              </a:rPr>
              <a:t> , 1937 text </a:t>
            </a:r>
            <a:r>
              <a:rPr lang="cs-CZ" dirty="0" err="1">
                <a:latin typeface="Times New Roman" pitchFamily="18" charset="0"/>
              </a:rPr>
              <a:t>ready</a:t>
            </a:r>
            <a:r>
              <a:rPr lang="cs-CZ" dirty="0">
                <a:latin typeface="Times New Roman" pitchFamily="18" charset="0"/>
              </a:rPr>
              <a:t> </a:t>
            </a:r>
            <a:r>
              <a:rPr lang="cs-CZ" dirty="0" err="1">
                <a:latin typeface="Times New Roman" pitchFamily="18" charset="0"/>
              </a:rPr>
              <a:t>for</a:t>
            </a:r>
            <a:r>
              <a:rPr lang="cs-CZ" dirty="0">
                <a:latin typeface="Times New Roman" pitchFamily="18" charset="0"/>
              </a:rPr>
              <a:t> </a:t>
            </a:r>
            <a:r>
              <a:rPr lang="cs-CZ" dirty="0" err="1">
                <a:latin typeface="Times New Roman" pitchFamily="18" charset="0"/>
              </a:rPr>
              <a:t>initiating</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legislative</a:t>
            </a:r>
            <a:r>
              <a:rPr lang="cs-CZ" dirty="0">
                <a:latin typeface="Times New Roman" pitchFamily="18" charset="0"/>
              </a:rPr>
              <a:t> </a:t>
            </a:r>
            <a:r>
              <a:rPr lang="cs-CZ" dirty="0" err="1">
                <a:latin typeface="Times New Roman" pitchFamily="18" charset="0"/>
              </a:rPr>
              <a:t>procedure</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legislative</a:t>
            </a:r>
            <a:r>
              <a:rPr lang="cs-CZ" dirty="0">
                <a:latin typeface="Times New Roman" pitchFamily="18" charset="0"/>
              </a:rPr>
              <a:t> </a:t>
            </a:r>
            <a:r>
              <a:rPr lang="cs-CZ" dirty="0" err="1">
                <a:latin typeface="Times New Roman" pitchFamily="18" charset="0"/>
              </a:rPr>
              <a:t>procedure</a:t>
            </a:r>
            <a:r>
              <a:rPr lang="cs-CZ" dirty="0">
                <a:latin typeface="Times New Roman" pitchFamily="18" charset="0"/>
              </a:rPr>
              <a:t> </a:t>
            </a:r>
            <a:r>
              <a:rPr lang="cs-CZ" dirty="0" err="1">
                <a:latin typeface="Times New Roman" pitchFamily="18" charset="0"/>
              </a:rPr>
              <a:t>was</a:t>
            </a:r>
            <a:r>
              <a:rPr lang="cs-CZ" dirty="0">
                <a:latin typeface="Times New Roman" pitchFamily="18" charset="0"/>
              </a:rPr>
              <a:t> </a:t>
            </a:r>
            <a:r>
              <a:rPr lang="cs-CZ" dirty="0" err="1">
                <a:latin typeface="Times New Roman" pitchFamily="18" charset="0"/>
              </a:rPr>
              <a:t>stoped</a:t>
            </a:r>
            <a:r>
              <a:rPr lang="cs-CZ" dirty="0">
                <a:latin typeface="Times New Roman" pitchFamily="18" charset="0"/>
              </a:rPr>
              <a:t> in 1938 /</a:t>
            </a:r>
            <a:r>
              <a:rPr lang="cs-CZ" b="1" i="1" dirty="0">
                <a:latin typeface="Times New Roman" pitchFamily="18" charset="0"/>
              </a:rPr>
              <a:t> </a:t>
            </a:r>
            <a:r>
              <a:rPr lang="en-US" i="1" dirty="0">
                <a:latin typeface="Times New Roman" pitchFamily="18" charset="0"/>
              </a:rPr>
              <a:t>the Munich Dictate</a:t>
            </a:r>
            <a:r>
              <a:rPr lang="en-US" b="1" i="1" dirty="0">
                <a:latin typeface="Times New Roman" pitchFamily="18" charset="0"/>
              </a:rPr>
              <a:t>/</a:t>
            </a:r>
            <a:endParaRPr lang="cs-CZ" dirty="0">
              <a:latin typeface="Times New Roman" pitchFamily="18" charset="0"/>
            </a:endParaRPr>
          </a:p>
          <a:p>
            <a:r>
              <a:rPr lang="cs-CZ" dirty="0">
                <a:latin typeface="Times New Roman" pitchFamily="18" charset="0"/>
              </a:rPr>
              <a:t> </a:t>
            </a:r>
          </a:p>
          <a:p>
            <a:r>
              <a:rPr lang="cs-CZ" b="1" dirty="0" err="1">
                <a:latin typeface="Times New Roman" pitchFamily="18" charset="0"/>
              </a:rPr>
              <a:t>Act</a:t>
            </a:r>
            <a:r>
              <a:rPr lang="cs-CZ" b="1" dirty="0">
                <a:latin typeface="Times New Roman" pitchFamily="18" charset="0"/>
              </a:rPr>
              <a:t> No 141/1950 </a:t>
            </a:r>
            <a:r>
              <a:rPr lang="cs-CZ" b="1" dirty="0" err="1">
                <a:latin typeface="Times New Roman" pitchFamily="18" charset="0"/>
              </a:rPr>
              <a:t>Coll</a:t>
            </a:r>
            <a:r>
              <a:rPr lang="cs-CZ" b="1" dirty="0">
                <a:latin typeface="Times New Roman" pitchFamily="18" charset="0"/>
              </a:rPr>
              <a:t>., „</a:t>
            </a:r>
            <a:r>
              <a:rPr lang="cs-CZ" b="1" dirty="0" err="1">
                <a:latin typeface="Times New Roman" pitchFamily="18" charset="0"/>
              </a:rPr>
              <a:t>Middle</a:t>
            </a:r>
            <a:r>
              <a:rPr lang="cs-CZ" b="1" dirty="0">
                <a:latin typeface="Times New Roman" pitchFamily="18" charset="0"/>
              </a:rPr>
              <a:t> Civil </a:t>
            </a:r>
            <a:r>
              <a:rPr lang="cs-CZ" b="1" dirty="0" err="1">
                <a:latin typeface="Times New Roman" pitchFamily="18" charset="0"/>
              </a:rPr>
              <a:t>Code</a:t>
            </a:r>
            <a:r>
              <a:rPr lang="cs-CZ" b="1" dirty="0">
                <a:latin typeface="Times New Roman" pitchFamily="18" charset="0"/>
              </a:rPr>
              <a:t>“ </a:t>
            </a:r>
          </a:p>
          <a:p>
            <a:r>
              <a:rPr lang="cs-CZ" dirty="0">
                <a:latin typeface="Times New Roman" pitchFamily="18" charset="0"/>
              </a:rPr>
              <a:t> </a:t>
            </a:r>
          </a:p>
          <a:p>
            <a:r>
              <a:rPr lang="cs-CZ" b="1" dirty="0" err="1">
                <a:latin typeface="Times New Roman" pitchFamily="18" charset="0"/>
              </a:rPr>
              <a:t>Act</a:t>
            </a:r>
            <a:r>
              <a:rPr lang="cs-CZ" b="1" dirty="0">
                <a:latin typeface="Times New Roman" pitchFamily="18" charset="0"/>
              </a:rPr>
              <a:t> No. 40/1964 </a:t>
            </a:r>
            <a:r>
              <a:rPr lang="cs-CZ" b="1" dirty="0" err="1">
                <a:latin typeface="Times New Roman" pitchFamily="18" charset="0"/>
              </a:rPr>
              <a:t>Coll</a:t>
            </a:r>
            <a:r>
              <a:rPr lang="cs-CZ" b="1" dirty="0">
                <a:latin typeface="Times New Roman" pitchFamily="18" charset="0"/>
              </a:rPr>
              <a:t>. „Socialist Civil </a:t>
            </a:r>
            <a:r>
              <a:rPr lang="cs-CZ" b="1" dirty="0" err="1">
                <a:latin typeface="Times New Roman" pitchFamily="18" charset="0"/>
              </a:rPr>
              <a:t>Code</a:t>
            </a:r>
            <a:r>
              <a:rPr lang="cs-CZ" b="1" dirty="0">
                <a:latin typeface="Times New Roman" pitchFamily="18" charset="0"/>
              </a:rPr>
              <a:t>“</a:t>
            </a:r>
          </a:p>
          <a:p>
            <a:r>
              <a:rPr lang="cs-CZ" dirty="0">
                <a:latin typeface="Times New Roman" pitchFamily="18" charset="0"/>
              </a:rPr>
              <a:t>- </a:t>
            </a:r>
            <a:r>
              <a:rPr lang="cs-CZ" dirty="0" err="1">
                <a:latin typeface="Times New Roman" pitchFamily="18" charset="0"/>
              </a:rPr>
              <a:t>this</a:t>
            </a:r>
            <a:r>
              <a:rPr lang="cs-CZ" dirty="0">
                <a:latin typeface="Times New Roman" pitchFamily="18" charset="0"/>
              </a:rPr>
              <a:t> </a:t>
            </a:r>
            <a:r>
              <a:rPr lang="cs-CZ" dirty="0" err="1">
                <a:latin typeface="Times New Roman" pitchFamily="18" charset="0"/>
              </a:rPr>
              <a:t>act</a:t>
            </a:r>
            <a:r>
              <a:rPr lang="cs-CZ" dirty="0">
                <a:latin typeface="Times New Roman" pitchFamily="18" charset="0"/>
              </a:rPr>
              <a:t> </a:t>
            </a:r>
            <a:r>
              <a:rPr lang="cs-CZ" dirty="0" err="1">
                <a:latin typeface="Times New Roman" pitchFamily="18" charset="0"/>
              </a:rPr>
              <a:t>was</a:t>
            </a:r>
            <a:r>
              <a:rPr lang="cs-CZ" dirty="0">
                <a:latin typeface="Times New Roman" pitchFamily="18" charset="0"/>
              </a:rPr>
              <a:t> more „</a:t>
            </a:r>
            <a:r>
              <a:rPr lang="cs-CZ" dirty="0" err="1">
                <a:latin typeface="Times New Roman" pitchFamily="18" charset="0"/>
              </a:rPr>
              <a:t>socialistic</a:t>
            </a:r>
            <a:r>
              <a:rPr lang="cs-CZ" dirty="0">
                <a:latin typeface="Times New Roman" pitchFamily="18" charset="0"/>
              </a:rPr>
              <a:t>“ </a:t>
            </a:r>
            <a:r>
              <a:rPr lang="cs-CZ" dirty="0" err="1">
                <a:latin typeface="Times New Roman" pitchFamily="18" charset="0"/>
              </a:rPr>
              <a:t>then</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exemplary</a:t>
            </a:r>
            <a:r>
              <a:rPr lang="cs-CZ" dirty="0">
                <a:latin typeface="Times New Roman" pitchFamily="18" charset="0"/>
              </a:rPr>
              <a:t> civil </a:t>
            </a:r>
            <a:r>
              <a:rPr lang="cs-CZ" dirty="0" err="1">
                <a:latin typeface="Times New Roman" pitchFamily="18" charset="0"/>
              </a:rPr>
              <a:t>code</a:t>
            </a:r>
            <a:r>
              <a:rPr lang="cs-CZ" dirty="0">
                <a:latin typeface="Times New Roman" pitchFamily="18" charset="0"/>
              </a:rPr>
              <a:t> </a:t>
            </a:r>
            <a:r>
              <a:rPr lang="cs-CZ" dirty="0" err="1">
                <a:latin typeface="Times New Roman" pitchFamily="18" charset="0"/>
              </a:rPr>
              <a:t>for</a:t>
            </a:r>
            <a:r>
              <a:rPr lang="cs-CZ" dirty="0">
                <a:latin typeface="Times New Roman" pitchFamily="18" charset="0"/>
              </a:rPr>
              <a:t> </a:t>
            </a:r>
            <a:r>
              <a:rPr lang="cs-CZ" dirty="0" err="1">
                <a:latin typeface="Times New Roman" pitchFamily="18" charset="0"/>
              </a:rPr>
              <a:t>states</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USSR, </a:t>
            </a:r>
            <a:r>
              <a:rPr lang="cs-CZ" dirty="0" err="1">
                <a:latin typeface="Times New Roman" pitchFamily="18" charset="0"/>
              </a:rPr>
              <a:t>abandoned</a:t>
            </a:r>
            <a:r>
              <a:rPr lang="cs-CZ" dirty="0">
                <a:latin typeface="Times New Roman" pitchFamily="18" charset="0"/>
              </a:rPr>
              <a:t> </a:t>
            </a:r>
            <a:r>
              <a:rPr lang="cs-CZ" dirty="0" err="1">
                <a:latin typeface="Times New Roman" pitchFamily="18" charset="0"/>
              </a:rPr>
              <a:t>traditional</a:t>
            </a:r>
            <a:r>
              <a:rPr lang="cs-CZ" dirty="0">
                <a:latin typeface="Times New Roman" pitchFamily="18" charset="0"/>
              </a:rPr>
              <a:t> terminology /</a:t>
            </a:r>
            <a:r>
              <a:rPr lang="cs-CZ" dirty="0" err="1">
                <a:latin typeface="Times New Roman" pitchFamily="18" charset="0"/>
              </a:rPr>
              <a:t>e</a:t>
            </a:r>
            <a:r>
              <a:rPr lang="cs-CZ" dirty="0">
                <a:latin typeface="Times New Roman" pitchFamily="18" charset="0"/>
              </a:rPr>
              <a:t>. g. </a:t>
            </a:r>
            <a:r>
              <a:rPr lang="cs-CZ" dirty="0" err="1">
                <a:latin typeface="Times New Roman" pitchFamily="18" charset="0"/>
              </a:rPr>
              <a:t>locatio</a:t>
            </a:r>
            <a:r>
              <a:rPr lang="cs-CZ" dirty="0">
                <a:latin typeface="Times New Roman" pitchFamily="18" charset="0"/>
              </a:rPr>
              <a:t> </a:t>
            </a:r>
            <a:r>
              <a:rPr lang="cs-CZ" dirty="0" err="1">
                <a:latin typeface="Times New Roman" pitchFamily="18" charset="0"/>
              </a:rPr>
              <a:t>operis</a:t>
            </a:r>
            <a:r>
              <a:rPr lang="cs-CZ" dirty="0">
                <a:latin typeface="Times New Roman" pitchFamily="18" charset="0"/>
              </a:rPr>
              <a:t>/ </a:t>
            </a:r>
            <a:r>
              <a:rPr lang="cs-CZ" dirty="0" err="1">
                <a:latin typeface="Times New Roman" pitchFamily="18" charset="0"/>
              </a:rPr>
              <a:t>and</a:t>
            </a:r>
            <a:r>
              <a:rPr lang="cs-CZ" dirty="0">
                <a:latin typeface="Times New Roman" pitchFamily="18" charset="0"/>
              </a:rPr>
              <a:t> </a:t>
            </a:r>
            <a:r>
              <a:rPr lang="cs-CZ" dirty="0" err="1">
                <a:latin typeface="Times New Roman" pitchFamily="18" charset="0"/>
              </a:rPr>
              <a:t>traditional</a:t>
            </a:r>
            <a:r>
              <a:rPr lang="cs-CZ" dirty="0">
                <a:latin typeface="Times New Roman" pitchFamily="18" charset="0"/>
              </a:rPr>
              <a:t> </a:t>
            </a:r>
            <a:r>
              <a:rPr lang="cs-CZ" dirty="0" err="1">
                <a:latin typeface="Times New Roman" pitchFamily="18" charset="0"/>
              </a:rPr>
              <a:t>institutes</a:t>
            </a:r>
            <a:r>
              <a:rPr lang="cs-CZ" dirty="0">
                <a:latin typeface="Times New Roman" pitchFamily="18" charset="0"/>
              </a:rPr>
              <a:t> /</a:t>
            </a:r>
            <a:r>
              <a:rPr lang="cs-CZ" dirty="0" err="1">
                <a:latin typeface="Times New Roman" pitchFamily="18" charset="0"/>
              </a:rPr>
              <a:t>e</a:t>
            </a:r>
            <a:r>
              <a:rPr lang="cs-CZ" dirty="0">
                <a:latin typeface="Times New Roman" pitchFamily="18" charset="0"/>
              </a:rPr>
              <a:t>. g. </a:t>
            </a:r>
            <a:r>
              <a:rPr lang="cs-CZ" dirty="0" err="1">
                <a:latin typeface="Times New Roman" pitchFamily="18" charset="0"/>
              </a:rPr>
              <a:t>possessio</a:t>
            </a:r>
            <a:r>
              <a:rPr lang="cs-CZ" dirty="0">
                <a:latin typeface="Times New Roman" pitchFamily="18" charset="0"/>
              </a:rPr>
              <a:t>, </a:t>
            </a:r>
            <a:r>
              <a:rPr lang="cs-CZ" dirty="0" err="1">
                <a:latin typeface="Times New Roman" pitchFamily="18" charset="0"/>
              </a:rPr>
              <a:t>usucapion</a:t>
            </a:r>
            <a:r>
              <a:rPr lang="cs-CZ" dirty="0">
                <a:latin typeface="Times New Roman" pitchFamily="18" charset="0"/>
              </a:rPr>
              <a:t>/</a:t>
            </a:r>
          </a:p>
          <a:p>
            <a:r>
              <a:rPr lang="cs-CZ" dirty="0" err="1">
                <a:latin typeface="Times New Roman" pitchFamily="18" charset="0"/>
              </a:rPr>
              <a:t>Large</a:t>
            </a:r>
            <a:r>
              <a:rPr lang="cs-CZ" dirty="0">
                <a:latin typeface="Times New Roman" pitchFamily="18" charset="0"/>
              </a:rPr>
              <a:t> </a:t>
            </a:r>
            <a:r>
              <a:rPr lang="cs-CZ" dirty="0" err="1">
                <a:latin typeface="Times New Roman" pitchFamily="18" charset="0"/>
              </a:rPr>
              <a:t>novelization</a:t>
            </a:r>
            <a:r>
              <a:rPr lang="cs-CZ" dirty="0">
                <a:latin typeface="Times New Roman" pitchFamily="18" charset="0"/>
              </a:rPr>
              <a:t> in 1982 </a:t>
            </a:r>
            <a:r>
              <a:rPr lang="cs-CZ" dirty="0" err="1">
                <a:latin typeface="Times New Roman" pitchFamily="18" charset="0"/>
              </a:rPr>
              <a:t>and</a:t>
            </a:r>
            <a:r>
              <a:rPr lang="cs-CZ" dirty="0">
                <a:latin typeface="Times New Roman" pitchFamily="18" charset="0"/>
              </a:rPr>
              <a:t> 1991 x </a:t>
            </a:r>
            <a:r>
              <a:rPr lang="cs-CZ" dirty="0" smtClean="0">
                <a:latin typeface="Times New Roman" pitchFamily="18" charset="0"/>
              </a:rPr>
              <a:t>in </a:t>
            </a:r>
            <a:r>
              <a:rPr lang="cs-CZ" dirty="0" err="1" smtClean="0">
                <a:latin typeface="Times New Roman" pitchFamily="18" charset="0"/>
              </a:rPr>
              <a:t>force</a:t>
            </a:r>
            <a:r>
              <a:rPr lang="cs-CZ" dirty="0" smtClean="0">
                <a:latin typeface="Times New Roman" pitchFamily="18" charset="0"/>
              </a:rPr>
              <a:t> </a:t>
            </a:r>
            <a:r>
              <a:rPr lang="cs-CZ" dirty="0" err="1" smtClean="0">
                <a:latin typeface="Times New Roman" pitchFamily="18" charset="0"/>
              </a:rPr>
              <a:t>until</a:t>
            </a:r>
            <a:r>
              <a:rPr lang="cs-CZ" dirty="0" smtClean="0">
                <a:latin typeface="Times New Roman" pitchFamily="18" charset="0"/>
              </a:rPr>
              <a:t> 31.12. 2013</a:t>
            </a:r>
            <a:endParaRPr lang="cs-CZ" dirty="0">
              <a:latin typeface="Times New Roman" pitchFamily="18" charset="0"/>
            </a:endParaRPr>
          </a:p>
          <a:p>
            <a:r>
              <a:rPr lang="cs-CZ" dirty="0">
                <a:latin typeface="Times New Roman" pitchFamily="18" charset="0"/>
              </a:rPr>
              <a:t> </a:t>
            </a:r>
          </a:p>
          <a:p>
            <a:r>
              <a:rPr lang="cs-CZ" b="1" dirty="0">
                <a:latin typeface="Times New Roman" pitchFamily="18" charset="0"/>
              </a:rPr>
              <a:t>New Civil </a:t>
            </a:r>
            <a:r>
              <a:rPr lang="cs-CZ" b="1" dirty="0" err="1" smtClean="0">
                <a:latin typeface="Times New Roman" pitchFamily="18" charset="0"/>
              </a:rPr>
              <a:t>Code</a:t>
            </a:r>
            <a:r>
              <a:rPr lang="cs-CZ" b="1" dirty="0" smtClean="0">
                <a:latin typeface="Times New Roman" pitchFamily="18" charset="0"/>
              </a:rPr>
              <a:t> </a:t>
            </a:r>
            <a:r>
              <a:rPr lang="cs-CZ" dirty="0">
                <a:latin typeface="Times New Roman" pitchFamily="18" charset="0"/>
              </a:rPr>
              <a:t>– </a:t>
            </a:r>
            <a:r>
              <a:rPr lang="cs-CZ" dirty="0" smtClean="0">
                <a:latin typeface="Times New Roman" pitchFamily="18" charset="0"/>
              </a:rPr>
              <a:t>in </a:t>
            </a:r>
            <a:r>
              <a:rPr lang="cs-CZ" dirty="0" err="1" smtClean="0">
                <a:latin typeface="Times New Roman" pitchFamily="18" charset="0"/>
              </a:rPr>
              <a:t>force</a:t>
            </a:r>
            <a:r>
              <a:rPr lang="cs-CZ" dirty="0" smtClean="0">
                <a:latin typeface="Times New Roman" pitchFamily="18" charset="0"/>
              </a:rPr>
              <a:t> </a:t>
            </a:r>
            <a:r>
              <a:rPr lang="cs-CZ" dirty="0" err="1" smtClean="0">
                <a:latin typeface="Times New Roman" pitchFamily="18" charset="0"/>
              </a:rPr>
              <a:t>from</a:t>
            </a:r>
            <a:r>
              <a:rPr lang="cs-CZ" dirty="0" smtClean="0">
                <a:latin typeface="Times New Roman" pitchFamily="18" charset="0"/>
              </a:rPr>
              <a:t> 1. </a:t>
            </a:r>
            <a:r>
              <a:rPr lang="cs-CZ" dirty="0" err="1" smtClean="0">
                <a:latin typeface="Times New Roman" pitchFamily="18" charset="0"/>
              </a:rPr>
              <a:t>1.</a:t>
            </a:r>
            <a:r>
              <a:rPr lang="cs-CZ" dirty="0" smtClean="0">
                <a:latin typeface="Times New Roman" pitchFamily="18" charset="0"/>
              </a:rPr>
              <a:t> 2014 (</a:t>
            </a:r>
            <a:r>
              <a:rPr lang="cs-CZ" b="1" dirty="0" err="1" smtClean="0">
                <a:latin typeface="Times New Roman" pitchFamily="18" charset="0"/>
              </a:rPr>
              <a:t>Act</a:t>
            </a:r>
            <a:r>
              <a:rPr lang="cs-CZ" b="1" dirty="0" smtClean="0">
                <a:latin typeface="Times New Roman" pitchFamily="18" charset="0"/>
              </a:rPr>
              <a:t> No. 89/2012 </a:t>
            </a:r>
            <a:r>
              <a:rPr lang="cs-CZ" b="1" dirty="0" err="1" smtClean="0">
                <a:latin typeface="Times New Roman" pitchFamily="18" charset="0"/>
              </a:rPr>
              <a:t>Coll</a:t>
            </a:r>
            <a:r>
              <a:rPr lang="cs-CZ" b="1" dirty="0" smtClean="0">
                <a:latin typeface="Times New Roman" pitchFamily="18" charset="0"/>
              </a:rPr>
              <a:t>. </a:t>
            </a:r>
            <a:r>
              <a:rPr lang="cs-CZ" dirty="0" smtClean="0">
                <a:latin typeface="Times New Roman" pitchFamily="18" charset="0"/>
              </a:rPr>
              <a:t>)</a:t>
            </a:r>
            <a:endParaRPr lang="cs-CZ" dirty="0">
              <a:latin typeface="Times New Roman" pitchFamily="18" charset="0"/>
            </a:endParaRPr>
          </a:p>
          <a:p>
            <a:endParaRPr lang="cs-CZ" dirty="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ovéPole 1"/>
          <p:cNvSpPr txBox="1">
            <a:spLocks noChangeArrowheads="1"/>
          </p:cNvSpPr>
          <p:nvPr/>
        </p:nvSpPr>
        <p:spPr bwMode="auto">
          <a:xfrm>
            <a:off x="250825" y="404813"/>
            <a:ext cx="8642350" cy="4524375"/>
          </a:xfrm>
          <a:prstGeom prst="rect">
            <a:avLst/>
          </a:prstGeom>
          <a:noFill/>
          <a:ln w="9525">
            <a:noFill/>
            <a:miter lim="800000"/>
            <a:headEnd/>
            <a:tailEnd/>
          </a:ln>
        </p:spPr>
        <p:txBody>
          <a:bodyPr>
            <a:spAutoFit/>
          </a:bodyPr>
          <a:lstStyle/>
          <a:p>
            <a:pPr algn="ctr"/>
            <a:r>
              <a:rPr lang="cs-CZ" sz="2400" b="1">
                <a:latin typeface="Times New Roman" pitchFamily="18" charset="0"/>
              </a:rPr>
              <a:t>Correspondences and differences of Roman law</a:t>
            </a:r>
          </a:p>
          <a:p>
            <a:pPr algn="ctr"/>
            <a:r>
              <a:rPr lang="cs-CZ" sz="2400" b="1">
                <a:latin typeface="Times New Roman" pitchFamily="18" charset="0"/>
              </a:rPr>
              <a:t> and czechoslowak civil codes I.</a:t>
            </a:r>
          </a:p>
          <a:p>
            <a:pPr algn="ctr"/>
            <a:r>
              <a:rPr lang="cs-CZ" sz="2400" b="1">
                <a:latin typeface="Times New Roman" pitchFamily="18" charset="0"/>
              </a:rPr>
              <a:t>ABGB, Proposition 1937</a:t>
            </a:r>
          </a:p>
          <a:p>
            <a:endParaRPr lang="cs-CZ">
              <a:latin typeface="Times New Roman" pitchFamily="18" charset="0"/>
            </a:endParaRPr>
          </a:p>
          <a:p>
            <a:pPr algn="just"/>
            <a:r>
              <a:rPr lang="cs-CZ" sz="2000">
                <a:latin typeface="Times New Roman" pitchFamily="18" charset="0"/>
              </a:rPr>
              <a:t>Characteristics of the Law of Succession – cumulation of property, testator’s will preferred, fundamental institutes of the law of succession: testament, legacy, etc.</a:t>
            </a:r>
          </a:p>
          <a:p>
            <a:pPr algn="just"/>
            <a:endParaRPr lang="cs-CZ" sz="2000">
              <a:latin typeface="Times New Roman" pitchFamily="18" charset="0"/>
            </a:endParaRPr>
          </a:p>
          <a:p>
            <a:pPr algn="ctr"/>
            <a:r>
              <a:rPr lang="cs-CZ" sz="2000">
                <a:latin typeface="Times New Roman" pitchFamily="18" charset="0"/>
              </a:rPr>
              <a:t>X</a:t>
            </a:r>
          </a:p>
          <a:p>
            <a:pPr algn="just"/>
            <a:endParaRPr lang="cs-CZ" sz="2000">
              <a:latin typeface="Times New Roman" pitchFamily="18" charset="0"/>
            </a:endParaRPr>
          </a:p>
          <a:p>
            <a:pPr algn="just"/>
            <a:r>
              <a:rPr lang="cs-CZ" sz="2000">
                <a:latin typeface="Times New Roman" pitchFamily="18" charset="0"/>
              </a:rPr>
              <a:t>The law of succession has only proprietary features, new ground for succession – pact of succession, combination of grounds for succession possible /the principle Nemo pro parte testatus, pro parte intestatus decedere potest abandoned/, autonomy of testator’s will preferred /no Falcidian Portion concerning legacies/</a:t>
            </a:r>
          </a:p>
          <a:p>
            <a:endParaRPr lang="cs-CZ">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ovéPole 1"/>
          <p:cNvSpPr txBox="1">
            <a:spLocks noChangeArrowheads="1"/>
          </p:cNvSpPr>
          <p:nvPr/>
        </p:nvSpPr>
        <p:spPr bwMode="auto">
          <a:xfrm>
            <a:off x="250825" y="188913"/>
            <a:ext cx="8496300" cy="6954837"/>
          </a:xfrm>
          <a:prstGeom prst="rect">
            <a:avLst/>
          </a:prstGeom>
          <a:noFill/>
          <a:ln w="9525">
            <a:noFill/>
            <a:miter lim="800000"/>
            <a:headEnd/>
            <a:tailEnd/>
          </a:ln>
        </p:spPr>
        <p:txBody>
          <a:bodyPr>
            <a:spAutoFit/>
          </a:bodyPr>
          <a:lstStyle/>
          <a:p>
            <a:pPr algn="ctr"/>
            <a:r>
              <a:rPr lang="cs-CZ" sz="2400" b="1">
                <a:latin typeface="Times New Roman" pitchFamily="18" charset="0"/>
              </a:rPr>
              <a:t>Correspondences and differences of Roman law </a:t>
            </a:r>
          </a:p>
          <a:p>
            <a:pPr algn="ctr"/>
            <a:r>
              <a:rPr lang="cs-CZ" sz="2400" b="1">
                <a:latin typeface="Times New Roman" pitchFamily="18" charset="0"/>
              </a:rPr>
              <a:t>and czechoslowak civil codes II.</a:t>
            </a:r>
          </a:p>
          <a:p>
            <a:r>
              <a:rPr lang="cs-CZ">
                <a:latin typeface="Times New Roman" pitchFamily="18" charset="0"/>
              </a:rPr>
              <a:t> </a:t>
            </a:r>
          </a:p>
          <a:p>
            <a:pPr algn="just"/>
            <a:r>
              <a:rPr lang="cs-CZ" sz="2000" b="1">
                <a:latin typeface="Times New Roman" pitchFamily="18" charset="0"/>
              </a:rPr>
              <a:t>Act No 141/1950 Coll. Middle Civil Code</a:t>
            </a:r>
          </a:p>
          <a:p>
            <a:pPr algn="just"/>
            <a:r>
              <a:rPr lang="cs-CZ" sz="2000">
                <a:latin typeface="Times New Roman" pitchFamily="18" charset="0"/>
              </a:rPr>
              <a:t>Two grounds for succession /intestate and testamentary succession/, legacy, falcidian portion vs. in adversary position /legacies can not represent more than. ¼ of the decedent’s estate/, substitution of heir possible</a:t>
            </a:r>
          </a:p>
          <a:p>
            <a:pPr algn="ctr"/>
            <a:r>
              <a:rPr lang="cs-CZ" sz="2000">
                <a:latin typeface="Times New Roman" pitchFamily="18" charset="0"/>
              </a:rPr>
              <a:t>X</a:t>
            </a:r>
          </a:p>
          <a:p>
            <a:pPr algn="just"/>
            <a:r>
              <a:rPr lang="cs-CZ" sz="2000">
                <a:latin typeface="Times New Roman" pitchFamily="18" charset="0"/>
              </a:rPr>
              <a:t>preference of family relationship – the law of succession is in the legal regulation separated from real rights and placed behind the law of obligation, preference of intestate sucession over the testamentary one, no privileged testaments, no possibility of condictions in testament /apart from collation and creating a servitude/, position of forced heirs strenghtened</a:t>
            </a:r>
          </a:p>
          <a:p>
            <a:pPr algn="just"/>
            <a:endParaRPr lang="cs-CZ" sz="2000">
              <a:latin typeface="Times New Roman" pitchFamily="18" charset="0"/>
            </a:endParaRPr>
          </a:p>
          <a:p>
            <a:pPr algn="just"/>
            <a:r>
              <a:rPr lang="cs-CZ" sz="2000" b="1">
                <a:latin typeface="Times New Roman" pitchFamily="18" charset="0"/>
              </a:rPr>
              <a:t>Act No. 40/1964 Coll.</a:t>
            </a:r>
          </a:p>
          <a:p>
            <a:pPr algn="just"/>
            <a:r>
              <a:rPr lang="cs-CZ" sz="2000">
                <a:latin typeface="Times New Roman" pitchFamily="18" charset="0"/>
              </a:rPr>
              <a:t>Two grounds for succession – intestate and testamentary succession, posibility of collation</a:t>
            </a:r>
          </a:p>
          <a:p>
            <a:pPr algn="ctr"/>
            <a:r>
              <a:rPr lang="cs-CZ" sz="2000">
                <a:latin typeface="Times New Roman" pitchFamily="18" charset="0"/>
              </a:rPr>
              <a:t>X</a:t>
            </a:r>
          </a:p>
          <a:p>
            <a:pPr algn="just"/>
            <a:r>
              <a:rPr lang="cs-CZ" sz="2000">
                <a:latin typeface="Times New Roman" pitchFamily="18" charset="0"/>
              </a:rPr>
              <a:t>legacy and substitution of heir are no more possible, testament is de facto not binding – the treaty of all heirs is essential for the the probate proceedings, even more formal /date required for validity of testament/</a:t>
            </a:r>
          </a:p>
          <a:p>
            <a:pPr algn="just"/>
            <a:endParaRPr lang="cs-CZ" sz="200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ovéPole 1"/>
          <p:cNvSpPr txBox="1">
            <a:spLocks noChangeArrowheads="1"/>
          </p:cNvSpPr>
          <p:nvPr/>
        </p:nvSpPr>
        <p:spPr bwMode="auto">
          <a:xfrm>
            <a:off x="251520" y="260648"/>
            <a:ext cx="8640762" cy="5786199"/>
          </a:xfrm>
          <a:prstGeom prst="rect">
            <a:avLst/>
          </a:prstGeom>
          <a:noFill/>
          <a:ln w="9525">
            <a:noFill/>
            <a:miter lim="800000"/>
            <a:headEnd/>
            <a:tailEnd/>
          </a:ln>
        </p:spPr>
        <p:txBody>
          <a:bodyPr>
            <a:spAutoFit/>
          </a:bodyPr>
          <a:lstStyle/>
          <a:p>
            <a:pPr algn="ctr"/>
            <a:r>
              <a:rPr lang="cs-CZ" sz="2800" b="1" dirty="0">
                <a:latin typeface="Times New Roman" pitchFamily="18" charset="0"/>
              </a:rPr>
              <a:t>SEMEL HERES, SEMPER HERES</a:t>
            </a:r>
          </a:p>
          <a:p>
            <a:r>
              <a:rPr lang="cs-CZ" dirty="0">
                <a:latin typeface="Times New Roman" pitchFamily="18" charset="0"/>
              </a:rPr>
              <a:t> </a:t>
            </a:r>
          </a:p>
          <a:p>
            <a:pPr algn="just"/>
            <a:r>
              <a:rPr lang="cs-CZ" sz="1600" dirty="0">
                <a:latin typeface="Times New Roman" pitchFamily="18" charset="0"/>
              </a:rPr>
              <a:t>- </a:t>
            </a:r>
            <a:r>
              <a:rPr lang="cs-CZ" dirty="0" err="1">
                <a:latin typeface="Times New Roman" pitchFamily="18" charset="0"/>
              </a:rPr>
              <a:t>connotation</a:t>
            </a:r>
            <a:r>
              <a:rPr lang="cs-CZ" dirty="0">
                <a:latin typeface="Times New Roman" pitchFamily="18" charset="0"/>
              </a:rPr>
              <a:t> </a:t>
            </a:r>
            <a:r>
              <a:rPr lang="cs-CZ" dirty="0" err="1">
                <a:latin typeface="Times New Roman" pitchFamily="18" charset="0"/>
              </a:rPr>
              <a:t>with</a:t>
            </a:r>
            <a:r>
              <a:rPr lang="cs-CZ" dirty="0">
                <a:latin typeface="Times New Roman" pitchFamily="18" charset="0"/>
              </a:rPr>
              <a:t> </a:t>
            </a:r>
            <a:r>
              <a:rPr lang="cs-CZ" dirty="0" err="1">
                <a:latin typeface="Times New Roman" pitchFamily="18" charset="0"/>
              </a:rPr>
              <a:t>religious</a:t>
            </a:r>
            <a:r>
              <a:rPr lang="cs-CZ" dirty="0">
                <a:latin typeface="Times New Roman" pitchFamily="18" charset="0"/>
              </a:rPr>
              <a:t> </a:t>
            </a:r>
            <a:r>
              <a:rPr lang="cs-CZ" dirty="0" err="1">
                <a:latin typeface="Times New Roman" pitchFamily="18" charset="0"/>
              </a:rPr>
              <a:t>dimension</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roman</a:t>
            </a:r>
            <a:r>
              <a:rPr lang="cs-CZ" dirty="0">
                <a:latin typeface="Times New Roman" pitchFamily="18" charset="0"/>
              </a:rPr>
              <a:t> </a:t>
            </a:r>
            <a:r>
              <a:rPr lang="cs-CZ" dirty="0" err="1">
                <a:latin typeface="Times New Roman" pitchFamily="18" charset="0"/>
              </a:rPr>
              <a:t>heirship</a:t>
            </a:r>
            <a:r>
              <a:rPr lang="cs-CZ" dirty="0">
                <a:latin typeface="Times New Roman" pitchFamily="18" charset="0"/>
              </a:rPr>
              <a:t> /</a:t>
            </a:r>
            <a:r>
              <a:rPr lang="cs-CZ" dirty="0" err="1">
                <a:latin typeface="Times New Roman" pitchFamily="18" charset="0"/>
              </a:rPr>
              <a:t>sacra</a:t>
            </a:r>
            <a:r>
              <a:rPr lang="cs-CZ" dirty="0">
                <a:latin typeface="Times New Roman" pitchFamily="18" charset="0"/>
              </a:rPr>
              <a:t> </a:t>
            </a:r>
            <a:r>
              <a:rPr lang="cs-CZ" dirty="0" err="1">
                <a:latin typeface="Times New Roman" pitchFamily="18" charset="0"/>
              </a:rPr>
              <a:t>privata</a:t>
            </a:r>
            <a:r>
              <a:rPr lang="cs-CZ" dirty="0">
                <a:latin typeface="Times New Roman" pitchFamily="18" charset="0"/>
              </a:rPr>
              <a:t>/</a:t>
            </a:r>
          </a:p>
          <a:p>
            <a:pPr algn="just"/>
            <a:r>
              <a:rPr lang="cs-CZ" dirty="0">
                <a:latin typeface="Times New Roman" pitchFamily="18" charset="0"/>
              </a:rPr>
              <a:t>- </a:t>
            </a:r>
            <a:r>
              <a:rPr lang="cs-CZ" dirty="0" err="1">
                <a:latin typeface="Times New Roman" pitchFamily="18" charset="0"/>
              </a:rPr>
              <a:t>heirship</a:t>
            </a:r>
            <a:r>
              <a:rPr lang="cs-CZ" dirty="0">
                <a:latin typeface="Times New Roman" pitchFamily="18" charset="0"/>
              </a:rPr>
              <a:t> </a:t>
            </a:r>
            <a:r>
              <a:rPr lang="cs-CZ" dirty="0" err="1">
                <a:latin typeface="Times New Roman" pitchFamily="18" charset="0"/>
              </a:rPr>
              <a:t>is</a:t>
            </a:r>
            <a:r>
              <a:rPr lang="cs-CZ" dirty="0">
                <a:latin typeface="Times New Roman" pitchFamily="18" charset="0"/>
              </a:rPr>
              <a:t> not </a:t>
            </a:r>
            <a:r>
              <a:rPr lang="cs-CZ" dirty="0" err="1">
                <a:latin typeface="Times New Roman" pitchFamily="18" charset="0"/>
              </a:rPr>
              <a:t>only</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question</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asset</a:t>
            </a:r>
            <a:r>
              <a:rPr lang="cs-CZ" dirty="0">
                <a:latin typeface="Times New Roman" pitchFamily="18" charset="0"/>
              </a:rPr>
              <a:t> /</a:t>
            </a:r>
            <a:r>
              <a:rPr lang="cs-CZ" dirty="0" err="1">
                <a:latin typeface="Times New Roman" pitchFamily="18" charset="0"/>
              </a:rPr>
              <a:t>changed</a:t>
            </a:r>
            <a:r>
              <a:rPr lang="cs-CZ" dirty="0">
                <a:latin typeface="Times New Roman" pitchFamily="18" charset="0"/>
              </a:rPr>
              <a:t> by </a:t>
            </a:r>
            <a:r>
              <a:rPr lang="cs-CZ" dirty="0" err="1">
                <a:latin typeface="Times New Roman" pitchFamily="18" charset="0"/>
              </a:rPr>
              <a:t>Pretor</a:t>
            </a:r>
            <a:r>
              <a:rPr lang="cs-CZ" dirty="0">
                <a:latin typeface="Times New Roman" pitchFamily="18" charset="0"/>
              </a:rPr>
              <a:t>´s </a:t>
            </a:r>
            <a:r>
              <a:rPr lang="cs-CZ" dirty="0" err="1">
                <a:latin typeface="Times New Roman" pitchFamily="18" charset="0"/>
              </a:rPr>
              <a:t>edict</a:t>
            </a:r>
            <a:r>
              <a:rPr lang="cs-CZ" dirty="0">
                <a:latin typeface="Times New Roman" pitchFamily="18" charset="0"/>
              </a:rPr>
              <a:t>/</a:t>
            </a:r>
          </a:p>
          <a:p>
            <a:pPr algn="just"/>
            <a:r>
              <a:rPr lang="cs-CZ" dirty="0">
                <a:latin typeface="Times New Roman" pitchFamily="18" charset="0"/>
              </a:rPr>
              <a:t> </a:t>
            </a:r>
          </a:p>
          <a:p>
            <a:pPr algn="just"/>
            <a:r>
              <a:rPr lang="cs-CZ" b="1" dirty="0" err="1">
                <a:latin typeface="Times New Roman" pitchFamily="18" charset="0"/>
              </a:rPr>
              <a:t>Consequences</a:t>
            </a:r>
            <a:endParaRPr lang="cs-CZ" b="1" dirty="0">
              <a:latin typeface="Times New Roman" pitchFamily="18" charset="0"/>
            </a:endParaRPr>
          </a:p>
          <a:p>
            <a:pPr algn="just"/>
            <a:r>
              <a:rPr lang="cs-CZ" dirty="0">
                <a:latin typeface="Times New Roman" pitchFamily="18" charset="0"/>
              </a:rPr>
              <a:t>- </a:t>
            </a:r>
            <a:r>
              <a:rPr lang="cs-CZ" dirty="0" err="1">
                <a:latin typeface="Times New Roman" pitchFamily="18" charset="0"/>
              </a:rPr>
              <a:t>heir</a:t>
            </a:r>
            <a:r>
              <a:rPr lang="cs-CZ" dirty="0">
                <a:latin typeface="Times New Roman" pitchFamily="18" charset="0"/>
              </a:rPr>
              <a:t> </a:t>
            </a:r>
            <a:r>
              <a:rPr lang="cs-CZ" dirty="0" err="1">
                <a:latin typeface="Times New Roman" pitchFamily="18" charset="0"/>
              </a:rPr>
              <a:t>can</a:t>
            </a:r>
            <a:r>
              <a:rPr lang="cs-CZ" dirty="0">
                <a:latin typeface="Times New Roman" pitchFamily="18" charset="0"/>
              </a:rPr>
              <a:t> not </a:t>
            </a:r>
            <a:r>
              <a:rPr lang="cs-CZ" dirty="0" err="1">
                <a:latin typeface="Times New Roman" pitchFamily="18" charset="0"/>
              </a:rPr>
              <a:t>change</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decision</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acceptance</a:t>
            </a:r>
            <a:r>
              <a:rPr lang="cs-CZ" dirty="0">
                <a:latin typeface="Times New Roman" pitchFamily="18" charset="0"/>
              </a:rPr>
              <a:t> </a:t>
            </a:r>
            <a:r>
              <a:rPr lang="cs-CZ" dirty="0" err="1">
                <a:latin typeface="Times New Roman" pitchFamily="18" charset="0"/>
              </a:rPr>
              <a:t>or</a:t>
            </a:r>
            <a:r>
              <a:rPr lang="cs-CZ" dirty="0">
                <a:latin typeface="Times New Roman" pitchFamily="18" charset="0"/>
              </a:rPr>
              <a:t> non-</a:t>
            </a:r>
            <a:r>
              <a:rPr lang="cs-CZ" dirty="0" err="1">
                <a:latin typeface="Times New Roman" pitchFamily="18" charset="0"/>
              </a:rPr>
              <a:t>acceptance</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estate</a:t>
            </a:r>
            <a:endParaRPr lang="cs-CZ" dirty="0">
              <a:latin typeface="Times New Roman" pitchFamily="18" charset="0"/>
            </a:endParaRPr>
          </a:p>
          <a:p>
            <a:pPr algn="just"/>
            <a:r>
              <a:rPr lang="cs-CZ" dirty="0">
                <a:latin typeface="Times New Roman" pitchFamily="18" charset="0"/>
              </a:rPr>
              <a:t>- </a:t>
            </a:r>
            <a:r>
              <a:rPr lang="cs-CZ" dirty="0" err="1">
                <a:latin typeface="Times New Roman" pitchFamily="18" charset="0"/>
              </a:rPr>
              <a:t>resolutive</a:t>
            </a:r>
            <a:r>
              <a:rPr lang="cs-CZ" dirty="0">
                <a:latin typeface="Times New Roman" pitchFamily="18" charset="0"/>
              </a:rPr>
              <a:t> </a:t>
            </a:r>
            <a:r>
              <a:rPr lang="cs-CZ" dirty="0" err="1">
                <a:latin typeface="Times New Roman" pitchFamily="18" charset="0"/>
              </a:rPr>
              <a:t>condictions</a:t>
            </a:r>
            <a:r>
              <a:rPr lang="cs-CZ" dirty="0">
                <a:latin typeface="Times New Roman" pitchFamily="18" charset="0"/>
              </a:rPr>
              <a:t> in testament not </a:t>
            </a:r>
            <a:r>
              <a:rPr lang="cs-CZ" dirty="0" err="1">
                <a:latin typeface="Times New Roman" pitchFamily="18" charset="0"/>
              </a:rPr>
              <a:t>possible</a:t>
            </a:r>
            <a:endParaRPr lang="cs-CZ" dirty="0">
              <a:latin typeface="Times New Roman" pitchFamily="18" charset="0"/>
            </a:endParaRPr>
          </a:p>
          <a:p>
            <a:pPr algn="just">
              <a:buFontTx/>
              <a:buChar char="-"/>
            </a:pPr>
            <a:r>
              <a:rPr lang="cs-CZ" dirty="0" err="1">
                <a:latin typeface="Times New Roman" pitchFamily="18" charset="0"/>
              </a:rPr>
              <a:t>heir</a:t>
            </a:r>
            <a:r>
              <a:rPr lang="cs-CZ" dirty="0">
                <a:latin typeface="Times New Roman" pitchFamily="18" charset="0"/>
              </a:rPr>
              <a:t> </a:t>
            </a:r>
            <a:r>
              <a:rPr lang="cs-CZ" dirty="0" err="1">
                <a:latin typeface="Times New Roman" pitchFamily="18" charset="0"/>
              </a:rPr>
              <a:t>fully</a:t>
            </a:r>
            <a:r>
              <a:rPr lang="cs-CZ" dirty="0">
                <a:latin typeface="Times New Roman" pitchFamily="18" charset="0"/>
              </a:rPr>
              <a:t> </a:t>
            </a:r>
            <a:r>
              <a:rPr lang="cs-CZ" dirty="0" err="1">
                <a:latin typeface="Times New Roman" pitchFamily="18" charset="0"/>
              </a:rPr>
              <a:t>responsible</a:t>
            </a:r>
            <a:r>
              <a:rPr lang="cs-CZ" dirty="0">
                <a:latin typeface="Times New Roman" pitchFamily="18" charset="0"/>
              </a:rPr>
              <a:t> </a:t>
            </a:r>
            <a:r>
              <a:rPr lang="cs-CZ" dirty="0" err="1">
                <a:latin typeface="Times New Roman" pitchFamily="18" charset="0"/>
              </a:rPr>
              <a:t>for</a:t>
            </a:r>
            <a:r>
              <a:rPr lang="cs-CZ" dirty="0">
                <a:latin typeface="Times New Roman" pitchFamily="18" charset="0"/>
              </a:rPr>
              <a:t> </a:t>
            </a:r>
            <a:r>
              <a:rPr lang="cs-CZ" dirty="0" err="1">
                <a:latin typeface="Times New Roman" pitchFamily="18" charset="0"/>
              </a:rPr>
              <a:t>the</a:t>
            </a:r>
            <a:r>
              <a:rPr lang="cs-CZ" dirty="0">
                <a:latin typeface="Times New Roman" pitchFamily="18" charset="0"/>
              </a:rPr>
              <a:t> </a:t>
            </a:r>
            <a:r>
              <a:rPr lang="cs-CZ" dirty="0" err="1">
                <a:latin typeface="Times New Roman" pitchFamily="18" charset="0"/>
              </a:rPr>
              <a:t>debts</a:t>
            </a:r>
            <a:r>
              <a:rPr lang="cs-CZ" dirty="0">
                <a:latin typeface="Times New Roman" pitchFamily="18" charset="0"/>
              </a:rPr>
              <a:t> </a:t>
            </a:r>
            <a:r>
              <a:rPr lang="cs-CZ" dirty="0" err="1">
                <a:latin typeface="Times New Roman" pitchFamily="18" charset="0"/>
              </a:rPr>
              <a:t>of</a:t>
            </a:r>
            <a:r>
              <a:rPr lang="cs-CZ" dirty="0">
                <a:latin typeface="Times New Roman" pitchFamily="18" charset="0"/>
              </a:rPr>
              <a:t> </a:t>
            </a:r>
            <a:r>
              <a:rPr lang="cs-CZ" dirty="0" err="1">
                <a:latin typeface="Times New Roman" pitchFamily="18" charset="0"/>
              </a:rPr>
              <a:t>decedent</a:t>
            </a:r>
            <a:endParaRPr lang="cs-CZ" dirty="0">
              <a:latin typeface="Times New Roman" pitchFamily="18" charset="0"/>
            </a:endParaRPr>
          </a:p>
          <a:p>
            <a:pPr algn="just"/>
            <a:endParaRPr lang="cs-CZ" dirty="0">
              <a:latin typeface="Times New Roman" pitchFamily="18" charset="0"/>
            </a:endParaRPr>
          </a:p>
          <a:p>
            <a:pPr algn="just"/>
            <a:r>
              <a:rPr lang="cs-CZ" dirty="0">
                <a:latin typeface="+mn-lt"/>
              </a:rPr>
              <a:t>D 28,5,89 </a:t>
            </a:r>
            <a:r>
              <a:rPr lang="cs-CZ" dirty="0" err="1">
                <a:latin typeface="+mn-lt"/>
              </a:rPr>
              <a:t>Gaius</a:t>
            </a:r>
            <a:r>
              <a:rPr lang="cs-CZ" dirty="0">
                <a:latin typeface="+mn-lt"/>
              </a:rPr>
              <a:t> l.S. de </a:t>
            </a:r>
            <a:r>
              <a:rPr lang="cs-CZ" dirty="0" err="1">
                <a:latin typeface="+mn-lt"/>
              </a:rPr>
              <a:t>Cas</a:t>
            </a:r>
            <a:r>
              <a:rPr lang="cs-CZ" dirty="0">
                <a:latin typeface="+mn-lt"/>
              </a:rPr>
              <a:t>. </a:t>
            </a:r>
            <a:endParaRPr lang="cs-CZ" dirty="0" smtClean="0">
              <a:latin typeface="+mn-lt"/>
            </a:endParaRPr>
          </a:p>
          <a:p>
            <a:pPr algn="just"/>
            <a:r>
              <a:rPr lang="cs-CZ" dirty="0" smtClean="0">
                <a:latin typeface="+mn-lt"/>
              </a:rPr>
              <a:t> ...</a:t>
            </a:r>
            <a:r>
              <a:rPr lang="cs-CZ" dirty="0" err="1" smtClean="0">
                <a:latin typeface="+mn-lt"/>
              </a:rPr>
              <a:t>Titius</a:t>
            </a:r>
            <a:r>
              <a:rPr lang="cs-CZ" dirty="0">
                <a:latin typeface="+mn-lt"/>
              </a:rPr>
              <a:t>, </a:t>
            </a:r>
            <a:r>
              <a:rPr lang="cs-CZ" dirty="0" err="1">
                <a:latin typeface="+mn-lt"/>
              </a:rPr>
              <a:t>antequam</a:t>
            </a:r>
            <a:r>
              <a:rPr lang="cs-CZ" dirty="0">
                <a:latin typeface="+mn-lt"/>
              </a:rPr>
              <a:t> </a:t>
            </a:r>
            <a:r>
              <a:rPr lang="cs-CZ" dirty="0" err="1">
                <a:latin typeface="+mn-lt"/>
              </a:rPr>
              <a:t>stichus</a:t>
            </a:r>
            <a:r>
              <a:rPr lang="cs-CZ" dirty="0">
                <a:latin typeface="+mn-lt"/>
              </a:rPr>
              <a:t> ex </a:t>
            </a:r>
            <a:r>
              <a:rPr lang="cs-CZ" dirty="0" err="1">
                <a:latin typeface="+mn-lt"/>
              </a:rPr>
              <a:t>testamento</a:t>
            </a:r>
            <a:r>
              <a:rPr lang="cs-CZ" dirty="0">
                <a:latin typeface="+mn-lt"/>
              </a:rPr>
              <a:t> </a:t>
            </a:r>
            <a:r>
              <a:rPr lang="cs-CZ" dirty="0" err="1">
                <a:latin typeface="+mn-lt"/>
              </a:rPr>
              <a:t>heres</a:t>
            </a:r>
            <a:r>
              <a:rPr lang="cs-CZ" dirty="0">
                <a:latin typeface="+mn-lt"/>
              </a:rPr>
              <a:t> </a:t>
            </a:r>
            <a:r>
              <a:rPr lang="cs-CZ" dirty="0" err="1">
                <a:latin typeface="+mn-lt"/>
              </a:rPr>
              <a:t>exstiterit</a:t>
            </a:r>
            <a:r>
              <a:rPr lang="cs-CZ" dirty="0">
                <a:latin typeface="+mn-lt"/>
              </a:rPr>
              <a:t>, </a:t>
            </a:r>
            <a:r>
              <a:rPr lang="cs-CZ" dirty="0" err="1">
                <a:latin typeface="+mn-lt"/>
              </a:rPr>
              <a:t>heres</a:t>
            </a:r>
            <a:r>
              <a:rPr lang="cs-CZ" dirty="0">
                <a:latin typeface="+mn-lt"/>
              </a:rPr>
              <a:t> </a:t>
            </a:r>
            <a:r>
              <a:rPr lang="cs-CZ" dirty="0" err="1">
                <a:latin typeface="+mn-lt"/>
              </a:rPr>
              <a:t>esse</a:t>
            </a:r>
            <a:r>
              <a:rPr lang="cs-CZ" dirty="0">
                <a:latin typeface="+mn-lt"/>
              </a:rPr>
              <a:t> non </a:t>
            </a:r>
            <a:r>
              <a:rPr lang="cs-CZ" dirty="0" err="1">
                <a:latin typeface="+mn-lt"/>
              </a:rPr>
              <a:t>potest</a:t>
            </a:r>
            <a:r>
              <a:rPr lang="cs-CZ" dirty="0">
                <a:latin typeface="+mn-lt"/>
              </a:rPr>
              <a:t>, </a:t>
            </a:r>
            <a:r>
              <a:rPr lang="cs-CZ" dirty="0" err="1">
                <a:latin typeface="+mn-lt"/>
              </a:rPr>
              <a:t>cum</a:t>
            </a:r>
            <a:r>
              <a:rPr lang="cs-CZ" dirty="0">
                <a:latin typeface="+mn-lt"/>
              </a:rPr>
              <a:t> autem semel </a:t>
            </a:r>
            <a:r>
              <a:rPr lang="cs-CZ" dirty="0" err="1">
                <a:latin typeface="+mn-lt"/>
              </a:rPr>
              <a:t>heres</a:t>
            </a:r>
            <a:r>
              <a:rPr lang="cs-CZ" dirty="0">
                <a:latin typeface="+mn-lt"/>
              </a:rPr>
              <a:t> </a:t>
            </a:r>
            <a:r>
              <a:rPr lang="cs-CZ" dirty="0" err="1">
                <a:latin typeface="+mn-lt"/>
              </a:rPr>
              <a:t>exstiterit</a:t>
            </a:r>
            <a:r>
              <a:rPr lang="cs-CZ" dirty="0">
                <a:latin typeface="+mn-lt"/>
              </a:rPr>
              <a:t> servus, non </a:t>
            </a:r>
            <a:r>
              <a:rPr lang="cs-CZ" dirty="0" err="1">
                <a:latin typeface="+mn-lt"/>
              </a:rPr>
              <a:t>potest</a:t>
            </a:r>
            <a:r>
              <a:rPr lang="cs-CZ" dirty="0">
                <a:latin typeface="+mn-lt"/>
              </a:rPr>
              <a:t> </a:t>
            </a:r>
            <a:r>
              <a:rPr lang="cs-CZ" dirty="0" err="1">
                <a:latin typeface="+mn-lt"/>
              </a:rPr>
              <a:t>adiectus</a:t>
            </a:r>
            <a:r>
              <a:rPr lang="cs-CZ" dirty="0">
                <a:latin typeface="+mn-lt"/>
              </a:rPr>
              <a:t> </a:t>
            </a:r>
            <a:r>
              <a:rPr lang="cs-CZ" dirty="0" err="1">
                <a:latin typeface="+mn-lt"/>
              </a:rPr>
              <a:t>efficere</a:t>
            </a:r>
            <a:r>
              <a:rPr lang="cs-CZ" dirty="0">
                <a:latin typeface="+mn-lt"/>
              </a:rPr>
              <a:t>, </a:t>
            </a:r>
            <a:r>
              <a:rPr lang="cs-CZ" dirty="0" err="1">
                <a:latin typeface="+mn-lt"/>
              </a:rPr>
              <a:t>ut</a:t>
            </a:r>
            <a:r>
              <a:rPr lang="cs-CZ" dirty="0">
                <a:latin typeface="+mn-lt"/>
              </a:rPr>
              <a:t> </a:t>
            </a:r>
            <a:r>
              <a:rPr lang="cs-CZ" dirty="0" err="1">
                <a:latin typeface="+mn-lt"/>
              </a:rPr>
              <a:t>qui</a:t>
            </a:r>
            <a:r>
              <a:rPr lang="cs-CZ" dirty="0">
                <a:latin typeface="+mn-lt"/>
              </a:rPr>
              <a:t> semel </a:t>
            </a:r>
            <a:r>
              <a:rPr lang="cs-CZ" dirty="0" err="1">
                <a:latin typeface="+mn-lt"/>
              </a:rPr>
              <a:t>heres</a:t>
            </a:r>
            <a:r>
              <a:rPr lang="cs-CZ" dirty="0">
                <a:latin typeface="+mn-lt"/>
              </a:rPr>
              <a:t> </a:t>
            </a:r>
            <a:r>
              <a:rPr lang="cs-CZ" dirty="0" err="1">
                <a:latin typeface="+mn-lt"/>
              </a:rPr>
              <a:t>exstitit</a:t>
            </a:r>
            <a:r>
              <a:rPr lang="cs-CZ" dirty="0">
                <a:latin typeface="+mn-lt"/>
              </a:rPr>
              <a:t> </a:t>
            </a:r>
            <a:r>
              <a:rPr lang="cs-CZ" dirty="0" err="1">
                <a:latin typeface="+mn-lt"/>
              </a:rPr>
              <a:t>desinat</a:t>
            </a:r>
            <a:r>
              <a:rPr lang="cs-CZ" dirty="0">
                <a:latin typeface="+mn-lt"/>
              </a:rPr>
              <a:t> </a:t>
            </a:r>
            <a:r>
              <a:rPr lang="cs-CZ" dirty="0" err="1">
                <a:latin typeface="+mn-lt"/>
              </a:rPr>
              <a:t>heres</a:t>
            </a:r>
            <a:r>
              <a:rPr lang="cs-CZ" dirty="0">
                <a:latin typeface="+mn-lt"/>
              </a:rPr>
              <a:t> </a:t>
            </a:r>
            <a:r>
              <a:rPr lang="cs-CZ" dirty="0" err="1">
                <a:latin typeface="+mn-lt"/>
              </a:rPr>
              <a:t>esse</a:t>
            </a:r>
            <a:r>
              <a:rPr lang="cs-CZ" dirty="0" smtClean="0">
                <a:latin typeface="+mn-lt"/>
              </a:rPr>
              <a:t>.</a:t>
            </a:r>
          </a:p>
          <a:p>
            <a:pPr algn="just"/>
            <a:endParaRPr lang="cs-CZ" dirty="0">
              <a:latin typeface="+mn-lt"/>
            </a:endParaRPr>
          </a:p>
          <a:p>
            <a:pPr algn="just"/>
            <a:r>
              <a:rPr lang="cs-CZ" i="1" dirty="0" smtClean="0">
                <a:latin typeface="+mn-lt"/>
              </a:rPr>
              <a:t>….</a:t>
            </a:r>
            <a:r>
              <a:rPr lang="fr-FR" i="1" dirty="0" smtClean="0">
                <a:latin typeface="+mn-lt"/>
              </a:rPr>
              <a:t>for </a:t>
            </a:r>
            <a:r>
              <a:rPr lang="fr-FR" i="1" dirty="0">
                <a:latin typeface="+mn-lt"/>
              </a:rPr>
              <a:t>Titius cannot be the heir before Stichus becomes such under the will, and as the slave has at once become the heir, he who was added cannot share in the estate; so that where the slave becomes the heir, the other ceases to be one</a:t>
            </a:r>
            <a:r>
              <a:rPr lang="fr-FR" i="1" dirty="0" smtClean="0">
                <a:latin typeface="+mn-lt"/>
              </a:rPr>
              <a:t>.</a:t>
            </a:r>
            <a:r>
              <a:rPr lang="cs-CZ" i="1" dirty="0" smtClean="0">
                <a:latin typeface="+mn-lt"/>
              </a:rPr>
              <a:t> </a:t>
            </a:r>
            <a:r>
              <a:rPr lang="cs-CZ" b="1" dirty="0" smtClean="0">
                <a:latin typeface="+mn-lt"/>
              </a:rPr>
              <a:t>(</a:t>
            </a:r>
            <a:r>
              <a:rPr lang="cs-CZ" b="1" dirty="0" err="1" smtClean="0">
                <a:latin typeface="+mn-lt"/>
              </a:rPr>
              <a:t>Scott</a:t>
            </a:r>
            <a:r>
              <a:rPr lang="cs-CZ" b="1" dirty="0" smtClean="0">
                <a:latin typeface="+mn-lt"/>
              </a:rPr>
              <a:t>)</a:t>
            </a:r>
            <a:endParaRPr lang="cs-CZ" b="1" dirty="0">
              <a:latin typeface="+mn-lt"/>
            </a:endParaRPr>
          </a:p>
          <a:p>
            <a:pPr algn="just"/>
            <a:endParaRPr lang="cs-CZ" dirty="0">
              <a:latin typeface="Times New Roman" pitchFamily="18" charset="0"/>
            </a:endParaRPr>
          </a:p>
          <a:p>
            <a:endParaRPr lang="cs-CZ" dirty="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ovéPole 1"/>
          <p:cNvSpPr txBox="1">
            <a:spLocks noChangeArrowheads="1"/>
          </p:cNvSpPr>
          <p:nvPr/>
        </p:nvSpPr>
        <p:spPr bwMode="auto">
          <a:xfrm>
            <a:off x="250825" y="260350"/>
            <a:ext cx="8642350" cy="6340475"/>
          </a:xfrm>
          <a:prstGeom prst="rect">
            <a:avLst/>
          </a:prstGeom>
          <a:noFill/>
          <a:ln w="9525">
            <a:noFill/>
            <a:miter lim="800000"/>
            <a:headEnd/>
            <a:tailEnd/>
          </a:ln>
        </p:spPr>
        <p:txBody>
          <a:bodyPr>
            <a:spAutoFit/>
          </a:bodyPr>
          <a:lstStyle/>
          <a:p>
            <a:pPr algn="ctr"/>
            <a:r>
              <a:rPr lang="cs-CZ" sz="2400" b="1" dirty="0">
                <a:latin typeface="Times New Roman" pitchFamily="18" charset="0"/>
              </a:rPr>
              <a:t>ABGB </a:t>
            </a:r>
            <a:r>
              <a:rPr lang="cs-CZ" sz="2400" b="1" dirty="0" err="1">
                <a:latin typeface="Times New Roman" pitchFamily="18" charset="0"/>
              </a:rPr>
              <a:t>and</a:t>
            </a:r>
            <a:r>
              <a:rPr lang="cs-CZ" sz="2400" b="1" dirty="0">
                <a:latin typeface="Times New Roman" pitchFamily="18" charset="0"/>
              </a:rPr>
              <a:t> </a:t>
            </a:r>
            <a:r>
              <a:rPr lang="cs-CZ" sz="2400" b="1" dirty="0" err="1">
                <a:latin typeface="Times New Roman" pitchFamily="18" charset="0"/>
              </a:rPr>
              <a:t>Proposition</a:t>
            </a:r>
            <a:r>
              <a:rPr lang="cs-CZ" sz="2400" b="1" dirty="0">
                <a:latin typeface="Times New Roman" pitchFamily="18" charset="0"/>
              </a:rPr>
              <a:t> </a:t>
            </a:r>
            <a:r>
              <a:rPr lang="cs-CZ" sz="2400" b="1" dirty="0" err="1">
                <a:latin typeface="Times New Roman" pitchFamily="18" charset="0"/>
              </a:rPr>
              <a:t>of</a:t>
            </a:r>
            <a:r>
              <a:rPr lang="cs-CZ" sz="2400" b="1" dirty="0">
                <a:latin typeface="Times New Roman" pitchFamily="18" charset="0"/>
              </a:rPr>
              <a:t> 1937 </a:t>
            </a:r>
            <a:r>
              <a:rPr lang="cs-CZ" sz="2400" b="1" dirty="0" err="1">
                <a:latin typeface="Times New Roman" pitchFamily="18" charset="0"/>
              </a:rPr>
              <a:t>and</a:t>
            </a:r>
            <a:r>
              <a:rPr lang="cs-CZ" sz="2400" b="1" dirty="0">
                <a:latin typeface="Times New Roman" pitchFamily="18" charset="0"/>
              </a:rPr>
              <a:t> </a:t>
            </a:r>
            <a:r>
              <a:rPr lang="cs-CZ" sz="2400" b="1" dirty="0" err="1">
                <a:latin typeface="Times New Roman" pitchFamily="18" charset="0"/>
              </a:rPr>
              <a:t>principle</a:t>
            </a:r>
            <a:r>
              <a:rPr lang="cs-CZ" sz="2400" b="1" dirty="0">
                <a:latin typeface="Times New Roman" pitchFamily="18" charset="0"/>
              </a:rPr>
              <a:t> „SEMEL HERES, SEMPER HERES“</a:t>
            </a:r>
          </a:p>
          <a:p>
            <a:r>
              <a:rPr lang="cs-CZ" dirty="0">
                <a:latin typeface="Times New Roman" pitchFamily="18" charset="0"/>
              </a:rPr>
              <a:t> </a:t>
            </a:r>
          </a:p>
          <a:p>
            <a:r>
              <a:rPr lang="cs-CZ" sz="2000" dirty="0">
                <a:latin typeface="Times New Roman" pitchFamily="18" charset="0"/>
              </a:rPr>
              <a:t>- </a:t>
            </a:r>
            <a:r>
              <a:rPr lang="cs-CZ" sz="2000" dirty="0" err="1">
                <a:latin typeface="Times New Roman" pitchFamily="18" charset="0"/>
              </a:rPr>
              <a:t>resolutive</a:t>
            </a:r>
            <a:r>
              <a:rPr lang="cs-CZ" sz="2000" dirty="0">
                <a:latin typeface="Times New Roman" pitchFamily="18" charset="0"/>
              </a:rPr>
              <a:t> </a:t>
            </a:r>
            <a:r>
              <a:rPr lang="cs-CZ" sz="2000" dirty="0" err="1">
                <a:latin typeface="Times New Roman" pitchFamily="18" charset="0"/>
              </a:rPr>
              <a:t>conditions</a:t>
            </a:r>
            <a:r>
              <a:rPr lang="cs-CZ" sz="2000" dirty="0">
                <a:latin typeface="Times New Roman" pitchFamily="18" charset="0"/>
              </a:rPr>
              <a:t> in testament </a:t>
            </a:r>
            <a:r>
              <a:rPr lang="cs-CZ" sz="2000" dirty="0" err="1">
                <a:latin typeface="Times New Roman" pitchFamily="18" charset="0"/>
              </a:rPr>
              <a:t>possible</a:t>
            </a:r>
            <a:r>
              <a:rPr lang="cs-CZ" sz="2000" dirty="0">
                <a:latin typeface="Times New Roman" pitchFamily="18" charset="0"/>
              </a:rPr>
              <a:t> / §§ 696, </a:t>
            </a:r>
            <a:r>
              <a:rPr lang="cs-CZ" sz="2000" dirty="0" smtClean="0">
                <a:latin typeface="Times New Roman" pitchFamily="18" charset="0"/>
              </a:rPr>
              <a:t>608 </a:t>
            </a:r>
            <a:r>
              <a:rPr lang="cs-CZ" sz="2000" dirty="0">
                <a:latin typeface="Times New Roman" pitchFamily="18" charset="0"/>
              </a:rPr>
              <a:t>ABGB/</a:t>
            </a:r>
          </a:p>
          <a:p>
            <a:r>
              <a:rPr lang="cs-CZ" sz="2000" dirty="0">
                <a:latin typeface="Times New Roman" pitchFamily="18" charset="0"/>
              </a:rPr>
              <a:t> </a:t>
            </a:r>
          </a:p>
          <a:p>
            <a:r>
              <a:rPr lang="cs-CZ" sz="2000" b="1" dirty="0">
                <a:latin typeface="Times New Roman" pitchFamily="18" charset="0"/>
              </a:rPr>
              <a:t>§ 696 ABGB</a:t>
            </a:r>
            <a:r>
              <a:rPr lang="cs-CZ" sz="2000" dirty="0">
                <a:latin typeface="Times New Roman" pitchFamily="18" charset="0"/>
              </a:rPr>
              <a:t>: </a:t>
            </a:r>
            <a:r>
              <a:rPr lang="cs-CZ" sz="2000" i="1" dirty="0">
                <a:latin typeface="Times New Roman" pitchFamily="18" charset="0"/>
              </a:rPr>
              <a:t>“</a:t>
            </a:r>
            <a:r>
              <a:rPr lang="cs-CZ" sz="2000" i="1" dirty="0" err="1">
                <a:latin typeface="Times New Roman" pitchFamily="18" charset="0"/>
              </a:rPr>
              <a:t>Condition</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called</a:t>
            </a:r>
            <a:r>
              <a:rPr lang="cs-CZ" sz="2000" i="1" dirty="0">
                <a:latin typeface="Times New Roman" pitchFamily="18" charset="0"/>
              </a:rPr>
              <a:t> </a:t>
            </a:r>
            <a:r>
              <a:rPr lang="cs-CZ" sz="2000" i="1" dirty="0" err="1">
                <a:latin typeface="Times New Roman" pitchFamily="18" charset="0"/>
              </a:rPr>
              <a:t>an</a:t>
            </a:r>
            <a:r>
              <a:rPr lang="cs-CZ" sz="2000" i="1" dirty="0">
                <a:latin typeface="Times New Roman" pitchFamily="18" charset="0"/>
              </a:rPr>
              <a:t> </a:t>
            </a:r>
            <a:r>
              <a:rPr lang="cs-CZ" sz="2000" i="1" dirty="0" err="1">
                <a:latin typeface="Times New Roman" pitchFamily="18" charset="0"/>
              </a:rPr>
              <a:t>event</a:t>
            </a:r>
            <a:r>
              <a:rPr lang="cs-CZ" sz="2000" i="1" dirty="0">
                <a:latin typeface="Times New Roman" pitchFamily="18" charset="0"/>
              </a:rPr>
              <a:t> on </a:t>
            </a:r>
            <a:r>
              <a:rPr lang="cs-CZ" sz="2000" i="1" dirty="0" err="1">
                <a:latin typeface="Times New Roman" pitchFamily="18" charset="0"/>
              </a:rPr>
              <a:t>which</a:t>
            </a:r>
            <a:r>
              <a:rPr lang="cs-CZ" sz="2000" i="1" dirty="0">
                <a:latin typeface="Times New Roman" pitchFamily="18" charset="0"/>
              </a:rPr>
              <a:t> a </a:t>
            </a:r>
            <a:r>
              <a:rPr lang="cs-CZ" sz="2000" i="1" dirty="0" err="1">
                <a:latin typeface="Times New Roman" pitchFamily="18" charset="0"/>
              </a:rPr>
              <a:t>right</a:t>
            </a:r>
            <a:r>
              <a:rPr lang="cs-CZ" sz="2000" i="1" dirty="0">
                <a:latin typeface="Times New Roman" pitchFamily="18" charset="0"/>
              </a:rPr>
              <a:t> </a:t>
            </a:r>
            <a:r>
              <a:rPr lang="cs-CZ" sz="2000" i="1" dirty="0" err="1">
                <a:latin typeface="Times New Roman" pitchFamily="18" charset="0"/>
              </a:rPr>
              <a:t>depends</a:t>
            </a:r>
            <a:r>
              <a:rPr lang="cs-CZ" sz="2000" i="1" dirty="0">
                <a:latin typeface="Times New Roman" pitchFamily="18" charset="0"/>
              </a:rPr>
              <a:t>. </a:t>
            </a:r>
            <a:r>
              <a:rPr lang="cs-CZ" sz="2000" i="1" dirty="0" err="1">
                <a:latin typeface="Times New Roman" pitchFamily="18" charset="0"/>
              </a:rPr>
              <a:t>Condition</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securing</a:t>
            </a:r>
            <a:r>
              <a:rPr lang="cs-CZ" sz="2000" i="1" dirty="0">
                <a:latin typeface="Times New Roman" pitchFamily="18" charset="0"/>
              </a:rPr>
              <a:t> </a:t>
            </a:r>
            <a:r>
              <a:rPr lang="cs-CZ" sz="2000" i="1" dirty="0" err="1">
                <a:latin typeface="Times New Roman" pitchFamily="18" charset="0"/>
              </a:rPr>
              <a:t>or</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suspensive</a:t>
            </a:r>
            <a:r>
              <a:rPr lang="cs-CZ" sz="2000" i="1" dirty="0">
                <a:latin typeface="Times New Roman" pitchFamily="18" charset="0"/>
              </a:rPr>
              <a:t> </a:t>
            </a:r>
            <a:r>
              <a:rPr lang="cs-CZ" sz="2000" i="1" dirty="0" err="1">
                <a:latin typeface="Times New Roman" pitchFamily="18" charset="0"/>
              </a:rPr>
              <a:t>if</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right</a:t>
            </a:r>
            <a:r>
              <a:rPr lang="cs-CZ" sz="2000" i="1" dirty="0">
                <a:latin typeface="Times New Roman" pitchFamily="18" charset="0"/>
              </a:rPr>
              <a:t> </a:t>
            </a:r>
            <a:r>
              <a:rPr lang="cs-CZ" sz="2000" i="1" dirty="0" err="1">
                <a:latin typeface="Times New Roman" pitchFamily="18" charset="0"/>
              </a:rPr>
              <a:t>comes</a:t>
            </a:r>
            <a:r>
              <a:rPr lang="cs-CZ" sz="2000" i="1" dirty="0">
                <a:latin typeface="Times New Roman" pitchFamily="18" charset="0"/>
              </a:rPr>
              <a:t> </a:t>
            </a:r>
            <a:r>
              <a:rPr lang="cs-CZ" sz="2000" i="1" dirty="0" err="1">
                <a:latin typeface="Times New Roman" pitchFamily="18" charset="0"/>
              </a:rPr>
              <a:t>into</a:t>
            </a:r>
            <a:r>
              <a:rPr lang="cs-CZ" sz="2000" i="1" dirty="0">
                <a:latin typeface="Times New Roman" pitchFamily="18" charset="0"/>
              </a:rPr>
              <a:t> </a:t>
            </a:r>
            <a:r>
              <a:rPr lang="cs-CZ" sz="2000" i="1" dirty="0" err="1">
                <a:latin typeface="Times New Roman" pitchFamily="18" charset="0"/>
              </a:rPr>
              <a:t>force</a:t>
            </a:r>
            <a:r>
              <a:rPr lang="cs-CZ" sz="2000" i="1" dirty="0">
                <a:latin typeface="Times New Roman" pitchFamily="18" charset="0"/>
              </a:rPr>
              <a:t> </a:t>
            </a:r>
            <a:r>
              <a:rPr lang="cs-CZ" sz="2000" i="1" dirty="0" err="1">
                <a:latin typeface="Times New Roman" pitchFamily="18" charset="0"/>
              </a:rPr>
              <a:t>after</a:t>
            </a:r>
            <a:r>
              <a:rPr lang="cs-CZ" sz="2000" i="1" dirty="0">
                <a:latin typeface="Times New Roman" pitchFamily="18" charset="0"/>
              </a:rPr>
              <a:t> </a:t>
            </a:r>
            <a:r>
              <a:rPr lang="cs-CZ" sz="2000" i="1" dirty="0" err="1">
                <a:latin typeface="Times New Roman" pitchFamily="18" charset="0"/>
              </a:rPr>
              <a:t>its</a:t>
            </a:r>
            <a:r>
              <a:rPr lang="cs-CZ" sz="2000" i="1" dirty="0">
                <a:latin typeface="Times New Roman" pitchFamily="18" charset="0"/>
              </a:rPr>
              <a:t> </a:t>
            </a:r>
            <a:r>
              <a:rPr lang="cs-CZ" sz="2000" i="1" dirty="0" err="1">
                <a:latin typeface="Times New Roman" pitchFamily="18" charset="0"/>
              </a:rPr>
              <a:t>fulfillment</a:t>
            </a:r>
            <a:r>
              <a:rPr lang="en-US" sz="2000" i="1" dirty="0">
                <a:latin typeface="Times New Roman" pitchFamily="18" charset="0"/>
              </a:rPr>
              <a:t>; </a:t>
            </a:r>
            <a:r>
              <a:rPr lang="en-US" sz="2000" b="1" i="1" dirty="0">
                <a:latin typeface="Times New Roman" pitchFamily="18" charset="0"/>
              </a:rPr>
              <a:t>is </a:t>
            </a:r>
            <a:r>
              <a:rPr lang="cs-CZ" sz="2000" b="1" i="1" dirty="0" err="1">
                <a:latin typeface="Times New Roman" pitchFamily="18" charset="0"/>
              </a:rPr>
              <a:t>resolutive</a:t>
            </a:r>
            <a:r>
              <a:rPr lang="cs-CZ" sz="2000" b="1" i="1" dirty="0">
                <a:latin typeface="Times New Roman" pitchFamily="18" charset="0"/>
              </a:rPr>
              <a:t> </a:t>
            </a:r>
            <a:r>
              <a:rPr lang="cs-CZ" sz="2000" b="1" i="1" dirty="0" err="1">
                <a:latin typeface="Times New Roman" pitchFamily="18" charset="0"/>
              </a:rPr>
              <a:t>if</a:t>
            </a:r>
            <a:r>
              <a:rPr lang="cs-CZ" sz="2000" b="1" i="1" dirty="0">
                <a:latin typeface="Times New Roman" pitchFamily="18" charset="0"/>
              </a:rPr>
              <a:t> </a:t>
            </a:r>
            <a:r>
              <a:rPr lang="cs-CZ" sz="2000" b="1" i="1" dirty="0" err="1">
                <a:latin typeface="Times New Roman" pitchFamily="18" charset="0"/>
              </a:rPr>
              <a:t>the</a:t>
            </a:r>
            <a:r>
              <a:rPr lang="cs-CZ" sz="2000" b="1" i="1" dirty="0">
                <a:latin typeface="Times New Roman" pitchFamily="18" charset="0"/>
              </a:rPr>
              <a:t> </a:t>
            </a:r>
            <a:r>
              <a:rPr lang="cs-CZ" sz="2000" b="1" i="1" dirty="0" err="1">
                <a:latin typeface="Times New Roman" pitchFamily="18" charset="0"/>
              </a:rPr>
              <a:t>right</a:t>
            </a:r>
            <a:r>
              <a:rPr lang="cs-CZ" sz="2000" b="1" i="1" dirty="0">
                <a:latin typeface="Times New Roman" pitchFamily="18" charset="0"/>
              </a:rPr>
              <a:t> by </a:t>
            </a:r>
            <a:r>
              <a:rPr lang="cs-CZ" sz="2000" b="1" i="1" dirty="0" err="1">
                <a:latin typeface="Times New Roman" pitchFamily="18" charset="0"/>
              </a:rPr>
              <a:t>its</a:t>
            </a:r>
            <a:r>
              <a:rPr lang="cs-CZ" sz="2000" b="1" i="1" dirty="0">
                <a:latin typeface="Times New Roman" pitchFamily="18" charset="0"/>
              </a:rPr>
              <a:t> </a:t>
            </a:r>
            <a:r>
              <a:rPr lang="cs-CZ" sz="2000" b="1" i="1" dirty="0" err="1">
                <a:latin typeface="Times New Roman" pitchFamily="18" charset="0"/>
              </a:rPr>
              <a:t>fulfillment</a:t>
            </a:r>
            <a:r>
              <a:rPr lang="cs-CZ" sz="2000" b="1" i="1" dirty="0">
                <a:latin typeface="Times New Roman" pitchFamily="18" charset="0"/>
              </a:rPr>
              <a:t> </a:t>
            </a:r>
            <a:r>
              <a:rPr lang="cs-CZ" sz="2000" b="1" i="1" dirty="0" err="1">
                <a:latin typeface="Times New Roman" pitchFamily="18" charset="0"/>
              </a:rPr>
              <a:t>ceases</a:t>
            </a:r>
            <a:r>
              <a:rPr lang="cs-CZ" sz="2000" b="1" i="1" dirty="0">
                <a:latin typeface="Times New Roman" pitchFamily="18" charset="0"/>
              </a:rPr>
              <a:t> to </a:t>
            </a:r>
            <a:r>
              <a:rPr lang="cs-CZ" sz="2000" b="1" i="1" dirty="0" err="1">
                <a:latin typeface="Times New Roman" pitchFamily="18" charset="0"/>
              </a:rPr>
              <a:t>exist</a:t>
            </a:r>
            <a:r>
              <a:rPr lang="cs-CZ" sz="2000" b="1" i="1" dirty="0">
                <a:latin typeface="Times New Roman" pitchFamily="18" charset="0"/>
              </a:rPr>
              <a:t>.</a:t>
            </a:r>
            <a:r>
              <a:rPr lang="cs-CZ" sz="2000" i="1" u="sng" dirty="0">
                <a:latin typeface="Times New Roman" pitchFamily="18" charset="0"/>
              </a:rPr>
              <a:t> </a:t>
            </a:r>
            <a:r>
              <a:rPr lang="cs-CZ" sz="2000" i="1" dirty="0">
                <a:latin typeface="Times New Roman" pitchFamily="18" charset="0"/>
              </a:rPr>
              <a:t>Such </a:t>
            </a:r>
            <a:r>
              <a:rPr lang="cs-CZ" sz="2000" i="1" dirty="0" err="1">
                <a:latin typeface="Times New Roman" pitchFamily="18" charset="0"/>
              </a:rPr>
              <a:t>arrangment</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called</a:t>
            </a:r>
            <a:r>
              <a:rPr lang="cs-CZ" sz="2000" i="1" u="sng" dirty="0">
                <a:latin typeface="Times New Roman" pitchFamily="18" charset="0"/>
              </a:rPr>
              <a:t> </a:t>
            </a:r>
            <a:endParaRPr lang="cs-CZ" sz="2000" i="1" dirty="0">
              <a:latin typeface="Times New Roman" pitchFamily="18" charset="0"/>
            </a:endParaRPr>
          </a:p>
          <a:p>
            <a:r>
              <a:rPr lang="cs-CZ" sz="2000" dirty="0">
                <a:latin typeface="Times New Roman" pitchFamily="18" charset="0"/>
              </a:rPr>
              <a:t> </a:t>
            </a:r>
          </a:p>
          <a:p>
            <a:r>
              <a:rPr lang="cs-CZ" sz="2000" b="1" dirty="0">
                <a:latin typeface="Times New Roman" pitchFamily="18" charset="0"/>
              </a:rPr>
              <a:t>§ 608 ABGB </a:t>
            </a:r>
            <a:r>
              <a:rPr lang="cs-CZ" sz="2000" dirty="0">
                <a:latin typeface="Times New Roman" pitchFamily="18" charset="0"/>
              </a:rPr>
              <a:t>„</a:t>
            </a:r>
            <a:r>
              <a:rPr lang="cs-CZ" sz="2000" dirty="0" err="1">
                <a:latin typeface="Times New Roman" pitchFamily="18" charset="0"/>
              </a:rPr>
              <a:t>fideicommissary</a:t>
            </a:r>
            <a:r>
              <a:rPr lang="cs-CZ" sz="2000" dirty="0">
                <a:latin typeface="Times New Roman" pitchFamily="18" charset="0"/>
              </a:rPr>
              <a:t> </a:t>
            </a:r>
            <a:r>
              <a:rPr lang="cs-CZ" sz="2000" dirty="0" err="1">
                <a:latin typeface="Times New Roman" pitchFamily="18" charset="0"/>
              </a:rPr>
              <a:t>substitution</a:t>
            </a:r>
            <a:r>
              <a:rPr lang="cs-CZ" sz="2000" dirty="0">
                <a:latin typeface="Times New Roman" pitchFamily="18" charset="0"/>
              </a:rPr>
              <a:t>“ /svěřenecké náhradnictví/ /</a:t>
            </a:r>
            <a:r>
              <a:rPr lang="cs-CZ" sz="2000" dirty="0" err="1">
                <a:latin typeface="Times New Roman" pitchFamily="18" charset="0"/>
              </a:rPr>
              <a:t>substitution</a:t>
            </a:r>
            <a:r>
              <a:rPr lang="cs-CZ" sz="2000" dirty="0">
                <a:latin typeface="Times New Roman" pitchFamily="18" charset="0"/>
              </a:rPr>
              <a:t> in trust/,</a:t>
            </a:r>
          </a:p>
          <a:p>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testator</a:t>
            </a:r>
            <a:r>
              <a:rPr lang="cs-CZ" sz="2000" i="1" dirty="0">
                <a:latin typeface="Times New Roman" pitchFamily="18" charset="0"/>
              </a:rPr>
              <a:t> </a:t>
            </a:r>
            <a:r>
              <a:rPr lang="cs-CZ" sz="2000" i="1" dirty="0" err="1">
                <a:latin typeface="Times New Roman" pitchFamily="18" charset="0"/>
              </a:rPr>
              <a:t>can</a:t>
            </a:r>
            <a:r>
              <a:rPr lang="cs-CZ" sz="2000" i="1" dirty="0">
                <a:latin typeface="Times New Roman" pitchFamily="18" charset="0"/>
              </a:rPr>
              <a:t> </a:t>
            </a:r>
            <a:r>
              <a:rPr lang="cs-CZ" sz="2000" i="1" dirty="0" err="1">
                <a:latin typeface="Times New Roman" pitchFamily="18" charset="0"/>
              </a:rPr>
              <a:t>order</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heir</a:t>
            </a:r>
            <a:r>
              <a:rPr lang="cs-CZ" sz="2000" i="1" dirty="0">
                <a:latin typeface="Times New Roman" pitchFamily="18" charset="0"/>
              </a:rPr>
              <a:t> to transfer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decedent’s</a:t>
            </a:r>
            <a:r>
              <a:rPr lang="cs-CZ" sz="2000" i="1" dirty="0">
                <a:latin typeface="Times New Roman" pitchFamily="18" charset="0"/>
              </a:rPr>
              <a:t> </a:t>
            </a:r>
            <a:r>
              <a:rPr lang="cs-CZ" sz="2000" i="1" dirty="0" err="1">
                <a:latin typeface="Times New Roman" pitchFamily="18" charset="0"/>
              </a:rPr>
              <a:t>estate</a:t>
            </a:r>
            <a:r>
              <a:rPr lang="cs-CZ" sz="2000" i="1" dirty="0">
                <a:latin typeface="Times New Roman" pitchFamily="18" charset="0"/>
              </a:rPr>
              <a:t> </a:t>
            </a:r>
            <a:r>
              <a:rPr lang="cs-CZ" sz="2000" i="1" dirty="0" err="1">
                <a:latin typeface="Times New Roman" pitchFamily="18" charset="0"/>
              </a:rPr>
              <a:t>after</a:t>
            </a:r>
            <a:r>
              <a:rPr lang="cs-CZ" sz="2000" i="1" dirty="0">
                <a:latin typeface="Times New Roman" pitchFamily="18" charset="0"/>
              </a:rPr>
              <a:t> his </a:t>
            </a:r>
            <a:r>
              <a:rPr lang="cs-CZ" sz="2000" i="1" dirty="0" err="1">
                <a:latin typeface="Times New Roman" pitchFamily="18" charset="0"/>
              </a:rPr>
              <a:t>death</a:t>
            </a:r>
            <a:r>
              <a:rPr lang="cs-CZ" sz="2000" i="1" dirty="0">
                <a:latin typeface="Times New Roman" pitchFamily="18" charset="0"/>
              </a:rPr>
              <a:t> </a:t>
            </a:r>
            <a:r>
              <a:rPr lang="cs-CZ" sz="2000" b="1" i="1" dirty="0" err="1">
                <a:latin typeface="Times New Roman" pitchFamily="18" charset="0"/>
              </a:rPr>
              <a:t>or</a:t>
            </a:r>
            <a:r>
              <a:rPr lang="cs-CZ" sz="2000" b="1" i="1" dirty="0">
                <a:latin typeface="Times New Roman" pitchFamily="18" charset="0"/>
              </a:rPr>
              <a:t> in </a:t>
            </a:r>
            <a:r>
              <a:rPr lang="cs-CZ" sz="2000" b="1" i="1" dirty="0" err="1">
                <a:latin typeface="Times New Roman" pitchFamily="18" charset="0"/>
              </a:rPr>
              <a:t>other</a:t>
            </a:r>
            <a:r>
              <a:rPr lang="cs-CZ" sz="2000" b="1" i="1" dirty="0">
                <a:latin typeface="Times New Roman" pitchFamily="18" charset="0"/>
              </a:rPr>
              <a:t> </a:t>
            </a:r>
            <a:r>
              <a:rPr lang="cs-CZ" sz="2000" b="1" i="1" dirty="0" err="1">
                <a:latin typeface="Times New Roman" pitchFamily="18" charset="0"/>
              </a:rPr>
              <a:t>cases</a:t>
            </a:r>
            <a:r>
              <a:rPr lang="cs-CZ" sz="2000" b="1" i="1" dirty="0">
                <a:latin typeface="Times New Roman" pitchFamily="18" charset="0"/>
              </a:rPr>
              <a:t> to </a:t>
            </a:r>
            <a:r>
              <a:rPr lang="cs-CZ" sz="2000" b="1" i="1" dirty="0" err="1">
                <a:latin typeface="Times New Roman" pitchFamily="18" charset="0"/>
              </a:rPr>
              <a:t>another</a:t>
            </a:r>
            <a:r>
              <a:rPr lang="cs-CZ" sz="2000" b="1" i="1" dirty="0">
                <a:latin typeface="Times New Roman" pitchFamily="18" charset="0"/>
              </a:rPr>
              <a:t> </a:t>
            </a:r>
            <a:r>
              <a:rPr lang="cs-CZ" sz="2000" b="1" i="1" dirty="0" err="1">
                <a:latin typeface="Times New Roman" pitchFamily="18" charset="0"/>
              </a:rPr>
              <a:t>appointed</a:t>
            </a:r>
            <a:r>
              <a:rPr lang="cs-CZ" sz="2000" b="1" i="1" dirty="0">
                <a:latin typeface="Times New Roman" pitchFamily="18" charset="0"/>
              </a:rPr>
              <a:t> </a:t>
            </a:r>
            <a:r>
              <a:rPr lang="cs-CZ" sz="2000" b="1" i="1" dirty="0" err="1">
                <a:latin typeface="Times New Roman" pitchFamily="18" charset="0"/>
              </a:rPr>
              <a:t>heir</a:t>
            </a:r>
            <a:r>
              <a:rPr lang="cs-CZ" sz="2000" i="1" dirty="0">
                <a:latin typeface="Times New Roman" pitchFamily="18" charset="0"/>
              </a:rPr>
              <a:t>. </a:t>
            </a:r>
            <a:r>
              <a:rPr lang="cs-CZ" sz="2000" i="1" dirty="0" err="1">
                <a:latin typeface="Times New Roman" pitchFamily="18" charset="0"/>
              </a:rPr>
              <a:t>This</a:t>
            </a:r>
            <a:r>
              <a:rPr lang="cs-CZ" sz="2000" i="1" dirty="0">
                <a:latin typeface="Times New Roman" pitchFamily="18" charset="0"/>
              </a:rPr>
              <a:t> arrangement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called</a:t>
            </a:r>
            <a:r>
              <a:rPr lang="cs-CZ" sz="2000" i="1" dirty="0">
                <a:latin typeface="Times New Roman" pitchFamily="18" charset="0"/>
              </a:rPr>
              <a:t> a </a:t>
            </a:r>
            <a:r>
              <a:rPr lang="cs-CZ" sz="2000" i="1" dirty="0" err="1">
                <a:latin typeface="Times New Roman" pitchFamily="18" charset="0"/>
              </a:rPr>
              <a:t>fideicommissary</a:t>
            </a:r>
            <a:r>
              <a:rPr lang="cs-CZ" sz="2000" i="1" dirty="0">
                <a:latin typeface="Times New Roman" pitchFamily="18" charset="0"/>
              </a:rPr>
              <a:t> </a:t>
            </a:r>
            <a:r>
              <a:rPr lang="cs-CZ" sz="2000" i="1" dirty="0" err="1">
                <a:latin typeface="Times New Roman" pitchFamily="18" charset="0"/>
              </a:rPr>
              <a:t>substitution</a:t>
            </a:r>
            <a:r>
              <a:rPr lang="cs-CZ" sz="2000" i="1" dirty="0">
                <a:latin typeface="Times New Roman" pitchFamily="18" charset="0"/>
              </a:rPr>
              <a:t>. </a:t>
            </a:r>
            <a:r>
              <a:rPr lang="cs-CZ" sz="2000" i="1" dirty="0" err="1">
                <a:latin typeface="Times New Roman" pitchFamily="18" charset="0"/>
              </a:rPr>
              <a:t>Fideicommissary</a:t>
            </a:r>
            <a:r>
              <a:rPr lang="cs-CZ" sz="2000" i="1" dirty="0">
                <a:latin typeface="Times New Roman" pitchFamily="18" charset="0"/>
              </a:rPr>
              <a:t> </a:t>
            </a:r>
            <a:r>
              <a:rPr lang="cs-CZ" sz="2000" i="1" dirty="0" err="1">
                <a:latin typeface="Times New Roman" pitchFamily="18" charset="0"/>
              </a:rPr>
              <a:t>substitution</a:t>
            </a:r>
            <a:r>
              <a:rPr lang="cs-CZ" sz="2000" i="1" dirty="0">
                <a:latin typeface="Times New Roman" pitchFamily="18" charset="0"/>
              </a:rPr>
              <a:t> </a:t>
            </a:r>
            <a:r>
              <a:rPr lang="cs-CZ" sz="2000" i="1" dirty="0" err="1">
                <a:latin typeface="Times New Roman" pitchFamily="18" charset="0"/>
              </a:rPr>
              <a:t>implicitly</a:t>
            </a:r>
            <a:r>
              <a:rPr lang="cs-CZ" sz="2000" i="1" dirty="0">
                <a:latin typeface="Times New Roman" pitchFamily="18" charset="0"/>
              </a:rPr>
              <a:t> </a:t>
            </a:r>
            <a:r>
              <a:rPr lang="cs-CZ" sz="2000" i="1" dirty="0" err="1">
                <a:latin typeface="Times New Roman" pitchFamily="18" charset="0"/>
              </a:rPr>
              <a:t>contains</a:t>
            </a:r>
            <a:r>
              <a:rPr lang="cs-CZ" sz="2000" i="1" dirty="0">
                <a:latin typeface="Times New Roman" pitchFamily="18" charset="0"/>
              </a:rPr>
              <a:t> </a:t>
            </a:r>
            <a:r>
              <a:rPr lang="cs-CZ" sz="2000" i="1" dirty="0" err="1">
                <a:latin typeface="Times New Roman" pitchFamily="18" charset="0"/>
              </a:rPr>
              <a:t>general</a:t>
            </a:r>
            <a:r>
              <a:rPr lang="cs-CZ" sz="2000" i="1" dirty="0">
                <a:latin typeface="Times New Roman" pitchFamily="18" charset="0"/>
              </a:rPr>
              <a:t> </a:t>
            </a:r>
            <a:r>
              <a:rPr lang="cs-CZ" sz="2000" i="1" dirty="0" err="1">
                <a:latin typeface="Times New Roman" pitchFamily="18" charset="0"/>
              </a:rPr>
              <a:t>substitution</a:t>
            </a:r>
            <a:r>
              <a:rPr lang="cs-CZ" sz="2000" dirty="0">
                <a:latin typeface="Times New Roman" pitchFamily="18" charset="0"/>
              </a:rPr>
              <a:t>.</a:t>
            </a:r>
          </a:p>
          <a:p>
            <a:r>
              <a:rPr lang="cs-CZ" sz="2000" dirty="0">
                <a:latin typeface="Times New Roman" pitchFamily="18" charset="0"/>
              </a:rPr>
              <a:t> </a:t>
            </a:r>
            <a:endParaRPr lang="cs-CZ" sz="2000" b="1" dirty="0">
              <a:latin typeface="Times New Roman" pitchFamily="18" charset="0"/>
            </a:endParaRPr>
          </a:p>
          <a:p>
            <a:r>
              <a:rPr lang="cs-CZ" sz="2000" b="1" dirty="0">
                <a:latin typeface="Times New Roman" pitchFamily="18" charset="0"/>
              </a:rPr>
              <a:t> § 570 </a:t>
            </a:r>
            <a:r>
              <a:rPr lang="cs-CZ" sz="2000" b="1" dirty="0" err="1" smtClean="0">
                <a:latin typeface="Times New Roman" pitchFamily="18" charset="0"/>
              </a:rPr>
              <a:t>Proposal</a:t>
            </a:r>
            <a:r>
              <a:rPr lang="cs-CZ" sz="2000" b="1" dirty="0" smtClean="0">
                <a:latin typeface="Times New Roman" pitchFamily="18" charset="0"/>
              </a:rPr>
              <a:t> Civil </a:t>
            </a:r>
            <a:r>
              <a:rPr lang="cs-CZ" sz="2000" b="1" dirty="0" err="1" smtClean="0">
                <a:latin typeface="Times New Roman" pitchFamily="18" charset="0"/>
              </a:rPr>
              <a:t>Code</a:t>
            </a:r>
            <a:r>
              <a:rPr lang="cs-CZ" sz="2000" b="1" dirty="0" smtClean="0">
                <a:latin typeface="Times New Roman" pitchFamily="18" charset="0"/>
              </a:rPr>
              <a:t> </a:t>
            </a:r>
            <a:r>
              <a:rPr lang="cs-CZ" sz="2000" b="1" dirty="0">
                <a:latin typeface="Times New Roman" pitchFamily="18" charset="0"/>
              </a:rPr>
              <a:t>1937</a:t>
            </a:r>
          </a:p>
          <a:p>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testator</a:t>
            </a:r>
            <a:r>
              <a:rPr lang="cs-CZ" sz="2000" i="1" dirty="0">
                <a:latin typeface="Times New Roman" pitchFamily="18" charset="0"/>
              </a:rPr>
              <a:t> </a:t>
            </a:r>
            <a:r>
              <a:rPr lang="cs-CZ" sz="2000" i="1" dirty="0" err="1">
                <a:latin typeface="Times New Roman" pitchFamily="18" charset="0"/>
              </a:rPr>
              <a:t>may</a:t>
            </a:r>
            <a:r>
              <a:rPr lang="cs-CZ" sz="2000" i="1" dirty="0">
                <a:latin typeface="Times New Roman" pitchFamily="18" charset="0"/>
              </a:rPr>
              <a:t> </a:t>
            </a:r>
            <a:r>
              <a:rPr lang="cs-CZ" sz="2000" i="1" dirty="0" err="1">
                <a:latin typeface="Times New Roman" pitchFamily="18" charset="0"/>
              </a:rPr>
              <a:t>order</a:t>
            </a:r>
            <a:r>
              <a:rPr lang="cs-CZ" sz="2000" i="1" dirty="0">
                <a:latin typeface="Times New Roman" pitchFamily="18" charset="0"/>
              </a:rPr>
              <a:t>, </a:t>
            </a:r>
            <a:r>
              <a:rPr lang="cs-CZ" sz="2000" i="1" dirty="0" err="1">
                <a:latin typeface="Times New Roman" pitchFamily="18" charset="0"/>
              </a:rPr>
              <a:t>that</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decedent’s</a:t>
            </a:r>
            <a:r>
              <a:rPr lang="cs-CZ" sz="2000" i="1" dirty="0">
                <a:latin typeface="Times New Roman" pitchFamily="18" charset="0"/>
              </a:rPr>
              <a:t> </a:t>
            </a:r>
            <a:r>
              <a:rPr lang="cs-CZ" sz="2000" i="1" dirty="0" err="1">
                <a:latin typeface="Times New Roman" pitchFamily="18" charset="0"/>
              </a:rPr>
              <a:t>estate</a:t>
            </a:r>
            <a:r>
              <a:rPr lang="cs-CZ" sz="2000" i="1" dirty="0">
                <a:latin typeface="Times New Roman" pitchFamily="18" charset="0"/>
              </a:rPr>
              <a:t> </a:t>
            </a:r>
            <a:r>
              <a:rPr lang="cs-CZ" sz="2000" i="1" dirty="0" err="1">
                <a:latin typeface="Times New Roman" pitchFamily="18" charset="0"/>
              </a:rPr>
              <a:t>shall</a:t>
            </a:r>
            <a:r>
              <a:rPr lang="cs-CZ" sz="2000" i="1" dirty="0">
                <a:latin typeface="Times New Roman" pitchFamily="18" charset="0"/>
              </a:rPr>
              <a:t> </a:t>
            </a:r>
            <a:r>
              <a:rPr lang="cs-CZ" sz="2000" i="1" dirty="0" err="1">
                <a:latin typeface="Times New Roman" pitchFamily="18" charset="0"/>
              </a:rPr>
              <a:t>after</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death</a:t>
            </a:r>
            <a:r>
              <a:rPr lang="cs-CZ" sz="2000" i="1" dirty="0">
                <a:latin typeface="Times New Roman" pitchFamily="18" charset="0"/>
              </a:rPr>
              <a:t> </a:t>
            </a:r>
            <a:r>
              <a:rPr lang="cs-CZ" sz="2000" i="1" dirty="0" err="1">
                <a:latin typeface="Times New Roman" pitchFamily="18" charset="0"/>
              </a:rPr>
              <a:t>of</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heir</a:t>
            </a:r>
            <a:r>
              <a:rPr lang="cs-CZ" sz="2000" i="1" dirty="0">
                <a:latin typeface="Times New Roman" pitchFamily="18" charset="0"/>
              </a:rPr>
              <a:t> </a:t>
            </a:r>
            <a:r>
              <a:rPr lang="cs-CZ" sz="2000" i="1" dirty="0" err="1">
                <a:latin typeface="Times New Roman" pitchFamily="18" charset="0"/>
              </a:rPr>
              <a:t>or</a:t>
            </a:r>
            <a:r>
              <a:rPr lang="cs-CZ" sz="2000" i="1" dirty="0">
                <a:latin typeface="Times New Roman" pitchFamily="18" charset="0"/>
              </a:rPr>
              <a:t> in </a:t>
            </a:r>
            <a:r>
              <a:rPr lang="cs-CZ" sz="2000" i="1" dirty="0" err="1">
                <a:latin typeface="Times New Roman" pitchFamily="18" charset="0"/>
              </a:rPr>
              <a:t>other</a:t>
            </a:r>
            <a:r>
              <a:rPr lang="cs-CZ" sz="2000" i="1" dirty="0">
                <a:latin typeface="Times New Roman" pitchFamily="18" charset="0"/>
              </a:rPr>
              <a:t> </a:t>
            </a:r>
            <a:r>
              <a:rPr lang="cs-CZ" sz="2000" i="1" dirty="0" err="1">
                <a:latin typeface="Times New Roman" pitchFamily="18" charset="0"/>
              </a:rPr>
              <a:t>cases</a:t>
            </a:r>
            <a:r>
              <a:rPr lang="cs-CZ" sz="2000" i="1" dirty="0">
                <a:latin typeface="Times New Roman" pitchFamily="18" charset="0"/>
              </a:rPr>
              <a:t> /</a:t>
            </a:r>
            <a:r>
              <a:rPr lang="cs-CZ" sz="2000" i="1" dirty="0" err="1">
                <a:latin typeface="Times New Roman" pitchFamily="18" charset="0"/>
              </a:rPr>
              <a:t>e</a:t>
            </a:r>
            <a:r>
              <a:rPr lang="cs-CZ" sz="2000" i="1" dirty="0">
                <a:latin typeface="Times New Roman" pitchFamily="18" charset="0"/>
              </a:rPr>
              <a:t>. g. </a:t>
            </a:r>
            <a:r>
              <a:rPr lang="cs-CZ" sz="2000" i="1" dirty="0" err="1">
                <a:latin typeface="Times New Roman" pitchFamily="18" charset="0"/>
              </a:rPr>
              <a:t>five</a:t>
            </a:r>
            <a:r>
              <a:rPr lang="cs-CZ" sz="2000" i="1" dirty="0">
                <a:latin typeface="Times New Roman" pitchFamily="18" charset="0"/>
              </a:rPr>
              <a:t> </a:t>
            </a:r>
            <a:r>
              <a:rPr lang="cs-CZ" sz="2000" i="1" dirty="0" err="1">
                <a:latin typeface="Times New Roman" pitchFamily="18" charset="0"/>
              </a:rPr>
              <a:t>years</a:t>
            </a:r>
            <a:r>
              <a:rPr lang="cs-CZ" sz="2000" i="1" dirty="0">
                <a:latin typeface="Times New Roman" pitchFamily="18" charset="0"/>
              </a:rPr>
              <a:t>/ </a:t>
            </a:r>
            <a:r>
              <a:rPr lang="cs-CZ" sz="2000" i="1" dirty="0" err="1">
                <a:latin typeface="Times New Roman" pitchFamily="18" charset="0"/>
              </a:rPr>
              <a:t>pass</a:t>
            </a:r>
            <a:r>
              <a:rPr lang="cs-CZ" sz="2000" i="1" dirty="0">
                <a:latin typeface="Times New Roman" pitchFamily="18" charset="0"/>
              </a:rPr>
              <a:t> to </a:t>
            </a:r>
            <a:r>
              <a:rPr lang="cs-CZ" sz="2000" i="1" dirty="0" err="1">
                <a:latin typeface="Times New Roman" pitchFamily="18" charset="0"/>
              </a:rPr>
              <a:t>other</a:t>
            </a:r>
            <a:r>
              <a:rPr lang="cs-CZ" sz="2000" i="1" dirty="0">
                <a:latin typeface="Times New Roman" pitchFamily="18" charset="0"/>
              </a:rPr>
              <a:t> person.</a:t>
            </a:r>
          </a:p>
          <a:p>
            <a:endParaRPr lang="cs-CZ" sz="2000" dirty="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ovéPole 1"/>
          <p:cNvSpPr txBox="1">
            <a:spLocks noChangeArrowheads="1"/>
          </p:cNvSpPr>
          <p:nvPr/>
        </p:nvSpPr>
        <p:spPr bwMode="auto">
          <a:xfrm>
            <a:off x="755650" y="404813"/>
            <a:ext cx="7704138" cy="5108575"/>
          </a:xfrm>
          <a:prstGeom prst="rect">
            <a:avLst/>
          </a:prstGeom>
          <a:noFill/>
          <a:ln w="9525">
            <a:noFill/>
            <a:miter lim="800000"/>
            <a:headEnd/>
            <a:tailEnd/>
          </a:ln>
        </p:spPr>
        <p:txBody>
          <a:bodyPr>
            <a:spAutoFit/>
          </a:bodyPr>
          <a:lstStyle/>
          <a:p>
            <a:pPr algn="ctr"/>
            <a:r>
              <a:rPr lang="cs-CZ" sz="2400" b="1" dirty="0">
                <a:latin typeface="Times New Roman" pitchFamily="18" charset="0"/>
              </a:rPr>
              <a:t>Civil </a:t>
            </a:r>
            <a:r>
              <a:rPr lang="cs-CZ" sz="2400" b="1" dirty="0" err="1">
                <a:latin typeface="Times New Roman" pitchFamily="18" charset="0"/>
              </a:rPr>
              <a:t>Code</a:t>
            </a:r>
            <a:r>
              <a:rPr lang="cs-CZ" sz="2400" b="1" dirty="0">
                <a:latin typeface="Times New Roman" pitchFamily="18" charset="0"/>
              </a:rPr>
              <a:t> 1950  a Civil </a:t>
            </a:r>
            <a:r>
              <a:rPr lang="cs-CZ" sz="2400" b="1" dirty="0" err="1">
                <a:latin typeface="Times New Roman" pitchFamily="18" charset="0"/>
              </a:rPr>
              <a:t>Code</a:t>
            </a:r>
            <a:r>
              <a:rPr lang="cs-CZ" sz="2400" b="1" dirty="0">
                <a:latin typeface="Times New Roman" pitchFamily="18" charset="0"/>
              </a:rPr>
              <a:t> 1964 </a:t>
            </a:r>
            <a:r>
              <a:rPr lang="cs-CZ" sz="2400" b="1" dirty="0" err="1">
                <a:latin typeface="Times New Roman" pitchFamily="18" charset="0"/>
              </a:rPr>
              <a:t>and</a:t>
            </a:r>
            <a:r>
              <a:rPr lang="cs-CZ" sz="2400" b="1" dirty="0">
                <a:latin typeface="Times New Roman" pitchFamily="18" charset="0"/>
              </a:rPr>
              <a:t> </a:t>
            </a:r>
            <a:r>
              <a:rPr lang="cs-CZ" sz="2400" b="1" dirty="0" err="1">
                <a:latin typeface="Times New Roman" pitchFamily="18" charset="0"/>
              </a:rPr>
              <a:t>principle</a:t>
            </a:r>
            <a:r>
              <a:rPr lang="cs-CZ" sz="2400" b="1" dirty="0">
                <a:latin typeface="Times New Roman" pitchFamily="18" charset="0"/>
              </a:rPr>
              <a:t> „SEMEL HERES, SEMPER HERES“</a:t>
            </a:r>
          </a:p>
          <a:p>
            <a:pPr algn="just"/>
            <a:endParaRPr lang="cs-CZ" sz="2000" b="1" dirty="0">
              <a:latin typeface="Times New Roman" pitchFamily="18" charset="0"/>
            </a:endParaRPr>
          </a:p>
          <a:p>
            <a:pPr algn="just"/>
            <a:r>
              <a:rPr lang="cs-CZ" sz="2000" b="1" dirty="0">
                <a:latin typeface="Times New Roman" pitchFamily="18" charset="0"/>
              </a:rPr>
              <a:t>Civil </a:t>
            </a:r>
            <a:r>
              <a:rPr lang="cs-CZ" sz="2000" b="1" dirty="0" err="1">
                <a:latin typeface="Times New Roman" pitchFamily="18" charset="0"/>
              </a:rPr>
              <a:t>code</a:t>
            </a:r>
            <a:r>
              <a:rPr lang="cs-CZ" sz="2000" b="1" dirty="0">
                <a:latin typeface="Times New Roman" pitchFamily="18" charset="0"/>
              </a:rPr>
              <a:t> 1950 – </a:t>
            </a:r>
            <a:r>
              <a:rPr lang="cs-CZ" sz="2000" b="1" dirty="0" err="1">
                <a:latin typeface="Times New Roman" pitchFamily="18" charset="0"/>
              </a:rPr>
              <a:t>Act</a:t>
            </a:r>
            <a:r>
              <a:rPr lang="cs-CZ" sz="2000" b="1" dirty="0">
                <a:latin typeface="Times New Roman" pitchFamily="18" charset="0"/>
              </a:rPr>
              <a:t> No. 141/1950 </a:t>
            </a:r>
            <a:r>
              <a:rPr lang="cs-CZ" sz="2000" b="1" dirty="0" err="1">
                <a:latin typeface="Times New Roman" pitchFamily="18" charset="0"/>
              </a:rPr>
              <a:t>Coll</a:t>
            </a:r>
            <a:r>
              <a:rPr lang="cs-CZ" sz="2000" b="1" dirty="0">
                <a:latin typeface="Times New Roman" pitchFamily="18" charset="0"/>
              </a:rPr>
              <a:t>.</a:t>
            </a:r>
          </a:p>
          <a:p>
            <a:pPr algn="just"/>
            <a:r>
              <a:rPr lang="cs-CZ" sz="2000" dirty="0">
                <a:latin typeface="Times New Roman" pitchFamily="18" charset="0"/>
              </a:rPr>
              <a:t>§ 550 </a:t>
            </a:r>
            <a:r>
              <a:rPr lang="cs-CZ" sz="2000" b="1" dirty="0">
                <a:latin typeface="Times New Roman" pitchFamily="18" charset="0"/>
              </a:rPr>
              <a:t>: </a:t>
            </a:r>
            <a:r>
              <a:rPr lang="cs-CZ" sz="2000" i="1" dirty="0" err="1">
                <a:latin typeface="Times New Roman" pitchFamily="18" charset="0"/>
              </a:rPr>
              <a:t>Condition</a:t>
            </a:r>
            <a:r>
              <a:rPr lang="cs-CZ" sz="2000" i="1" dirty="0">
                <a:latin typeface="Times New Roman" pitchFamily="18" charset="0"/>
              </a:rPr>
              <a:t>, </a:t>
            </a:r>
            <a:r>
              <a:rPr lang="cs-CZ" sz="2000" i="1" dirty="0" err="1">
                <a:latin typeface="Times New Roman" pitchFamily="18" charset="0"/>
              </a:rPr>
              <a:t>restricting</a:t>
            </a:r>
            <a:r>
              <a:rPr lang="cs-CZ" sz="2000" i="1" dirty="0">
                <a:latin typeface="Times New Roman" pitchFamily="18" charset="0"/>
              </a:rPr>
              <a:t> </a:t>
            </a:r>
            <a:r>
              <a:rPr lang="cs-CZ" sz="2000" i="1" dirty="0" err="1">
                <a:latin typeface="Times New Roman" pitchFamily="18" charset="0"/>
              </a:rPr>
              <a:t>appointmet</a:t>
            </a:r>
            <a:r>
              <a:rPr lang="cs-CZ" sz="2000" i="1" dirty="0">
                <a:latin typeface="Times New Roman" pitchFamily="18" charset="0"/>
              </a:rPr>
              <a:t> </a:t>
            </a:r>
            <a:r>
              <a:rPr lang="cs-CZ" sz="2000" i="1" dirty="0" err="1">
                <a:latin typeface="Times New Roman" pitchFamily="18" charset="0"/>
              </a:rPr>
              <a:t>of</a:t>
            </a:r>
            <a:r>
              <a:rPr lang="cs-CZ" sz="2000" i="1" dirty="0">
                <a:latin typeface="Times New Roman" pitchFamily="18" charset="0"/>
              </a:rPr>
              <a:t> </a:t>
            </a:r>
            <a:r>
              <a:rPr lang="cs-CZ" sz="2000" i="1" dirty="0" err="1">
                <a:latin typeface="Times New Roman" pitchFamily="18" charset="0"/>
              </a:rPr>
              <a:t>an</a:t>
            </a:r>
            <a:r>
              <a:rPr lang="cs-CZ" sz="2000" i="1" dirty="0">
                <a:latin typeface="Times New Roman" pitchFamily="18" charset="0"/>
              </a:rPr>
              <a:t> </a:t>
            </a:r>
            <a:r>
              <a:rPr lang="cs-CZ" sz="2000" i="1" dirty="0" err="1">
                <a:latin typeface="Times New Roman" pitchFamily="18" charset="0"/>
              </a:rPr>
              <a:t>heir</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void</a:t>
            </a:r>
            <a:r>
              <a:rPr lang="cs-CZ" sz="2000" i="1" dirty="0">
                <a:latin typeface="Times New Roman" pitchFamily="18" charset="0"/>
              </a:rPr>
              <a:t>. </a:t>
            </a:r>
            <a:r>
              <a:rPr lang="cs-CZ" sz="2000" i="1" dirty="0" err="1">
                <a:latin typeface="Times New Roman" pitchFamily="18" charset="0"/>
              </a:rPr>
              <a:t>Testamentary</a:t>
            </a:r>
            <a:r>
              <a:rPr lang="cs-CZ" sz="2000" i="1" dirty="0">
                <a:latin typeface="Times New Roman" pitchFamily="18" charset="0"/>
              </a:rPr>
              <a:t> </a:t>
            </a:r>
            <a:r>
              <a:rPr lang="cs-CZ" sz="2000" i="1" dirty="0" err="1">
                <a:latin typeface="Times New Roman" pitchFamily="18" charset="0"/>
              </a:rPr>
              <a:t>provision</a:t>
            </a:r>
            <a:r>
              <a:rPr lang="cs-CZ" sz="2000" i="1" dirty="0">
                <a:latin typeface="Times New Roman" pitchFamily="18" charset="0"/>
              </a:rPr>
              <a:t>, </a:t>
            </a:r>
            <a:r>
              <a:rPr lang="cs-CZ" sz="2000" i="1" dirty="0" err="1">
                <a:latin typeface="Times New Roman" pitchFamily="18" charset="0"/>
              </a:rPr>
              <a:t>stating</a:t>
            </a:r>
            <a:r>
              <a:rPr lang="cs-CZ" sz="2000" i="1" dirty="0">
                <a:latin typeface="Times New Roman" pitchFamily="18" charset="0"/>
              </a:rPr>
              <a:t> </a:t>
            </a:r>
            <a:r>
              <a:rPr lang="cs-CZ" sz="2000" i="1" dirty="0" err="1">
                <a:latin typeface="Times New Roman" pitchFamily="18" charset="0"/>
              </a:rPr>
              <a:t>that</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heir</a:t>
            </a:r>
            <a:r>
              <a:rPr lang="cs-CZ" sz="2000" i="1" dirty="0">
                <a:latin typeface="Times New Roman" pitchFamily="18" charset="0"/>
              </a:rPr>
              <a:t> </a:t>
            </a:r>
            <a:r>
              <a:rPr lang="cs-CZ" sz="2000" i="1" dirty="0" err="1">
                <a:latin typeface="Times New Roman" pitchFamily="18" charset="0"/>
              </a:rPr>
              <a:t>shall</a:t>
            </a:r>
            <a:r>
              <a:rPr lang="cs-CZ" sz="2000" i="1" dirty="0">
                <a:latin typeface="Times New Roman" pitchFamily="18" charset="0"/>
              </a:rPr>
              <a:t> </a:t>
            </a:r>
            <a:r>
              <a:rPr lang="cs-CZ" sz="2000" i="1" dirty="0" err="1">
                <a:latin typeface="Times New Roman" pitchFamily="18" charset="0"/>
              </a:rPr>
              <a:t>acquire</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decedent’s</a:t>
            </a:r>
            <a:r>
              <a:rPr lang="cs-CZ" sz="2000" i="1" dirty="0">
                <a:latin typeface="Times New Roman" pitchFamily="18" charset="0"/>
              </a:rPr>
              <a:t> </a:t>
            </a:r>
            <a:r>
              <a:rPr lang="cs-CZ" sz="2000" i="1" dirty="0" err="1">
                <a:latin typeface="Times New Roman" pitchFamily="18" charset="0"/>
              </a:rPr>
              <a:t>estate</a:t>
            </a:r>
            <a:r>
              <a:rPr lang="cs-CZ" sz="2000" i="1" dirty="0">
                <a:latin typeface="Times New Roman" pitchFamily="18" charset="0"/>
              </a:rPr>
              <a:t> </a:t>
            </a:r>
            <a:r>
              <a:rPr lang="cs-CZ" sz="2000" i="1" dirty="0" err="1">
                <a:latin typeface="Times New Roman" pitchFamily="18" charset="0"/>
              </a:rPr>
              <a:t>only</a:t>
            </a:r>
            <a:r>
              <a:rPr lang="cs-CZ" sz="2000" i="1" dirty="0">
                <a:latin typeface="Times New Roman" pitchFamily="18" charset="0"/>
              </a:rPr>
              <a:t> </a:t>
            </a:r>
            <a:r>
              <a:rPr lang="cs-CZ" sz="2000" i="1" dirty="0" err="1">
                <a:latin typeface="Times New Roman" pitchFamily="18" charset="0"/>
              </a:rPr>
              <a:t>temporarily</a:t>
            </a:r>
            <a:r>
              <a:rPr lang="cs-CZ" sz="2000" i="1" dirty="0">
                <a:latin typeface="Times New Roman" pitchFamily="18" charset="0"/>
              </a:rPr>
              <a:t> </a:t>
            </a:r>
            <a:r>
              <a:rPr lang="cs-CZ" sz="2000" i="1" dirty="0" err="1">
                <a:latin typeface="Times New Roman" pitchFamily="18" charset="0"/>
              </a:rPr>
              <a:t>or</a:t>
            </a:r>
            <a:r>
              <a:rPr lang="cs-CZ" sz="2000" i="1" dirty="0">
                <a:latin typeface="Times New Roman" pitchFamily="18" charset="0"/>
              </a:rPr>
              <a:t> </a:t>
            </a:r>
            <a:r>
              <a:rPr lang="cs-CZ" sz="2000" i="1" dirty="0" err="1">
                <a:latin typeface="Times New Roman" pitchFamily="18" charset="0"/>
              </a:rPr>
              <a:t>later</a:t>
            </a:r>
            <a:r>
              <a:rPr lang="cs-CZ" sz="2000" i="1" dirty="0">
                <a:latin typeface="Times New Roman" pitchFamily="18" charset="0"/>
              </a:rPr>
              <a:t> </a:t>
            </a:r>
            <a:r>
              <a:rPr lang="cs-CZ" sz="2000" i="1" dirty="0" err="1">
                <a:latin typeface="Times New Roman" pitchFamily="18" charset="0"/>
              </a:rPr>
              <a:t>than</a:t>
            </a:r>
            <a:r>
              <a:rPr lang="cs-CZ" sz="2000" i="1" dirty="0">
                <a:latin typeface="Times New Roman" pitchFamily="18" charset="0"/>
              </a:rPr>
              <a:t> </a:t>
            </a:r>
            <a:r>
              <a:rPr lang="cs-CZ" sz="2000" i="1" dirty="0" err="1">
                <a:latin typeface="Times New Roman" pitchFamily="18" charset="0"/>
              </a:rPr>
              <a:t>at</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day</a:t>
            </a:r>
            <a:r>
              <a:rPr lang="cs-CZ" sz="2000" i="1" dirty="0">
                <a:latin typeface="Times New Roman" pitchFamily="18" charset="0"/>
              </a:rPr>
              <a:t> </a:t>
            </a:r>
            <a:r>
              <a:rPr lang="cs-CZ" sz="2000" i="1" dirty="0" err="1">
                <a:latin typeface="Times New Roman" pitchFamily="18" charset="0"/>
              </a:rPr>
              <a:t>of</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testator’s</a:t>
            </a:r>
            <a:r>
              <a:rPr lang="cs-CZ" sz="2000" i="1" dirty="0">
                <a:latin typeface="Times New Roman" pitchFamily="18" charset="0"/>
              </a:rPr>
              <a:t> </a:t>
            </a:r>
            <a:r>
              <a:rPr lang="cs-CZ" sz="2000" i="1" dirty="0" err="1">
                <a:latin typeface="Times New Roman" pitchFamily="18" charset="0"/>
              </a:rPr>
              <a:t>death</a:t>
            </a:r>
            <a:r>
              <a:rPr lang="cs-CZ" sz="2000" i="1" dirty="0">
                <a:latin typeface="Times New Roman" pitchFamily="18" charset="0"/>
              </a:rPr>
              <a:t>, as </a:t>
            </a:r>
            <a:r>
              <a:rPr lang="cs-CZ" sz="2000" i="1" dirty="0" err="1">
                <a:latin typeface="Times New Roman" pitchFamily="18" charset="0"/>
              </a:rPr>
              <a:t>well</a:t>
            </a:r>
            <a:r>
              <a:rPr lang="cs-CZ" sz="2000" i="1" dirty="0">
                <a:latin typeface="Times New Roman" pitchFamily="18" charset="0"/>
              </a:rPr>
              <a:t> as </a:t>
            </a:r>
            <a:r>
              <a:rPr lang="cs-CZ" sz="2000" i="1" dirty="0" err="1">
                <a:latin typeface="Times New Roman" pitchFamily="18" charset="0"/>
              </a:rPr>
              <a:t>testamentary</a:t>
            </a:r>
            <a:r>
              <a:rPr lang="cs-CZ" sz="2000" i="1" dirty="0">
                <a:latin typeface="Times New Roman" pitchFamily="18" charset="0"/>
              </a:rPr>
              <a:t> </a:t>
            </a:r>
            <a:r>
              <a:rPr lang="cs-CZ" sz="2000" i="1" dirty="0" err="1">
                <a:latin typeface="Times New Roman" pitchFamily="18" charset="0"/>
              </a:rPr>
              <a:t>provision</a:t>
            </a:r>
            <a:r>
              <a:rPr lang="cs-CZ" sz="2000" i="1" dirty="0">
                <a:latin typeface="Times New Roman" pitchFamily="18" charset="0"/>
              </a:rPr>
              <a:t> </a:t>
            </a:r>
            <a:r>
              <a:rPr lang="cs-CZ" sz="2000" i="1" dirty="0" err="1">
                <a:latin typeface="Times New Roman" pitchFamily="18" charset="0"/>
              </a:rPr>
              <a:t>about</a:t>
            </a:r>
            <a:r>
              <a:rPr lang="cs-CZ" sz="2000" i="1" dirty="0">
                <a:latin typeface="Times New Roman" pitchFamily="18" charset="0"/>
              </a:rPr>
              <a:t> person on </a:t>
            </a:r>
            <a:r>
              <a:rPr lang="cs-CZ" sz="2000" i="1" dirty="0" err="1">
                <a:latin typeface="Times New Roman" pitchFamily="18" charset="0"/>
              </a:rPr>
              <a:t>whom</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decedent’s</a:t>
            </a:r>
            <a:r>
              <a:rPr lang="cs-CZ" sz="2000" i="1" dirty="0">
                <a:latin typeface="Times New Roman" pitchFamily="18" charset="0"/>
              </a:rPr>
              <a:t> </a:t>
            </a:r>
            <a:r>
              <a:rPr lang="cs-CZ" sz="2000" i="1" dirty="0" err="1">
                <a:latin typeface="Times New Roman" pitchFamily="18" charset="0"/>
              </a:rPr>
              <a:t>estate</a:t>
            </a:r>
            <a:r>
              <a:rPr lang="cs-CZ" sz="2000" i="1" dirty="0">
                <a:latin typeface="Times New Roman" pitchFamily="18" charset="0"/>
              </a:rPr>
              <a:t> </a:t>
            </a:r>
            <a:r>
              <a:rPr lang="cs-CZ" sz="2000" i="1" dirty="0" err="1">
                <a:latin typeface="Times New Roman" pitchFamily="18" charset="0"/>
              </a:rPr>
              <a:t>shall</a:t>
            </a:r>
            <a:r>
              <a:rPr lang="cs-CZ" sz="2000" i="1" dirty="0">
                <a:latin typeface="Times New Roman" pitchFamily="18" charset="0"/>
              </a:rPr>
              <a:t> </a:t>
            </a:r>
            <a:r>
              <a:rPr lang="cs-CZ" sz="2000" i="1" dirty="0" err="1">
                <a:latin typeface="Times New Roman" pitchFamily="18" charset="0"/>
              </a:rPr>
              <a:t>pass</a:t>
            </a:r>
            <a:r>
              <a:rPr lang="cs-CZ" sz="2000" i="1" dirty="0">
                <a:latin typeface="Times New Roman" pitchFamily="18" charset="0"/>
              </a:rPr>
              <a:t> </a:t>
            </a:r>
            <a:r>
              <a:rPr lang="cs-CZ" sz="2000" i="1" dirty="0" err="1">
                <a:latin typeface="Times New Roman" pitchFamily="18" charset="0"/>
              </a:rPr>
              <a:t>after</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death</a:t>
            </a:r>
            <a:r>
              <a:rPr lang="cs-CZ" sz="2000" i="1" dirty="0">
                <a:latin typeface="Times New Roman" pitchFamily="18" charset="0"/>
              </a:rPr>
              <a:t> </a:t>
            </a:r>
            <a:r>
              <a:rPr lang="cs-CZ" sz="2000" i="1" dirty="0" err="1">
                <a:latin typeface="Times New Roman" pitchFamily="18" charset="0"/>
              </a:rPr>
              <a:t>of</a:t>
            </a:r>
            <a:r>
              <a:rPr lang="cs-CZ" sz="2000" i="1" dirty="0">
                <a:latin typeface="Times New Roman" pitchFamily="18" charset="0"/>
              </a:rPr>
              <a:t>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heir</a:t>
            </a:r>
            <a:r>
              <a:rPr lang="cs-CZ" sz="2000" i="1" dirty="0">
                <a:latin typeface="Times New Roman" pitchFamily="18" charset="0"/>
              </a:rPr>
              <a:t>… </a:t>
            </a:r>
            <a:r>
              <a:rPr lang="cs-CZ" sz="2000" i="1" dirty="0" err="1">
                <a:latin typeface="Times New Roman" pitchFamily="18" charset="0"/>
              </a:rPr>
              <a:t>is</a:t>
            </a:r>
            <a:r>
              <a:rPr lang="cs-CZ" sz="2000" i="1" dirty="0">
                <a:latin typeface="Times New Roman" pitchFamily="18" charset="0"/>
              </a:rPr>
              <a:t> </a:t>
            </a:r>
            <a:r>
              <a:rPr lang="cs-CZ" sz="2000" i="1" dirty="0" err="1">
                <a:latin typeface="Times New Roman" pitchFamily="18" charset="0"/>
              </a:rPr>
              <a:t>void</a:t>
            </a:r>
            <a:r>
              <a:rPr lang="cs-CZ" sz="2000" i="1" dirty="0">
                <a:latin typeface="Times New Roman" pitchFamily="18" charset="0"/>
              </a:rPr>
              <a:t>.</a:t>
            </a:r>
          </a:p>
          <a:p>
            <a:pPr algn="just"/>
            <a:r>
              <a:rPr lang="cs-CZ" sz="2000" dirty="0">
                <a:latin typeface="Times New Roman" pitchFamily="18" charset="0"/>
              </a:rPr>
              <a:t> </a:t>
            </a:r>
          </a:p>
          <a:p>
            <a:pPr algn="just"/>
            <a:endParaRPr lang="cs-CZ" sz="2000" dirty="0">
              <a:latin typeface="Times New Roman" pitchFamily="18" charset="0"/>
            </a:endParaRPr>
          </a:p>
          <a:p>
            <a:pPr algn="just"/>
            <a:r>
              <a:rPr lang="cs-CZ" sz="2000" b="1" dirty="0">
                <a:latin typeface="Times New Roman" pitchFamily="18" charset="0"/>
              </a:rPr>
              <a:t>Civil </a:t>
            </a:r>
            <a:r>
              <a:rPr lang="cs-CZ" sz="2000" b="1" dirty="0" err="1">
                <a:latin typeface="Times New Roman" pitchFamily="18" charset="0"/>
              </a:rPr>
              <a:t>Code</a:t>
            </a:r>
            <a:r>
              <a:rPr lang="cs-CZ" sz="2000" b="1" dirty="0">
                <a:latin typeface="Times New Roman" pitchFamily="18" charset="0"/>
              </a:rPr>
              <a:t> 1964 </a:t>
            </a:r>
            <a:r>
              <a:rPr lang="cs-CZ" sz="2000" b="1" dirty="0" err="1">
                <a:latin typeface="Times New Roman" pitchFamily="18" charset="0"/>
              </a:rPr>
              <a:t>Act</a:t>
            </a:r>
            <a:r>
              <a:rPr lang="cs-CZ" sz="2000" b="1" dirty="0">
                <a:latin typeface="Times New Roman" pitchFamily="18" charset="0"/>
              </a:rPr>
              <a:t>. No. 40/1964 </a:t>
            </a:r>
            <a:r>
              <a:rPr lang="cs-CZ" sz="2000" b="1" dirty="0" err="1">
                <a:latin typeface="Times New Roman" pitchFamily="18" charset="0"/>
              </a:rPr>
              <a:t>Coll</a:t>
            </a:r>
            <a:r>
              <a:rPr lang="cs-CZ" sz="2000" b="1" dirty="0">
                <a:latin typeface="Times New Roman" pitchFamily="18" charset="0"/>
              </a:rPr>
              <a:t>.</a:t>
            </a:r>
          </a:p>
          <a:p>
            <a:pPr algn="just"/>
            <a:r>
              <a:rPr lang="cs-CZ" sz="2000" dirty="0">
                <a:latin typeface="Times New Roman" pitchFamily="18" charset="0"/>
              </a:rPr>
              <a:t> § 478</a:t>
            </a:r>
            <a:r>
              <a:rPr lang="cs-CZ" sz="2000" b="1" dirty="0">
                <a:latin typeface="Times New Roman" pitchFamily="18" charset="0"/>
              </a:rPr>
              <a:t>:  </a:t>
            </a:r>
            <a:r>
              <a:rPr lang="cs-CZ" sz="2000" i="1" dirty="0">
                <a:latin typeface="Times New Roman" pitchFamily="18" charset="0"/>
              </a:rPr>
              <a:t>„</a:t>
            </a:r>
            <a:r>
              <a:rPr lang="cs-CZ" sz="2000" i="1" dirty="0" err="1">
                <a:latin typeface="Times New Roman" pitchFamily="18" charset="0"/>
              </a:rPr>
              <a:t>Any</a:t>
            </a:r>
            <a:r>
              <a:rPr lang="cs-CZ" sz="2000" i="1" dirty="0">
                <a:latin typeface="Times New Roman" pitchFamily="18" charset="0"/>
              </a:rPr>
              <a:t> </a:t>
            </a:r>
            <a:r>
              <a:rPr lang="cs-CZ" sz="2000" i="1" dirty="0" err="1">
                <a:latin typeface="Times New Roman" pitchFamily="18" charset="0"/>
              </a:rPr>
              <a:t>condition</a:t>
            </a:r>
            <a:r>
              <a:rPr lang="cs-CZ" sz="2000" i="1" dirty="0">
                <a:latin typeface="Times New Roman" pitchFamily="18" charset="0"/>
              </a:rPr>
              <a:t> </a:t>
            </a:r>
            <a:r>
              <a:rPr lang="cs-CZ" sz="2000" i="1" dirty="0" err="1">
                <a:latin typeface="Times New Roman" pitchFamily="18" charset="0"/>
              </a:rPr>
              <a:t>attached</a:t>
            </a:r>
            <a:r>
              <a:rPr lang="cs-CZ" sz="2000" i="1" dirty="0">
                <a:latin typeface="Times New Roman" pitchFamily="18" charset="0"/>
              </a:rPr>
              <a:t> to </a:t>
            </a:r>
            <a:r>
              <a:rPr lang="cs-CZ" sz="2000" i="1" dirty="0" err="1">
                <a:latin typeface="Times New Roman" pitchFamily="18" charset="0"/>
              </a:rPr>
              <a:t>the</a:t>
            </a:r>
            <a:r>
              <a:rPr lang="cs-CZ" sz="2000" i="1" dirty="0">
                <a:latin typeface="Times New Roman" pitchFamily="18" charset="0"/>
              </a:rPr>
              <a:t> testament </a:t>
            </a:r>
            <a:r>
              <a:rPr lang="cs-CZ" sz="2000" i="1" dirty="0" err="1">
                <a:latin typeface="Times New Roman" pitchFamily="18" charset="0"/>
              </a:rPr>
              <a:t>have</a:t>
            </a:r>
            <a:r>
              <a:rPr lang="cs-CZ" sz="2000" i="1" dirty="0">
                <a:latin typeface="Times New Roman" pitchFamily="18" charset="0"/>
              </a:rPr>
              <a:t> no </a:t>
            </a:r>
            <a:r>
              <a:rPr lang="cs-CZ" sz="2000" i="1" dirty="0" err="1">
                <a:latin typeface="Times New Roman" pitchFamily="18" charset="0"/>
              </a:rPr>
              <a:t>legal</a:t>
            </a:r>
            <a:r>
              <a:rPr lang="cs-CZ" sz="2000" i="1" dirty="0">
                <a:latin typeface="Times New Roman" pitchFamily="18" charset="0"/>
              </a:rPr>
              <a:t> </a:t>
            </a:r>
            <a:r>
              <a:rPr lang="cs-CZ" sz="2000" i="1" dirty="0" err="1">
                <a:latin typeface="Times New Roman" pitchFamily="18" charset="0"/>
              </a:rPr>
              <a:t>consequences</a:t>
            </a:r>
            <a:r>
              <a:rPr lang="en-US" sz="2000" i="1" dirty="0">
                <a:latin typeface="Times New Roman" pitchFamily="18" charset="0"/>
              </a:rPr>
              <a:t>;</a:t>
            </a:r>
            <a:r>
              <a:rPr lang="cs-CZ" sz="2000" i="1" dirty="0">
                <a:latin typeface="Times New Roman" pitchFamily="18" charset="0"/>
              </a:rPr>
              <a:t> </a:t>
            </a:r>
            <a:r>
              <a:rPr lang="cs-CZ" sz="2000" i="1" dirty="0" err="1">
                <a:latin typeface="Times New Roman" pitchFamily="18" charset="0"/>
              </a:rPr>
              <a:t>it</a:t>
            </a:r>
            <a:r>
              <a:rPr lang="cs-CZ" sz="2000" i="1" dirty="0">
                <a:latin typeface="Times New Roman" pitchFamily="18" charset="0"/>
              </a:rPr>
              <a:t> </a:t>
            </a:r>
            <a:r>
              <a:rPr lang="cs-CZ" sz="2000" i="1" dirty="0" err="1">
                <a:latin typeface="Times New Roman" pitchFamily="18" charset="0"/>
              </a:rPr>
              <a:t>does</a:t>
            </a:r>
            <a:r>
              <a:rPr lang="cs-CZ" sz="2000" i="1" dirty="0">
                <a:latin typeface="Times New Roman" pitchFamily="18" charset="0"/>
              </a:rPr>
              <a:t> not </a:t>
            </a:r>
            <a:r>
              <a:rPr lang="cs-CZ" sz="2000" i="1" dirty="0" err="1">
                <a:latin typeface="Times New Roman" pitchFamily="18" charset="0"/>
              </a:rPr>
              <a:t>apply</a:t>
            </a:r>
            <a:r>
              <a:rPr lang="cs-CZ" sz="2000" i="1" dirty="0">
                <a:latin typeface="Times New Roman" pitchFamily="18" charset="0"/>
              </a:rPr>
              <a:t> to </a:t>
            </a:r>
            <a:r>
              <a:rPr lang="cs-CZ" sz="2000" i="1" dirty="0" err="1">
                <a:latin typeface="Times New Roman" pitchFamily="18" charset="0"/>
              </a:rPr>
              <a:t>the</a:t>
            </a:r>
            <a:r>
              <a:rPr lang="cs-CZ" sz="2000" i="1" dirty="0">
                <a:latin typeface="Times New Roman" pitchFamily="18" charset="0"/>
              </a:rPr>
              <a:t> </a:t>
            </a:r>
            <a:r>
              <a:rPr lang="cs-CZ" sz="2000" i="1" dirty="0" err="1">
                <a:latin typeface="Times New Roman" pitchFamily="18" charset="0"/>
              </a:rPr>
              <a:t>provision</a:t>
            </a:r>
            <a:r>
              <a:rPr lang="cs-CZ" sz="2000" i="1" dirty="0">
                <a:latin typeface="Times New Roman" pitchFamily="18" charset="0"/>
              </a:rPr>
              <a:t> </a:t>
            </a:r>
            <a:r>
              <a:rPr lang="cs-CZ" sz="2000" i="1" dirty="0" err="1">
                <a:latin typeface="Times New Roman" pitchFamily="18" charset="0"/>
              </a:rPr>
              <a:t>of</a:t>
            </a:r>
            <a:r>
              <a:rPr lang="cs-CZ" sz="2000" i="1" dirty="0">
                <a:latin typeface="Times New Roman" pitchFamily="18" charset="0"/>
              </a:rPr>
              <a:t> § 484 sec. 1 sentence 2.“ </a:t>
            </a:r>
            <a:r>
              <a:rPr lang="cs-CZ" sz="2000" dirty="0">
                <a:latin typeface="Times New Roman" pitchFamily="18" charset="0"/>
              </a:rPr>
              <a:t>(</a:t>
            </a:r>
            <a:r>
              <a:rPr lang="cs-CZ" sz="2000" dirty="0" err="1">
                <a:latin typeface="Times New Roman" pitchFamily="18" charset="0"/>
              </a:rPr>
              <a:t>collation</a:t>
            </a:r>
            <a:r>
              <a:rPr lang="cs-CZ" sz="2000" dirty="0">
                <a:latin typeface="Times New Roman" pitchFamily="18" charset="0"/>
              </a:rPr>
              <a:t>)</a:t>
            </a:r>
          </a:p>
          <a:p>
            <a:endParaRPr lang="cs-CZ" dirty="0">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467544" y="188640"/>
            <a:ext cx="7848872" cy="584775"/>
          </a:xfrm>
          <a:prstGeom prst="rect">
            <a:avLst/>
          </a:prstGeom>
          <a:noFill/>
        </p:spPr>
        <p:txBody>
          <a:bodyPr wrap="square" rtlCol="0">
            <a:spAutoFit/>
          </a:bodyPr>
          <a:lstStyle/>
          <a:p>
            <a:r>
              <a:rPr lang="cs-CZ" sz="3200" b="1" dirty="0" err="1" smtClean="0">
                <a:latin typeface="+mn-lt"/>
              </a:rPr>
              <a:t>Resolutive</a:t>
            </a:r>
            <a:r>
              <a:rPr lang="cs-CZ" sz="3200" b="1" dirty="0" smtClean="0">
                <a:latin typeface="+mn-lt"/>
              </a:rPr>
              <a:t> </a:t>
            </a:r>
            <a:r>
              <a:rPr lang="cs-CZ" sz="3200" b="1" dirty="0" err="1" smtClean="0">
                <a:latin typeface="+mn-lt"/>
              </a:rPr>
              <a:t>condition</a:t>
            </a:r>
            <a:r>
              <a:rPr lang="cs-CZ" sz="3200" b="1" dirty="0" smtClean="0">
                <a:latin typeface="+mn-lt"/>
              </a:rPr>
              <a:t> in Roman </a:t>
            </a:r>
            <a:r>
              <a:rPr lang="cs-CZ" sz="3200" b="1" dirty="0" err="1" smtClean="0">
                <a:latin typeface="+mn-lt"/>
              </a:rPr>
              <a:t>Law</a:t>
            </a:r>
            <a:endParaRPr lang="cs-CZ" sz="3200" b="1" dirty="0">
              <a:latin typeface="+mn-lt"/>
            </a:endParaRPr>
          </a:p>
        </p:txBody>
      </p:sp>
      <p:sp>
        <p:nvSpPr>
          <p:cNvPr id="8" name="TextovéPole 7"/>
          <p:cNvSpPr txBox="1"/>
          <p:nvPr/>
        </p:nvSpPr>
        <p:spPr>
          <a:xfrm>
            <a:off x="251520" y="764704"/>
            <a:ext cx="8496944" cy="5601533"/>
          </a:xfrm>
          <a:prstGeom prst="rect">
            <a:avLst/>
          </a:prstGeom>
          <a:noFill/>
        </p:spPr>
        <p:txBody>
          <a:bodyPr wrap="square" rtlCol="0">
            <a:spAutoFit/>
          </a:bodyPr>
          <a:lstStyle/>
          <a:p>
            <a:endParaRPr lang="cs-CZ" dirty="0" smtClean="0"/>
          </a:p>
          <a:p>
            <a:r>
              <a:rPr lang="cs-CZ" sz="1600" dirty="0" err="1" smtClean="0"/>
              <a:t>Military</a:t>
            </a:r>
            <a:r>
              <a:rPr lang="cs-CZ" sz="1600" dirty="0" smtClean="0"/>
              <a:t> testament </a:t>
            </a:r>
            <a:r>
              <a:rPr lang="cs-CZ" sz="1600" dirty="0" err="1" smtClean="0"/>
              <a:t>was</a:t>
            </a:r>
            <a:r>
              <a:rPr lang="cs-CZ" sz="1600" dirty="0" smtClean="0"/>
              <a:t> </a:t>
            </a:r>
            <a:r>
              <a:rPr lang="cs-CZ" sz="1600" dirty="0" err="1" smtClean="0"/>
              <a:t>exemption</a:t>
            </a:r>
            <a:r>
              <a:rPr lang="cs-CZ" sz="1600" dirty="0" smtClean="0"/>
              <a:t> </a:t>
            </a:r>
            <a:r>
              <a:rPr lang="cs-CZ" sz="1600" dirty="0" err="1" smtClean="0"/>
              <a:t>of</a:t>
            </a:r>
            <a:r>
              <a:rPr lang="cs-CZ" sz="1600" dirty="0" smtClean="0"/>
              <a:t> </a:t>
            </a:r>
            <a:r>
              <a:rPr lang="cs-CZ" sz="1600" dirty="0" err="1" smtClean="0"/>
              <a:t>nearly</a:t>
            </a:r>
            <a:r>
              <a:rPr lang="cs-CZ" sz="1600" dirty="0" smtClean="0"/>
              <a:t> </a:t>
            </a:r>
            <a:r>
              <a:rPr lang="cs-CZ" sz="1600" dirty="0" err="1" smtClean="0"/>
              <a:t>all</a:t>
            </a:r>
            <a:r>
              <a:rPr lang="cs-CZ" sz="1600" dirty="0" smtClean="0"/>
              <a:t> </a:t>
            </a:r>
            <a:r>
              <a:rPr lang="cs-CZ" sz="1600" dirty="0" err="1" smtClean="0"/>
              <a:t>rules</a:t>
            </a:r>
            <a:r>
              <a:rPr lang="cs-CZ" sz="1600" dirty="0" smtClean="0"/>
              <a:t> </a:t>
            </a:r>
            <a:r>
              <a:rPr lang="cs-CZ" sz="1600" dirty="0" err="1" smtClean="0"/>
              <a:t>of</a:t>
            </a:r>
            <a:r>
              <a:rPr lang="cs-CZ" sz="1600" dirty="0" smtClean="0"/>
              <a:t> </a:t>
            </a:r>
            <a:r>
              <a:rPr lang="cs-CZ" sz="1600" dirty="0" err="1" smtClean="0"/>
              <a:t>roman</a:t>
            </a:r>
            <a:r>
              <a:rPr lang="cs-CZ" sz="1600" dirty="0" smtClean="0"/>
              <a:t> </a:t>
            </a:r>
            <a:r>
              <a:rPr lang="cs-CZ" sz="1600" dirty="0" err="1" smtClean="0"/>
              <a:t>law</a:t>
            </a:r>
            <a:r>
              <a:rPr lang="cs-CZ" sz="1600" dirty="0" smtClean="0"/>
              <a:t> </a:t>
            </a:r>
            <a:r>
              <a:rPr lang="cs-CZ" sz="1600" dirty="0" err="1" smtClean="0"/>
              <a:t>of</a:t>
            </a:r>
            <a:r>
              <a:rPr lang="cs-CZ" sz="1600" dirty="0" smtClean="0"/>
              <a:t> </a:t>
            </a:r>
            <a:r>
              <a:rPr lang="cs-CZ" sz="1600" dirty="0" err="1" smtClean="0"/>
              <a:t>succession</a:t>
            </a:r>
            <a:endParaRPr lang="cs-CZ" sz="1600" dirty="0"/>
          </a:p>
          <a:p>
            <a:endParaRPr lang="cs-CZ" sz="1600" dirty="0" smtClean="0"/>
          </a:p>
          <a:p>
            <a:endParaRPr lang="cs-CZ" sz="1600" dirty="0"/>
          </a:p>
          <a:p>
            <a:r>
              <a:rPr lang="la-Latn" sz="1600" dirty="0" smtClean="0"/>
              <a:t>Dig</a:t>
            </a:r>
            <a:r>
              <a:rPr lang="la-Latn" sz="1600" dirty="0"/>
              <a:t>. 29.1.15.4 </a:t>
            </a:r>
            <a:endParaRPr lang="cs-CZ" sz="1600" dirty="0"/>
          </a:p>
          <a:p>
            <a:r>
              <a:rPr lang="la-Latn" sz="1600" dirty="0"/>
              <a:t>Ulpianus 45 ad ed. </a:t>
            </a:r>
            <a:endParaRPr lang="cs-CZ" sz="1600" dirty="0"/>
          </a:p>
          <a:p>
            <a:r>
              <a:rPr lang="la-Latn" sz="1600" dirty="0"/>
              <a:t>Miles ad tempus heredem facere potest et alium post tempus vel ex condicione vel in condicionem. </a:t>
            </a:r>
            <a:endParaRPr lang="cs-CZ" sz="1600" dirty="0" smtClean="0"/>
          </a:p>
          <a:p>
            <a:endParaRPr lang="cs-CZ" sz="1600" dirty="0" smtClean="0"/>
          </a:p>
          <a:p>
            <a:pPr algn="just"/>
            <a:r>
              <a:rPr lang="fr-FR" sz="1600" i="1" dirty="0"/>
              <a:t>A soldier can appoint an heir for a certain time, and another after that time, or he can appoint one on the fulfillment of a certain condition, or another after the condition has been complied with</a:t>
            </a:r>
            <a:r>
              <a:rPr lang="fr-FR" sz="1600" i="1" dirty="0" smtClean="0"/>
              <a:t>.</a:t>
            </a:r>
            <a:r>
              <a:rPr lang="cs-CZ" sz="1600" i="1" dirty="0" smtClean="0"/>
              <a:t> </a:t>
            </a:r>
            <a:r>
              <a:rPr lang="cs-CZ" sz="1600" dirty="0" smtClean="0"/>
              <a:t>(</a:t>
            </a:r>
            <a:r>
              <a:rPr lang="cs-CZ" sz="1600" b="1" dirty="0" smtClean="0"/>
              <a:t>P. C. </a:t>
            </a:r>
            <a:r>
              <a:rPr lang="cs-CZ" sz="1600" b="1" dirty="0" err="1" smtClean="0"/>
              <a:t>Scott</a:t>
            </a:r>
            <a:r>
              <a:rPr lang="cs-CZ" sz="1600" dirty="0" smtClean="0"/>
              <a:t>)</a:t>
            </a:r>
          </a:p>
          <a:p>
            <a:endParaRPr lang="cs-CZ" sz="1600" dirty="0"/>
          </a:p>
          <a:p>
            <a:r>
              <a:rPr lang="cs-CZ" sz="1600" dirty="0" err="1" smtClean="0"/>
              <a:t>Military</a:t>
            </a:r>
            <a:r>
              <a:rPr lang="cs-CZ" sz="1600" dirty="0" smtClean="0"/>
              <a:t> testament as </a:t>
            </a:r>
            <a:r>
              <a:rPr lang="cs-CZ" sz="1600" dirty="0" err="1" smtClean="0"/>
              <a:t>inspiration</a:t>
            </a:r>
            <a:r>
              <a:rPr lang="cs-CZ" sz="1600" dirty="0" smtClean="0"/>
              <a:t>:</a:t>
            </a:r>
          </a:p>
          <a:p>
            <a:r>
              <a:rPr lang="cs-CZ" sz="1600" dirty="0" err="1" smtClean="0"/>
              <a:t>Justinian</a:t>
            </a:r>
            <a:r>
              <a:rPr lang="cs-CZ" sz="1600" dirty="0" smtClean="0"/>
              <a:t> </a:t>
            </a:r>
          </a:p>
          <a:p>
            <a:r>
              <a:rPr lang="cs-CZ" sz="1600" dirty="0"/>
              <a:t> </a:t>
            </a:r>
            <a:r>
              <a:rPr lang="cs-CZ" sz="1600" dirty="0" smtClean="0"/>
              <a:t>- beneficium </a:t>
            </a:r>
            <a:r>
              <a:rPr lang="cs-CZ" sz="1600" dirty="0" err="1" smtClean="0"/>
              <a:t>inventarii</a:t>
            </a:r>
            <a:endParaRPr lang="cs-CZ" sz="1600" dirty="0" smtClean="0"/>
          </a:p>
          <a:p>
            <a:endParaRPr lang="cs-CZ" sz="1600" dirty="0" smtClean="0"/>
          </a:p>
          <a:p>
            <a:r>
              <a:rPr lang="cs-CZ" sz="1600" dirty="0" err="1" smtClean="0"/>
              <a:t>Modern</a:t>
            </a:r>
            <a:r>
              <a:rPr lang="cs-CZ" sz="1600" dirty="0" smtClean="0"/>
              <a:t> </a:t>
            </a:r>
            <a:r>
              <a:rPr lang="cs-CZ" sz="1600" dirty="0" err="1" smtClean="0"/>
              <a:t>law</a:t>
            </a:r>
            <a:endParaRPr lang="cs-CZ" sz="1600" dirty="0"/>
          </a:p>
          <a:p>
            <a:pPr>
              <a:buFontTx/>
              <a:buChar char="-"/>
            </a:pPr>
            <a:r>
              <a:rPr lang="cs-CZ" sz="1600" dirty="0" smtClean="0"/>
              <a:t>…</a:t>
            </a:r>
            <a:r>
              <a:rPr lang="cs-CZ" sz="1600" dirty="0" err="1" smtClean="0"/>
              <a:t>Miles</a:t>
            </a:r>
            <a:r>
              <a:rPr lang="cs-CZ" sz="1600" dirty="0" smtClean="0"/>
              <a:t> </a:t>
            </a:r>
            <a:r>
              <a:rPr lang="cs-CZ" sz="1600" dirty="0" err="1" smtClean="0"/>
              <a:t>enim</a:t>
            </a:r>
            <a:r>
              <a:rPr lang="cs-CZ" sz="1600" dirty="0" smtClean="0"/>
              <a:t> pro parte </a:t>
            </a:r>
            <a:r>
              <a:rPr lang="cs-CZ" sz="1600" dirty="0" err="1" smtClean="0"/>
              <a:t>testatus</a:t>
            </a:r>
            <a:r>
              <a:rPr lang="cs-CZ" sz="1600" dirty="0" smtClean="0"/>
              <a:t>, pro parte </a:t>
            </a:r>
            <a:r>
              <a:rPr lang="cs-CZ" sz="1600" dirty="0" err="1" smtClean="0"/>
              <a:t>intestatus</a:t>
            </a:r>
            <a:r>
              <a:rPr lang="cs-CZ" sz="1600" dirty="0" smtClean="0"/>
              <a:t> </a:t>
            </a:r>
            <a:r>
              <a:rPr lang="cs-CZ" sz="1600" dirty="0" err="1" smtClean="0"/>
              <a:t>decedere</a:t>
            </a:r>
            <a:r>
              <a:rPr lang="cs-CZ" sz="1600" dirty="0" smtClean="0"/>
              <a:t> </a:t>
            </a:r>
            <a:r>
              <a:rPr lang="cs-CZ" sz="1600" dirty="0" err="1" smtClean="0"/>
              <a:t>potest</a:t>
            </a:r>
            <a:r>
              <a:rPr lang="cs-CZ" sz="1600" dirty="0" smtClean="0"/>
              <a:t> (</a:t>
            </a:r>
            <a:r>
              <a:rPr lang="cs-CZ" sz="1600" dirty="0"/>
              <a:t>D 29, 1, 6 </a:t>
            </a:r>
            <a:r>
              <a:rPr lang="cs-CZ" sz="1600" dirty="0" err="1"/>
              <a:t>Ulpianus</a:t>
            </a:r>
            <a:r>
              <a:rPr lang="cs-CZ" sz="1600" dirty="0"/>
              <a:t> 5 ad </a:t>
            </a:r>
            <a:r>
              <a:rPr lang="cs-CZ" sz="1600" dirty="0" err="1" smtClean="0"/>
              <a:t>Sabinum</a:t>
            </a:r>
            <a:r>
              <a:rPr lang="cs-CZ" sz="1600" dirty="0" smtClean="0"/>
              <a:t>)</a:t>
            </a:r>
          </a:p>
          <a:p>
            <a:pPr>
              <a:buFontTx/>
              <a:buChar char="-"/>
            </a:pPr>
            <a:r>
              <a:rPr lang="cs-CZ" sz="1600" dirty="0" err="1" smtClean="0"/>
              <a:t>Possibility</a:t>
            </a:r>
            <a:r>
              <a:rPr lang="cs-CZ" sz="1600" dirty="0" smtClean="0"/>
              <a:t> </a:t>
            </a:r>
            <a:r>
              <a:rPr lang="cs-CZ" sz="1600" dirty="0" err="1" smtClean="0"/>
              <a:t>of</a:t>
            </a:r>
            <a:r>
              <a:rPr lang="cs-CZ" sz="1600" dirty="0" smtClean="0"/>
              <a:t> </a:t>
            </a:r>
            <a:r>
              <a:rPr lang="cs-CZ" sz="1600" dirty="0" err="1" smtClean="0"/>
              <a:t>combination</a:t>
            </a:r>
            <a:r>
              <a:rPr lang="cs-CZ" sz="1600" dirty="0" smtClean="0"/>
              <a:t> </a:t>
            </a:r>
            <a:r>
              <a:rPr lang="cs-CZ" sz="1600" dirty="0" err="1" smtClean="0"/>
              <a:t>of</a:t>
            </a:r>
            <a:r>
              <a:rPr lang="cs-CZ" sz="1600" dirty="0" smtClean="0"/>
              <a:t> more </a:t>
            </a:r>
            <a:r>
              <a:rPr lang="cs-CZ" sz="1600" dirty="0" err="1" smtClean="0"/>
              <a:t>testaments</a:t>
            </a:r>
            <a:r>
              <a:rPr lang="cs-CZ" sz="1600" dirty="0" smtClean="0"/>
              <a:t> (</a:t>
            </a:r>
            <a:r>
              <a:rPr lang="cs-CZ" sz="1600" dirty="0" err="1"/>
              <a:t>Dig</a:t>
            </a:r>
            <a:r>
              <a:rPr lang="cs-CZ" sz="1600" dirty="0"/>
              <a:t>. 29. 1. 19. </a:t>
            </a:r>
            <a:r>
              <a:rPr lang="cs-CZ" sz="1600" dirty="0" err="1"/>
              <a:t>pr</a:t>
            </a:r>
            <a:r>
              <a:rPr lang="cs-CZ" sz="1600" dirty="0"/>
              <a:t>. </a:t>
            </a:r>
            <a:r>
              <a:rPr lang="cs-CZ" sz="1600" dirty="0" err="1"/>
              <a:t>Ulpianus</a:t>
            </a:r>
            <a:r>
              <a:rPr lang="cs-CZ" sz="1600" dirty="0"/>
              <a:t> 4 </a:t>
            </a:r>
            <a:r>
              <a:rPr lang="cs-CZ" sz="1600" dirty="0" err="1"/>
              <a:t>disp</a:t>
            </a:r>
            <a:r>
              <a:rPr lang="cs-CZ" sz="1600" dirty="0" smtClean="0"/>
              <a:t>.)</a:t>
            </a:r>
          </a:p>
          <a:p>
            <a:pPr>
              <a:buFontTx/>
              <a:buChar char="-"/>
            </a:pPr>
            <a:r>
              <a:rPr lang="cs-CZ" sz="1600" dirty="0"/>
              <a:t>No </a:t>
            </a:r>
            <a:r>
              <a:rPr lang="cs-CZ" sz="1600" dirty="0" err="1"/>
              <a:t>existing</a:t>
            </a:r>
            <a:r>
              <a:rPr lang="cs-CZ" sz="1600" dirty="0"/>
              <a:t> </a:t>
            </a:r>
            <a:r>
              <a:rPr lang="cs-CZ" sz="1600" dirty="0" err="1"/>
              <a:t>of</a:t>
            </a:r>
            <a:r>
              <a:rPr lang="cs-CZ" sz="1600" dirty="0"/>
              <a:t> </a:t>
            </a:r>
            <a:r>
              <a:rPr lang="cs-CZ" sz="1600" dirty="0" err="1"/>
              <a:t>Falcidian</a:t>
            </a:r>
            <a:r>
              <a:rPr lang="cs-CZ" sz="1600" dirty="0"/>
              <a:t> </a:t>
            </a:r>
            <a:r>
              <a:rPr lang="cs-CZ" sz="1600" dirty="0" err="1"/>
              <a:t>portion</a:t>
            </a:r>
            <a:r>
              <a:rPr lang="cs-CZ" sz="1600" dirty="0"/>
              <a:t> by </a:t>
            </a:r>
            <a:r>
              <a:rPr lang="cs-CZ" sz="1600" dirty="0" err="1"/>
              <a:t>legacy</a:t>
            </a:r>
            <a:endParaRPr lang="cs-CZ" sz="16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 klasické">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Trek</Template>
  <TotalTime>1024</TotalTime>
  <Words>1178</Words>
  <Application>Microsoft Office PowerPoint</Application>
  <PresentationFormat>Předvádění na obrazovce (4:3)</PresentationFormat>
  <Paragraphs>186</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Cesta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10908</dc:creator>
  <cp:lastModifiedBy>Pavel Salák</cp:lastModifiedBy>
  <cp:revision>49</cp:revision>
  <dcterms:created xsi:type="dcterms:W3CDTF">2011-11-09T20:52:20Z</dcterms:created>
  <dcterms:modified xsi:type="dcterms:W3CDTF">2018-05-02T12:30:52Z</dcterms:modified>
</cp:coreProperties>
</file>