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3"/>
  </p:notesMasterIdLst>
  <p:handoutMasterIdLst>
    <p:handoutMasterId r:id="rId104"/>
  </p:handout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8" r:id="rId24"/>
    <p:sldId id="339" r:id="rId25"/>
    <p:sldId id="340"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71" r:id="rId54"/>
    <p:sldId id="372" r:id="rId55"/>
    <p:sldId id="373" r:id="rId56"/>
    <p:sldId id="374" r:id="rId57"/>
    <p:sldId id="390" r:id="rId58"/>
    <p:sldId id="375" r:id="rId59"/>
    <p:sldId id="376" r:id="rId60"/>
    <p:sldId id="377" r:id="rId61"/>
    <p:sldId id="391" r:id="rId62"/>
    <p:sldId id="392" r:id="rId63"/>
    <p:sldId id="394" r:id="rId64"/>
    <p:sldId id="393" r:id="rId65"/>
    <p:sldId id="395" r:id="rId66"/>
    <p:sldId id="378" r:id="rId67"/>
    <p:sldId id="379" r:id="rId68"/>
    <p:sldId id="380" r:id="rId69"/>
    <p:sldId id="381" r:id="rId70"/>
    <p:sldId id="382" r:id="rId71"/>
    <p:sldId id="396" r:id="rId72"/>
    <p:sldId id="383" r:id="rId73"/>
    <p:sldId id="384" r:id="rId74"/>
    <p:sldId id="385" r:id="rId75"/>
    <p:sldId id="386" r:id="rId76"/>
    <p:sldId id="387" r:id="rId77"/>
    <p:sldId id="388" r:id="rId78"/>
    <p:sldId id="389" r:id="rId79"/>
    <p:sldId id="258" r:id="rId80"/>
    <p:sldId id="263" r:id="rId81"/>
    <p:sldId id="312" r:id="rId82"/>
    <p:sldId id="285" r:id="rId83"/>
    <p:sldId id="286" r:id="rId84"/>
    <p:sldId id="287" r:id="rId85"/>
    <p:sldId id="288" r:id="rId86"/>
    <p:sldId id="289" r:id="rId87"/>
    <p:sldId id="290" r:id="rId88"/>
    <p:sldId id="297" r:id="rId89"/>
    <p:sldId id="298" r:id="rId90"/>
    <p:sldId id="299" r:id="rId91"/>
    <p:sldId id="300" r:id="rId92"/>
    <p:sldId id="301" r:id="rId93"/>
    <p:sldId id="302" r:id="rId94"/>
    <p:sldId id="303" r:id="rId95"/>
    <p:sldId id="304" r:id="rId96"/>
    <p:sldId id="305" r:id="rId97"/>
    <p:sldId id="314" r:id="rId98"/>
    <p:sldId id="308" r:id="rId99"/>
    <p:sldId id="309" r:id="rId100"/>
    <p:sldId id="310" r:id="rId101"/>
    <p:sldId id="281" r:id="rId10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5" autoAdjust="0"/>
  </p:normalViewPr>
  <p:slideViewPr>
    <p:cSldViewPr snapToGrid="0">
      <p:cViewPr varScale="1">
        <p:scale>
          <a:sx n="59" d="100"/>
          <a:sy n="59" d="100"/>
        </p:scale>
        <p:origin x="1524" y="5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B1C097D-266F-074D-BA07-994D5932063A}" type="slidenum">
              <a:rPr lang="cs-CZ" altLang="cs-CZ"/>
              <a:pPr>
                <a:spcBef>
                  <a:spcPct val="0"/>
                </a:spcBef>
              </a:pPr>
              <a:t>2</a:t>
            </a:fld>
            <a:endParaRPr lang="cs-CZ" altLang="cs-CZ"/>
          </a:p>
        </p:txBody>
      </p:sp>
      <p:sp>
        <p:nvSpPr>
          <p:cNvPr id="61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DAEB8DD-39A8-DA47-B535-71F531AA1E15}" type="slidenum">
              <a:rPr lang="cs-CZ" altLang="cs-CZ" b="0"/>
              <a:pPr algn="r" eaLnBrk="1" hangingPunct="1">
                <a:spcBef>
                  <a:spcPct val="0"/>
                </a:spcBef>
              </a:pPr>
              <a:t>2</a:t>
            </a:fld>
            <a:endParaRPr lang="cs-CZ" altLang="cs-CZ" b="0"/>
          </a:p>
        </p:txBody>
      </p:sp>
      <p:sp>
        <p:nvSpPr>
          <p:cNvPr id="6148" name="Rectangle 2"/>
          <p:cNvSpPr>
            <a:spLocks noGrp="1" noRot="1" noChangeAspect="1" noChangeArrowheads="1" noTextEdit="1"/>
          </p:cNvSpPr>
          <p:nvPr>
            <p:ph type="sldImg"/>
          </p:nvPr>
        </p:nvSpPr>
        <p:spPr>
          <a:xfrm>
            <a:off x="917575" y="754063"/>
            <a:ext cx="4962525" cy="3722687"/>
          </a:xfrm>
          <a:ln/>
        </p:spPr>
      </p:sp>
      <p:sp>
        <p:nvSpPr>
          <p:cNvPr id="61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2321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11</a:t>
            </a:fld>
            <a:endParaRPr lang="cs-CZ" altLang="cs-CZ"/>
          </a:p>
        </p:txBody>
      </p:sp>
      <p:sp>
        <p:nvSpPr>
          <p:cNvPr id="245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11</a:t>
            </a:fld>
            <a:endParaRPr lang="cs-CZ" altLang="cs-CZ" b="0"/>
          </a:p>
        </p:txBody>
      </p:sp>
      <p:sp>
        <p:nvSpPr>
          <p:cNvPr id="24580" name="Rectangle 2"/>
          <p:cNvSpPr>
            <a:spLocks noGrp="1" noRot="1" noChangeAspect="1" noChangeArrowheads="1" noTextEdit="1"/>
          </p:cNvSpPr>
          <p:nvPr>
            <p:ph type="sldImg"/>
          </p:nvPr>
        </p:nvSpPr>
        <p:spPr>
          <a:xfrm>
            <a:off x="917575" y="754063"/>
            <a:ext cx="4962525" cy="3722687"/>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8277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26048108-C57D-3A47-AFC6-15E2B375F4D8}" type="slidenum">
              <a:rPr lang="cs-CZ" altLang="cs-CZ"/>
              <a:pPr>
                <a:spcBef>
                  <a:spcPct val="0"/>
                </a:spcBef>
              </a:pPr>
              <a:t>12</a:t>
            </a:fld>
            <a:endParaRPr lang="cs-CZ" altLang="cs-CZ"/>
          </a:p>
        </p:txBody>
      </p:sp>
      <p:sp>
        <p:nvSpPr>
          <p:cNvPr id="2662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3AE1114-7518-F548-A784-34D33DB4C2B7}" type="slidenum">
              <a:rPr lang="cs-CZ" altLang="cs-CZ" b="0"/>
              <a:pPr algn="r" eaLnBrk="1" hangingPunct="1">
                <a:spcBef>
                  <a:spcPct val="0"/>
                </a:spcBef>
              </a:pPr>
              <a:t>12</a:t>
            </a:fld>
            <a:endParaRPr lang="cs-CZ" altLang="cs-CZ" b="0"/>
          </a:p>
        </p:txBody>
      </p:sp>
      <p:sp>
        <p:nvSpPr>
          <p:cNvPr id="26628" name="Rectangle 2"/>
          <p:cNvSpPr>
            <a:spLocks noGrp="1" noRot="1" noChangeAspect="1" noChangeArrowheads="1" noTextEdit="1"/>
          </p:cNvSpPr>
          <p:nvPr>
            <p:ph type="sldImg"/>
          </p:nvPr>
        </p:nvSpPr>
        <p:spPr>
          <a:xfrm>
            <a:off x="917575" y="754063"/>
            <a:ext cx="4962525" cy="3722687"/>
          </a:xfrm>
          <a:ln/>
        </p:spPr>
      </p:sp>
      <p:sp>
        <p:nvSpPr>
          <p:cNvPr id="2662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8308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70AD4C-6A9E-A54C-9E22-0B195D2A27B2}" type="slidenum">
              <a:rPr lang="cs-CZ" altLang="cs-CZ"/>
              <a:pPr>
                <a:spcBef>
                  <a:spcPct val="0"/>
                </a:spcBef>
              </a:pPr>
              <a:t>13</a:t>
            </a:fld>
            <a:endParaRPr lang="cs-CZ" altLang="cs-CZ"/>
          </a:p>
        </p:txBody>
      </p:sp>
      <p:sp>
        <p:nvSpPr>
          <p:cNvPr id="2867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F6A69A0-9347-C54B-A4D0-B5360BBFF1B5}" type="slidenum">
              <a:rPr lang="cs-CZ" altLang="cs-CZ" b="0"/>
              <a:pPr algn="r" eaLnBrk="1" hangingPunct="1">
                <a:spcBef>
                  <a:spcPct val="0"/>
                </a:spcBef>
              </a:pPr>
              <a:t>13</a:t>
            </a:fld>
            <a:endParaRPr lang="cs-CZ" altLang="cs-CZ" b="0"/>
          </a:p>
        </p:txBody>
      </p:sp>
      <p:sp>
        <p:nvSpPr>
          <p:cNvPr id="28676" name="Rectangle 2"/>
          <p:cNvSpPr>
            <a:spLocks noGrp="1" noRot="1" noChangeAspect="1" noChangeArrowheads="1" noTextEdit="1"/>
          </p:cNvSpPr>
          <p:nvPr>
            <p:ph type="sldImg"/>
          </p:nvPr>
        </p:nvSpPr>
        <p:spPr>
          <a:xfrm>
            <a:off x="917575" y="754063"/>
            <a:ext cx="4962525" cy="3722687"/>
          </a:xfrm>
          <a:ln/>
        </p:spPr>
      </p:sp>
      <p:sp>
        <p:nvSpPr>
          <p:cNvPr id="286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947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C4CCE59-3EBC-9E4D-BE5B-9DB80EA04D47}" type="slidenum">
              <a:rPr lang="cs-CZ" altLang="cs-CZ"/>
              <a:pPr>
                <a:spcBef>
                  <a:spcPct val="0"/>
                </a:spcBef>
              </a:pPr>
              <a:t>15</a:t>
            </a:fld>
            <a:endParaRPr lang="cs-CZ" altLang="cs-CZ"/>
          </a:p>
        </p:txBody>
      </p:sp>
      <p:sp>
        <p:nvSpPr>
          <p:cNvPr id="317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5BFCF1A-1E12-D14A-A641-2D29AA50E119}" type="slidenum">
              <a:rPr lang="cs-CZ" altLang="cs-CZ" b="0"/>
              <a:pPr algn="r" eaLnBrk="1" hangingPunct="1">
                <a:spcBef>
                  <a:spcPct val="0"/>
                </a:spcBef>
              </a:pPr>
              <a:t>15</a:t>
            </a:fld>
            <a:endParaRPr lang="cs-CZ" altLang="cs-CZ" b="0"/>
          </a:p>
        </p:txBody>
      </p:sp>
      <p:sp>
        <p:nvSpPr>
          <p:cNvPr id="31748" name="Rectangle 2"/>
          <p:cNvSpPr>
            <a:spLocks noGrp="1" noRot="1" noChangeAspect="1" noChangeArrowheads="1" noTextEdit="1"/>
          </p:cNvSpPr>
          <p:nvPr>
            <p:ph type="sldImg"/>
          </p:nvPr>
        </p:nvSpPr>
        <p:spPr>
          <a:xfrm>
            <a:off x="917575" y="754063"/>
            <a:ext cx="4962525" cy="3722687"/>
          </a:xfrm>
          <a:ln/>
        </p:spPr>
      </p:sp>
      <p:sp>
        <p:nvSpPr>
          <p:cNvPr id="317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63714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2FE0BEA-4FA7-AE4D-864E-768DE437E4C1}" type="slidenum">
              <a:rPr lang="cs-CZ" altLang="cs-CZ"/>
              <a:pPr>
                <a:spcBef>
                  <a:spcPct val="0"/>
                </a:spcBef>
              </a:pPr>
              <a:t>16</a:t>
            </a:fld>
            <a:endParaRPr lang="cs-CZ" altLang="cs-CZ"/>
          </a:p>
        </p:txBody>
      </p:sp>
      <p:sp>
        <p:nvSpPr>
          <p:cNvPr id="337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10FD36F-EE8B-9244-8B96-1EC669EA6E4A}" type="slidenum">
              <a:rPr lang="cs-CZ" altLang="cs-CZ" b="0"/>
              <a:pPr algn="r" eaLnBrk="1" hangingPunct="1">
                <a:spcBef>
                  <a:spcPct val="0"/>
                </a:spcBef>
              </a:pPr>
              <a:t>16</a:t>
            </a:fld>
            <a:endParaRPr lang="cs-CZ" altLang="cs-CZ" b="0"/>
          </a:p>
        </p:txBody>
      </p:sp>
      <p:sp>
        <p:nvSpPr>
          <p:cNvPr id="33796" name="Rectangle 2"/>
          <p:cNvSpPr>
            <a:spLocks noGrp="1" noRot="1" noChangeAspect="1" noChangeArrowheads="1" noTextEdit="1"/>
          </p:cNvSpPr>
          <p:nvPr>
            <p:ph type="sldImg"/>
          </p:nvPr>
        </p:nvSpPr>
        <p:spPr>
          <a:xfrm>
            <a:off x="917575" y="754063"/>
            <a:ext cx="4962525" cy="3722687"/>
          </a:xfrm>
          <a:ln/>
        </p:spPr>
      </p:sp>
      <p:sp>
        <p:nvSpPr>
          <p:cNvPr id="337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08204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6B0B2A-C435-844A-B4CA-DBA466386020}" type="slidenum">
              <a:rPr lang="cs-CZ" altLang="cs-CZ"/>
              <a:pPr>
                <a:spcBef>
                  <a:spcPct val="0"/>
                </a:spcBef>
              </a:pPr>
              <a:t>18</a:t>
            </a:fld>
            <a:endParaRPr lang="cs-CZ" altLang="cs-CZ"/>
          </a:p>
        </p:txBody>
      </p:sp>
      <p:sp>
        <p:nvSpPr>
          <p:cNvPr id="368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50DB3F-7B3A-B14A-9435-228765D8881A}" type="slidenum">
              <a:rPr lang="cs-CZ" altLang="cs-CZ" b="0"/>
              <a:pPr algn="r" eaLnBrk="1" hangingPunct="1">
                <a:spcBef>
                  <a:spcPct val="0"/>
                </a:spcBef>
              </a:pPr>
              <a:t>18</a:t>
            </a:fld>
            <a:endParaRPr lang="cs-CZ" altLang="cs-CZ" b="0"/>
          </a:p>
        </p:txBody>
      </p:sp>
      <p:sp>
        <p:nvSpPr>
          <p:cNvPr id="36868" name="Rectangle 2"/>
          <p:cNvSpPr>
            <a:spLocks noGrp="1" noRot="1" noChangeAspect="1" noChangeArrowheads="1" noTextEdit="1"/>
          </p:cNvSpPr>
          <p:nvPr>
            <p:ph type="sldImg"/>
          </p:nvPr>
        </p:nvSpPr>
        <p:spPr>
          <a:xfrm>
            <a:off x="917575" y="754063"/>
            <a:ext cx="4962525" cy="3722687"/>
          </a:xfrm>
          <a:ln/>
        </p:spPr>
      </p:sp>
      <p:sp>
        <p:nvSpPr>
          <p:cNvPr id="368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0677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661466A-360A-7A49-A420-73F70C26043A}" type="slidenum">
              <a:rPr lang="cs-CZ" altLang="cs-CZ"/>
              <a:pPr>
                <a:spcBef>
                  <a:spcPct val="0"/>
                </a:spcBef>
              </a:pPr>
              <a:t>19</a:t>
            </a:fld>
            <a:endParaRPr lang="cs-CZ" altLang="cs-CZ"/>
          </a:p>
        </p:txBody>
      </p:sp>
      <p:sp>
        <p:nvSpPr>
          <p:cNvPr id="3891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C63031A-4FC5-FF4F-833A-08694DCF3D17}" type="slidenum">
              <a:rPr lang="cs-CZ" altLang="cs-CZ" b="0"/>
              <a:pPr algn="r" eaLnBrk="1" hangingPunct="1">
                <a:spcBef>
                  <a:spcPct val="0"/>
                </a:spcBef>
              </a:pPr>
              <a:t>19</a:t>
            </a:fld>
            <a:endParaRPr lang="cs-CZ" altLang="cs-CZ" b="0"/>
          </a:p>
        </p:txBody>
      </p:sp>
      <p:sp>
        <p:nvSpPr>
          <p:cNvPr id="38916" name="Rectangle 2"/>
          <p:cNvSpPr>
            <a:spLocks noGrp="1" noRot="1" noChangeAspect="1" noChangeArrowheads="1" noTextEdit="1"/>
          </p:cNvSpPr>
          <p:nvPr>
            <p:ph type="sldImg"/>
          </p:nvPr>
        </p:nvSpPr>
        <p:spPr>
          <a:xfrm>
            <a:off x="917575" y="754063"/>
            <a:ext cx="4962525" cy="3722687"/>
          </a:xfrm>
          <a:ln/>
        </p:spPr>
      </p:sp>
      <p:sp>
        <p:nvSpPr>
          <p:cNvPr id="3891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77016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20</a:t>
            </a:fld>
            <a:endParaRPr lang="cs-CZ" altLang="cs-CZ"/>
          </a:p>
        </p:txBody>
      </p:sp>
      <p:sp>
        <p:nvSpPr>
          <p:cNvPr id="4096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20</a:t>
            </a:fld>
            <a:endParaRPr lang="cs-CZ" altLang="cs-CZ" b="0"/>
          </a:p>
        </p:txBody>
      </p:sp>
      <p:sp>
        <p:nvSpPr>
          <p:cNvPr id="40964" name="Rectangle 2"/>
          <p:cNvSpPr>
            <a:spLocks noGrp="1" noRot="1" noChangeAspect="1" noChangeArrowheads="1" noTextEdit="1"/>
          </p:cNvSpPr>
          <p:nvPr>
            <p:ph type="sldImg"/>
          </p:nvPr>
        </p:nvSpPr>
        <p:spPr>
          <a:xfrm>
            <a:off x="917575" y="754063"/>
            <a:ext cx="4962525" cy="3722687"/>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98784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B816508-2F5B-C343-84C9-3AE348CF3F56}" type="slidenum">
              <a:rPr lang="cs-CZ" altLang="cs-CZ"/>
              <a:pPr>
                <a:spcBef>
                  <a:spcPct val="0"/>
                </a:spcBef>
              </a:pPr>
              <a:t>21</a:t>
            </a:fld>
            <a:endParaRPr lang="cs-CZ" altLang="cs-CZ"/>
          </a:p>
        </p:txBody>
      </p:sp>
      <p:sp>
        <p:nvSpPr>
          <p:cNvPr id="4301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7EFF2AC-92AB-DD45-9F58-541101BFA37D}" type="slidenum">
              <a:rPr lang="cs-CZ" altLang="cs-CZ" b="0"/>
              <a:pPr algn="r" eaLnBrk="1" hangingPunct="1">
                <a:spcBef>
                  <a:spcPct val="0"/>
                </a:spcBef>
              </a:pPr>
              <a:t>21</a:t>
            </a:fld>
            <a:endParaRPr lang="cs-CZ" altLang="cs-CZ" b="0"/>
          </a:p>
        </p:txBody>
      </p:sp>
      <p:sp>
        <p:nvSpPr>
          <p:cNvPr id="43012" name="Rectangle 2"/>
          <p:cNvSpPr>
            <a:spLocks noGrp="1" noRot="1" noChangeAspect="1" noChangeArrowheads="1" noTextEdit="1"/>
          </p:cNvSpPr>
          <p:nvPr>
            <p:ph type="sldImg"/>
          </p:nvPr>
        </p:nvSpPr>
        <p:spPr>
          <a:xfrm>
            <a:off x="917575" y="754063"/>
            <a:ext cx="4962525" cy="3722687"/>
          </a:xfrm>
          <a:ln/>
        </p:spPr>
      </p:sp>
      <p:sp>
        <p:nvSpPr>
          <p:cNvPr id="4301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2373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22</a:t>
            </a:fld>
            <a:endParaRPr lang="cs-CZ" altLang="cs-CZ"/>
          </a:p>
        </p:txBody>
      </p:sp>
      <p:sp>
        <p:nvSpPr>
          <p:cNvPr id="4505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22</a:t>
            </a:fld>
            <a:endParaRPr lang="cs-CZ" altLang="cs-CZ" b="0"/>
          </a:p>
        </p:txBody>
      </p:sp>
      <p:sp>
        <p:nvSpPr>
          <p:cNvPr id="45060" name="Rectangle 2"/>
          <p:cNvSpPr>
            <a:spLocks noGrp="1" noRot="1" noChangeAspect="1" noChangeArrowheads="1" noTextEdit="1"/>
          </p:cNvSpPr>
          <p:nvPr>
            <p:ph type="sldImg"/>
          </p:nvPr>
        </p:nvSpPr>
        <p:spPr>
          <a:xfrm>
            <a:off x="917575" y="754063"/>
            <a:ext cx="4962525" cy="3722687"/>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188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3</a:t>
            </a:fld>
            <a:endParaRPr lang="cs-CZ" altLang="cs-CZ"/>
          </a:p>
        </p:txBody>
      </p:sp>
      <p:sp>
        <p:nvSpPr>
          <p:cNvPr id="81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3</a:t>
            </a:fld>
            <a:endParaRPr lang="cs-CZ" altLang="cs-CZ" b="0"/>
          </a:p>
        </p:txBody>
      </p:sp>
      <p:sp>
        <p:nvSpPr>
          <p:cNvPr id="8196" name="Rectangle 2"/>
          <p:cNvSpPr>
            <a:spLocks noGrp="1" noRot="1" noChangeAspect="1" noChangeArrowheads="1" noTextEdit="1"/>
          </p:cNvSpPr>
          <p:nvPr>
            <p:ph type="sldImg"/>
          </p:nvPr>
        </p:nvSpPr>
        <p:spPr>
          <a:xfrm>
            <a:off x="917575" y="754063"/>
            <a:ext cx="4962525" cy="3722687"/>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51450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C9DC407-3903-7943-ACF0-E1376CEBDBBC}" type="slidenum">
              <a:rPr lang="cs-CZ" altLang="cs-CZ"/>
              <a:pPr>
                <a:spcBef>
                  <a:spcPct val="0"/>
                </a:spcBef>
              </a:pPr>
              <a:t>25</a:t>
            </a:fld>
            <a:endParaRPr lang="cs-CZ" altLang="cs-CZ"/>
          </a:p>
        </p:txBody>
      </p:sp>
      <p:sp>
        <p:nvSpPr>
          <p:cNvPr id="501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02A1CDA-C5B8-F84A-BDB8-5143DC701E36}" type="slidenum">
              <a:rPr lang="cs-CZ" altLang="cs-CZ" b="0"/>
              <a:pPr algn="r" eaLnBrk="1" hangingPunct="1">
                <a:spcBef>
                  <a:spcPct val="0"/>
                </a:spcBef>
              </a:pPr>
              <a:t>25</a:t>
            </a:fld>
            <a:endParaRPr lang="cs-CZ" altLang="cs-CZ" b="0"/>
          </a:p>
        </p:txBody>
      </p:sp>
      <p:sp>
        <p:nvSpPr>
          <p:cNvPr id="50180" name="Rectangle 2"/>
          <p:cNvSpPr>
            <a:spLocks noGrp="1" noRot="1" noChangeAspect="1" noChangeArrowheads="1" noTextEdit="1"/>
          </p:cNvSpPr>
          <p:nvPr>
            <p:ph type="sldImg"/>
          </p:nvPr>
        </p:nvSpPr>
        <p:spPr>
          <a:xfrm>
            <a:off x="917575" y="754063"/>
            <a:ext cx="4962525" cy="3722687"/>
          </a:xfrm>
          <a:ln/>
        </p:spPr>
      </p:sp>
      <p:sp>
        <p:nvSpPr>
          <p:cNvPr id="501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2776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311CD44-D1AB-5248-9B7C-DF7C84EC1584}" type="slidenum">
              <a:rPr lang="cs-CZ" altLang="cs-CZ"/>
              <a:pPr>
                <a:spcBef>
                  <a:spcPct val="0"/>
                </a:spcBef>
              </a:pPr>
              <a:t>26</a:t>
            </a:fld>
            <a:endParaRPr lang="cs-CZ" altLang="cs-CZ"/>
          </a:p>
        </p:txBody>
      </p:sp>
      <p:sp>
        <p:nvSpPr>
          <p:cNvPr id="573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500BFC8-93D3-E34E-A108-9A4536C7BA8E}" type="slidenum">
              <a:rPr lang="cs-CZ" altLang="cs-CZ" b="0"/>
              <a:pPr algn="r" eaLnBrk="1" hangingPunct="1">
                <a:spcBef>
                  <a:spcPct val="0"/>
                </a:spcBef>
              </a:pPr>
              <a:t>26</a:t>
            </a:fld>
            <a:endParaRPr lang="cs-CZ" altLang="cs-CZ" b="0"/>
          </a:p>
        </p:txBody>
      </p:sp>
      <p:sp>
        <p:nvSpPr>
          <p:cNvPr id="57348" name="Rectangle 2"/>
          <p:cNvSpPr>
            <a:spLocks noGrp="1" noRot="1" noChangeAspect="1" noChangeArrowheads="1" noTextEdit="1"/>
          </p:cNvSpPr>
          <p:nvPr>
            <p:ph type="sldImg"/>
          </p:nvPr>
        </p:nvSpPr>
        <p:spPr>
          <a:xfrm>
            <a:off x="917575" y="754063"/>
            <a:ext cx="4962525" cy="3722687"/>
          </a:xfrm>
          <a:ln/>
        </p:spPr>
      </p:sp>
      <p:sp>
        <p:nvSpPr>
          <p:cNvPr id="573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54689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77D98-9058-5C48-A78E-87AB690EF3CA}" type="slidenum">
              <a:rPr lang="cs-CZ" altLang="cs-CZ"/>
              <a:pPr>
                <a:spcBef>
                  <a:spcPct val="0"/>
                </a:spcBef>
              </a:pPr>
              <a:t>27</a:t>
            </a:fld>
            <a:endParaRPr lang="cs-CZ" altLang="cs-CZ"/>
          </a:p>
        </p:txBody>
      </p:sp>
      <p:sp>
        <p:nvSpPr>
          <p:cNvPr id="593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6AF4E6F-977F-D642-BB4B-25A080DF738E}" type="slidenum">
              <a:rPr lang="cs-CZ" altLang="cs-CZ" b="0"/>
              <a:pPr algn="r" eaLnBrk="1" hangingPunct="1">
                <a:spcBef>
                  <a:spcPct val="0"/>
                </a:spcBef>
              </a:pPr>
              <a:t>27</a:t>
            </a:fld>
            <a:endParaRPr lang="cs-CZ" altLang="cs-CZ" b="0"/>
          </a:p>
        </p:txBody>
      </p:sp>
      <p:sp>
        <p:nvSpPr>
          <p:cNvPr id="59396" name="Rectangle 2"/>
          <p:cNvSpPr>
            <a:spLocks noGrp="1" noRot="1" noChangeAspect="1" noChangeArrowheads="1" noTextEdit="1"/>
          </p:cNvSpPr>
          <p:nvPr>
            <p:ph type="sldImg"/>
          </p:nvPr>
        </p:nvSpPr>
        <p:spPr>
          <a:xfrm>
            <a:off x="917575" y="754063"/>
            <a:ext cx="4962525" cy="3722687"/>
          </a:xfrm>
          <a:ln/>
        </p:spPr>
      </p:sp>
      <p:sp>
        <p:nvSpPr>
          <p:cNvPr id="593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17684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1B681F-6B88-3E4F-BD4B-5909EF08E8C7}" type="slidenum">
              <a:rPr lang="cs-CZ" altLang="cs-CZ"/>
              <a:pPr>
                <a:spcBef>
                  <a:spcPct val="0"/>
                </a:spcBef>
              </a:pPr>
              <a:t>28</a:t>
            </a:fld>
            <a:endParaRPr lang="cs-CZ" altLang="cs-CZ"/>
          </a:p>
        </p:txBody>
      </p:sp>
      <p:sp>
        <p:nvSpPr>
          <p:cNvPr id="614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1D5262E-E052-964D-905A-6C98C095681F}" type="slidenum">
              <a:rPr lang="cs-CZ" altLang="cs-CZ" b="0"/>
              <a:pPr algn="r" eaLnBrk="1" hangingPunct="1">
                <a:spcBef>
                  <a:spcPct val="0"/>
                </a:spcBef>
              </a:pPr>
              <a:t>28</a:t>
            </a:fld>
            <a:endParaRPr lang="cs-CZ" altLang="cs-CZ" b="0"/>
          </a:p>
        </p:txBody>
      </p:sp>
      <p:sp>
        <p:nvSpPr>
          <p:cNvPr id="61444" name="Rectangle 2"/>
          <p:cNvSpPr>
            <a:spLocks noGrp="1" noRot="1" noChangeAspect="1" noChangeArrowheads="1" noTextEdit="1"/>
          </p:cNvSpPr>
          <p:nvPr>
            <p:ph type="sldImg"/>
          </p:nvPr>
        </p:nvSpPr>
        <p:spPr>
          <a:xfrm>
            <a:off x="917575" y="754063"/>
            <a:ext cx="4962525" cy="3722687"/>
          </a:xfrm>
          <a:ln/>
        </p:spPr>
      </p:sp>
      <p:sp>
        <p:nvSpPr>
          <p:cNvPr id="614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69918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60F7274-F08F-EE46-A59E-EA2439C6631A}" type="slidenum">
              <a:rPr lang="cs-CZ" altLang="cs-CZ"/>
              <a:pPr>
                <a:spcBef>
                  <a:spcPct val="0"/>
                </a:spcBef>
              </a:pPr>
              <a:t>29</a:t>
            </a:fld>
            <a:endParaRPr lang="cs-CZ" altLang="cs-CZ"/>
          </a:p>
        </p:txBody>
      </p:sp>
      <p:sp>
        <p:nvSpPr>
          <p:cNvPr id="634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5FFCC6C-7106-B14E-BD07-BDE6F5E2F6B7}" type="slidenum">
              <a:rPr lang="cs-CZ" altLang="cs-CZ" b="0"/>
              <a:pPr algn="r" eaLnBrk="1" hangingPunct="1">
                <a:spcBef>
                  <a:spcPct val="0"/>
                </a:spcBef>
              </a:pPr>
              <a:t>29</a:t>
            </a:fld>
            <a:endParaRPr lang="cs-CZ" altLang="cs-CZ" b="0"/>
          </a:p>
        </p:txBody>
      </p:sp>
      <p:sp>
        <p:nvSpPr>
          <p:cNvPr id="63492" name="Rectangle 2"/>
          <p:cNvSpPr>
            <a:spLocks noGrp="1" noRot="1" noChangeAspect="1" noChangeArrowheads="1" noTextEdit="1"/>
          </p:cNvSpPr>
          <p:nvPr>
            <p:ph type="sldImg"/>
          </p:nvPr>
        </p:nvSpPr>
        <p:spPr>
          <a:xfrm>
            <a:off x="917575" y="754063"/>
            <a:ext cx="4962525" cy="3722687"/>
          </a:xfrm>
          <a:ln/>
        </p:spPr>
      </p:sp>
      <p:sp>
        <p:nvSpPr>
          <p:cNvPr id="634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5092660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D6EC90D-5A20-CB4D-A359-E91D9C30A92B}" type="slidenum">
              <a:rPr lang="cs-CZ" altLang="cs-CZ"/>
              <a:pPr>
                <a:spcBef>
                  <a:spcPct val="0"/>
                </a:spcBef>
              </a:pPr>
              <a:t>30</a:t>
            </a:fld>
            <a:endParaRPr lang="cs-CZ" altLang="cs-CZ"/>
          </a:p>
        </p:txBody>
      </p:sp>
      <p:sp>
        <p:nvSpPr>
          <p:cNvPr id="655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5FD986C-FF05-FB49-A0F8-926AD1FEA3AD}" type="slidenum">
              <a:rPr lang="cs-CZ" altLang="cs-CZ" b="0"/>
              <a:pPr algn="r" eaLnBrk="1" hangingPunct="1">
                <a:spcBef>
                  <a:spcPct val="0"/>
                </a:spcBef>
              </a:pPr>
              <a:t>30</a:t>
            </a:fld>
            <a:endParaRPr lang="cs-CZ" altLang="cs-CZ" b="0"/>
          </a:p>
        </p:txBody>
      </p:sp>
      <p:sp>
        <p:nvSpPr>
          <p:cNvPr id="65540" name="Rectangle 2"/>
          <p:cNvSpPr>
            <a:spLocks noGrp="1" noRot="1" noChangeAspect="1" noChangeArrowheads="1" noTextEdit="1"/>
          </p:cNvSpPr>
          <p:nvPr>
            <p:ph type="sldImg"/>
          </p:nvPr>
        </p:nvSpPr>
        <p:spPr>
          <a:xfrm>
            <a:off x="917575" y="754063"/>
            <a:ext cx="4962525" cy="3722687"/>
          </a:xfrm>
          <a:ln/>
        </p:spPr>
      </p:sp>
      <p:sp>
        <p:nvSpPr>
          <p:cNvPr id="655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21353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EFC0FC0-FD3F-7C42-A62D-02ED0BD39DA7}" type="slidenum">
              <a:rPr lang="cs-CZ" altLang="cs-CZ"/>
              <a:pPr>
                <a:spcBef>
                  <a:spcPct val="0"/>
                </a:spcBef>
              </a:pPr>
              <a:t>31</a:t>
            </a:fld>
            <a:endParaRPr lang="cs-CZ" altLang="cs-CZ"/>
          </a:p>
        </p:txBody>
      </p:sp>
      <p:sp>
        <p:nvSpPr>
          <p:cNvPr id="675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1050DE5-4D70-4C4C-B16D-77ACEFAC086E}" type="slidenum">
              <a:rPr lang="cs-CZ" altLang="cs-CZ" b="0"/>
              <a:pPr algn="r" eaLnBrk="1" hangingPunct="1">
                <a:spcBef>
                  <a:spcPct val="0"/>
                </a:spcBef>
              </a:pPr>
              <a:t>31</a:t>
            </a:fld>
            <a:endParaRPr lang="cs-CZ" altLang="cs-CZ" b="0"/>
          </a:p>
        </p:txBody>
      </p:sp>
      <p:sp>
        <p:nvSpPr>
          <p:cNvPr id="67588" name="Rectangle 2"/>
          <p:cNvSpPr>
            <a:spLocks noGrp="1" noRot="1" noChangeAspect="1" noChangeArrowheads="1" noTextEdit="1"/>
          </p:cNvSpPr>
          <p:nvPr>
            <p:ph type="sldImg"/>
          </p:nvPr>
        </p:nvSpPr>
        <p:spPr>
          <a:xfrm>
            <a:off x="917575" y="754063"/>
            <a:ext cx="4962525" cy="3722687"/>
          </a:xfrm>
          <a:ln/>
        </p:spPr>
      </p:sp>
      <p:sp>
        <p:nvSpPr>
          <p:cNvPr id="675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98261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a:ln/>
        </p:spPr>
      </p:sp>
      <p:sp>
        <p:nvSpPr>
          <p:cNvPr id="69635"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endParaRPr lang="cs-CZ" altLang="cs-CZ"/>
          </a:p>
        </p:txBody>
      </p:sp>
      <p:sp>
        <p:nvSpPr>
          <p:cNvPr id="69636" name="Zástupný symbol pro číslo snímku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b="1">
                <a:solidFill>
                  <a:schemeClr val="tx1"/>
                </a:solidFill>
                <a:latin typeface="Verdana" charset="0"/>
              </a:defRPr>
            </a:lvl1pPr>
            <a:lvl2pPr marL="742950" indent="-285750">
              <a:defRPr b="1">
                <a:solidFill>
                  <a:schemeClr val="tx1"/>
                </a:solidFill>
                <a:latin typeface="Verdana" charset="0"/>
              </a:defRPr>
            </a:lvl2pPr>
            <a:lvl3pPr marL="1143000" indent="-228600">
              <a:defRPr b="1">
                <a:solidFill>
                  <a:schemeClr val="tx1"/>
                </a:solidFill>
                <a:latin typeface="Verdana" charset="0"/>
              </a:defRPr>
            </a:lvl3pPr>
            <a:lvl4pPr marL="1600200" indent="-228600">
              <a:defRPr b="1">
                <a:solidFill>
                  <a:schemeClr val="tx1"/>
                </a:solidFill>
                <a:latin typeface="Verdana" charset="0"/>
              </a:defRPr>
            </a:lvl4pPr>
            <a:lvl5pPr marL="2057400" indent="-228600">
              <a:defRPr b="1">
                <a:solidFill>
                  <a:schemeClr val="tx1"/>
                </a:solidFill>
                <a:latin typeface="Verdana" charset="0"/>
              </a:defRPr>
            </a:lvl5pPr>
            <a:lvl6pPr marL="2514600" indent="-228600" eaLnBrk="0" fontAlgn="base" hangingPunct="0">
              <a:spcBef>
                <a:spcPct val="0"/>
              </a:spcBef>
              <a:spcAft>
                <a:spcPct val="0"/>
              </a:spcAft>
              <a:defRPr b="1">
                <a:solidFill>
                  <a:schemeClr val="tx1"/>
                </a:solidFill>
                <a:latin typeface="Verdana" charset="0"/>
              </a:defRPr>
            </a:lvl6pPr>
            <a:lvl7pPr marL="2971800" indent="-228600" eaLnBrk="0" fontAlgn="base" hangingPunct="0">
              <a:spcBef>
                <a:spcPct val="0"/>
              </a:spcBef>
              <a:spcAft>
                <a:spcPct val="0"/>
              </a:spcAft>
              <a:defRPr b="1">
                <a:solidFill>
                  <a:schemeClr val="tx1"/>
                </a:solidFill>
                <a:latin typeface="Verdana" charset="0"/>
              </a:defRPr>
            </a:lvl7pPr>
            <a:lvl8pPr marL="3429000" indent="-228600" eaLnBrk="0" fontAlgn="base" hangingPunct="0">
              <a:spcBef>
                <a:spcPct val="0"/>
              </a:spcBef>
              <a:spcAft>
                <a:spcPct val="0"/>
              </a:spcAft>
              <a:defRPr b="1">
                <a:solidFill>
                  <a:schemeClr val="tx1"/>
                </a:solidFill>
                <a:latin typeface="Verdana" charset="0"/>
              </a:defRPr>
            </a:lvl8pPr>
            <a:lvl9pPr marL="3886200" indent="-228600" eaLnBrk="0" fontAlgn="base" hangingPunct="0">
              <a:spcBef>
                <a:spcPct val="0"/>
              </a:spcBef>
              <a:spcAft>
                <a:spcPct val="0"/>
              </a:spcAft>
              <a:defRPr b="1">
                <a:solidFill>
                  <a:schemeClr val="tx1"/>
                </a:solidFill>
                <a:latin typeface="Verdana" charset="0"/>
              </a:defRPr>
            </a:lvl9pPr>
          </a:lstStyle>
          <a:p>
            <a:fld id="{E7C94FAC-2CE2-2548-A034-3E3E1C753A73}" type="slidenum">
              <a:rPr lang="cs-CZ" altLang="cs-CZ" b="0">
                <a:latin typeface="Arial" charset="0"/>
              </a:rPr>
              <a:pPr/>
              <a:t>32</a:t>
            </a:fld>
            <a:endParaRPr lang="cs-CZ" altLang="cs-CZ" b="0">
              <a:latin typeface="Arial" charset="0"/>
            </a:endParaRPr>
          </a:p>
        </p:txBody>
      </p:sp>
    </p:spTree>
    <p:extLst>
      <p:ext uri="{BB962C8B-B14F-4D97-AF65-F5344CB8AC3E}">
        <p14:creationId xmlns:p14="http://schemas.microsoft.com/office/powerpoint/2010/main" val="1532361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25AA6E-43B9-C149-94D4-6217A07917B2}" type="slidenum">
              <a:rPr lang="cs-CZ" altLang="cs-CZ"/>
              <a:pPr>
                <a:spcBef>
                  <a:spcPct val="0"/>
                </a:spcBef>
              </a:pPr>
              <a:t>33</a:t>
            </a:fld>
            <a:endParaRPr lang="cs-CZ" altLang="cs-CZ"/>
          </a:p>
        </p:txBody>
      </p:sp>
      <p:sp>
        <p:nvSpPr>
          <p:cNvPr id="716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BE697EE-3A6D-6B4D-A753-A3238CC42BFB}" type="slidenum">
              <a:rPr lang="cs-CZ" altLang="cs-CZ" b="0"/>
              <a:pPr algn="r" eaLnBrk="1" hangingPunct="1">
                <a:spcBef>
                  <a:spcPct val="0"/>
                </a:spcBef>
              </a:pPr>
              <a:t>33</a:t>
            </a:fld>
            <a:endParaRPr lang="cs-CZ" altLang="cs-CZ" b="0"/>
          </a:p>
        </p:txBody>
      </p:sp>
      <p:sp>
        <p:nvSpPr>
          <p:cNvPr id="71684" name="Rectangle 2"/>
          <p:cNvSpPr>
            <a:spLocks noGrp="1" noRot="1" noChangeAspect="1" noChangeArrowheads="1" noTextEdit="1"/>
          </p:cNvSpPr>
          <p:nvPr>
            <p:ph type="sldImg"/>
          </p:nvPr>
        </p:nvSpPr>
        <p:spPr>
          <a:xfrm>
            <a:off x="917575" y="754063"/>
            <a:ext cx="4962525" cy="3722687"/>
          </a:xfrm>
          <a:ln/>
        </p:spPr>
      </p:sp>
      <p:sp>
        <p:nvSpPr>
          <p:cNvPr id="716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404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EC86028-41AD-9240-8A58-F311925D5174}" type="slidenum">
              <a:rPr lang="cs-CZ" altLang="cs-CZ"/>
              <a:pPr>
                <a:spcBef>
                  <a:spcPct val="0"/>
                </a:spcBef>
              </a:pPr>
              <a:t>34</a:t>
            </a:fld>
            <a:endParaRPr lang="cs-CZ" altLang="cs-CZ"/>
          </a:p>
        </p:txBody>
      </p:sp>
      <p:sp>
        <p:nvSpPr>
          <p:cNvPr id="737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7F7CE88-40A3-A540-AFB6-EB295E5B46EA}" type="slidenum">
              <a:rPr lang="cs-CZ" altLang="cs-CZ" b="0"/>
              <a:pPr algn="r" eaLnBrk="1" hangingPunct="1">
                <a:spcBef>
                  <a:spcPct val="0"/>
                </a:spcBef>
              </a:pPr>
              <a:t>34</a:t>
            </a:fld>
            <a:endParaRPr lang="cs-CZ" altLang="cs-CZ" b="0"/>
          </a:p>
        </p:txBody>
      </p:sp>
      <p:sp>
        <p:nvSpPr>
          <p:cNvPr id="73732" name="Rectangle 2"/>
          <p:cNvSpPr>
            <a:spLocks noGrp="1" noRot="1" noChangeAspect="1" noChangeArrowheads="1" noTextEdit="1"/>
          </p:cNvSpPr>
          <p:nvPr>
            <p:ph type="sldImg"/>
          </p:nvPr>
        </p:nvSpPr>
        <p:spPr>
          <a:xfrm>
            <a:off x="917575" y="754063"/>
            <a:ext cx="4962525" cy="3722687"/>
          </a:xfrm>
          <a:ln/>
        </p:spPr>
      </p:sp>
      <p:sp>
        <p:nvSpPr>
          <p:cNvPr id="737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0956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4</a:t>
            </a:fld>
            <a:endParaRPr lang="cs-CZ" altLang="cs-CZ"/>
          </a:p>
        </p:txBody>
      </p:sp>
      <p:sp>
        <p:nvSpPr>
          <p:cNvPr id="102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4</a:t>
            </a:fld>
            <a:endParaRPr lang="cs-CZ" altLang="cs-CZ" b="0"/>
          </a:p>
        </p:txBody>
      </p:sp>
      <p:sp>
        <p:nvSpPr>
          <p:cNvPr id="10244" name="Rectangle 2"/>
          <p:cNvSpPr>
            <a:spLocks noGrp="1" noRot="1" noChangeAspect="1" noChangeArrowheads="1" noTextEdit="1"/>
          </p:cNvSpPr>
          <p:nvPr>
            <p:ph type="sldImg"/>
          </p:nvPr>
        </p:nvSpPr>
        <p:spPr>
          <a:xfrm>
            <a:off x="917575" y="754063"/>
            <a:ext cx="4962525" cy="3722687"/>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22475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0B5F2E3-E404-144C-B760-A5CBD020B5B8}" type="slidenum">
              <a:rPr lang="cs-CZ" altLang="cs-CZ"/>
              <a:pPr>
                <a:spcBef>
                  <a:spcPct val="0"/>
                </a:spcBef>
              </a:pPr>
              <a:t>36</a:t>
            </a:fld>
            <a:endParaRPr lang="cs-CZ" altLang="cs-CZ"/>
          </a:p>
        </p:txBody>
      </p:sp>
      <p:sp>
        <p:nvSpPr>
          <p:cNvPr id="7680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EA75DD9-C103-5F46-8802-E6DBC5453565}" type="slidenum">
              <a:rPr lang="cs-CZ" altLang="cs-CZ" b="0"/>
              <a:pPr algn="r" eaLnBrk="1" hangingPunct="1">
                <a:spcBef>
                  <a:spcPct val="0"/>
                </a:spcBef>
              </a:pPr>
              <a:t>36</a:t>
            </a:fld>
            <a:endParaRPr lang="cs-CZ" altLang="cs-CZ" b="0"/>
          </a:p>
        </p:txBody>
      </p:sp>
      <p:sp>
        <p:nvSpPr>
          <p:cNvPr id="76804" name="Rectangle 2"/>
          <p:cNvSpPr>
            <a:spLocks noGrp="1" noRot="1" noChangeAspect="1" noChangeArrowheads="1" noTextEdit="1"/>
          </p:cNvSpPr>
          <p:nvPr>
            <p:ph type="sldImg"/>
          </p:nvPr>
        </p:nvSpPr>
        <p:spPr>
          <a:xfrm>
            <a:off x="917575" y="754063"/>
            <a:ext cx="4962525" cy="3722687"/>
          </a:xfrm>
          <a:ln/>
        </p:spPr>
      </p:sp>
      <p:sp>
        <p:nvSpPr>
          <p:cNvPr id="7680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40020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9F5E3-82AA-1E48-9AB9-268A7BBCE2EC}" type="slidenum">
              <a:rPr lang="cs-CZ" altLang="cs-CZ"/>
              <a:pPr>
                <a:spcBef>
                  <a:spcPct val="0"/>
                </a:spcBef>
              </a:pPr>
              <a:t>38</a:t>
            </a:fld>
            <a:endParaRPr lang="cs-CZ" altLang="cs-CZ"/>
          </a:p>
        </p:txBody>
      </p:sp>
      <p:sp>
        <p:nvSpPr>
          <p:cNvPr id="7987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7588B1F-6218-6A4F-A045-548F6ABFBD34}" type="slidenum">
              <a:rPr lang="cs-CZ" altLang="cs-CZ" b="0"/>
              <a:pPr algn="r" eaLnBrk="1" hangingPunct="1">
                <a:spcBef>
                  <a:spcPct val="0"/>
                </a:spcBef>
              </a:pPr>
              <a:t>38</a:t>
            </a:fld>
            <a:endParaRPr lang="cs-CZ" altLang="cs-CZ" b="0"/>
          </a:p>
        </p:txBody>
      </p:sp>
      <p:sp>
        <p:nvSpPr>
          <p:cNvPr id="79876" name="Rectangle 2"/>
          <p:cNvSpPr>
            <a:spLocks noGrp="1" noRot="1" noChangeAspect="1" noChangeArrowheads="1" noTextEdit="1"/>
          </p:cNvSpPr>
          <p:nvPr>
            <p:ph type="sldImg"/>
          </p:nvPr>
        </p:nvSpPr>
        <p:spPr>
          <a:xfrm>
            <a:off x="917575" y="754063"/>
            <a:ext cx="4962525" cy="3722687"/>
          </a:xfrm>
          <a:ln/>
        </p:spPr>
      </p:sp>
      <p:sp>
        <p:nvSpPr>
          <p:cNvPr id="798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192730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1ACCFA8-78EF-3C4D-9041-D62BDEEDA87C}" type="slidenum">
              <a:rPr lang="cs-CZ" altLang="cs-CZ"/>
              <a:pPr>
                <a:spcBef>
                  <a:spcPct val="0"/>
                </a:spcBef>
              </a:pPr>
              <a:t>42</a:t>
            </a:fld>
            <a:endParaRPr lang="cs-CZ" altLang="cs-CZ"/>
          </a:p>
        </p:txBody>
      </p:sp>
      <p:sp>
        <p:nvSpPr>
          <p:cNvPr id="849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4FAD698-9497-224E-86A6-FE484154674D}" type="slidenum">
              <a:rPr lang="cs-CZ" altLang="cs-CZ" b="0"/>
              <a:pPr algn="r" eaLnBrk="1" hangingPunct="1">
                <a:spcBef>
                  <a:spcPct val="0"/>
                </a:spcBef>
              </a:pPr>
              <a:t>42</a:t>
            </a:fld>
            <a:endParaRPr lang="cs-CZ" altLang="cs-CZ" b="0"/>
          </a:p>
        </p:txBody>
      </p:sp>
      <p:sp>
        <p:nvSpPr>
          <p:cNvPr id="84996" name="Rectangle 2"/>
          <p:cNvSpPr>
            <a:spLocks noGrp="1" noRot="1" noChangeAspect="1" noChangeArrowheads="1" noTextEdit="1"/>
          </p:cNvSpPr>
          <p:nvPr>
            <p:ph type="sldImg"/>
          </p:nvPr>
        </p:nvSpPr>
        <p:spPr>
          <a:xfrm>
            <a:off x="917575" y="754063"/>
            <a:ext cx="4962525" cy="3722687"/>
          </a:xfrm>
          <a:ln/>
        </p:spPr>
      </p:sp>
      <p:sp>
        <p:nvSpPr>
          <p:cNvPr id="849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5570163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63341F0B-156F-B542-82C3-BFE9A1B18671}" type="slidenum">
              <a:rPr lang="cs-CZ" altLang="cs-CZ"/>
              <a:pPr>
                <a:spcBef>
                  <a:spcPct val="0"/>
                </a:spcBef>
              </a:pPr>
              <a:t>43</a:t>
            </a:fld>
            <a:endParaRPr lang="cs-CZ" altLang="cs-CZ"/>
          </a:p>
        </p:txBody>
      </p:sp>
      <p:sp>
        <p:nvSpPr>
          <p:cNvPr id="870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77511F6-1540-1E43-93D3-F9C86DE17018}" type="slidenum">
              <a:rPr lang="cs-CZ" altLang="cs-CZ" b="0"/>
              <a:pPr algn="r" eaLnBrk="1" hangingPunct="1">
                <a:spcBef>
                  <a:spcPct val="0"/>
                </a:spcBef>
              </a:pPr>
              <a:t>43</a:t>
            </a:fld>
            <a:endParaRPr lang="cs-CZ" altLang="cs-CZ" b="0"/>
          </a:p>
        </p:txBody>
      </p:sp>
      <p:sp>
        <p:nvSpPr>
          <p:cNvPr id="87044" name="Rectangle 2"/>
          <p:cNvSpPr>
            <a:spLocks noGrp="1" noRot="1" noChangeAspect="1" noChangeArrowheads="1" noTextEdit="1"/>
          </p:cNvSpPr>
          <p:nvPr>
            <p:ph type="sldImg"/>
          </p:nvPr>
        </p:nvSpPr>
        <p:spPr>
          <a:xfrm>
            <a:off x="917575" y="754063"/>
            <a:ext cx="4962525" cy="3722687"/>
          </a:xfrm>
          <a:ln/>
        </p:spPr>
      </p:sp>
      <p:sp>
        <p:nvSpPr>
          <p:cNvPr id="870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48943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5AB8962-5522-0147-82B6-0D3EDD32D1F0}" type="slidenum">
              <a:rPr lang="cs-CZ" altLang="cs-CZ"/>
              <a:pPr>
                <a:spcBef>
                  <a:spcPct val="0"/>
                </a:spcBef>
              </a:pPr>
              <a:t>44</a:t>
            </a:fld>
            <a:endParaRPr lang="cs-CZ" altLang="cs-CZ"/>
          </a:p>
        </p:txBody>
      </p:sp>
      <p:sp>
        <p:nvSpPr>
          <p:cNvPr id="890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454F0C4-7D75-2448-B057-DFA2E123B835}" type="slidenum">
              <a:rPr lang="cs-CZ" altLang="cs-CZ" b="0"/>
              <a:pPr algn="r" eaLnBrk="1" hangingPunct="1">
                <a:spcBef>
                  <a:spcPct val="0"/>
                </a:spcBef>
              </a:pPr>
              <a:t>44</a:t>
            </a:fld>
            <a:endParaRPr lang="cs-CZ" altLang="cs-CZ" b="0"/>
          </a:p>
        </p:txBody>
      </p:sp>
      <p:sp>
        <p:nvSpPr>
          <p:cNvPr id="89092" name="Rectangle 2"/>
          <p:cNvSpPr>
            <a:spLocks noGrp="1" noRot="1" noChangeAspect="1" noChangeArrowheads="1" noTextEdit="1"/>
          </p:cNvSpPr>
          <p:nvPr>
            <p:ph type="sldImg"/>
          </p:nvPr>
        </p:nvSpPr>
        <p:spPr>
          <a:xfrm>
            <a:off x="917575" y="754063"/>
            <a:ext cx="4962525" cy="3722687"/>
          </a:xfrm>
          <a:ln/>
        </p:spPr>
      </p:sp>
      <p:sp>
        <p:nvSpPr>
          <p:cNvPr id="890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66108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DCCA4E-6645-8846-AFBD-011E96A3E1B4}" type="slidenum">
              <a:rPr lang="cs-CZ" altLang="cs-CZ"/>
              <a:pPr>
                <a:spcBef>
                  <a:spcPct val="0"/>
                </a:spcBef>
              </a:pPr>
              <a:t>45</a:t>
            </a:fld>
            <a:endParaRPr lang="cs-CZ" altLang="cs-CZ"/>
          </a:p>
        </p:txBody>
      </p:sp>
      <p:sp>
        <p:nvSpPr>
          <p:cNvPr id="911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E20D68-A304-924A-8686-E0871765CE87}" type="slidenum">
              <a:rPr lang="cs-CZ" altLang="cs-CZ" b="0"/>
              <a:pPr algn="r" eaLnBrk="1" hangingPunct="1">
                <a:spcBef>
                  <a:spcPct val="0"/>
                </a:spcBef>
              </a:pPr>
              <a:t>45</a:t>
            </a:fld>
            <a:endParaRPr lang="cs-CZ" altLang="cs-CZ" b="0"/>
          </a:p>
        </p:txBody>
      </p:sp>
      <p:sp>
        <p:nvSpPr>
          <p:cNvPr id="91140" name="Rectangle 2"/>
          <p:cNvSpPr>
            <a:spLocks noGrp="1" noRot="1" noChangeAspect="1" noChangeArrowheads="1" noTextEdit="1"/>
          </p:cNvSpPr>
          <p:nvPr>
            <p:ph type="sldImg"/>
          </p:nvPr>
        </p:nvSpPr>
        <p:spPr>
          <a:xfrm>
            <a:off x="917575" y="754063"/>
            <a:ext cx="4962525" cy="3722687"/>
          </a:xfrm>
          <a:ln/>
        </p:spPr>
      </p:sp>
      <p:sp>
        <p:nvSpPr>
          <p:cNvPr id="911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08644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AD87D13-7B8D-7147-B72A-8F006C53101D}" type="slidenum">
              <a:rPr lang="cs-CZ" altLang="cs-CZ"/>
              <a:pPr>
                <a:spcBef>
                  <a:spcPct val="0"/>
                </a:spcBef>
              </a:pPr>
              <a:t>46</a:t>
            </a:fld>
            <a:endParaRPr lang="cs-CZ" altLang="cs-CZ"/>
          </a:p>
        </p:txBody>
      </p:sp>
      <p:sp>
        <p:nvSpPr>
          <p:cNvPr id="931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E56E752-1AAF-2946-B640-96F2D6411107}" type="slidenum">
              <a:rPr lang="cs-CZ" altLang="cs-CZ" b="0"/>
              <a:pPr algn="r" eaLnBrk="1" hangingPunct="1">
                <a:spcBef>
                  <a:spcPct val="0"/>
                </a:spcBef>
              </a:pPr>
              <a:t>46</a:t>
            </a:fld>
            <a:endParaRPr lang="cs-CZ" altLang="cs-CZ" b="0"/>
          </a:p>
        </p:txBody>
      </p:sp>
      <p:sp>
        <p:nvSpPr>
          <p:cNvPr id="93188" name="Rectangle 2"/>
          <p:cNvSpPr>
            <a:spLocks noGrp="1" noRot="1" noChangeAspect="1" noChangeArrowheads="1" noTextEdit="1"/>
          </p:cNvSpPr>
          <p:nvPr>
            <p:ph type="sldImg"/>
          </p:nvPr>
        </p:nvSpPr>
        <p:spPr>
          <a:xfrm>
            <a:off x="917575" y="754063"/>
            <a:ext cx="4962525" cy="3722687"/>
          </a:xfrm>
          <a:ln/>
        </p:spPr>
      </p:sp>
      <p:sp>
        <p:nvSpPr>
          <p:cNvPr id="931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5447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581A2C-2BD6-C544-BD99-EE70D0B2B42E}" type="slidenum">
              <a:rPr lang="cs-CZ" altLang="cs-CZ"/>
              <a:pPr>
                <a:spcBef>
                  <a:spcPct val="0"/>
                </a:spcBef>
              </a:pPr>
              <a:t>49</a:t>
            </a:fld>
            <a:endParaRPr lang="cs-CZ" altLang="cs-CZ"/>
          </a:p>
        </p:txBody>
      </p:sp>
      <p:sp>
        <p:nvSpPr>
          <p:cNvPr id="972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71A0124-E0E7-894A-BCF6-6EC0D6556B25}" type="slidenum">
              <a:rPr lang="cs-CZ" altLang="cs-CZ" b="0"/>
              <a:pPr algn="r" eaLnBrk="1" hangingPunct="1">
                <a:spcBef>
                  <a:spcPct val="0"/>
                </a:spcBef>
              </a:pPr>
              <a:t>49</a:t>
            </a:fld>
            <a:endParaRPr lang="cs-CZ" altLang="cs-CZ" b="0"/>
          </a:p>
        </p:txBody>
      </p:sp>
      <p:sp>
        <p:nvSpPr>
          <p:cNvPr id="97284" name="Rectangle 2"/>
          <p:cNvSpPr>
            <a:spLocks noGrp="1" noRot="1" noChangeAspect="1" noChangeArrowheads="1" noTextEdit="1"/>
          </p:cNvSpPr>
          <p:nvPr>
            <p:ph type="sldImg"/>
          </p:nvPr>
        </p:nvSpPr>
        <p:spPr>
          <a:xfrm>
            <a:off x="917575" y="754063"/>
            <a:ext cx="4962525" cy="3722687"/>
          </a:xfrm>
          <a:ln/>
        </p:spPr>
      </p:sp>
      <p:sp>
        <p:nvSpPr>
          <p:cNvPr id="972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82552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52</a:t>
            </a:fld>
            <a:endParaRPr lang="cs-CZ" altLang="cs-CZ"/>
          </a:p>
        </p:txBody>
      </p:sp>
      <p:sp>
        <p:nvSpPr>
          <p:cNvPr id="1013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52</a:t>
            </a:fld>
            <a:endParaRPr lang="cs-CZ" altLang="cs-CZ" b="0"/>
          </a:p>
        </p:txBody>
      </p:sp>
      <p:sp>
        <p:nvSpPr>
          <p:cNvPr id="101380" name="Rectangle 2"/>
          <p:cNvSpPr>
            <a:spLocks noGrp="1" noRot="1" noChangeAspect="1" noChangeArrowheads="1" noTextEdit="1"/>
          </p:cNvSpPr>
          <p:nvPr>
            <p:ph type="sldImg"/>
          </p:nvPr>
        </p:nvSpPr>
        <p:spPr>
          <a:xfrm>
            <a:off x="917575" y="754063"/>
            <a:ext cx="4962525" cy="3722687"/>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608840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2690BB4-9815-A745-A5D5-E81B8B20CF42}" type="slidenum">
              <a:rPr lang="cs-CZ" altLang="cs-CZ"/>
              <a:pPr>
                <a:spcBef>
                  <a:spcPct val="0"/>
                </a:spcBef>
              </a:pPr>
              <a:t>54</a:t>
            </a:fld>
            <a:endParaRPr lang="cs-CZ" altLang="cs-CZ"/>
          </a:p>
        </p:txBody>
      </p:sp>
      <p:sp>
        <p:nvSpPr>
          <p:cNvPr id="10445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844A96C-3FF4-B244-92D7-C6A1B72208D0}" type="slidenum">
              <a:rPr lang="cs-CZ" altLang="cs-CZ" b="0"/>
              <a:pPr algn="r" eaLnBrk="1" hangingPunct="1">
                <a:spcBef>
                  <a:spcPct val="0"/>
                </a:spcBef>
              </a:pPr>
              <a:t>54</a:t>
            </a:fld>
            <a:endParaRPr lang="cs-CZ" altLang="cs-CZ" b="0"/>
          </a:p>
        </p:txBody>
      </p:sp>
      <p:sp>
        <p:nvSpPr>
          <p:cNvPr id="104452" name="Rectangle 2"/>
          <p:cNvSpPr>
            <a:spLocks noGrp="1" noRot="1" noChangeAspect="1" noChangeArrowheads="1" noTextEdit="1"/>
          </p:cNvSpPr>
          <p:nvPr>
            <p:ph type="sldImg"/>
          </p:nvPr>
        </p:nvSpPr>
        <p:spPr>
          <a:xfrm>
            <a:off x="917575" y="754063"/>
            <a:ext cx="4962525" cy="3722687"/>
          </a:xfrm>
          <a:ln/>
        </p:spPr>
      </p:sp>
      <p:sp>
        <p:nvSpPr>
          <p:cNvPr id="10445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83183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5</a:t>
            </a:fld>
            <a:endParaRPr lang="cs-CZ" altLang="cs-CZ"/>
          </a:p>
        </p:txBody>
      </p:sp>
      <p:sp>
        <p:nvSpPr>
          <p:cNvPr id="122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5</a:t>
            </a:fld>
            <a:endParaRPr lang="cs-CZ" altLang="cs-CZ" b="0"/>
          </a:p>
        </p:txBody>
      </p:sp>
      <p:sp>
        <p:nvSpPr>
          <p:cNvPr id="12292" name="Rectangle 2"/>
          <p:cNvSpPr>
            <a:spLocks noGrp="1" noRot="1" noChangeAspect="1" noChangeArrowheads="1" noTextEdit="1"/>
          </p:cNvSpPr>
          <p:nvPr>
            <p:ph type="sldImg"/>
          </p:nvPr>
        </p:nvSpPr>
        <p:spPr>
          <a:xfrm>
            <a:off x="917575" y="754063"/>
            <a:ext cx="4962525" cy="3722687"/>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932294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64ECA3-749A-A043-86D3-E6C7F9862A89}" type="slidenum">
              <a:rPr lang="cs-CZ" altLang="cs-CZ"/>
              <a:pPr>
                <a:spcBef>
                  <a:spcPct val="0"/>
                </a:spcBef>
              </a:pPr>
              <a:t>55</a:t>
            </a:fld>
            <a:endParaRPr lang="cs-CZ" altLang="cs-CZ"/>
          </a:p>
        </p:txBody>
      </p:sp>
      <p:sp>
        <p:nvSpPr>
          <p:cNvPr id="10649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60C63DC-2149-1F41-B831-D46C57FEE81C}" type="slidenum">
              <a:rPr lang="cs-CZ" altLang="cs-CZ" b="0"/>
              <a:pPr algn="r" eaLnBrk="1" hangingPunct="1">
                <a:spcBef>
                  <a:spcPct val="0"/>
                </a:spcBef>
              </a:pPr>
              <a:t>55</a:t>
            </a:fld>
            <a:endParaRPr lang="cs-CZ" altLang="cs-CZ" b="0"/>
          </a:p>
        </p:txBody>
      </p:sp>
      <p:sp>
        <p:nvSpPr>
          <p:cNvPr id="106500" name="Rectangle 2"/>
          <p:cNvSpPr>
            <a:spLocks noGrp="1" noRot="1" noChangeAspect="1" noChangeArrowheads="1" noTextEdit="1"/>
          </p:cNvSpPr>
          <p:nvPr>
            <p:ph type="sldImg"/>
          </p:nvPr>
        </p:nvSpPr>
        <p:spPr>
          <a:xfrm>
            <a:off x="917575" y="754063"/>
            <a:ext cx="4962525" cy="3722687"/>
          </a:xfrm>
          <a:ln/>
        </p:spPr>
      </p:sp>
      <p:sp>
        <p:nvSpPr>
          <p:cNvPr id="10650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382711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674A05B-C537-FC4A-9DEB-48DDBBDD8B52}" type="slidenum">
              <a:rPr lang="cs-CZ" altLang="cs-CZ"/>
              <a:pPr>
                <a:spcBef>
                  <a:spcPct val="0"/>
                </a:spcBef>
              </a:pPr>
              <a:t>56</a:t>
            </a:fld>
            <a:endParaRPr lang="cs-CZ" altLang="cs-CZ"/>
          </a:p>
        </p:txBody>
      </p:sp>
      <p:sp>
        <p:nvSpPr>
          <p:cNvPr id="108547" name="Zástupný symbol pro obrázek snímku 1"/>
          <p:cNvSpPr>
            <a:spLocks noGrp="1" noRot="1" noChangeAspect="1" noTextEdit="1"/>
          </p:cNvSpPr>
          <p:nvPr>
            <p:ph type="sldImg"/>
          </p:nvPr>
        </p:nvSpPr>
        <p:spPr>
          <a:ln/>
        </p:spPr>
      </p:sp>
      <p:sp>
        <p:nvSpPr>
          <p:cNvPr id="108548"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endParaRPr lang="cs-CZ" altLang="cs-CZ"/>
          </a:p>
        </p:txBody>
      </p:sp>
      <p:sp>
        <p:nvSpPr>
          <p:cNvPr id="108549" name="Zástupný symbol pro číslo snímku 3"/>
          <p:cNvSpPr txBox="1">
            <a:spLocks noGrp="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D0F49A6-9ABC-4748-87AA-F758B91CCC9F}" type="slidenum">
              <a:rPr lang="cs-CZ" altLang="cs-CZ" b="0"/>
              <a:pPr algn="r" eaLnBrk="1" hangingPunct="1">
                <a:spcBef>
                  <a:spcPct val="0"/>
                </a:spcBef>
              </a:pPr>
              <a:t>56</a:t>
            </a:fld>
            <a:endParaRPr lang="cs-CZ" altLang="cs-CZ" b="0"/>
          </a:p>
        </p:txBody>
      </p:sp>
    </p:spTree>
    <p:extLst>
      <p:ext uri="{BB962C8B-B14F-4D97-AF65-F5344CB8AC3E}">
        <p14:creationId xmlns:p14="http://schemas.microsoft.com/office/powerpoint/2010/main" val="12312752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5D6C1A6-14E6-E64F-ABA6-971B98D23192}" type="slidenum">
              <a:rPr lang="cs-CZ" altLang="cs-CZ"/>
              <a:pPr>
                <a:spcBef>
                  <a:spcPct val="0"/>
                </a:spcBef>
              </a:pPr>
              <a:t>58</a:t>
            </a:fld>
            <a:endParaRPr lang="cs-CZ" altLang="cs-CZ"/>
          </a:p>
        </p:txBody>
      </p:sp>
      <p:sp>
        <p:nvSpPr>
          <p:cNvPr id="1105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6CCEF71-1953-B444-A6AA-78A547CA2D9D}" type="slidenum">
              <a:rPr lang="cs-CZ" altLang="cs-CZ" b="0"/>
              <a:pPr algn="r" eaLnBrk="1" hangingPunct="1">
                <a:spcBef>
                  <a:spcPct val="0"/>
                </a:spcBef>
              </a:pPr>
              <a:t>58</a:t>
            </a:fld>
            <a:endParaRPr lang="cs-CZ" altLang="cs-CZ" b="0"/>
          </a:p>
        </p:txBody>
      </p:sp>
      <p:sp>
        <p:nvSpPr>
          <p:cNvPr id="110596" name="Rectangle 2"/>
          <p:cNvSpPr>
            <a:spLocks noGrp="1" noRot="1" noChangeAspect="1" noChangeArrowheads="1" noTextEdit="1"/>
          </p:cNvSpPr>
          <p:nvPr>
            <p:ph type="sldImg"/>
          </p:nvPr>
        </p:nvSpPr>
        <p:spPr>
          <a:xfrm>
            <a:off x="917575" y="754063"/>
            <a:ext cx="4962525" cy="3722687"/>
          </a:xfrm>
          <a:ln/>
        </p:spPr>
      </p:sp>
      <p:sp>
        <p:nvSpPr>
          <p:cNvPr id="1105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177050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60</a:t>
            </a:fld>
            <a:endParaRPr lang="cs-CZ" altLang="cs-CZ"/>
          </a:p>
        </p:txBody>
      </p:sp>
      <p:sp>
        <p:nvSpPr>
          <p:cNvPr id="1136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60</a:t>
            </a:fld>
            <a:endParaRPr lang="cs-CZ" altLang="cs-CZ" b="0"/>
          </a:p>
        </p:txBody>
      </p:sp>
      <p:sp>
        <p:nvSpPr>
          <p:cNvPr id="113668" name="Rectangle 2"/>
          <p:cNvSpPr>
            <a:spLocks noGrp="1" noRot="1" noChangeAspect="1" noChangeArrowheads="1" noTextEdit="1"/>
          </p:cNvSpPr>
          <p:nvPr>
            <p:ph type="sldImg"/>
          </p:nvPr>
        </p:nvSpPr>
        <p:spPr>
          <a:xfrm>
            <a:off x="917575" y="754063"/>
            <a:ext cx="4962525" cy="3722687"/>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376257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0C8359-C82F-42CA-B883-42BD38EFADE6}" type="slidenum">
              <a:rPr lang="cs-CZ" altLang="cs-CZ" smtClean="0"/>
              <a:pPr>
                <a:spcBef>
                  <a:spcPct val="0"/>
                </a:spcBef>
              </a:pPr>
              <a:t>61</a:t>
            </a:fld>
            <a:endParaRPr lang="cs-CZ" altLang="cs-CZ"/>
          </a:p>
        </p:txBody>
      </p:sp>
      <p:sp>
        <p:nvSpPr>
          <p:cNvPr id="115715" name="Rectangle 2"/>
          <p:cNvSpPr>
            <a:spLocks noGrp="1" noRot="1" noChangeAspect="1" noChangeArrowheads="1" noTextEdit="1"/>
          </p:cNvSpPr>
          <p:nvPr>
            <p:ph type="sldImg"/>
          </p:nvPr>
        </p:nvSpPr>
        <p:spPr>
          <a:xfrm>
            <a:off x="917575" y="754063"/>
            <a:ext cx="4962525" cy="3722687"/>
          </a:xfrm>
          <a:ln/>
        </p:spPr>
      </p:sp>
      <p:sp>
        <p:nvSpPr>
          <p:cNvPr id="115716"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893719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4813F3B-97F3-4094-A590-3B061B195DB7}" type="slidenum">
              <a:rPr lang="cs-CZ" altLang="cs-CZ" smtClean="0"/>
              <a:pPr>
                <a:spcBef>
                  <a:spcPct val="0"/>
                </a:spcBef>
              </a:pPr>
              <a:t>62</a:t>
            </a:fld>
            <a:endParaRPr lang="cs-CZ" altLang="cs-CZ"/>
          </a:p>
        </p:txBody>
      </p:sp>
      <p:sp>
        <p:nvSpPr>
          <p:cNvPr id="117763" name="Rectangle 2"/>
          <p:cNvSpPr>
            <a:spLocks noGrp="1" noRot="1" noChangeAspect="1" noChangeArrowheads="1" noTextEdit="1"/>
          </p:cNvSpPr>
          <p:nvPr>
            <p:ph type="sldImg"/>
          </p:nvPr>
        </p:nvSpPr>
        <p:spPr>
          <a:xfrm>
            <a:off x="917575" y="754063"/>
            <a:ext cx="4962525" cy="3722687"/>
          </a:xfrm>
          <a:ln/>
        </p:spPr>
      </p:sp>
      <p:sp>
        <p:nvSpPr>
          <p:cNvPr id="117764"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831565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C5738B-4624-4B33-8A2E-26E56E9D9E5E}" type="slidenum">
              <a:rPr lang="cs-CZ" altLang="cs-CZ" smtClean="0"/>
              <a:pPr>
                <a:spcBef>
                  <a:spcPct val="0"/>
                </a:spcBef>
              </a:pPr>
              <a:t>63</a:t>
            </a:fld>
            <a:endParaRPr lang="cs-CZ" altLang="cs-CZ"/>
          </a:p>
        </p:txBody>
      </p:sp>
      <p:sp>
        <p:nvSpPr>
          <p:cNvPr id="119811" name="Rectangle 2"/>
          <p:cNvSpPr>
            <a:spLocks noGrp="1" noRot="1" noChangeAspect="1" noChangeArrowheads="1" noTextEdit="1"/>
          </p:cNvSpPr>
          <p:nvPr>
            <p:ph type="sldImg"/>
          </p:nvPr>
        </p:nvSpPr>
        <p:spPr>
          <a:xfrm>
            <a:off x="1588" y="0"/>
            <a:ext cx="1587" cy="1588"/>
          </a:xfrm>
          <a:ln/>
        </p:spPr>
      </p:sp>
      <p:sp>
        <p:nvSpPr>
          <p:cNvPr id="119812" name="Rectangle 3"/>
          <p:cNvSpPr>
            <a:spLocks noGrp="1" noChangeArrowheads="1"/>
          </p:cNvSpPr>
          <p:nvPr>
            <p:ph type="body" idx="1"/>
          </p:nvPr>
        </p:nvSpPr>
        <p:spPr>
          <a:xfrm>
            <a:off x="679768" y="4715154"/>
            <a:ext cx="5438140" cy="4368755"/>
          </a:xfrm>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4856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6</a:t>
            </a:fld>
            <a:endParaRPr lang="cs-CZ" altLang="cs-CZ"/>
          </a:p>
        </p:txBody>
      </p:sp>
      <p:sp>
        <p:nvSpPr>
          <p:cNvPr id="143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6</a:t>
            </a:fld>
            <a:endParaRPr lang="cs-CZ" altLang="cs-CZ" b="0"/>
          </a:p>
        </p:txBody>
      </p:sp>
      <p:sp>
        <p:nvSpPr>
          <p:cNvPr id="14340" name="Rectangle 2"/>
          <p:cNvSpPr>
            <a:spLocks noGrp="1" noRot="1" noChangeAspect="1" noChangeArrowheads="1" noTextEdit="1"/>
          </p:cNvSpPr>
          <p:nvPr>
            <p:ph type="sldImg"/>
          </p:nvPr>
        </p:nvSpPr>
        <p:spPr>
          <a:xfrm>
            <a:off x="917575" y="754063"/>
            <a:ext cx="4962525" cy="3722687"/>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78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7</a:t>
            </a:fld>
            <a:endParaRPr lang="cs-CZ" altLang="cs-CZ"/>
          </a:p>
        </p:txBody>
      </p:sp>
      <p:sp>
        <p:nvSpPr>
          <p:cNvPr id="163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7</a:t>
            </a:fld>
            <a:endParaRPr lang="cs-CZ" altLang="cs-CZ" b="0"/>
          </a:p>
        </p:txBody>
      </p:sp>
      <p:sp>
        <p:nvSpPr>
          <p:cNvPr id="16388" name="Rectangle 2"/>
          <p:cNvSpPr>
            <a:spLocks noGrp="1" noRot="1" noChangeAspect="1" noChangeArrowheads="1" noTextEdit="1"/>
          </p:cNvSpPr>
          <p:nvPr>
            <p:ph type="sldImg"/>
          </p:nvPr>
        </p:nvSpPr>
        <p:spPr>
          <a:xfrm>
            <a:off x="917575" y="754063"/>
            <a:ext cx="4962525" cy="3722687"/>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5205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8</a:t>
            </a:fld>
            <a:endParaRPr lang="cs-CZ" altLang="cs-CZ"/>
          </a:p>
        </p:txBody>
      </p:sp>
      <p:sp>
        <p:nvSpPr>
          <p:cNvPr id="1843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8</a:t>
            </a:fld>
            <a:endParaRPr lang="cs-CZ" altLang="cs-CZ" b="0"/>
          </a:p>
        </p:txBody>
      </p:sp>
      <p:sp>
        <p:nvSpPr>
          <p:cNvPr id="18436" name="Rectangle 2"/>
          <p:cNvSpPr>
            <a:spLocks noGrp="1" noRot="1" noChangeAspect="1" noChangeArrowheads="1" noTextEdit="1"/>
          </p:cNvSpPr>
          <p:nvPr>
            <p:ph type="sldImg"/>
          </p:nvPr>
        </p:nvSpPr>
        <p:spPr>
          <a:xfrm>
            <a:off x="917575" y="754063"/>
            <a:ext cx="4962525" cy="3722687"/>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4665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9</a:t>
            </a:fld>
            <a:endParaRPr lang="cs-CZ" altLang="cs-CZ"/>
          </a:p>
        </p:txBody>
      </p:sp>
      <p:sp>
        <p:nvSpPr>
          <p:cNvPr id="204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9</a:t>
            </a:fld>
            <a:endParaRPr lang="cs-CZ" altLang="cs-CZ" b="0"/>
          </a:p>
        </p:txBody>
      </p:sp>
      <p:sp>
        <p:nvSpPr>
          <p:cNvPr id="20484" name="Rectangle 2"/>
          <p:cNvSpPr>
            <a:spLocks noGrp="1" noRot="1" noChangeAspect="1" noChangeArrowheads="1" noTextEdit="1"/>
          </p:cNvSpPr>
          <p:nvPr>
            <p:ph type="sldImg"/>
          </p:nvPr>
        </p:nvSpPr>
        <p:spPr>
          <a:xfrm>
            <a:off x="917575" y="754063"/>
            <a:ext cx="4962525" cy="3722687"/>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27598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10</a:t>
            </a:fld>
            <a:endParaRPr lang="cs-CZ" altLang="cs-CZ"/>
          </a:p>
        </p:txBody>
      </p:sp>
      <p:sp>
        <p:nvSpPr>
          <p:cNvPr id="225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10</a:t>
            </a:fld>
            <a:endParaRPr lang="cs-CZ" altLang="cs-CZ" b="0"/>
          </a:p>
        </p:txBody>
      </p:sp>
      <p:sp>
        <p:nvSpPr>
          <p:cNvPr id="22532" name="Rectangle 2"/>
          <p:cNvSpPr>
            <a:spLocks noGrp="1" noRot="1" noChangeAspect="1" noChangeArrowheads="1" noTextEdit="1"/>
          </p:cNvSpPr>
          <p:nvPr>
            <p:ph type="sldImg"/>
          </p:nvPr>
        </p:nvSpPr>
        <p:spPr>
          <a:xfrm>
            <a:off x="917575" y="754063"/>
            <a:ext cx="4962525" cy="3722687"/>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9216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sz="quarter" idx="4294967295"/>
          </p:nvPr>
        </p:nvSpPr>
        <p:spPr>
          <a:xfrm>
            <a:off x="457200" y="1447800"/>
            <a:ext cx="8229600" cy="1736725"/>
          </a:xfrm>
        </p:spPr>
        <p:txBody>
          <a:bodyPr anchor="ctr"/>
          <a:lstStyle/>
          <a:p>
            <a:pPr eaLnBrk="1" hangingPunct="1">
              <a:defRPr/>
            </a:pPr>
            <a:r>
              <a:rPr lang="cs-CZ" altLang="cs-CZ" sz="4800">
                <a:effectLst>
                  <a:outerShdw blurRad="38100" dist="38100" dir="2700000" algn="tl">
                    <a:srgbClr val="C0C0C0"/>
                  </a:outerShdw>
                </a:effectLst>
              </a:rPr>
              <a:t>             </a:t>
            </a:r>
            <a:r>
              <a:rPr lang="cs-CZ" altLang="cs-CZ" sz="4800" b="1">
                <a:effectLst>
                  <a:outerShdw blurRad="38100" dist="38100" dir="2700000" algn="tl">
                    <a:srgbClr val="C0C0C0"/>
                  </a:outerShdw>
                </a:effectLst>
              </a:rPr>
              <a:t>Daň z příjmů</a:t>
            </a:r>
          </a:p>
        </p:txBody>
      </p:sp>
      <p:sp>
        <p:nvSpPr>
          <p:cNvPr id="3" name="Podnadpis 2"/>
          <p:cNvSpPr>
            <a:spLocks noGrp="1"/>
          </p:cNvSpPr>
          <p:nvPr>
            <p:ph type="subTitle" sz="quarter" idx="4294967295"/>
          </p:nvPr>
        </p:nvSpPr>
        <p:spPr>
          <a:xfrm>
            <a:off x="2182813" y="3502025"/>
            <a:ext cx="5688012" cy="1603375"/>
          </a:xfrm>
        </p:spPr>
        <p:txBody>
          <a:bodyPr/>
          <a:lstStyle/>
          <a:p>
            <a:pPr marL="0" indent="0" eaLnBrk="1" hangingPunct="1">
              <a:buFont typeface="Wingdings" panose="05000000000000000000" pitchFamily="2" charset="2"/>
              <a:buNone/>
              <a:defRPr/>
            </a:pPr>
            <a:r>
              <a:rPr lang="cs-CZ" altLang="cs-CZ" b="1" u="sng">
                <a:effectLst>
                  <a:outerShdw blurRad="38100" dist="38100" dir="2700000" algn="tl">
                    <a:srgbClr val="C0C0C0"/>
                  </a:outerShdw>
                </a:effectLst>
              </a:rPr>
              <a:t>1. zákonem upraveny dvě daně:</a:t>
            </a:r>
          </a:p>
          <a:p>
            <a:pPr marL="0" indent="0" eaLnBrk="1" hangingPunct="1">
              <a:buFont typeface="Wingdings" panose="05000000000000000000" pitchFamily="2" charset="2"/>
              <a:buChar char="Ø"/>
              <a:defRPr/>
            </a:pPr>
            <a:r>
              <a:rPr lang="cs-CZ" altLang="cs-CZ" b="1">
                <a:effectLst>
                  <a:outerShdw blurRad="38100" dist="38100" dir="2700000" algn="tl">
                    <a:srgbClr val="C0C0C0"/>
                  </a:outerShdw>
                </a:effectLst>
              </a:rPr>
              <a:t>Daň z příjmů fyzických osob</a:t>
            </a:r>
          </a:p>
          <a:p>
            <a:pPr marL="0" indent="0" eaLnBrk="1" hangingPunct="1">
              <a:buFont typeface="Wingdings" panose="05000000000000000000" pitchFamily="2" charset="2"/>
              <a:buChar char="Ø"/>
              <a:defRPr/>
            </a:pPr>
            <a:r>
              <a:rPr lang="cs-CZ" altLang="cs-CZ" b="1">
                <a:effectLst>
                  <a:outerShdw blurRad="38100" dist="38100" dir="2700000" algn="tl">
                    <a:srgbClr val="C0C0C0"/>
                  </a:outerShdw>
                </a:effectLst>
              </a:rPr>
              <a:t>Daň z příjmů právnických osob</a:t>
            </a:r>
          </a:p>
          <a:p>
            <a:pPr marL="0" indent="0" eaLnBrk="1" hangingPunct="1">
              <a:buFont typeface="Wingdings" panose="05000000000000000000" pitchFamily="2" charset="2"/>
              <a:buNone/>
              <a:defRPr/>
            </a:pPr>
            <a:endParaRPr lang="cs-CZ" altLang="cs-CZ" b="1">
              <a:effectLst>
                <a:outerShdw blurRad="38100" dist="38100" dir="2700000" algn="tl">
                  <a:srgbClr val="C0C0C0"/>
                </a:outerShdw>
              </a:effectLst>
            </a:endParaRPr>
          </a:p>
        </p:txBody>
      </p:sp>
    </p:spTree>
    <p:extLst>
      <p:ext uri="{BB962C8B-B14F-4D97-AF65-F5344CB8AC3E}">
        <p14:creationId xmlns:p14="http://schemas.microsoft.com/office/powerpoint/2010/main" val="3835054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84300" y="579646"/>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a:effectLst>
                  <a:outerShdw blurRad="38100" dist="38100" dir="2700000" algn="tl">
                    <a:srgbClr val="C0C0C0"/>
                  </a:outerShdw>
                </a:effectLst>
              </a:rPr>
              <a:t>Korekční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prvky</a:t>
            </a:r>
            <a:r>
              <a:rPr lang="en-GB" altLang="cs-CZ" sz="3200" b="1" i="1" dirty="0">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1547813" y="1557338"/>
            <a:ext cx="7010400" cy="34923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Nezdanitelná</a:t>
            </a:r>
            <a:r>
              <a:rPr lang="en-GB" altLang="cs-CZ" b="1" dirty="0"/>
              <a:t> </a:t>
            </a:r>
            <a:r>
              <a:rPr lang="en-GB" altLang="cs-CZ" b="1" dirty="0" err="1"/>
              <a:t>část</a:t>
            </a:r>
            <a:r>
              <a:rPr lang="en-GB" altLang="cs-CZ" b="1" dirty="0"/>
              <a:t> </a:t>
            </a:r>
            <a:r>
              <a:rPr lang="en-GB" altLang="cs-CZ" b="1" dirty="0" err="1"/>
              <a:t>základu</a:t>
            </a:r>
            <a:r>
              <a:rPr lang="en-GB" altLang="cs-CZ" b="1" dirty="0"/>
              <a:t> </a:t>
            </a:r>
            <a:r>
              <a:rPr lang="en-GB" altLang="cs-CZ" b="1" dirty="0" err="1"/>
              <a:t>daně</a:t>
            </a:r>
            <a:r>
              <a:rPr lang="en-GB" altLang="cs-CZ" b="1" dirty="0"/>
              <a:t> § 15</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Sleva</a:t>
            </a:r>
            <a:r>
              <a:rPr lang="en-GB" altLang="cs-CZ" b="1" dirty="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Daňové</a:t>
            </a:r>
            <a:r>
              <a:rPr lang="en-GB" altLang="cs-CZ" b="1" dirty="0"/>
              <a:t> </a:t>
            </a:r>
            <a:r>
              <a:rPr lang="en-GB" altLang="cs-CZ" b="1" dirty="0" err="1"/>
              <a:t>zvýhodnění</a:t>
            </a:r>
            <a:r>
              <a:rPr lang="en-GB" altLang="cs-CZ" b="1" dirty="0"/>
              <a:t> </a:t>
            </a:r>
            <a:r>
              <a:rPr lang="en-GB" altLang="cs-CZ" b="1" i="1" u="sng" dirty="0" err="1">
                <a:solidFill>
                  <a:schemeClr val="tx2"/>
                </a:solidFill>
              </a:rPr>
              <a:t>sleva</a:t>
            </a:r>
            <a:r>
              <a:rPr lang="en-GB" altLang="cs-CZ" b="1" i="1" u="sng" dirty="0">
                <a:solidFill>
                  <a:schemeClr val="tx2"/>
                </a:solidFill>
              </a:rPr>
              <a:t> </a:t>
            </a:r>
            <a:r>
              <a:rPr lang="en-GB" altLang="cs-CZ" b="1" i="1" u="sng" dirty="0" err="1">
                <a:solidFill>
                  <a:schemeClr val="tx2"/>
                </a:solidFill>
              </a:rPr>
              <a:t>na</a:t>
            </a:r>
            <a:r>
              <a:rPr lang="en-GB" altLang="cs-CZ" b="1" i="1" u="sng" dirty="0">
                <a:solidFill>
                  <a:schemeClr val="tx2"/>
                </a:solidFill>
              </a:rPr>
              <a:t> </a:t>
            </a:r>
            <a:r>
              <a:rPr lang="en-GB" altLang="cs-CZ" b="1" i="1" u="sng" dirty="0" err="1">
                <a:solidFill>
                  <a:schemeClr val="tx2"/>
                </a:solidFill>
              </a:rPr>
              <a:t>dani</a:t>
            </a:r>
            <a:r>
              <a:rPr lang="cs-CZ" altLang="cs-CZ" b="1" i="1" u="sng" dirty="0">
                <a:solidFill>
                  <a:schemeClr val="tx2"/>
                </a:solidFill>
              </a:rPr>
              <a:t> </a:t>
            </a:r>
            <a:r>
              <a:rPr lang="cs-CZ" altLang="cs-CZ" b="1" i="1" u="sng" dirty="0" err="1">
                <a:solidFill>
                  <a:schemeClr val="tx2"/>
                </a:solidFill>
              </a:rPr>
              <a:t>x</a:t>
            </a:r>
            <a:r>
              <a:rPr lang="cs-CZ" altLang="cs-CZ" b="1" i="1" u="sng" dirty="0">
                <a:solidFill>
                  <a:schemeClr val="tx2"/>
                </a:solidFill>
              </a:rPr>
              <a:t> </a:t>
            </a:r>
            <a:r>
              <a:rPr lang="en-GB" altLang="cs-CZ" b="1" i="1" u="sng" dirty="0" err="1">
                <a:solidFill>
                  <a:schemeClr val="tx2"/>
                </a:solidFill>
              </a:rPr>
              <a:t>daňový</a:t>
            </a:r>
            <a:r>
              <a:rPr lang="en-GB" altLang="cs-CZ" b="1" i="1" u="sng" dirty="0">
                <a:solidFill>
                  <a:schemeClr val="tx2"/>
                </a:solidFill>
              </a:rPr>
              <a:t> bonus</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Položky</a:t>
            </a:r>
            <a:r>
              <a:rPr lang="en-GB" altLang="cs-CZ" b="1" dirty="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636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a:t>FÚ podle bydliště poplatníka</a:t>
            </a:r>
          </a:p>
          <a:p>
            <a:pPr>
              <a:lnSpc>
                <a:spcPct val="90000"/>
              </a:lnSpc>
            </a:pPr>
            <a:r>
              <a:rPr lang="cs-CZ" altLang="en-US"/>
              <a:t>Splatnost daně ve lhůtě pro podání DP</a:t>
            </a:r>
          </a:p>
          <a:p>
            <a:pPr>
              <a:lnSpc>
                <a:spcPct val="90000"/>
              </a:lnSpc>
            </a:pPr>
            <a:r>
              <a:rPr lang="cs-CZ" altLang="en-US"/>
              <a:t>Zálohy</a:t>
            </a:r>
          </a:p>
          <a:p>
            <a:pPr lvl="1">
              <a:lnSpc>
                <a:spcPct val="90000"/>
              </a:lnSpc>
            </a:pPr>
            <a:r>
              <a:rPr lang="cs-CZ" altLang="en-US"/>
              <a:t>poslední známá daňová povinnost (mimo § 10)</a:t>
            </a:r>
          </a:p>
          <a:p>
            <a:pPr lvl="1">
              <a:lnSpc>
                <a:spcPct val="90000"/>
              </a:lnSpc>
            </a:pPr>
            <a:r>
              <a:rPr lang="cs-CZ" altLang="en-US"/>
              <a:t>do 30 000 zálohy nejsou</a:t>
            </a:r>
          </a:p>
          <a:p>
            <a:pPr lvl="1">
              <a:lnSpc>
                <a:spcPct val="90000"/>
              </a:lnSpc>
            </a:pPr>
            <a:r>
              <a:rPr lang="cs-CZ" altLang="en-US"/>
              <a:t>30 000 Kč - 150 000 Kč: 2 zálohy ve výši 40 % (15.6. a 15.12.)</a:t>
            </a:r>
          </a:p>
          <a:p>
            <a:pPr lvl="1">
              <a:lnSpc>
                <a:spcPct val="90000"/>
              </a:lnSpc>
            </a:pPr>
            <a:r>
              <a:rPr lang="cs-CZ" altLang="en-US"/>
              <a:t>více než 150 000 Kč: 4 zálohy ve výši 25 % (15.3., 15.6., 15.9., 15.12.)</a:t>
            </a:r>
          </a:p>
          <a:p>
            <a:pPr lvl="1">
              <a:lnSpc>
                <a:spcPct val="90000"/>
              </a:lnSpc>
            </a:pPr>
            <a:r>
              <a:rPr lang="cs-CZ" altLang="en-US"/>
              <a:t>výjimky pro osoby s příjmy podle § 6 (limity do 15 % - obvyklé zálohy, 15 – 50 % zálohy v poloviční výši, nad 50 % - zálohy platí jen zaměstnavatel)</a:t>
            </a:r>
          </a:p>
          <a:p>
            <a:pPr lvl="1">
              <a:lnSpc>
                <a:spcPct val="90000"/>
              </a:lnSpc>
            </a:pPr>
            <a:endParaRPr lang="cs-CZ" altLang="en-US"/>
          </a:p>
        </p:txBody>
      </p:sp>
    </p:spTree>
    <p:extLst>
      <p:ext uri="{BB962C8B-B14F-4D97-AF65-F5344CB8AC3E}">
        <p14:creationId xmlns:p14="http://schemas.microsoft.com/office/powerpoint/2010/main" val="495533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50997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41313" y="541338"/>
            <a:ext cx="8434387" cy="5953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a:solidFill>
                  <a:schemeClr val="tx1"/>
                </a:solidFill>
                <a:effectLst>
                  <a:outerShdw blurRad="38100" dist="38100" dir="2700000" algn="tl">
                    <a:srgbClr val="C0C0C0"/>
                  </a:outerShdw>
                </a:effectLst>
              </a:rPr>
              <a:t>         </a:t>
            </a:r>
            <a:r>
              <a:rPr lang="en-GB" altLang="cs-CZ" sz="3300" b="1" i="1">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301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093104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384300" y="552450"/>
            <a:ext cx="7285038"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a:effectLst>
                  <a:outerShdw blurRad="38100" dist="38100" dir="2700000" algn="tl">
                    <a:srgbClr val="C0C0C0"/>
                  </a:outerShdw>
                </a:effectLst>
              </a:rPr>
              <a:t>SUBJEKTY DPFO</a:t>
            </a:r>
          </a:p>
        </p:txBody>
      </p:sp>
      <p:sp>
        <p:nvSpPr>
          <p:cNvPr id="25603" name="Rectangle 3"/>
          <p:cNvSpPr>
            <a:spLocks noGrp="1" noChangeArrowheads="1"/>
          </p:cNvSpPr>
          <p:nvPr>
            <p:ph type="body" idx="4294967295"/>
          </p:nvPr>
        </p:nvSpPr>
        <p:spPr>
          <a:xfrm>
            <a:off x="1370013" y="1827213"/>
            <a:ext cx="7315200" cy="21129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a:t>      </a:t>
            </a:r>
            <a:endParaRPr lang="en-GB" altLang="cs-CZ" i="1">
              <a:solidFill>
                <a:srgbClr val="FFCC00"/>
              </a:solidFill>
            </a:endParaRP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poplatník</a:t>
            </a: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plátce </a:t>
            </a:r>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p>
        </p:txBody>
      </p:sp>
    </p:spTree>
    <p:extLst>
      <p:ext uri="{BB962C8B-B14F-4D97-AF65-F5344CB8AC3E}">
        <p14:creationId xmlns:p14="http://schemas.microsoft.com/office/powerpoint/2010/main" val="1350404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784350" y="476459"/>
            <a:ext cx="682625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a:effectLst>
                  <a:outerShdw blurRad="38100" dist="38100" dir="2700000" algn="tl">
                    <a:srgbClr val="C0C0C0"/>
                  </a:outerShdw>
                </a:effectLst>
              </a:rPr>
              <a:t>SUBJEKTY  DPFO - </a:t>
            </a:r>
            <a:r>
              <a:rPr lang="en-GB" altLang="cs-CZ" sz="3200" b="1" dirty="0" err="1">
                <a:effectLst>
                  <a:outerShdw blurRad="38100" dist="38100" dir="2700000" algn="tl">
                    <a:srgbClr val="C0C0C0"/>
                  </a:outerShdw>
                </a:effectLst>
              </a:rPr>
              <a:t>poplatník</a:t>
            </a:r>
            <a:endParaRPr lang="en-GB" altLang="cs-CZ" sz="3200" b="1" dirty="0">
              <a:effectLst>
                <a:outerShdw blurRad="38100" dist="38100" dir="2700000" algn="tl">
                  <a:srgbClr val="C0C0C0"/>
                </a:outerShdw>
              </a:effectLst>
            </a:endParaRPr>
          </a:p>
        </p:txBody>
      </p:sp>
      <p:sp>
        <p:nvSpPr>
          <p:cNvPr id="27651" name="Rectangle 3"/>
          <p:cNvSpPr>
            <a:spLocks noGrp="1" noChangeArrowheads="1"/>
          </p:cNvSpPr>
          <p:nvPr>
            <p:ph type="body" idx="4294967295"/>
          </p:nvPr>
        </p:nvSpPr>
        <p:spPr>
          <a:xfrm>
            <a:off x="533400" y="2100263"/>
            <a:ext cx="8153400" cy="4622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i="1" dirty="0" err="1"/>
              <a:t>Zákon</a:t>
            </a:r>
            <a:r>
              <a:rPr lang="en-GB" altLang="cs-CZ" sz="1900" b="1" i="1" dirty="0"/>
              <a:t> o </a:t>
            </a:r>
            <a:r>
              <a:rPr lang="en-GB" altLang="cs-CZ" sz="1900" b="1" i="1" dirty="0" err="1"/>
              <a:t>daních</a:t>
            </a:r>
            <a:r>
              <a:rPr lang="en-GB" altLang="cs-CZ" sz="1900" b="1" i="1" dirty="0"/>
              <a:t> z </a:t>
            </a:r>
            <a:r>
              <a:rPr lang="en-GB" altLang="cs-CZ" sz="1900" b="1" i="1" dirty="0" err="1"/>
              <a:t>příjmů</a:t>
            </a:r>
            <a:r>
              <a:rPr lang="en-GB" altLang="cs-CZ" sz="1900" b="1" i="1" dirty="0"/>
              <a:t>  ( </a:t>
            </a:r>
            <a:r>
              <a:rPr lang="en-GB" altLang="cs-CZ" sz="1900" b="1" i="1" dirty="0" err="1"/>
              <a:t>dále</a:t>
            </a:r>
            <a:r>
              <a:rPr lang="en-GB" altLang="cs-CZ" sz="1900" b="1" i="1" dirty="0"/>
              <a:t> </a:t>
            </a:r>
            <a:r>
              <a:rPr lang="en-GB" altLang="cs-CZ" sz="1900" b="1" i="1" dirty="0" err="1"/>
              <a:t>jen</a:t>
            </a:r>
            <a:r>
              <a:rPr lang="en-GB" altLang="cs-CZ" sz="1900" b="1" i="1" dirty="0"/>
              <a:t> ZDP ) </a:t>
            </a:r>
            <a:r>
              <a:rPr lang="en-GB" altLang="cs-CZ" sz="1900" b="1" i="1" dirty="0" err="1"/>
              <a:t>uvádí</a:t>
            </a:r>
            <a:r>
              <a:rPr lang="en-GB" altLang="cs-CZ" sz="1900" b="1" i="1" dirty="0"/>
              <a:t> </a:t>
            </a:r>
            <a:r>
              <a:rPr lang="en-GB" altLang="cs-CZ" sz="1900" b="1" i="1" dirty="0" err="1"/>
              <a:t>poplatníky</a:t>
            </a:r>
            <a:r>
              <a:rPr lang="en-GB" altLang="cs-CZ" sz="1900" b="1" i="1" dirty="0"/>
              <a:t> v § 2</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poplatníky</a:t>
            </a:r>
            <a:r>
              <a:rPr lang="en-GB" altLang="cs-CZ" sz="2500" b="1" i="1" dirty="0"/>
              <a:t> </a:t>
            </a:r>
            <a:r>
              <a:rPr lang="en-GB" altLang="cs-CZ" sz="2500" b="1" dirty="0" err="1"/>
              <a:t>daně</a:t>
            </a:r>
            <a:r>
              <a:rPr lang="en-GB" altLang="cs-CZ" sz="2500" b="1" dirty="0"/>
              <a:t> z </a:t>
            </a:r>
            <a:r>
              <a:rPr lang="en-GB" altLang="cs-CZ" sz="2500" b="1" dirty="0" err="1"/>
              <a:t>příjmů</a:t>
            </a:r>
            <a:r>
              <a:rPr lang="en-GB" altLang="cs-CZ" sz="2500" b="1" dirty="0"/>
              <a:t> </a:t>
            </a:r>
            <a:r>
              <a:rPr lang="en-GB" altLang="cs-CZ" sz="2500" b="1" dirty="0" err="1"/>
              <a:t>fyzických</a:t>
            </a:r>
            <a:r>
              <a:rPr lang="en-GB" altLang="cs-CZ" sz="2500" b="1" dirty="0"/>
              <a:t> </a:t>
            </a:r>
            <a:r>
              <a:rPr lang="en-GB" altLang="cs-CZ" sz="2500" b="1" dirty="0" err="1"/>
              <a:t>osob</a:t>
            </a:r>
            <a:r>
              <a:rPr lang="en-GB" altLang="cs-CZ" sz="2500" b="1" dirty="0"/>
              <a:t> </a:t>
            </a:r>
            <a:r>
              <a:rPr lang="en-GB" altLang="cs-CZ" sz="2500" b="1" dirty="0" err="1"/>
              <a:t>jsou</a:t>
            </a:r>
            <a:r>
              <a:rPr lang="en-GB" altLang="cs-CZ" sz="2500" b="1" dirty="0"/>
              <a:t> </a:t>
            </a:r>
            <a:r>
              <a:rPr lang="en-GB" altLang="cs-CZ" sz="2500" b="1" dirty="0" err="1"/>
              <a:t>fyzické</a:t>
            </a:r>
            <a:r>
              <a:rPr lang="en-GB" altLang="cs-CZ" sz="2500" b="1" dirty="0"/>
              <a:t> </a:t>
            </a:r>
            <a:r>
              <a:rPr lang="en-GB" altLang="cs-CZ" sz="2500" b="1" dirty="0" err="1"/>
              <a:t>osoby</a:t>
            </a:r>
            <a:r>
              <a:rPr lang="en-GB" altLang="cs-CZ" sz="2500" b="1" dirty="0"/>
              <a:t>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přitom</a:t>
            </a:r>
            <a:r>
              <a:rPr lang="en-GB" altLang="cs-CZ" sz="2500" b="1" dirty="0"/>
              <a:t> </a:t>
            </a:r>
            <a:r>
              <a:rPr lang="en-GB" altLang="cs-CZ" sz="2500" b="1" dirty="0" err="1"/>
              <a:t>nerozhoduje</a:t>
            </a:r>
            <a:r>
              <a:rPr lang="en-GB" altLang="cs-CZ" sz="2500" b="1" dirty="0"/>
              <a:t>, </a:t>
            </a:r>
            <a:r>
              <a:rPr lang="en-GB" altLang="cs-CZ" sz="2500" b="1" dirty="0" err="1"/>
              <a:t>zda</a:t>
            </a:r>
            <a:r>
              <a:rPr lang="en-GB" altLang="cs-CZ" sz="2500" b="1" dirty="0"/>
              <a:t> se </a:t>
            </a:r>
            <a:r>
              <a:rPr lang="en-GB" altLang="cs-CZ" sz="2500" b="1" dirty="0" err="1"/>
              <a:t>jedná</a:t>
            </a:r>
            <a:r>
              <a:rPr lang="en-GB" altLang="cs-CZ" sz="2500" b="1" dirty="0"/>
              <a:t> o </a:t>
            </a:r>
            <a:r>
              <a:rPr lang="en-GB" altLang="cs-CZ" sz="2500" b="1" dirty="0" err="1"/>
              <a:t>osobu</a:t>
            </a:r>
            <a:r>
              <a:rPr lang="en-GB" altLang="cs-CZ" sz="2500" b="1" dirty="0"/>
              <a:t> </a:t>
            </a:r>
            <a:r>
              <a:rPr lang="en-GB" altLang="cs-CZ" sz="2500" b="1" dirty="0" err="1"/>
              <a:t>zapsanou</a:t>
            </a:r>
            <a:r>
              <a:rPr lang="en-GB" altLang="cs-CZ" sz="2500" b="1" dirty="0"/>
              <a:t> </a:t>
            </a:r>
            <a:r>
              <a:rPr lang="en-GB" altLang="cs-CZ" sz="2500" b="1" dirty="0" err="1"/>
              <a:t>či</a:t>
            </a:r>
            <a:r>
              <a:rPr lang="en-GB" altLang="cs-CZ" sz="2500" b="1" dirty="0"/>
              <a:t> </a:t>
            </a:r>
            <a:r>
              <a:rPr lang="en-GB" altLang="cs-CZ" sz="2500" b="1" dirty="0" err="1"/>
              <a:t>nezapsanou</a:t>
            </a:r>
            <a:r>
              <a:rPr lang="en-GB" altLang="cs-CZ" sz="2500" b="1" dirty="0"/>
              <a:t> v </a:t>
            </a:r>
            <a:r>
              <a:rPr lang="en-GB" altLang="cs-CZ" sz="2500" b="1" dirty="0" err="1"/>
              <a:t>obchodním</a:t>
            </a:r>
            <a:r>
              <a:rPr lang="en-GB" altLang="cs-CZ" sz="2500" b="1" dirty="0"/>
              <a:t> </a:t>
            </a:r>
            <a:r>
              <a:rPr lang="en-GB" altLang="cs-CZ" sz="2500" b="1" dirty="0" err="1"/>
              <a:t>rejstříku</a:t>
            </a:r>
            <a:endParaRPr lang="en-GB" altLang="cs-CZ" sz="2500" b="1" dirty="0"/>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může</a:t>
            </a:r>
            <a:r>
              <a:rPr lang="en-GB" altLang="cs-CZ" sz="2500" b="1" dirty="0"/>
              <a:t> </a:t>
            </a:r>
            <a:r>
              <a:rPr lang="en-GB" altLang="cs-CZ" sz="2500" b="1" dirty="0" err="1"/>
              <a:t>jím</a:t>
            </a:r>
            <a:r>
              <a:rPr lang="en-GB" altLang="cs-CZ" sz="2500" b="1" dirty="0"/>
              <a:t> </a:t>
            </a:r>
            <a:r>
              <a:rPr lang="en-GB" altLang="cs-CZ" sz="2500" b="1" dirty="0" err="1"/>
              <a:t>být</a:t>
            </a:r>
            <a:r>
              <a:rPr lang="en-GB" altLang="cs-CZ" sz="2500" b="1" dirty="0"/>
              <a:t> </a:t>
            </a:r>
            <a:r>
              <a:rPr lang="en-GB" altLang="cs-CZ" sz="2500" b="1" dirty="0" err="1"/>
              <a:t>i</a:t>
            </a:r>
            <a:r>
              <a:rPr lang="en-GB" altLang="cs-CZ" sz="2500" b="1" dirty="0"/>
              <a:t> </a:t>
            </a:r>
            <a:r>
              <a:rPr lang="en-GB" altLang="cs-CZ" sz="2500" b="1" dirty="0" err="1"/>
              <a:t>osoba</a:t>
            </a:r>
            <a:r>
              <a:rPr lang="en-GB" altLang="cs-CZ" sz="2500" b="1" dirty="0"/>
              <a:t> </a:t>
            </a:r>
            <a:r>
              <a:rPr lang="en-GB" altLang="cs-CZ" sz="2500" b="1" dirty="0" err="1"/>
              <a:t>nezletilá</a:t>
            </a:r>
            <a:r>
              <a:rPr lang="en-GB" altLang="cs-CZ" sz="2500" b="1" dirty="0"/>
              <a:t>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osoba</a:t>
            </a:r>
            <a:r>
              <a:rPr lang="en-GB" altLang="cs-CZ" sz="2500" b="1" dirty="0"/>
              <a:t>, </a:t>
            </a:r>
            <a:r>
              <a:rPr lang="en-GB" altLang="cs-CZ" sz="2500" b="1" dirty="0" err="1"/>
              <a:t>která</a:t>
            </a:r>
            <a:r>
              <a:rPr lang="en-GB" altLang="cs-CZ" sz="2500" b="1" dirty="0"/>
              <a:t> </a:t>
            </a:r>
            <a:r>
              <a:rPr lang="en-GB" altLang="cs-CZ" sz="2500" b="1" dirty="0" err="1"/>
              <a:t>byla</a:t>
            </a:r>
            <a:r>
              <a:rPr lang="en-GB" altLang="cs-CZ" sz="2500" b="1" dirty="0"/>
              <a:t> </a:t>
            </a:r>
            <a:r>
              <a:rPr lang="en-GB" altLang="cs-CZ" sz="2500" b="1" dirty="0" err="1"/>
              <a:t>rozhodnutím</a:t>
            </a:r>
            <a:r>
              <a:rPr lang="en-GB" altLang="cs-CZ" sz="2500" b="1" dirty="0"/>
              <a:t> </a:t>
            </a:r>
            <a:r>
              <a:rPr lang="en-GB" altLang="cs-CZ" sz="2500" b="1" dirty="0" err="1"/>
              <a:t>soudu</a:t>
            </a:r>
            <a:r>
              <a:rPr lang="en-GB" altLang="cs-CZ" sz="2500" b="1" dirty="0"/>
              <a:t> </a:t>
            </a:r>
            <a:r>
              <a:rPr lang="en-GB" altLang="cs-CZ" sz="2500" b="1" dirty="0" err="1"/>
              <a:t>omezena</a:t>
            </a:r>
            <a:r>
              <a:rPr lang="en-GB" altLang="cs-CZ" sz="2500" b="1" dirty="0"/>
              <a:t> </a:t>
            </a:r>
            <a:r>
              <a:rPr lang="en-GB" altLang="cs-CZ" sz="2500" b="1" dirty="0" err="1"/>
              <a:t>či</a:t>
            </a:r>
            <a:r>
              <a:rPr lang="en-GB" altLang="cs-CZ" sz="2500" b="1" dirty="0"/>
              <a:t> </a:t>
            </a:r>
            <a:r>
              <a:rPr lang="en-GB" altLang="cs-CZ" sz="2500" b="1" dirty="0" err="1"/>
              <a:t>zbavena</a:t>
            </a:r>
            <a:r>
              <a:rPr lang="en-GB" altLang="cs-CZ" sz="2500" b="1" dirty="0"/>
              <a:t> </a:t>
            </a:r>
            <a:r>
              <a:rPr lang="en-GB" altLang="cs-CZ" sz="2500" b="1" dirty="0" err="1"/>
              <a:t>způsobilosti</a:t>
            </a:r>
            <a:r>
              <a:rPr lang="en-GB" altLang="cs-CZ" sz="2500" b="1" dirty="0"/>
              <a:t> k </a:t>
            </a:r>
            <a:r>
              <a:rPr lang="en-GB" altLang="cs-CZ" sz="2500" b="1" dirty="0" err="1"/>
              <a:t>právním</a:t>
            </a:r>
            <a:r>
              <a:rPr lang="en-GB" altLang="cs-CZ" sz="2500" b="1" dirty="0"/>
              <a:t> </a:t>
            </a:r>
            <a:r>
              <a:rPr lang="en-GB" altLang="cs-CZ" sz="2500" b="1" dirty="0" err="1"/>
              <a:t>úkonům</a:t>
            </a:r>
            <a:endParaRPr lang="en-GB" altLang="cs-CZ" sz="2500" b="1" dirty="0"/>
          </a:p>
          <a:p>
            <a:pPr marL="341313" indent="-341313" defTabSz="449263" eaLnBrk="1" hangingPunct="1">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dirty="0" err="1"/>
              <a:t>Jde</a:t>
            </a:r>
            <a:r>
              <a:rPr lang="en-GB" altLang="cs-CZ" sz="2500" b="1" i="1" u="sng" dirty="0"/>
              <a:t> </a:t>
            </a:r>
            <a:r>
              <a:rPr lang="en-GB" altLang="cs-CZ" sz="2500" b="1" i="1" u="sng" dirty="0" err="1"/>
              <a:t>tedy</a:t>
            </a:r>
            <a:r>
              <a:rPr lang="en-GB" altLang="cs-CZ" sz="2500" b="1" i="1" u="sng" dirty="0"/>
              <a:t> o </a:t>
            </a:r>
            <a:r>
              <a:rPr lang="en-GB" altLang="cs-CZ" sz="2500" b="1" i="1" u="sng" dirty="0" err="1"/>
              <a:t>takovou</a:t>
            </a:r>
            <a:r>
              <a:rPr lang="en-GB" altLang="cs-CZ" sz="2500" b="1" i="1" u="sng" dirty="0"/>
              <a:t> </a:t>
            </a:r>
            <a:r>
              <a:rPr lang="en-GB" altLang="cs-CZ" sz="2500" b="1" i="1" u="sng" dirty="0" err="1"/>
              <a:t>fyzickou</a:t>
            </a:r>
            <a:r>
              <a:rPr lang="en-GB" altLang="cs-CZ" sz="2500" b="1" i="1" u="sng" dirty="0"/>
              <a:t> </a:t>
            </a:r>
            <a:r>
              <a:rPr lang="en-GB" altLang="cs-CZ" sz="2500" b="1" i="1" u="sng" dirty="0" err="1"/>
              <a:t>osobu</a:t>
            </a:r>
            <a:r>
              <a:rPr lang="en-GB" altLang="cs-CZ" sz="2500" b="1" i="1" u="sng" dirty="0"/>
              <a:t>, </a:t>
            </a:r>
            <a:r>
              <a:rPr lang="en-GB" altLang="cs-CZ" sz="2500" b="1" i="1" u="sng" dirty="0" err="1"/>
              <a:t>jejíž</a:t>
            </a:r>
            <a:r>
              <a:rPr lang="en-GB" altLang="cs-CZ" sz="2500" b="1" i="1" u="sng" dirty="0"/>
              <a:t> </a:t>
            </a:r>
            <a:r>
              <a:rPr lang="en-GB" altLang="cs-CZ" sz="2500" b="1" i="1" u="sng" dirty="0" err="1"/>
              <a:t>příjmy</a:t>
            </a:r>
            <a:r>
              <a:rPr lang="en-GB" altLang="cs-CZ" sz="2500" b="1" i="1" u="sng" dirty="0"/>
              <a:t> </a:t>
            </a:r>
            <a:r>
              <a:rPr lang="en-GB" altLang="cs-CZ" sz="2500" b="1" i="1" u="sng" dirty="0" err="1"/>
              <a:t>jsou</a:t>
            </a:r>
            <a:r>
              <a:rPr lang="en-GB" altLang="cs-CZ" sz="2500" b="1" i="1" u="sng" dirty="0"/>
              <a:t> </a:t>
            </a:r>
            <a:r>
              <a:rPr lang="en-GB" altLang="cs-CZ" sz="2500" b="1" i="1" u="sng" dirty="0" err="1"/>
              <a:t>přímo</a:t>
            </a:r>
            <a:r>
              <a:rPr lang="en-GB" altLang="cs-CZ" sz="2500" b="1" i="1" u="sng" dirty="0"/>
              <a:t> </a:t>
            </a:r>
            <a:r>
              <a:rPr lang="en-GB" altLang="cs-CZ" sz="2500" b="1" i="1" u="sng" dirty="0" err="1"/>
              <a:t>podrobeny</a:t>
            </a:r>
            <a:r>
              <a:rPr lang="en-GB" altLang="cs-CZ" sz="2500" b="1" i="1" u="sng" dirty="0"/>
              <a:t> </a:t>
            </a:r>
            <a:r>
              <a:rPr lang="en-GB" altLang="cs-CZ" sz="2500" b="1" i="1" u="sng" dirty="0" err="1"/>
              <a:t>dani</a:t>
            </a:r>
            <a:r>
              <a:rPr lang="en-GB" altLang="cs-CZ" sz="2500" b="1" i="1" u="sng" dirty="0"/>
              <a:t>.</a:t>
            </a:r>
            <a:r>
              <a:rPr lang="en-GB" altLang="cs-CZ" sz="1900" b="1" i="1" u="sng" dirty="0"/>
              <a:t> </a:t>
            </a:r>
          </a:p>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1900" b="1" i="1" u="sng" dirty="0"/>
          </a:p>
        </p:txBody>
      </p:sp>
    </p:spTree>
    <p:extLst>
      <p:ext uri="{BB962C8B-B14F-4D97-AF65-F5344CB8AC3E}">
        <p14:creationId xmlns:p14="http://schemas.microsoft.com/office/powerpoint/2010/main" val="20326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sz="4000" b="1">
                <a:effectLst>
                  <a:outerShdw blurRad="38100" dist="38100" dir="2700000" algn="tl">
                    <a:srgbClr val="C0C0C0"/>
                  </a:outerShdw>
                </a:effectLst>
              </a:rPr>
              <a:t>P</a:t>
            </a:r>
            <a:r>
              <a:rPr lang="en-GB" altLang="cs-CZ" sz="4000" b="1">
                <a:effectLst>
                  <a:outerShdw blurRad="38100" dist="38100" dir="2700000" algn="tl">
                    <a:srgbClr val="C0C0C0"/>
                  </a:outerShdw>
                </a:effectLst>
              </a:rPr>
              <a:t>oplatník</a:t>
            </a:r>
            <a:endParaRPr lang="cs-CZ" altLang="cs-CZ" sz="4000" b="1">
              <a:effectLst>
                <a:outerShdw blurRad="38100" dist="38100" dir="2700000" algn="tl">
                  <a:srgbClr val="C0C0C0"/>
                </a:outerShdw>
              </a:effectLst>
            </a:endParaRPr>
          </a:p>
        </p:txBody>
      </p:sp>
      <p:sp>
        <p:nvSpPr>
          <p:cNvPr id="29699" name="Zástupný symbol pro obsah 2"/>
          <p:cNvSpPr>
            <a:spLocks noGrp="1"/>
          </p:cNvSpPr>
          <p:nvPr>
            <p:ph idx="4294967295"/>
          </p:nvPr>
        </p:nvSpPr>
        <p:spPr/>
        <p:txBody>
          <a:bodyPr/>
          <a:lstStyle/>
          <a:p>
            <a:pPr eaLnBrk="1" hangingPunct="1"/>
            <a:r>
              <a:rPr lang="cs-CZ" altLang="cs-CZ" b="1" u="sng"/>
              <a:t>Poplatníci</a:t>
            </a:r>
            <a:r>
              <a:rPr lang="cs-CZ" altLang="cs-CZ" b="1"/>
              <a:t> jsou </a:t>
            </a:r>
            <a:r>
              <a:rPr lang="cs-CZ" altLang="cs-CZ" b="1" i="1" u="sng"/>
              <a:t>daňovými rezidenty </a:t>
            </a:r>
            <a:r>
              <a:rPr lang="cs-CZ" altLang="cs-CZ" b="1"/>
              <a:t>České republiky, </a:t>
            </a:r>
          </a:p>
          <a:p>
            <a:pPr eaLnBrk="1" hangingPunct="1">
              <a:buFont typeface="Wingdings" charset="2"/>
              <a:buNone/>
            </a:pPr>
            <a:endParaRPr lang="cs-CZ" altLang="cs-CZ" b="1"/>
          </a:p>
          <a:p>
            <a:pPr eaLnBrk="1" hangingPunct="1"/>
            <a:r>
              <a:rPr lang="cs-CZ" altLang="cs-CZ" b="1"/>
              <a:t>nebo </a:t>
            </a:r>
            <a:r>
              <a:rPr lang="cs-CZ" altLang="cs-CZ" b="1" u="sng"/>
              <a:t>daňovými nerezidenty</a:t>
            </a:r>
            <a:r>
              <a:rPr lang="cs-CZ" altLang="cs-CZ" b="1"/>
              <a:t>.</a:t>
            </a:r>
          </a:p>
        </p:txBody>
      </p:sp>
    </p:spTree>
    <p:extLst>
      <p:ext uri="{BB962C8B-B14F-4D97-AF65-F5344CB8AC3E}">
        <p14:creationId xmlns:p14="http://schemas.microsoft.com/office/powerpoint/2010/main" val="17421385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370013" y="-5128"/>
            <a:ext cx="7315200"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3600" dirty="0">
                <a:solidFill>
                  <a:srgbClr val="FF0066"/>
                </a:solidFill>
                <a:effectLst>
                  <a:outerShdw blurRad="38100" dist="38100" dir="2700000" algn="tl">
                    <a:srgbClr val="C0C0C0"/>
                  </a:outerShdw>
                </a:effectLst>
              </a:rPr>
            </a:br>
            <a:br>
              <a:rPr lang="en-GB" altLang="cs-CZ" sz="3600" dirty="0">
                <a:solidFill>
                  <a:srgbClr val="FF0066"/>
                </a:solidFill>
                <a:effectLst>
                  <a:outerShdw blurRad="38100" dist="38100" dir="2700000" algn="tl">
                    <a:srgbClr val="C0C0C0"/>
                  </a:outerShdw>
                </a:effectLst>
              </a:rPr>
            </a:br>
            <a:r>
              <a:rPr lang="en-GB" altLang="cs-CZ" sz="3600" dirty="0">
                <a:solidFill>
                  <a:srgbClr val="FF0066"/>
                </a:solidFill>
                <a:effectLst>
                  <a:outerShdw blurRad="38100" dist="38100" dir="2700000" algn="tl">
                    <a:srgbClr val="C0C0C0"/>
                  </a:outerShdw>
                </a:effectLst>
              </a:rPr>
              <a:t>SUBJEKTY DPFO</a:t>
            </a:r>
          </a:p>
        </p:txBody>
      </p:sp>
      <p:sp>
        <p:nvSpPr>
          <p:cNvPr id="30723" name="Rectangle 3"/>
          <p:cNvSpPr>
            <a:spLocks noGrp="1" noChangeArrowheads="1"/>
          </p:cNvSpPr>
          <p:nvPr>
            <p:ph type="body" idx="4294967295"/>
          </p:nvPr>
        </p:nvSpPr>
        <p:spPr>
          <a:xfrm>
            <a:off x="838200" y="2187575"/>
            <a:ext cx="8007350" cy="4594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Problém</a:t>
            </a:r>
            <a:r>
              <a:rPr lang="en-GB" altLang="cs-CZ" b="1" dirty="0"/>
              <a:t> je </a:t>
            </a:r>
            <a:r>
              <a:rPr lang="en-GB" altLang="cs-CZ" b="1" dirty="0" err="1"/>
              <a:t>pouze</a:t>
            </a:r>
            <a:r>
              <a:rPr lang="en-GB" altLang="cs-CZ" b="1" dirty="0"/>
              <a:t> v  </a:t>
            </a:r>
            <a:r>
              <a:rPr lang="en-GB" altLang="cs-CZ" b="1" dirty="0" err="1"/>
              <a:t>určení</a:t>
            </a:r>
            <a:r>
              <a:rPr lang="en-GB" altLang="cs-CZ" b="1" dirty="0"/>
              <a:t> </a:t>
            </a:r>
            <a:r>
              <a:rPr lang="en-GB" altLang="cs-CZ" b="1" dirty="0" err="1"/>
              <a:t>toho</a:t>
            </a:r>
            <a:r>
              <a:rPr lang="en-GB" altLang="cs-CZ" b="1" dirty="0"/>
              <a:t>, </a:t>
            </a:r>
            <a:r>
              <a:rPr lang="en-GB" altLang="cs-CZ" b="1" dirty="0" err="1"/>
              <a:t>které</a:t>
            </a:r>
            <a:r>
              <a:rPr lang="en-GB" altLang="cs-CZ" b="1" dirty="0"/>
              <a:t> </a:t>
            </a:r>
            <a:r>
              <a:rPr lang="en-GB" altLang="cs-CZ" b="1" dirty="0" err="1"/>
              <a:t>příjmy</a:t>
            </a:r>
            <a:r>
              <a:rPr lang="en-GB" altLang="cs-CZ" b="1" dirty="0"/>
              <a:t> se </a:t>
            </a:r>
            <a:r>
              <a:rPr lang="en-GB" altLang="cs-CZ" b="1" dirty="0" err="1"/>
              <a:t>budou</a:t>
            </a:r>
            <a:r>
              <a:rPr lang="en-GB" altLang="cs-CZ" b="1" dirty="0"/>
              <a:t> </a:t>
            </a:r>
            <a:r>
              <a:rPr lang="en-GB" altLang="cs-CZ" b="1" dirty="0" err="1"/>
              <a:t>zdaňovat</a:t>
            </a:r>
            <a:r>
              <a:rPr lang="en-GB" altLang="cs-CZ" b="1" dirty="0"/>
              <a:t> </a:t>
            </a:r>
            <a:r>
              <a:rPr lang="en-GB" altLang="cs-CZ" b="1" u="sng" dirty="0"/>
              <a:t>v ČR a </a:t>
            </a:r>
            <a:r>
              <a:rPr lang="en-GB" altLang="cs-CZ" b="1" u="sng" dirty="0" err="1"/>
              <a:t>které</a:t>
            </a:r>
            <a:r>
              <a:rPr lang="en-GB" altLang="cs-CZ" b="1" u="sng" dirty="0"/>
              <a:t> v </a:t>
            </a:r>
            <a:r>
              <a:rPr lang="en-GB" altLang="cs-CZ" b="1" u="sng" dirty="0" err="1"/>
              <a:t>zahraničí</a:t>
            </a:r>
            <a:r>
              <a:rPr lang="en-GB" altLang="cs-CZ" b="1" u="sng" dirty="0"/>
              <a:t>.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Výchozím</a:t>
            </a:r>
            <a:r>
              <a:rPr lang="en-GB" altLang="cs-CZ" b="1" dirty="0"/>
              <a:t> pro toto </a:t>
            </a:r>
            <a:r>
              <a:rPr lang="en-GB" altLang="cs-CZ" b="1" dirty="0" err="1"/>
              <a:t>určení</a:t>
            </a:r>
            <a:r>
              <a:rPr lang="en-GB" altLang="cs-CZ" b="1" dirty="0"/>
              <a:t> je </a:t>
            </a:r>
            <a:r>
              <a:rPr lang="en-GB" altLang="cs-CZ" b="1" dirty="0" err="1"/>
              <a:t>závislost</a:t>
            </a:r>
            <a:r>
              <a:rPr lang="en-GB" altLang="cs-CZ" b="1" dirty="0"/>
              <a:t> </a:t>
            </a:r>
            <a:r>
              <a:rPr lang="en-GB" altLang="cs-CZ" b="1" dirty="0" err="1"/>
              <a:t>na</a:t>
            </a:r>
            <a:r>
              <a:rPr lang="en-GB" altLang="cs-CZ" b="1" dirty="0">
                <a:solidFill>
                  <a:srgbClr val="FF0066"/>
                </a:solidFill>
              </a:rPr>
              <a:t> </a:t>
            </a:r>
            <a:r>
              <a:rPr lang="en-GB" altLang="cs-CZ" b="1" i="1" dirty="0" err="1">
                <a:solidFill>
                  <a:srgbClr val="FF0066"/>
                </a:solidFill>
              </a:rPr>
              <a:t>bydliště</a:t>
            </a:r>
            <a:r>
              <a:rPr lang="en-GB" altLang="cs-CZ" b="1" dirty="0"/>
              <a:t> </a:t>
            </a:r>
            <a:r>
              <a:rPr lang="en-GB" altLang="cs-CZ" b="1" dirty="0" err="1"/>
              <a:t>tzv</a:t>
            </a:r>
            <a:r>
              <a:rPr lang="en-GB" altLang="cs-CZ" b="1" dirty="0"/>
              <a:t>.  </a:t>
            </a:r>
            <a:r>
              <a:rPr lang="en-GB" altLang="cs-CZ" b="1" i="1" u="sng" dirty="0" err="1"/>
              <a:t>rezidence</a:t>
            </a:r>
            <a:r>
              <a:rPr lang="en-GB" altLang="cs-CZ" b="1" i="1" u="sng" dirty="0"/>
              <a:t> </a:t>
            </a:r>
            <a:r>
              <a:rPr lang="en-GB" altLang="cs-CZ" b="1" i="1" u="sng" dirty="0" err="1"/>
              <a:t>poplatníka</a:t>
            </a:r>
            <a:r>
              <a:rPr lang="en-GB" altLang="cs-CZ" b="1" dirty="0"/>
              <a:t> , </a:t>
            </a:r>
            <a:r>
              <a:rPr lang="en-GB" altLang="cs-CZ" b="1" dirty="0" err="1"/>
              <a:t>což</a:t>
            </a:r>
            <a:r>
              <a:rPr lang="en-GB" altLang="cs-CZ" b="1" dirty="0"/>
              <a:t> </a:t>
            </a:r>
            <a:r>
              <a:rPr lang="en-GB" altLang="cs-CZ" b="1" dirty="0" err="1"/>
              <a:t>znamená</a:t>
            </a:r>
            <a:r>
              <a:rPr lang="en-GB" altLang="cs-CZ" b="1" dirty="0"/>
              <a:t>, </a:t>
            </a:r>
            <a:r>
              <a:rPr lang="en-GB" altLang="cs-CZ" b="1" dirty="0" err="1"/>
              <a:t>že</a:t>
            </a:r>
            <a:r>
              <a:rPr lang="en-GB" altLang="cs-CZ" b="1" dirty="0"/>
              <a:t> je </a:t>
            </a:r>
            <a:r>
              <a:rPr lang="en-GB" altLang="cs-CZ" b="1" dirty="0" err="1"/>
              <a:t>třeba</a:t>
            </a:r>
            <a:r>
              <a:rPr lang="en-GB" altLang="cs-CZ" b="1" dirty="0"/>
              <a:t> </a:t>
            </a:r>
            <a:r>
              <a:rPr lang="en-GB" altLang="cs-CZ" b="1" dirty="0" err="1"/>
              <a:t>přesně</a:t>
            </a:r>
            <a:r>
              <a:rPr lang="en-GB" altLang="cs-CZ" b="1" dirty="0"/>
              <a:t> </a:t>
            </a:r>
            <a:r>
              <a:rPr lang="en-GB" altLang="cs-CZ" b="1" dirty="0" err="1"/>
              <a:t>určit</a:t>
            </a:r>
            <a:r>
              <a:rPr lang="en-GB" altLang="cs-CZ" b="1" dirty="0"/>
              <a:t> </a:t>
            </a:r>
            <a:r>
              <a:rPr lang="en-GB" altLang="cs-CZ" b="1" dirty="0" err="1"/>
              <a:t>podmínky</a:t>
            </a:r>
            <a:r>
              <a:rPr lang="en-GB" altLang="cs-CZ" b="1" dirty="0"/>
              <a:t>, </a:t>
            </a:r>
            <a:r>
              <a:rPr lang="en-GB" altLang="cs-CZ" b="1" dirty="0" err="1"/>
              <a:t>které</a:t>
            </a:r>
            <a:r>
              <a:rPr lang="en-GB" altLang="cs-CZ" b="1" dirty="0"/>
              <a:t> </a:t>
            </a:r>
            <a:r>
              <a:rPr lang="en-GB" altLang="cs-CZ" b="1" dirty="0" err="1"/>
              <a:t>stanoví</a:t>
            </a:r>
            <a:r>
              <a:rPr lang="en-GB" altLang="cs-CZ" b="1" dirty="0"/>
              <a:t> </a:t>
            </a:r>
            <a:r>
              <a:rPr lang="en-GB" altLang="cs-CZ" b="1" dirty="0" err="1"/>
              <a:t>rezidenci</a:t>
            </a:r>
            <a:r>
              <a:rPr lang="en-GB" altLang="cs-CZ" b="1" dirty="0"/>
              <a:t> </a:t>
            </a:r>
            <a:r>
              <a:rPr lang="en-GB" altLang="cs-CZ" b="1" dirty="0" err="1"/>
              <a:t>neboli</a:t>
            </a:r>
            <a:r>
              <a:rPr lang="en-GB" altLang="cs-CZ" b="1" dirty="0"/>
              <a:t> </a:t>
            </a:r>
            <a:r>
              <a:rPr lang="en-GB" altLang="cs-CZ" b="1" i="1" u="sng" dirty="0" err="1">
                <a:solidFill>
                  <a:srgbClr val="FF0066"/>
                </a:solidFill>
              </a:rPr>
              <a:t>domicil</a:t>
            </a:r>
            <a:r>
              <a:rPr lang="en-GB" altLang="cs-CZ" b="1" i="1" u="sng" dirty="0">
                <a:solidFill>
                  <a:srgbClr val="FF0066"/>
                </a:solidFill>
              </a:rPr>
              <a:t> </a:t>
            </a:r>
            <a:r>
              <a:rPr lang="en-GB" altLang="cs-CZ" b="1" i="1" dirty="0">
                <a:solidFill>
                  <a:srgbClr val="FF0066"/>
                </a:solidFill>
              </a:rPr>
              <a:t> </a:t>
            </a:r>
            <a:r>
              <a:rPr lang="en-GB" altLang="cs-CZ" b="1" dirty="0" err="1"/>
              <a:t>poplatníka</a:t>
            </a:r>
            <a:r>
              <a:rPr lang="en-GB" altLang="cs-CZ" b="1" dirty="0"/>
              <a:t>, </a:t>
            </a:r>
            <a:r>
              <a:rPr lang="en-GB" altLang="cs-CZ" b="1" dirty="0" err="1"/>
              <a:t>tzn</a:t>
            </a:r>
            <a:r>
              <a:rPr lang="en-GB" altLang="cs-CZ" b="1" dirty="0"/>
              <a:t>. </a:t>
            </a:r>
            <a:r>
              <a:rPr lang="en-GB" altLang="cs-CZ" b="1" dirty="0" err="1"/>
              <a:t>ve</a:t>
            </a:r>
            <a:r>
              <a:rPr lang="en-GB" altLang="cs-CZ" b="1" dirty="0"/>
              <a:t> </a:t>
            </a:r>
            <a:r>
              <a:rPr lang="en-GB" altLang="cs-CZ" b="1" dirty="0" err="1"/>
              <a:t>kterém</a:t>
            </a:r>
            <a:r>
              <a:rPr lang="en-GB" altLang="cs-CZ" b="1" dirty="0"/>
              <a:t> </a:t>
            </a:r>
            <a:r>
              <a:rPr lang="en-GB" altLang="cs-CZ" b="1" dirty="0" err="1"/>
              <a:t>státě</a:t>
            </a:r>
            <a:r>
              <a:rPr lang="en-GB" altLang="cs-CZ" b="1" dirty="0"/>
              <a:t> </a:t>
            </a:r>
            <a:r>
              <a:rPr lang="en-GB" altLang="cs-CZ" b="1" dirty="0" err="1"/>
              <a:t>bude</a:t>
            </a:r>
            <a:r>
              <a:rPr lang="en-GB" altLang="cs-CZ" b="1" dirty="0"/>
              <a:t> </a:t>
            </a:r>
            <a:r>
              <a:rPr lang="en-GB" altLang="cs-CZ" b="1" dirty="0" err="1"/>
              <a:t>tento</a:t>
            </a:r>
            <a:r>
              <a:rPr lang="en-GB" altLang="cs-CZ" b="1" dirty="0"/>
              <a:t> </a:t>
            </a:r>
            <a:r>
              <a:rPr lang="en-GB" altLang="cs-CZ" b="1" dirty="0" err="1"/>
              <a:t>příjem</a:t>
            </a:r>
            <a:r>
              <a:rPr lang="en-GB" altLang="cs-CZ" b="1" dirty="0"/>
              <a:t> </a:t>
            </a:r>
            <a:r>
              <a:rPr lang="en-GB" altLang="cs-CZ" b="1" dirty="0" err="1"/>
              <a:t>zdaňován</a:t>
            </a:r>
            <a:r>
              <a:rPr lang="en-GB" altLang="cs-CZ" b="1" dirty="0"/>
              <a:t> . </a:t>
            </a:r>
          </a:p>
        </p:txBody>
      </p:sp>
    </p:spTree>
    <p:extLst>
      <p:ext uri="{BB962C8B-B14F-4D97-AF65-F5344CB8AC3E}">
        <p14:creationId xmlns:p14="http://schemas.microsoft.com/office/powerpoint/2010/main" val="1330785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804887" y="116702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a:solidFill>
                  <a:schemeClr val="tx1"/>
                </a:solidFill>
                <a:effectLst>
                  <a:outerShdw blurRad="38100" dist="38100" dir="2700000" algn="tl">
                    <a:srgbClr val="C0C0C0"/>
                  </a:outerShdw>
                </a:effectLst>
              </a:rPr>
              <a:t>POPLATNÍCI  DANĚ</a:t>
            </a:r>
          </a:p>
        </p:txBody>
      </p:sp>
      <p:sp>
        <p:nvSpPr>
          <p:cNvPr id="32771" name="Rectangle 3"/>
          <p:cNvSpPr>
            <a:spLocks noGrp="1" noChangeArrowheads="1"/>
          </p:cNvSpPr>
          <p:nvPr>
            <p:ph type="body" idx="4294967295"/>
          </p:nvPr>
        </p:nvSpPr>
        <p:spPr>
          <a:xfrm>
            <a:off x="1506538" y="2181225"/>
            <a:ext cx="6234112" cy="21351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Poplatník</a:t>
            </a:r>
          </a:p>
        </p:txBody>
      </p:sp>
      <p:sp>
        <p:nvSpPr>
          <p:cNvPr id="32772" name="Line 4"/>
          <p:cNvSpPr>
            <a:spLocks noChangeShapeType="1"/>
          </p:cNvSpPr>
          <p:nvPr/>
        </p:nvSpPr>
        <p:spPr bwMode="auto">
          <a:xfrm flipV="1">
            <a:off x="2339975" y="2922588"/>
            <a:ext cx="719138" cy="1012825"/>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3" name="Line 5"/>
          <p:cNvSpPr>
            <a:spLocks noChangeShapeType="1"/>
          </p:cNvSpPr>
          <p:nvPr/>
        </p:nvSpPr>
        <p:spPr bwMode="auto">
          <a:xfrm>
            <a:off x="2339975" y="3933825"/>
            <a:ext cx="647700" cy="93503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4" name="Line 6"/>
          <p:cNvSpPr>
            <a:spLocks noChangeShapeType="1"/>
          </p:cNvSpPr>
          <p:nvPr/>
        </p:nvSpPr>
        <p:spPr bwMode="auto">
          <a:xfrm>
            <a:off x="2411413" y="3933825"/>
            <a:ext cx="647700" cy="158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0727" name="Text Box 7"/>
          <p:cNvSpPr txBox="1">
            <a:spLocks noChangeArrowheads="1"/>
          </p:cNvSpPr>
          <p:nvPr/>
        </p:nvSpPr>
        <p:spPr bwMode="auto">
          <a:xfrm>
            <a:off x="3187700" y="2708275"/>
            <a:ext cx="4875350"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 </a:t>
            </a:r>
          </a:p>
          <a:p>
            <a:pPr eaLnBrk="1" hangingPunct="1">
              <a:spcBef>
                <a:spcPct val="0"/>
              </a:spcBef>
              <a:buClr>
                <a:srgbClr val="FFFFFF"/>
              </a:buClr>
              <a:buFont typeface="Tahoma" charset="0"/>
              <a:buNone/>
            </a:pP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daňový</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tuzemec</a:t>
            </a:r>
            <a:r>
              <a:rPr lang="en-GB" altLang="cs-CZ" sz="1900" b="1" dirty="0">
                <a:solidFill>
                  <a:schemeClr val="tx2"/>
                </a:solidFill>
                <a:latin typeface="Tahoma" charset="0"/>
                <a:ea typeface="Lucida Sans Unicode" charset="0"/>
                <a:cs typeface="Lucida Sans Unicode" charset="0"/>
              </a:rPr>
              <a:t> -</a:t>
            </a:r>
            <a:r>
              <a:rPr lang="cs-CZ" altLang="cs-CZ" sz="1900" b="1" dirty="0">
                <a:solidFill>
                  <a:schemeClr val="tx2"/>
                </a:solidFill>
                <a:latin typeface="Tahoma" charset="0"/>
                <a:ea typeface="Lucida Sans Unicode" charset="0"/>
                <a:cs typeface="Lucida Sans Unicode" charset="0"/>
              </a:rPr>
              <a:t> </a:t>
            </a:r>
            <a:r>
              <a:rPr lang="en-GB" altLang="cs-CZ" sz="1900" b="1"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b="1"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p:txBody>
      </p:sp>
      <p:sp>
        <p:nvSpPr>
          <p:cNvPr id="32776" name="Text Box 8"/>
          <p:cNvSpPr txBox="1">
            <a:spLocks noChangeArrowheads="1"/>
          </p:cNvSpPr>
          <p:nvPr/>
        </p:nvSpPr>
        <p:spPr bwMode="auto">
          <a:xfrm>
            <a:off x="7000875" y="3227388"/>
            <a:ext cx="184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spcBef>
                <a:spcPct val="20000"/>
              </a:spcBef>
              <a:buClr>
                <a:schemeClr val="tx2"/>
              </a:buClr>
              <a:buSzPct val="70000"/>
              <a:buFont typeface="Wingdings" charset="2"/>
              <a:buChar char="¡"/>
              <a:defRPr sz="2900">
                <a:solidFill>
                  <a:schemeClr val="tx1"/>
                </a:solidFill>
                <a:latin typeface="Verdana" charset="0"/>
              </a:defRPr>
            </a:lvl1pPr>
            <a:lvl2pPr marL="742950" indent="-285750">
              <a:spcBef>
                <a:spcPct val="20000"/>
              </a:spcBef>
              <a:buClr>
                <a:schemeClr val="accent2"/>
              </a:buClr>
              <a:buSzPct val="70000"/>
              <a:buFont typeface="Wingdings" charset="2"/>
              <a:buChar char="l"/>
              <a:defRPr sz="2500">
                <a:solidFill>
                  <a:schemeClr val="tx1"/>
                </a:solidFill>
                <a:latin typeface="Verdana" charset="0"/>
              </a:defRPr>
            </a:lvl2pPr>
            <a:lvl3pPr marL="1143000" indent="-228600">
              <a:spcBef>
                <a:spcPct val="20000"/>
              </a:spcBef>
              <a:buClr>
                <a:schemeClr val="tx2"/>
              </a:buClr>
              <a:buSzPct val="65000"/>
              <a:buFont typeface="Wingdings" charset="2"/>
              <a:buChar char="¡"/>
              <a:defRPr sz="2200">
                <a:solidFill>
                  <a:schemeClr val="tx1"/>
                </a:solidFill>
                <a:latin typeface="Verdana" charset="0"/>
              </a:defRPr>
            </a:lvl3pPr>
            <a:lvl4pPr marL="1600200" indent="-228600">
              <a:spcBef>
                <a:spcPct val="20000"/>
              </a:spcBef>
              <a:buClr>
                <a:schemeClr val="accent2"/>
              </a:buClr>
              <a:buSzPct val="70000"/>
              <a:buFont typeface="Wingdings" charset="2"/>
              <a:buChar char="l"/>
              <a:defRPr sz="1900">
                <a:solidFill>
                  <a:schemeClr val="tx1"/>
                </a:solidFill>
                <a:latin typeface="Verdana" charset="0"/>
              </a:defRPr>
            </a:lvl4pPr>
            <a:lvl5pPr marL="2057400" indent="-228600">
              <a:spcBef>
                <a:spcPct val="20000"/>
              </a:spcBef>
              <a:buClr>
                <a:schemeClr val="tx2"/>
              </a:buClr>
              <a:buSzPct val="60000"/>
              <a:buFont typeface="Wingdings" charset="2"/>
              <a:buChar char="¡"/>
              <a:defRPr sz="19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9pPr>
          </a:lstStyle>
          <a:p>
            <a:pPr eaLnBrk="1" hangingPunct="1">
              <a:spcBef>
                <a:spcPct val="0"/>
              </a:spcBef>
              <a:buClrTx/>
              <a:buFont typeface="Wingdings" charset="2"/>
              <a:buNone/>
            </a:pPr>
            <a:endParaRPr lang="cs-CZ" altLang="cs-CZ" sz="1700" b="0"/>
          </a:p>
        </p:txBody>
      </p:sp>
      <p:sp>
        <p:nvSpPr>
          <p:cNvPr id="32777" name="Text Box 9"/>
          <p:cNvSpPr txBox="1">
            <a:spLocks noChangeArrowheads="1"/>
          </p:cNvSpPr>
          <p:nvPr/>
        </p:nvSpPr>
        <p:spPr bwMode="auto">
          <a:xfrm>
            <a:off x="6927850" y="3397250"/>
            <a:ext cx="18319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700" b="0">
                <a:solidFill>
                  <a:schemeClr val="tx2"/>
                </a:solidFill>
                <a:latin typeface="Tahoma" charset="0"/>
                <a:ea typeface="Lucida Sans Unicode" charset="0"/>
                <a:cs typeface="Lucida Sans Unicode" charset="0"/>
              </a:rPr>
              <a:t> </a:t>
            </a:r>
            <a:r>
              <a:rPr lang="en-GB" altLang="cs-CZ" sz="1700" b="0">
                <a:solidFill>
                  <a:srgbClr val="FFFFFF"/>
                </a:solidFill>
                <a:latin typeface="Tahoma" charset="0"/>
                <a:ea typeface="Lucida Sans Unicode" charset="0"/>
                <a:cs typeface="Lucida Sans Unicode" charset="0"/>
              </a:rPr>
              <a:t>     </a:t>
            </a:r>
            <a:r>
              <a:rPr lang="en-GB" altLang="cs-CZ" sz="1900" i="1">
                <a:solidFill>
                  <a:srgbClr val="FFFFFF"/>
                </a:solidFill>
                <a:latin typeface="Tahoma" charset="0"/>
                <a:ea typeface="Lucida Sans Unicode" charset="0"/>
                <a:cs typeface="Lucida Sans Unicode" charset="0"/>
              </a:rPr>
              <a:t>Bydliště  </a:t>
            </a:r>
            <a:r>
              <a:rPr lang="en-GB" altLang="cs-CZ" sz="1700" b="0">
                <a:solidFill>
                  <a:srgbClr val="FFFFFF"/>
                </a:solidFill>
                <a:latin typeface="Tahoma" charset="0"/>
                <a:ea typeface="Lucida Sans Unicode" charset="0"/>
                <a:cs typeface="Lucida Sans Unicode" charset="0"/>
              </a:rPr>
              <a:t>  </a:t>
            </a:r>
          </a:p>
        </p:txBody>
      </p:sp>
      <p:sp>
        <p:nvSpPr>
          <p:cNvPr id="30730" name="Text Box 10"/>
          <p:cNvSpPr txBox="1">
            <a:spLocks noChangeArrowheads="1"/>
          </p:cNvSpPr>
          <p:nvPr/>
        </p:nvSpPr>
        <p:spPr bwMode="auto">
          <a:xfrm>
            <a:off x="3132138" y="3914775"/>
            <a:ext cx="6247264"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daňový</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tuzemec</a:t>
            </a:r>
            <a:r>
              <a:rPr lang="cs-CZ" altLang="cs-CZ" sz="1900" b="0" dirty="0">
                <a:solidFill>
                  <a:schemeClr val="tx2"/>
                </a:solidFill>
                <a:latin typeface="Tahoma" charset="0"/>
                <a:ea typeface="Lucida Sans Unicode" charset="0"/>
                <a:cs typeface="Lucida Sans Unicode" charset="0"/>
              </a:rPr>
              <a:t> </a:t>
            </a:r>
            <a:r>
              <a:rPr lang="cs-CZ" altLang="cs-CZ" sz="1900" dirty="0">
                <a:solidFill>
                  <a:schemeClr val="tx2"/>
                </a:solidFill>
                <a:latin typeface="Tahoma" charset="0"/>
                <a:ea typeface="Lucida Sans Unicode" charset="0"/>
                <a:cs typeface="Lucida Sans Unicode" charset="0"/>
              </a:rPr>
              <a:t>–</a:t>
            </a:r>
            <a:r>
              <a:rPr lang="en-GB" altLang="cs-CZ" sz="1900" dirty="0">
                <a:solidFill>
                  <a:schemeClr val="tx2"/>
                </a:solidFill>
                <a:latin typeface="Tahoma" charset="0"/>
                <a:ea typeface="Lucida Sans Unicode" charset="0"/>
                <a:cs typeface="Lucida Sans Unicode" charset="0"/>
              </a:rPr>
              <a:t> </a:t>
            </a:r>
            <a:r>
              <a:rPr lang="en-GB" altLang="cs-CZ" sz="1900"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zdržuje</a:t>
            </a:r>
            <a:r>
              <a:rPr lang="en-GB" altLang="cs-CZ" sz="1900" b="0" dirty="0">
                <a:solidFill>
                  <a:schemeClr val="tx2"/>
                </a:solidFill>
                <a:latin typeface="Tahoma" charset="0"/>
                <a:ea typeface="Lucida Sans Unicode" charset="0"/>
                <a:cs typeface="Lucida Sans Unicode" charset="0"/>
              </a:rPr>
              <a:t> se 183 </a:t>
            </a:r>
            <a:r>
              <a:rPr lang="en-GB" altLang="cs-CZ" sz="1900" b="0" dirty="0" err="1">
                <a:solidFill>
                  <a:schemeClr val="tx2"/>
                </a:solidFill>
                <a:latin typeface="Tahoma" charset="0"/>
                <a:ea typeface="Lucida Sans Unicode" charset="0"/>
                <a:cs typeface="Lucida Sans Unicode" charset="0"/>
              </a:rPr>
              <a:t>dnů</a:t>
            </a:r>
            <a:r>
              <a:rPr lang="en-GB" altLang="cs-CZ" sz="1900" b="0" dirty="0">
                <a:solidFill>
                  <a:schemeClr val="tx2"/>
                </a:solidFill>
                <a:latin typeface="Tahoma" charset="0"/>
                <a:ea typeface="Lucida Sans Unicode" charset="0"/>
                <a:cs typeface="Lucida Sans Unicode" charset="0"/>
              </a:rPr>
              <a:t> v </a:t>
            </a:r>
            <a:r>
              <a:rPr lang="en-GB" altLang="cs-CZ" sz="1900" b="0" dirty="0" err="1">
                <a:solidFill>
                  <a:schemeClr val="tx2"/>
                </a:solidFill>
                <a:latin typeface="Tahoma" charset="0"/>
                <a:ea typeface="Lucida Sans Unicode" charset="0"/>
                <a:cs typeface="Lucida Sans Unicode" charset="0"/>
              </a:rPr>
              <a:t>roce</a:t>
            </a:r>
            <a:endParaRPr lang="en-GB" altLang="cs-CZ" sz="1900" b="0" dirty="0">
              <a:solidFill>
                <a:schemeClr val="tx2"/>
              </a:solidFill>
              <a:latin typeface="Tahoma" charset="0"/>
              <a:ea typeface="Lucida Sans Unicode" charset="0"/>
              <a:cs typeface="Lucida Sans Unicode" charset="0"/>
            </a:endParaRPr>
          </a:p>
        </p:txBody>
      </p:sp>
      <p:sp>
        <p:nvSpPr>
          <p:cNvPr id="30731" name="Text Box 11"/>
          <p:cNvSpPr txBox="1">
            <a:spLocks noChangeArrowheads="1"/>
          </p:cNvSpPr>
          <p:nvPr/>
        </p:nvSpPr>
        <p:spPr bwMode="auto">
          <a:xfrm>
            <a:off x="3111500" y="4714875"/>
            <a:ext cx="6018869" cy="12640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1" dirty="0">
                <a:solidFill>
                  <a:schemeClr val="tx2"/>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omezenou</a:t>
            </a:r>
            <a:r>
              <a:rPr lang="en-GB" altLang="cs-CZ" sz="1900" b="1" dirty="0">
                <a:solidFill>
                  <a:schemeClr val="tx2"/>
                </a:solidFill>
                <a:latin typeface="Tahoma" charset="0"/>
                <a:ea typeface="Lucida Sans Unicode" charset="0"/>
                <a:cs typeface="Lucida Sans Unicode" charset="0"/>
              </a:rPr>
              <a:t> d</a:t>
            </a:r>
            <a:r>
              <a:rPr lang="cs-CZ" altLang="cs-CZ" sz="1900" b="1" dirty="0">
                <a:solidFill>
                  <a:schemeClr val="tx2"/>
                </a:solidFill>
                <a:latin typeface="Tahoma" charset="0"/>
                <a:ea typeface="Lucida Sans Unicode" charset="0"/>
                <a:cs typeface="Lucida Sans Unicode" charset="0"/>
              </a:rPr>
              <a:t>a</a:t>
            </a:r>
            <a:r>
              <a:rPr lang="en-GB" altLang="cs-CZ" sz="1900" b="1" dirty="0" err="1">
                <a:solidFill>
                  <a:schemeClr val="tx2"/>
                </a:solidFill>
                <a:latin typeface="Tahoma" charset="0"/>
                <a:ea typeface="Lucida Sans Unicode" charset="0"/>
                <a:cs typeface="Lucida Sans Unicode" charset="0"/>
              </a:rPr>
              <a:t>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r>
              <a:rPr lang="en-GB" altLang="cs-CZ" sz="1900"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nerezident</a:t>
            </a:r>
            <a:r>
              <a:rPr lang="en-GB" altLang="cs-CZ" sz="1900"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nezahrnují</a:t>
            </a:r>
            <a:r>
              <a:rPr lang="en-GB" altLang="cs-CZ" sz="1900" b="0" dirty="0">
                <a:solidFill>
                  <a:schemeClr val="tx2"/>
                </a:solidFill>
                <a:latin typeface="Tahoma" charset="0"/>
                <a:ea typeface="Lucida Sans Unicode" charset="0"/>
                <a:cs typeface="Lucida Sans Unicode" charset="0"/>
              </a:rPr>
              <a:t> do </a:t>
            </a:r>
            <a:r>
              <a:rPr lang="en-GB" altLang="cs-CZ" sz="1900" b="0" dirty="0" err="1">
                <a:solidFill>
                  <a:schemeClr val="tx2"/>
                </a:solidFill>
                <a:latin typeface="Tahoma" charset="0"/>
                <a:ea typeface="Lucida Sans Unicode" charset="0"/>
                <a:cs typeface="Lucida Sans Unicode" charset="0"/>
              </a:rPr>
              <a:t>první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skupiny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nebo</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ti</a:t>
            </a:r>
            <a:r>
              <a:rPr lang="en-GB" altLang="cs-CZ" sz="1900" b="0" dirty="0">
                <a:solidFill>
                  <a:schemeClr val="tx2"/>
                </a:solidFill>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o </a:t>
            </a:r>
            <a:r>
              <a:rPr lang="en-GB" altLang="cs-CZ" sz="1900" b="0" dirty="0" err="1">
                <a:solidFill>
                  <a:schemeClr val="tx2"/>
                </a:solidFill>
                <a:latin typeface="Tahoma" charset="0"/>
                <a:ea typeface="Lucida Sans Unicode" charset="0"/>
                <a:cs typeface="Lucida Sans Unicode" charset="0"/>
              </a:rPr>
              <a:t>nichž</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tak</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stanoví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mezinárodní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smlouvy</a:t>
            </a:r>
            <a:endParaRPr lang="en-GB" altLang="cs-CZ" sz="1900" b="0" dirty="0">
              <a:solidFill>
                <a:schemeClr val="tx2"/>
              </a:solidFill>
              <a:latin typeface="Tahoma" charset="0"/>
              <a:ea typeface="Lucida Sans Unicode" charset="0"/>
              <a:cs typeface="Lucida Sans Unicode" charset="0"/>
            </a:endParaRP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tito</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zdaňují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pouze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příjmy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zdrojů</a:t>
            </a:r>
            <a:r>
              <a:rPr lang="en-GB" altLang="cs-CZ" sz="1900" b="0" dirty="0">
                <a:solidFill>
                  <a:schemeClr val="tx2"/>
                </a:solidFill>
                <a:latin typeface="Tahoma" charset="0"/>
                <a:ea typeface="Lucida Sans Unicode" charset="0"/>
                <a:cs typeface="Lucida Sans Unicode" charset="0"/>
              </a:rPr>
              <a:t> v </a:t>
            </a:r>
            <a:r>
              <a:rPr lang="en-GB" altLang="cs-CZ" sz="1900" b="0" dirty="0" err="1">
                <a:solidFill>
                  <a:schemeClr val="tx2"/>
                </a:solidFill>
                <a:latin typeface="Tahoma" charset="0"/>
                <a:ea typeface="Lucida Sans Unicode" charset="0"/>
                <a:cs typeface="Lucida Sans Unicode" charset="0"/>
              </a:rPr>
              <a:t>České</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republice</a:t>
            </a:r>
            <a:endParaRPr lang="en-GB" altLang="cs-CZ" sz="1900" b="0" dirty="0">
              <a:solidFill>
                <a:schemeClr val="tx2"/>
              </a:solidFill>
              <a:latin typeface="Tahoma" charset="0"/>
              <a:ea typeface="Lucida Sans Unicode" charset="0"/>
              <a:cs typeface="Lucida Sans Unicode" charset="0"/>
            </a:endParaRPr>
          </a:p>
        </p:txBody>
      </p:sp>
    </p:spTree>
    <p:extLst>
      <p:ext uri="{BB962C8B-B14F-4D97-AF65-F5344CB8AC3E}">
        <p14:creationId xmlns:p14="http://schemas.microsoft.com/office/powerpoint/2010/main" val="438102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br>
              <a:rPr lang="cs-CZ" altLang="cs-CZ">
                <a:solidFill>
                  <a:srgbClr val="FFFFFF"/>
                </a:solidFill>
                <a:effectLst>
                  <a:outerShdw blurRad="38100" dist="38100" dir="2700000" algn="tl">
                    <a:srgbClr val="C0C0C0"/>
                  </a:outerShdw>
                </a:effectLst>
                <a:latin typeface="Tahoma" charset="0"/>
                <a:ea typeface="Lucida Sans Unicode" charset="0"/>
                <a:cs typeface="Lucida Sans Unicode" charset="0"/>
              </a:rPr>
            </a:b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S omezenou d</a:t>
            </a:r>
            <a:r>
              <a:rPr lang="cs-CZ" altLang="cs-CZ">
                <a:solidFill>
                  <a:schemeClr val="tx1"/>
                </a:solidFill>
                <a:effectLst>
                  <a:outerShdw blurRad="38100" dist="38100" dir="2700000" algn="tl">
                    <a:srgbClr val="C0C0C0"/>
                  </a:outerShdw>
                </a:effectLst>
                <a:latin typeface="Tahoma" charset="0"/>
                <a:ea typeface="Lucida Sans Unicode" charset="0"/>
                <a:cs typeface="Lucida Sans Unicode" charset="0"/>
              </a:rPr>
              <a:t>a</a:t>
            </a: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ňovou povinností – </a:t>
            </a:r>
            <a: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t>nerezident </a:t>
            </a:r>
            <a:b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br>
            <a:endParaRPr lang="cs-CZ" altLang="cs-CZ">
              <a:solidFill>
                <a:schemeClr val="tx1"/>
              </a:solidFill>
              <a:effectLst>
                <a:outerShdw blurRad="38100" dist="38100" dir="2700000" algn="tl">
                  <a:srgbClr val="C0C0C0"/>
                </a:outerShdw>
              </a:effectLst>
            </a:endParaRPr>
          </a:p>
        </p:txBody>
      </p:sp>
      <p:sp>
        <p:nvSpPr>
          <p:cNvPr id="34819" name="Zástupný symbol pro obsah 2"/>
          <p:cNvSpPr>
            <a:spLocks noGrp="1"/>
          </p:cNvSpPr>
          <p:nvPr>
            <p:ph idx="4294967295"/>
          </p:nvPr>
        </p:nvSpPr>
        <p:spPr/>
        <p:txBody>
          <a:bodyPr/>
          <a:lstStyle/>
          <a:p>
            <a:pPr eaLnBrk="1" hangingPunct="1"/>
            <a:r>
              <a:rPr lang="cs-CZ" altLang="cs-CZ" b="1"/>
              <a:t>Poplatníci, kteří se na území České republiky zdržují pouze za účelem </a:t>
            </a:r>
            <a:r>
              <a:rPr lang="cs-CZ" altLang="cs-CZ" b="1" u="sng"/>
              <a:t>studia nebo léčení</a:t>
            </a:r>
            <a:r>
              <a:rPr lang="cs-CZ" altLang="cs-CZ" b="1"/>
              <a:t>, jsou daňovými nerezidenty a mají daňovou povinnost, která se vztahuje </a:t>
            </a:r>
            <a:r>
              <a:rPr lang="cs-CZ" altLang="cs-CZ" b="1" u="sng"/>
              <a:t>pouze na příjmy plynoucí ze zdrojů na území České republiky,</a:t>
            </a:r>
            <a:r>
              <a:rPr lang="cs-CZ" altLang="cs-CZ" b="1"/>
              <a:t> i v případě, že se na území České republiky obvykle zdržují.</a:t>
            </a:r>
          </a:p>
        </p:txBody>
      </p:sp>
    </p:spTree>
    <p:extLst>
      <p:ext uri="{BB962C8B-B14F-4D97-AF65-F5344CB8AC3E}">
        <p14:creationId xmlns:p14="http://schemas.microsoft.com/office/powerpoint/2010/main" val="8562367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a:solidFill>
                  <a:srgbClr val="FF0066"/>
                </a:solidFill>
                <a:effectLst>
                  <a:outerShdw blurRad="38100" dist="38100" dir="2700000" algn="tl">
                    <a:srgbClr val="C0C0C0"/>
                  </a:outerShdw>
                </a:effectLst>
              </a:rPr>
              <a:t>   </a:t>
            </a:r>
            <a:r>
              <a:rPr lang="en-GB" altLang="cs-CZ" b="1" i="1">
                <a:solidFill>
                  <a:schemeClr val="tx1"/>
                </a:solidFill>
                <a:effectLst>
                  <a:outerShdw blurRad="38100" dist="38100" dir="2700000" algn="tl">
                    <a:srgbClr val="C0C0C0"/>
                  </a:outerShdw>
                </a:effectLst>
              </a:rPr>
              <a:t>Bydliště</a:t>
            </a:r>
          </a:p>
        </p:txBody>
      </p:sp>
      <p:sp>
        <p:nvSpPr>
          <p:cNvPr id="35843" name="Rectangle 3"/>
          <p:cNvSpPr>
            <a:spLocks noGrp="1" noChangeArrowheads="1"/>
          </p:cNvSpPr>
          <p:nvPr>
            <p:ph type="body" idx="4294967295"/>
          </p:nvPr>
        </p:nvSpPr>
        <p:spPr>
          <a:xfrm>
            <a:off x="1370013" y="1827213"/>
            <a:ext cx="7315200" cy="229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Bydlištěm</a:t>
            </a:r>
            <a:r>
              <a:rPr lang="en-GB" altLang="cs-CZ"/>
              <a:t> </a:t>
            </a:r>
            <a:r>
              <a:rPr lang="en-GB" altLang="cs-CZ" b="1"/>
              <a:t>je místo, kde má poplatník stálý byt za okolností, ze kterých lze usuzovat na jeho </a:t>
            </a:r>
            <a:r>
              <a:rPr lang="en-GB" altLang="cs-CZ" sz="2500" b="1" i="1" u="sng">
                <a:solidFill>
                  <a:srgbClr val="FF0000"/>
                </a:solidFill>
              </a:rPr>
              <a:t>úmysl </a:t>
            </a:r>
            <a:r>
              <a:rPr lang="en-GB" altLang="cs-CZ" sz="2500" b="1">
                <a:solidFill>
                  <a:srgbClr val="66FFFF"/>
                </a:solidFill>
              </a:rPr>
              <a:t> </a:t>
            </a:r>
            <a:r>
              <a:rPr lang="en-GB" altLang="cs-CZ" b="1"/>
              <a:t>trvale se v tomto bytě zdržovat</a:t>
            </a:r>
            <a:r>
              <a:rPr lang="en-GB" altLang="cs-CZ"/>
              <a:t>, </a:t>
            </a:r>
          </a:p>
        </p:txBody>
      </p:sp>
    </p:spTree>
    <p:extLst>
      <p:ext uri="{BB962C8B-B14F-4D97-AF65-F5344CB8AC3E}">
        <p14:creationId xmlns:p14="http://schemas.microsoft.com/office/powerpoint/2010/main" val="483760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a:solidFill>
                  <a:srgbClr val="FF0066"/>
                </a:solidFill>
                <a:effectLst>
                  <a:outerShdw blurRad="38100" dist="38100" dir="2700000" algn="tl">
                    <a:srgbClr val="C0C0C0"/>
                  </a:outerShdw>
                </a:effectLst>
              </a:rPr>
              <a:t>  </a:t>
            </a:r>
            <a:r>
              <a:rPr lang="en-GB" altLang="cs-CZ" b="1" i="1">
                <a:solidFill>
                  <a:schemeClr val="tx1"/>
                </a:solidFill>
                <a:effectLst>
                  <a:outerShdw blurRad="38100" dist="38100" dir="2700000" algn="tl">
                    <a:srgbClr val="C0C0C0"/>
                  </a:outerShdw>
                </a:effectLst>
              </a:rPr>
              <a:t>183 dnů v roce</a:t>
            </a:r>
          </a:p>
        </p:txBody>
      </p:sp>
      <p:sp>
        <p:nvSpPr>
          <p:cNvPr id="37891" name="Rectangle 3"/>
          <p:cNvSpPr>
            <a:spLocks noGrp="1" noChangeArrowheads="1"/>
          </p:cNvSpPr>
          <p:nvPr>
            <p:ph type="body" idx="4294967295"/>
          </p:nvPr>
        </p:nvSpPr>
        <p:spPr>
          <a:xfrm>
            <a:off x="1370013" y="1827213"/>
            <a:ext cx="7315200" cy="3622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t>Poplatníkem, který se obvykle zdržuje na území ČR</a:t>
            </a:r>
            <a:r>
              <a:rPr lang="en-GB" altLang="cs-CZ" u="sng"/>
              <a:t>,</a:t>
            </a:r>
            <a:r>
              <a:rPr lang="en-GB" altLang="cs-CZ"/>
              <a:t> </a:t>
            </a:r>
            <a:r>
              <a:rPr lang="en-GB" altLang="cs-CZ" b="1"/>
              <a:t>je osoba, která zde pobývá alespoň 183 dnů, a to buď souvisle anebo v několika souvislých blocích. Do rozhodných dnů se započítávají i dny příjezdů a odjezdů, byť je to jen půlden.  </a:t>
            </a:r>
          </a:p>
        </p:txBody>
      </p:sp>
    </p:spTree>
    <p:extLst>
      <p:ext uri="{BB962C8B-B14F-4D97-AF65-F5344CB8AC3E}">
        <p14:creationId xmlns:p14="http://schemas.microsoft.com/office/powerpoint/2010/main" val="679410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77850" y="2363788"/>
            <a:ext cx="7759700" cy="762000"/>
          </a:xfrm>
          <a:solidFill>
            <a:srgbClr val="00CCFF"/>
          </a:solidFill>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1">
            <a:spAutoFit/>
          </a:bodyPr>
          <a:lstStyle/>
          <a:p>
            <a:pPr algn="ctr" defTabSz="449263" eaLnBrk="1" hangingPunct="1">
              <a:buClr>
                <a:srgbClr val="010199"/>
              </a:buClr>
              <a:buFont typeface="Tahom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  </a:t>
            </a:r>
            <a:r>
              <a:rPr lang="en-GB"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Daň z příjmů fyzických osob</a:t>
            </a:r>
          </a:p>
        </p:txBody>
      </p:sp>
      <p:sp>
        <p:nvSpPr>
          <p:cNvPr id="3075" name="Rectangle 3"/>
          <p:cNvSpPr>
            <a:spLocks noGrp="1" noChangeArrowheads="1"/>
          </p:cNvSpPr>
          <p:nvPr>
            <p:ph type="subTitle" idx="4294967295"/>
          </p:nvPr>
        </p:nvSpPr>
        <p:spPr>
          <a:xfrm>
            <a:off x="2051050" y="3789363"/>
            <a:ext cx="4978400" cy="23876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algn="ctr"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a:effectLst>
                  <a:outerShdw blurRad="38100" dist="38100" dir="2700000" algn="tl">
                    <a:srgbClr val="C0C0C0"/>
                  </a:outerShdw>
                </a:effectLst>
              </a:rPr>
              <a:t>z.č.586/1992 Sb., o</a:t>
            </a:r>
            <a:r>
              <a:rPr lang="en-GB" altLang="cs-CZ">
                <a:effectLst>
                  <a:outerShdw blurRad="38100" dist="38100" dir="2700000" algn="tl">
                    <a:srgbClr val="C0C0C0"/>
                  </a:outerShdw>
                </a:effectLst>
              </a:rPr>
              <a:t> daních z příjmů, ve znění pozdějších změn a</a:t>
            </a:r>
            <a:r>
              <a:rPr lang="cs-CZ" altLang="cs-CZ">
                <a:effectLst>
                  <a:outerShdw blurRad="38100" dist="38100" dir="2700000" algn="tl">
                    <a:srgbClr val="C0C0C0"/>
                  </a:outerShdw>
                </a:effectLst>
              </a:rPr>
              <a:t> </a:t>
            </a:r>
            <a:r>
              <a:rPr lang="en-GB" altLang="cs-CZ">
                <a:effectLst>
                  <a:outerShdw blurRad="38100" dist="38100" dir="2700000" algn="tl">
                    <a:srgbClr val="C0C0C0"/>
                  </a:outerShdw>
                </a:effectLst>
              </a:rPr>
              <a:t>doplňků</a:t>
            </a:r>
          </a:p>
          <a:p>
            <a:pPr marL="0" indent="0"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altLang="cs-CZ">
              <a:effectLst>
                <a:outerShdw blurRad="38100" dist="38100" dir="2700000" algn="tl">
                  <a:srgbClr val="C0C0C0"/>
                </a:outerShdw>
              </a:effectLst>
            </a:endParaRPr>
          </a:p>
        </p:txBody>
      </p:sp>
    </p:spTree>
    <p:extLst>
      <p:ext uri="{BB962C8B-B14F-4D97-AF65-F5344CB8AC3E}">
        <p14:creationId xmlns:p14="http://schemas.microsoft.com/office/powerpoint/2010/main" val="9768331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Předmět daně</a:t>
            </a:r>
          </a:p>
        </p:txBody>
      </p:sp>
      <p:sp>
        <p:nvSpPr>
          <p:cNvPr id="39939" name="Rectangle 3"/>
          <p:cNvSpPr>
            <a:spLocks noGrp="1" noChangeArrowheads="1"/>
          </p:cNvSpPr>
          <p:nvPr>
            <p:ph type="body" idx="4294967295"/>
          </p:nvPr>
        </p:nvSpPr>
        <p:spPr>
          <a:xfrm>
            <a:off x="1370013" y="1827213"/>
            <a:ext cx="7315200" cy="36401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i="1" u="sng" dirty="0" err="1"/>
              <a:t>Obecně</a:t>
            </a:r>
            <a:r>
              <a:rPr lang="en-GB" altLang="cs-CZ" u="sng" dirty="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err="1"/>
              <a:t>souhrn</a:t>
            </a:r>
            <a:r>
              <a:rPr lang="en-GB" altLang="cs-CZ" b="1" dirty="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en-GB" altLang="cs-CZ" b="1" dirty="0"/>
              <a:t>DAŇOV</a:t>
            </a:r>
            <a:r>
              <a:rPr lang="cs-CZ" altLang="cs-CZ" b="1" dirty="0"/>
              <a:t>Á </a:t>
            </a:r>
            <a:r>
              <a:rPr lang="en-GB" altLang="cs-CZ" b="1" dirty="0"/>
              <a:t> POVINNOST</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a:t>      Pozitivní  x Negativní vymezení PD</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a:t>      (co není předmětem daně) </a:t>
            </a:r>
            <a:endParaRPr lang="en-GB" altLang="cs-CZ" sz="2800" b="1" dirty="0"/>
          </a:p>
        </p:txBody>
      </p:sp>
    </p:spTree>
    <p:extLst>
      <p:ext uri="{BB962C8B-B14F-4D97-AF65-F5344CB8AC3E}">
        <p14:creationId xmlns:p14="http://schemas.microsoft.com/office/powerpoint/2010/main" val="1246962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276225"/>
            <a:ext cx="8229600" cy="2528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a:solidFill>
                  <a:schemeClr val="tx1"/>
                </a:solidFill>
                <a:effectLst>
                  <a:outerShdw blurRad="38100" dist="38100" dir="2700000" algn="tl">
                    <a:srgbClr val="C0C0C0"/>
                  </a:outerShdw>
                </a:effectLst>
              </a:rPr>
              <a:t>         </a:t>
            </a:r>
            <a:br>
              <a:rPr lang="cs-CZ" altLang="cs-CZ" sz="3200" b="1" i="1">
                <a:solidFill>
                  <a:schemeClr val="tx1"/>
                </a:solidFill>
                <a:effectLst>
                  <a:outerShdw blurRad="38100" dist="38100" dir="2700000" algn="tl">
                    <a:srgbClr val="C0C0C0"/>
                  </a:outerShdw>
                </a:effectLst>
              </a:rPr>
            </a:br>
            <a:br>
              <a:rPr lang="cs-CZ" altLang="cs-CZ" sz="3200" b="1" i="1">
                <a:solidFill>
                  <a:schemeClr val="tx1"/>
                </a:solidFill>
                <a:effectLst>
                  <a:outerShdw blurRad="38100" dist="38100" dir="2700000" algn="tl">
                    <a:srgbClr val="C0C0C0"/>
                  </a:outerShdw>
                </a:effectLst>
              </a:rPr>
            </a:b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Předmět</a:t>
            </a:r>
            <a:r>
              <a:rPr lang="cs-CZ" altLang="cs-CZ" sz="3200" b="1" i="1">
                <a:solidFill>
                  <a:schemeClr val="tx1"/>
                </a:solidFill>
                <a:effectLst>
                  <a:outerShdw blurRad="38100" dist="38100" dir="2700000" algn="tl">
                    <a:srgbClr val="C0C0C0"/>
                  </a:outerShdw>
                </a:effectLst>
              </a:rPr>
              <a:t>em</a:t>
            </a:r>
            <a:r>
              <a:rPr lang="en-GB" altLang="cs-CZ" sz="3200" b="1" i="1">
                <a:solidFill>
                  <a:schemeClr val="tx1"/>
                </a:solidFill>
                <a:effectLst>
                  <a:outerShdw blurRad="38100" dist="38100" dir="2700000" algn="tl">
                    <a:srgbClr val="C0C0C0"/>
                  </a:outerShdw>
                </a:effectLst>
              </a:rPr>
              <a:t> daně z příjmů </a:t>
            </a: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fyzických </a:t>
            </a: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osob  jsou:</a:t>
            </a:r>
            <a:br>
              <a:rPr lang="en-GB" altLang="cs-CZ" sz="3200" b="1" i="1">
                <a:solidFill>
                  <a:schemeClr val="tx1"/>
                </a:solidFill>
                <a:effectLst>
                  <a:outerShdw blurRad="38100" dist="38100" dir="2700000" algn="tl">
                    <a:srgbClr val="C0C0C0"/>
                  </a:outerShdw>
                </a:effectLst>
              </a:rPr>
            </a:br>
            <a:endParaRPr lang="en-GB" altLang="cs-CZ" sz="3200" b="1" i="1">
              <a:solidFill>
                <a:schemeClr val="tx1"/>
              </a:solidFill>
              <a:effectLst>
                <a:outerShdw blurRad="38100" dist="38100" dir="2700000" algn="tl">
                  <a:srgbClr val="C0C0C0"/>
                </a:outerShdw>
              </a:effectLst>
            </a:endParaRPr>
          </a:p>
        </p:txBody>
      </p:sp>
      <p:sp>
        <p:nvSpPr>
          <p:cNvPr id="41987" name="Rectangle 3"/>
          <p:cNvSpPr>
            <a:spLocks noGrp="1" noChangeArrowheads="1"/>
          </p:cNvSpPr>
          <p:nvPr>
            <p:ph type="body" idx="4294967295"/>
          </p:nvPr>
        </p:nvSpPr>
        <p:spPr>
          <a:xfrm>
            <a:off x="1370013" y="2105025"/>
            <a:ext cx="7313612" cy="40798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err="1"/>
              <a:t>příjmy</a:t>
            </a:r>
            <a:r>
              <a:rPr lang="en-GB" altLang="cs-CZ" b="1" dirty="0"/>
              <a:t> ze </a:t>
            </a:r>
            <a:r>
              <a:rPr lang="en-GB" altLang="cs-CZ" b="1" dirty="0" err="1"/>
              <a:t>závislé</a:t>
            </a:r>
            <a:r>
              <a:rPr lang="en-GB" altLang="cs-CZ" b="1" dirty="0"/>
              <a:t> </a:t>
            </a:r>
            <a:r>
              <a:rPr lang="en-GB" altLang="cs-CZ" b="1" dirty="0" err="1"/>
              <a:t>činnosti</a:t>
            </a:r>
            <a:r>
              <a:rPr lang="en-GB" altLang="cs-CZ" b="1" dirty="0"/>
              <a:t> § 6</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err="1"/>
              <a:t>příjmy</a:t>
            </a:r>
            <a:r>
              <a:rPr lang="en-GB" altLang="cs-CZ" b="1" dirty="0"/>
              <a:t> </a:t>
            </a:r>
            <a:r>
              <a:rPr lang="cs-CZ" altLang="cs-CZ" b="1" dirty="0"/>
              <a:t>ze </a:t>
            </a:r>
            <a:r>
              <a:rPr lang="en-GB" altLang="cs-CZ" b="1" dirty="0" err="1"/>
              <a:t>samostatné</a:t>
            </a:r>
            <a:r>
              <a:rPr lang="en-GB" altLang="cs-CZ" b="1" dirty="0"/>
              <a:t> </a:t>
            </a:r>
            <a:r>
              <a:rPr lang="en-GB" altLang="cs-CZ" b="1" dirty="0" err="1"/>
              <a:t>činnosti</a:t>
            </a:r>
            <a:r>
              <a:rPr lang="en-GB" altLang="cs-CZ" b="1" dirty="0"/>
              <a:t> § 7</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err="1"/>
              <a:t>příjmy</a:t>
            </a:r>
            <a:r>
              <a:rPr lang="en-GB" altLang="cs-CZ" b="1" dirty="0"/>
              <a:t> z </a:t>
            </a:r>
            <a:r>
              <a:rPr lang="en-GB" altLang="cs-CZ" b="1" dirty="0" err="1"/>
              <a:t>kapitálového</a:t>
            </a:r>
            <a:r>
              <a:rPr lang="en-GB" altLang="cs-CZ" b="1" dirty="0"/>
              <a:t> </a:t>
            </a:r>
            <a:r>
              <a:rPr lang="en-GB" altLang="cs-CZ" b="1" dirty="0" err="1"/>
              <a:t>majetku</a:t>
            </a:r>
            <a:r>
              <a:rPr lang="en-GB" altLang="cs-CZ" b="1" dirty="0"/>
              <a:t> § 8</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err="1"/>
              <a:t>příjmy</a:t>
            </a:r>
            <a:r>
              <a:rPr lang="en-GB" altLang="cs-CZ" b="1" dirty="0"/>
              <a:t> z </a:t>
            </a:r>
            <a:r>
              <a:rPr lang="en-GB" altLang="cs-CZ" b="1" dirty="0" err="1"/>
              <a:t>nájmu</a:t>
            </a:r>
            <a:r>
              <a:rPr lang="en-GB" altLang="cs-CZ" b="1" dirty="0"/>
              <a:t> § 9</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err="1"/>
              <a:t>ostatní</a:t>
            </a:r>
            <a:r>
              <a:rPr lang="en-GB" altLang="cs-CZ" b="1" dirty="0"/>
              <a:t> </a:t>
            </a:r>
            <a:r>
              <a:rPr lang="en-GB" altLang="cs-CZ" b="1" dirty="0" err="1"/>
              <a:t>příjmy</a:t>
            </a:r>
            <a:r>
              <a:rPr lang="en-GB" altLang="cs-CZ" b="1" dirty="0"/>
              <a:t> § 10</a:t>
            </a:r>
            <a:br>
              <a:rPr lang="en-GB" altLang="cs-CZ" b="1" dirty="0"/>
            </a:br>
            <a:endParaRPr lang="en-GB" altLang="cs-CZ" b="1" dirty="0"/>
          </a:p>
        </p:txBody>
      </p:sp>
    </p:spTree>
    <p:extLst>
      <p:ext uri="{BB962C8B-B14F-4D97-AF65-F5344CB8AC3E}">
        <p14:creationId xmlns:p14="http://schemas.microsoft.com/office/powerpoint/2010/main" val="71166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a:solidFill>
                  <a:srgbClr val="FF0000"/>
                </a:solidFill>
                <a:effectLst>
                  <a:outerShdw blurRad="38100" dist="38100" dir="2700000" algn="tl">
                    <a:srgbClr val="C0C0C0"/>
                  </a:outerShdw>
                </a:effectLst>
              </a:rPr>
              <a:t>  </a:t>
            </a:r>
            <a:r>
              <a:rPr lang="en-GB" altLang="cs-CZ" sz="4000" b="1">
                <a:solidFill>
                  <a:schemeClr val="tx1"/>
                </a:solidFill>
                <a:effectLst>
                  <a:outerShdw blurRad="38100" dist="38100" dir="2700000" algn="tl">
                    <a:srgbClr val="C0C0C0"/>
                  </a:outerShdw>
                </a:effectLst>
              </a:rPr>
              <a:t>Příjem</a:t>
            </a:r>
          </a:p>
        </p:txBody>
      </p:sp>
      <p:sp>
        <p:nvSpPr>
          <p:cNvPr id="44035" name="Rectangle 3"/>
          <p:cNvSpPr>
            <a:spLocks noGrp="1" noChangeArrowheads="1"/>
          </p:cNvSpPr>
          <p:nvPr>
            <p:ph type="body" idx="4294967295"/>
          </p:nvPr>
        </p:nvSpPr>
        <p:spPr>
          <a:xfrm>
            <a:off x="2974975" y="2130425"/>
            <a:ext cx="5656263" cy="398532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u="sng" dirty="0" err="1"/>
              <a:t>Příjmem</a:t>
            </a:r>
            <a:r>
              <a:rPr lang="en-GB" altLang="cs-CZ" b="1" dirty="0"/>
              <a:t> = </a:t>
            </a:r>
            <a:r>
              <a:rPr lang="cs-CZ" altLang="cs-CZ" b="1" dirty="0"/>
              <a:t> </a:t>
            </a:r>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a:t>ze</a:t>
            </a:r>
            <a:r>
              <a:rPr lang="en-GB" altLang="cs-CZ" dirty="0"/>
              <a:t> z. </a:t>
            </a:r>
            <a:r>
              <a:rPr lang="en-GB" altLang="cs-CZ" dirty="0" err="1"/>
              <a:t>musí</a:t>
            </a:r>
            <a:r>
              <a:rPr lang="en-GB" altLang="cs-CZ" dirty="0"/>
              <a:t> </a:t>
            </a:r>
            <a:r>
              <a:rPr lang="en-GB" altLang="cs-CZ" dirty="0" err="1"/>
              <a:t>být</a:t>
            </a:r>
            <a:r>
              <a:rPr lang="en-GB" altLang="cs-CZ" dirty="0"/>
              <a:t> </a:t>
            </a:r>
            <a:r>
              <a:rPr lang="en-GB" altLang="cs-CZ" dirty="0" err="1"/>
              <a:t>oceněn</a:t>
            </a:r>
            <a:endParaRPr lang="en-GB" altLang="cs-CZ"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eaLnBrk="1" hangingPunct="1">
              <a:lnSpc>
                <a:spcPct val="8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P-</a:t>
            </a:r>
            <a:r>
              <a:rPr lang="en-GB" altLang="cs-CZ" sz="2500" b="1" dirty="0"/>
              <a:t> </a:t>
            </a:r>
            <a:r>
              <a:rPr lang="en-GB" altLang="cs-CZ" sz="2500" b="1" dirty="0" err="1"/>
              <a:t>pravidelné</a:t>
            </a:r>
            <a:r>
              <a:rPr lang="en-GB" altLang="cs-CZ" sz="2500" b="1" dirty="0"/>
              <a:t> </a:t>
            </a:r>
            <a:r>
              <a:rPr lang="en-GB" altLang="cs-CZ" sz="2500" b="1" dirty="0" err="1"/>
              <a:t>nebo</a:t>
            </a:r>
            <a:r>
              <a:rPr lang="en-GB" altLang="cs-CZ" sz="2500" b="1" dirty="0"/>
              <a:t> </a:t>
            </a:r>
            <a:r>
              <a:rPr lang="en-GB" altLang="cs-CZ" sz="2500" b="1" dirty="0" err="1"/>
              <a:t>jednorázové</a:t>
            </a:r>
            <a:r>
              <a:rPr lang="en-GB" altLang="cs-CZ" sz="2100" b="1" dirty="0"/>
              <a:t>.</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2049104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a:solidFill>
                  <a:schemeClr val="tx1"/>
                </a:solidFill>
                <a:effectLst>
                  <a:outerShdw blurRad="38100" dist="38100" dir="2700000" algn="tl">
                    <a:srgbClr val="C0C0C0"/>
                  </a:outerShdw>
                </a:effectLst>
              </a:rPr>
              <a:t>Předmětem daně nejsou např.</a:t>
            </a:r>
            <a:br>
              <a:rPr lang="cs-CZ" altLang="cs-CZ" b="1" dirty="0">
                <a:solidFill>
                  <a:schemeClr val="tx1"/>
                </a:solidFill>
                <a:effectLst>
                  <a:outerShdw blurRad="38100" dist="38100" dir="2700000" algn="tl">
                    <a:srgbClr val="C0C0C0"/>
                  </a:outerShdw>
                </a:effectLst>
              </a:rPr>
            </a:br>
            <a:r>
              <a:rPr lang="cs-CZ" altLang="cs-CZ" sz="2800" b="1" i="1" dirty="0">
                <a:solidFill>
                  <a:schemeClr val="tx1"/>
                </a:solidFill>
                <a:effectLst>
                  <a:outerShdw blurRad="38100" dist="38100" dir="2700000" algn="tl">
                    <a:srgbClr val="C0C0C0"/>
                  </a:outerShdw>
                </a:effectLst>
              </a:rPr>
              <a:t>negativní vymezení předmětu</a:t>
            </a:r>
            <a:endParaRPr lang="cs-CZ" altLang="cs-CZ" b="1" i="1" dirty="0">
              <a:solidFill>
                <a:schemeClr val="tx1"/>
              </a:solidFill>
              <a:effectLst>
                <a:outerShdw blurRad="38100" dist="38100" dir="2700000" algn="tl">
                  <a:srgbClr val="C0C0C0"/>
                </a:outerShdw>
              </a:effectLst>
            </a:endParaRPr>
          </a:p>
        </p:txBody>
      </p:sp>
      <p:sp>
        <p:nvSpPr>
          <p:cNvPr id="47107" name="Zástupný symbol pro obsah 2"/>
          <p:cNvSpPr>
            <a:spLocks noGrp="1"/>
          </p:cNvSpPr>
          <p:nvPr>
            <p:ph idx="4294967295"/>
          </p:nvPr>
        </p:nvSpPr>
        <p:spPr/>
        <p:txBody>
          <a:bodyPr/>
          <a:lstStyle/>
          <a:p>
            <a:pPr marL="0" indent="0" eaLnBrk="1" hangingPunct="1">
              <a:buFont typeface="Wingdings" charset="2"/>
              <a:buNone/>
            </a:pPr>
            <a:r>
              <a:rPr lang="cs-CZ" altLang="cs-CZ" b="1" u="sng" dirty="0"/>
              <a:t>a) příjmy získané</a:t>
            </a:r>
          </a:p>
          <a:p>
            <a:pPr marL="0" indent="0" eaLnBrk="1" hangingPunct="1">
              <a:buFontTx/>
              <a:buAutoNum type="arabicPeriod"/>
            </a:pPr>
            <a:r>
              <a:rPr lang="cs-CZ" altLang="cs-CZ" dirty="0"/>
              <a:t>nabytím akcií nebo podílových listů</a:t>
            </a:r>
          </a:p>
          <a:p>
            <a:pPr marL="0" indent="0" eaLnBrk="1" hangingPunct="1">
              <a:buFontTx/>
              <a:buAutoNum type="arabicPeriod"/>
            </a:pPr>
            <a:r>
              <a:rPr lang="cs-CZ" altLang="cs-CZ" dirty="0"/>
              <a:t>vydáním podle právních předpisů upravujících restituci majetku,</a:t>
            </a:r>
          </a:p>
          <a:p>
            <a:pPr marL="0" indent="0" eaLnBrk="1" hangingPunct="1">
              <a:buFont typeface="Wingdings" charset="2"/>
              <a:buNone/>
            </a:pPr>
            <a:r>
              <a:rPr lang="cs-CZ" altLang="cs-CZ" b="1" u="sng" dirty="0"/>
              <a:t>b) úvěry nebo zápůjčky s výjimkou</a:t>
            </a:r>
          </a:p>
          <a:p>
            <a:pPr marL="0" indent="0" eaLnBrk="1" hangingPunct="1">
              <a:buFont typeface="Wingdings" charset="2"/>
              <a:buNone/>
            </a:pPr>
            <a:r>
              <a:rPr lang="cs-CZ" altLang="cs-CZ" b="1" u="sng" dirty="0"/>
              <a:t>c) příjmy z rozšíření rozsahu nebo vypořádání společného jmění manželů</a:t>
            </a:r>
          </a:p>
          <a:p>
            <a:pPr marL="0" indent="0" eaLnBrk="1" hangingPunct="1">
              <a:buFont typeface="Wingdings" charset="2"/>
              <a:buNone/>
            </a:pPr>
            <a:endParaRPr lang="cs-CZ" altLang="cs-CZ" dirty="0"/>
          </a:p>
          <a:p>
            <a:pPr marL="0" indent="0" algn="ctr" eaLnBrk="1" hangingPunct="1">
              <a:buFont typeface="Wingdings" charset="2"/>
              <a:buNone/>
            </a:pPr>
            <a:r>
              <a:rPr lang="cs-CZ" altLang="cs-CZ" sz="2800" b="1" dirty="0"/>
              <a:t>(upraveno § 3 odst. 4)</a:t>
            </a:r>
          </a:p>
        </p:txBody>
      </p:sp>
    </p:spTree>
    <p:extLst>
      <p:ext uri="{BB962C8B-B14F-4D97-AF65-F5344CB8AC3E}">
        <p14:creationId xmlns:p14="http://schemas.microsoft.com/office/powerpoint/2010/main" val="114817782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Osvobození od daně</a:t>
            </a:r>
          </a:p>
        </p:txBody>
      </p:sp>
      <p:sp>
        <p:nvSpPr>
          <p:cNvPr id="48131" name="Zástupný symbol pro obsah 2"/>
          <p:cNvSpPr>
            <a:spLocks noGrp="1"/>
          </p:cNvSpPr>
          <p:nvPr>
            <p:ph idx="4294967295"/>
          </p:nvPr>
        </p:nvSpPr>
        <p:spPr/>
        <p:txBody>
          <a:bodyPr/>
          <a:lstStyle/>
          <a:p>
            <a:pPr eaLnBrk="1" hangingPunct="1"/>
            <a:r>
              <a:rPr lang="cs-CZ" altLang="cs-CZ" sz="2500" b="1" dirty="0"/>
              <a:t>příjem z prodeje rodinného domu a souvisejícího pozemku, nebo jednotky, která nezahrnuje nebytový prostor jiný než garáž, sklep nebo komora, a souvisejícího pozemku, </a:t>
            </a:r>
            <a:r>
              <a:rPr lang="cs-CZ" altLang="cs-CZ" sz="2500" b="1" u="sng" dirty="0"/>
              <a:t>pokud v něm prodávající měl bydliště nejméně po dobu 2 let bezprostředně před prodejem</a:t>
            </a:r>
          </a:p>
          <a:p>
            <a:r>
              <a:rPr lang="cs-CZ" altLang="cs-CZ" sz="2500" b="1" dirty="0"/>
              <a:t>příjem z prodeje nemovitých věcí (ostatní) neosvobozený výše, přesáhne-li doba mezi nabytím </a:t>
            </a:r>
            <a:r>
              <a:rPr lang="cs-CZ" altLang="cs-CZ" sz="2500" b="1" u="sng" dirty="0"/>
              <a:t>vlastnického práva </a:t>
            </a:r>
            <a:r>
              <a:rPr lang="cs-CZ" altLang="cs-CZ" sz="2500" b="1" dirty="0"/>
              <a:t>k těmto věcem a jejich prodejem dobu </a:t>
            </a:r>
            <a:r>
              <a:rPr lang="cs-CZ" altLang="cs-CZ" sz="2500" b="1" u="sng" dirty="0"/>
              <a:t>5 let</a:t>
            </a:r>
          </a:p>
        </p:txBody>
      </p:sp>
    </p:spTree>
    <p:extLst>
      <p:ext uri="{BB962C8B-B14F-4D97-AF65-F5344CB8AC3E}">
        <p14:creationId xmlns:p14="http://schemas.microsoft.com/office/powerpoint/2010/main" val="1365687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1370013" y="555625"/>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a:solidFill>
                  <a:schemeClr val="tx1"/>
                </a:solidFill>
                <a:effectLst>
                  <a:outerShdw blurRad="38100" dist="38100" dir="2700000" algn="tl">
                    <a:srgbClr val="C0C0C0"/>
                  </a:outerShdw>
                </a:effectLst>
              </a:rPr>
              <a:t>Příjmy ze závislé činnosti §6</a:t>
            </a:r>
          </a:p>
        </p:txBody>
      </p:sp>
      <p:sp>
        <p:nvSpPr>
          <p:cNvPr id="49155" name="Rectangle 3"/>
          <p:cNvSpPr>
            <a:spLocks noGrp="1" noChangeArrowheads="1"/>
          </p:cNvSpPr>
          <p:nvPr>
            <p:ph type="body" idx="4294967295"/>
          </p:nvPr>
        </p:nvSpPr>
        <p:spPr>
          <a:xfrm>
            <a:off x="1058863" y="2319338"/>
            <a:ext cx="7566025" cy="4467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u="sng"/>
              <a:t>Plnění v podobě:</a:t>
            </a:r>
          </a:p>
          <a:p>
            <a:pPr marL="0" indent="0" defTabSz="449263" eaLnBrk="1" hangingPunct="1">
              <a:lnSpc>
                <a:spcPct val="80000"/>
              </a:lnSpc>
              <a:spcBef>
                <a:spcPts val="900"/>
              </a:spcBef>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a:t>příjm</a:t>
            </a:r>
            <a:r>
              <a:rPr lang="cs-CZ" altLang="cs-CZ" sz="3300" b="1" u="sng"/>
              <a:t>ů</a:t>
            </a:r>
            <a:r>
              <a:rPr lang="en-GB" altLang="cs-CZ" sz="3300" b="1" u="sng"/>
              <a:t> ze současného </a:t>
            </a:r>
            <a:r>
              <a:rPr lang="en-GB" altLang="cs-CZ" sz="3300" b="1"/>
              <a:t>nebo dřívějšího pracovního, služebního, členského či jiného obdobného poměru</a:t>
            </a:r>
            <a:r>
              <a:rPr lang="cs-CZ" altLang="cs-CZ" sz="3300" b="1"/>
              <a:t> v nichž poplatník </a:t>
            </a:r>
            <a:r>
              <a:rPr lang="cs-CZ" altLang="cs-CZ" sz="3300" b="1" u="sng">
                <a:solidFill>
                  <a:srgbClr val="FF0000"/>
                </a:solidFill>
              </a:rPr>
              <a:t>při výkonu práce pro plátce příjmu je povinen dbát příkazů plátce,</a:t>
            </a:r>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a:t>2. </a:t>
            </a:r>
            <a:r>
              <a:rPr lang="cs-CZ" altLang="cs-CZ" sz="3300" b="1" u="sng"/>
              <a:t>funkčního požitku,</a:t>
            </a:r>
            <a:endParaRPr lang="en-GB" altLang="cs-CZ" sz="3300" b="1" u="sng"/>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a:p>
        </p:txBody>
      </p:sp>
    </p:spTree>
    <p:extLst>
      <p:ext uri="{BB962C8B-B14F-4D97-AF65-F5344CB8AC3E}">
        <p14:creationId xmlns:p14="http://schemas.microsoft.com/office/powerpoint/2010/main" val="17992529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a:solidFill>
                  <a:schemeClr val="tx1"/>
                </a:solidFill>
                <a:effectLst>
                  <a:outerShdw blurRad="38100" dist="38100" dir="2700000" algn="tl">
                    <a:srgbClr val="C0C0C0"/>
                  </a:outerShdw>
                </a:effectLst>
              </a:rPr>
              <a:t>Předmětem daně není:</a:t>
            </a:r>
          </a:p>
        </p:txBody>
      </p:sp>
      <p:sp>
        <p:nvSpPr>
          <p:cNvPr id="56323" name="Rectangle 3"/>
          <p:cNvSpPr>
            <a:spLocks noGrp="1" noChangeArrowheads="1"/>
          </p:cNvSpPr>
          <p:nvPr>
            <p:ph type="body" idx="4294967295"/>
          </p:nvPr>
        </p:nvSpPr>
        <p:spPr>
          <a:xfrm>
            <a:off x="838200" y="2187575"/>
            <a:ext cx="8007350" cy="472281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cestovních výdajů, poskytovaných v souvislosti s výkonem závislé činnosti</a:t>
            </a:r>
          </a:p>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za opotřebení vlastního nářadí, zařízení a předmětů potřebných pro výkon práce, které jsou poskytovány zaměstnancům  na základě zákoníku práce.</a:t>
            </a:r>
          </a:p>
          <a:p>
            <a:pPr marL="608013" indent="-608013" defTabSz="449263" eaLnBrk="1" hangingPunct="1">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a:p>
        </p:txBody>
      </p:sp>
    </p:spTree>
    <p:extLst>
      <p:ext uri="{BB962C8B-B14F-4D97-AF65-F5344CB8AC3E}">
        <p14:creationId xmlns:p14="http://schemas.microsoft.com/office/powerpoint/2010/main" val="831756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1370013" y="200969"/>
            <a:ext cx="7178675" cy="138717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2800" b="1" dirty="0">
                <a:solidFill>
                  <a:schemeClr val="tx1"/>
                </a:solidFill>
                <a:effectLst>
                  <a:outerShdw blurRad="38100" dist="38100" dir="2700000" algn="tl">
                    <a:srgbClr val="C0C0C0"/>
                  </a:outerShdw>
                </a:effectLst>
              </a:rPr>
            </a:br>
            <a:br>
              <a:rPr lang="en-GB" altLang="cs-CZ" sz="2800" dirty="0">
                <a:solidFill>
                  <a:schemeClr val="tx1"/>
                </a:solidFill>
                <a:effectLst>
                  <a:outerShdw blurRad="38100" dist="38100" dir="2700000" algn="tl">
                    <a:srgbClr val="C0C0C0"/>
                  </a:outerShdw>
                </a:effectLst>
              </a:rPr>
            </a:br>
            <a:r>
              <a:rPr lang="en-GB" altLang="cs-CZ" sz="2800" b="1" dirty="0" err="1">
                <a:solidFill>
                  <a:schemeClr val="tx1"/>
                </a:solidFill>
                <a:effectLst>
                  <a:outerShdw blurRad="38100" dist="38100" dir="2700000" algn="tl">
                    <a:srgbClr val="C0C0C0"/>
                  </a:outerShdw>
                </a:effectLst>
              </a:rPr>
              <a:t>Příjmy</a:t>
            </a:r>
            <a:r>
              <a:rPr lang="cs-CZ" altLang="cs-CZ" sz="2800" b="1" dirty="0">
                <a:solidFill>
                  <a:schemeClr val="tx1"/>
                </a:solidFill>
                <a:effectLst>
                  <a:outerShdw blurRad="38100" dist="38100" dir="2700000" algn="tl">
                    <a:srgbClr val="C0C0C0"/>
                  </a:outerShdw>
                </a:effectLst>
              </a:rPr>
              <a:t> ze </a:t>
            </a:r>
            <a:r>
              <a:rPr lang="en-GB" altLang="cs-CZ" sz="2800" b="1" dirty="0" err="1">
                <a:solidFill>
                  <a:schemeClr val="tx1"/>
                </a:solidFill>
                <a:effectLst>
                  <a:outerShdw blurRad="38100" dist="38100" dir="2700000" algn="tl">
                    <a:srgbClr val="C0C0C0"/>
                  </a:outerShdw>
                </a:effectLst>
              </a:rPr>
              <a:t>samostatné</a:t>
            </a:r>
            <a:r>
              <a:rPr lang="cs-CZ" altLang="cs-CZ" sz="2800" b="1" dirty="0">
                <a:solidFill>
                  <a:schemeClr val="tx1"/>
                </a:solidFill>
                <a:effectLst>
                  <a:outerShdw blurRad="38100" dist="38100" dir="2700000" algn="tl">
                    <a:srgbClr val="C0C0C0"/>
                  </a:outerShdw>
                </a:effectLst>
              </a:rPr>
              <a:t> </a:t>
            </a:r>
            <a:r>
              <a:rPr lang="en-GB" altLang="cs-CZ" sz="2800" b="1" dirty="0" err="1">
                <a:solidFill>
                  <a:schemeClr val="tx1"/>
                </a:solidFill>
                <a:effectLst>
                  <a:outerShdw blurRad="38100" dist="38100" dir="2700000" algn="tl">
                    <a:srgbClr val="C0C0C0"/>
                  </a:outerShdw>
                </a:effectLst>
              </a:rPr>
              <a:t>činnosti</a:t>
            </a:r>
            <a:r>
              <a:rPr lang="en-GB" altLang="cs-CZ" sz="2800" b="1" dirty="0">
                <a:solidFill>
                  <a:schemeClr val="tx1"/>
                </a:solidFill>
                <a:effectLst>
                  <a:outerShdw blurRad="38100" dist="38100" dir="2700000" algn="tl">
                    <a:srgbClr val="C0C0C0"/>
                  </a:outerShdw>
                </a:effectLst>
              </a:rPr>
              <a:t> §7</a:t>
            </a:r>
          </a:p>
        </p:txBody>
      </p:sp>
      <p:sp>
        <p:nvSpPr>
          <p:cNvPr id="58371" name="Rectangle 3"/>
          <p:cNvSpPr>
            <a:spLocks noGrp="1" noChangeArrowheads="1"/>
          </p:cNvSpPr>
          <p:nvPr>
            <p:ph type="body" idx="4294967295"/>
          </p:nvPr>
        </p:nvSpPr>
        <p:spPr>
          <a:xfrm>
            <a:off x="1952625" y="1909763"/>
            <a:ext cx="6681788" cy="451418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457200" indent="-457200" defTabSz="449263" eaLnBrk="1" hangingPunct="1">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i="1" dirty="0" err="1"/>
              <a:t>Příjmem</a:t>
            </a:r>
            <a:r>
              <a:rPr lang="en-GB" altLang="cs-CZ" sz="2800" b="1" i="1" dirty="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en-GB"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 </a:t>
            </a:r>
          </a:p>
          <a:p>
            <a:pPr marL="0" indent="0" defTabSz="449263" eaLnBrk="1" hangingPunct="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a:t>         </a:t>
            </a:r>
            <a:r>
              <a:rPr lang="cs-CZ" altLang="cs-CZ" sz="3200" b="1" i="1" u="sng" dirty="0"/>
              <a:t>(dříve příjmy z podnikání)</a:t>
            </a:r>
            <a:endParaRPr lang="en-GB" altLang="cs-CZ" sz="3200" b="1" i="1" u="sng"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a:t>2. </a:t>
            </a:r>
            <a:r>
              <a:rPr lang="en-GB" altLang="cs-CZ" sz="2800" b="1" i="1" dirty="0" err="1"/>
              <a:t>Příjmem</a:t>
            </a:r>
            <a:r>
              <a:rPr lang="en-GB" altLang="cs-CZ" sz="2800" b="1" i="1" dirty="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cs-CZ"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a:t>
            </a:r>
            <a:r>
              <a:rPr lang="cs-CZ" altLang="cs-CZ" sz="2800" b="1" i="1" dirty="0"/>
              <a:t> je dále </a:t>
            </a:r>
          </a:p>
          <a:p>
            <a:pPr marL="341313" indent="-341313" algn="ctr"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i="1" dirty="0"/>
              <a:t>    </a:t>
            </a:r>
            <a:r>
              <a:rPr lang="cs-CZ" altLang="cs-CZ" sz="3200" b="1" i="1" u="sng" dirty="0"/>
              <a:t>(dříve příjmy z </a:t>
            </a:r>
            <a:r>
              <a:rPr lang="en-GB" altLang="cs-CZ" sz="3200" b="1" i="1" u="sng" dirty="0" err="1"/>
              <a:t>jiné</a:t>
            </a:r>
            <a:r>
              <a:rPr lang="en-GB" altLang="cs-CZ" sz="3200" b="1" i="1" u="sng" dirty="0"/>
              <a:t> </a:t>
            </a:r>
            <a:r>
              <a:rPr lang="en-GB" altLang="cs-CZ" sz="3200" b="1" i="1" u="sng" dirty="0" err="1"/>
              <a:t>samostatn</a:t>
            </a:r>
            <a:r>
              <a:rPr lang="cs-CZ" altLang="cs-CZ" sz="3200" b="1" i="1" u="sng" dirty="0" err="1"/>
              <a:t>é</a:t>
            </a:r>
            <a:r>
              <a:rPr lang="cs-CZ" altLang="cs-CZ" sz="3200" b="1" i="1" u="sng" dirty="0"/>
              <a:t> </a:t>
            </a:r>
            <a:r>
              <a:rPr lang="en-GB" altLang="cs-CZ" sz="3200" b="1" i="1" u="sng" dirty="0" err="1"/>
              <a:t>výdělečné</a:t>
            </a:r>
            <a:r>
              <a:rPr lang="en-GB" altLang="cs-CZ" sz="3200" b="1" i="1" u="sng" dirty="0"/>
              <a:t> </a:t>
            </a:r>
            <a:r>
              <a:rPr lang="en-GB" altLang="cs-CZ" sz="3200" b="1" i="1" u="sng" dirty="0" err="1"/>
              <a:t>činnosti</a:t>
            </a:r>
            <a:r>
              <a:rPr lang="cs-CZ" altLang="cs-CZ" sz="3200" b="1" i="1" dirty="0"/>
              <a:t>)</a:t>
            </a:r>
            <a:endParaRPr lang="en-GB" altLang="cs-CZ" sz="2800" b="1" i="1" dirty="0"/>
          </a:p>
        </p:txBody>
      </p:sp>
    </p:spTree>
    <p:extLst>
      <p:ext uri="{BB962C8B-B14F-4D97-AF65-F5344CB8AC3E}">
        <p14:creationId xmlns:p14="http://schemas.microsoft.com/office/powerpoint/2010/main" val="639473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1370013" y="333425"/>
            <a:ext cx="7315200" cy="107939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u="sng" dirty="0">
                <a:solidFill>
                  <a:schemeClr val="tx1"/>
                </a:solidFill>
                <a:effectLst>
                  <a:outerShdw blurRad="38100" dist="38100" dir="2700000" algn="tl">
                    <a:srgbClr val="C0C0C0"/>
                  </a:outerShdw>
                </a:effectLst>
              </a:rPr>
              <a:t>1.Příjmy </a:t>
            </a:r>
            <a:r>
              <a:rPr lang="en-GB" altLang="cs-CZ" sz="3200" b="1" i="1" u="sng" dirty="0" err="1">
                <a:solidFill>
                  <a:schemeClr val="tx1"/>
                </a:solidFill>
                <a:effectLst>
                  <a:outerShdw blurRad="38100" dist="38100" dir="2700000" algn="tl">
                    <a:srgbClr val="C0C0C0"/>
                  </a:outerShdw>
                </a:effectLst>
              </a:rPr>
              <a:t>ze</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samostatné</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činnosti</a:t>
            </a:r>
            <a:r>
              <a:rPr lang="cs-CZ" altLang="cs-CZ" sz="3200" b="1" i="1" u="sng" dirty="0">
                <a:solidFill>
                  <a:schemeClr val="tx1"/>
                </a:solidFill>
                <a:effectLst>
                  <a:outerShdw blurRad="38100" dist="38100" dir="2700000" algn="tl">
                    <a:srgbClr val="C0C0C0"/>
                  </a:outerShdw>
                </a:effectLst>
              </a:rPr>
              <a:t>-</a:t>
            </a:r>
            <a:br>
              <a:rPr lang="en-GB" altLang="cs-CZ" sz="3200" b="1" i="1" u="sng" dirty="0">
                <a:solidFill>
                  <a:schemeClr val="tx1"/>
                </a:solidFill>
                <a:effectLst>
                  <a:outerShdw blurRad="38100" dist="38100" dir="2700000" algn="tl">
                    <a:srgbClr val="C0C0C0"/>
                  </a:outerShdw>
                </a:effectLst>
              </a:rPr>
            </a:br>
            <a:r>
              <a:rPr lang="en-GB" altLang="cs-CZ" sz="3200" i="1" u="sng" dirty="0" err="1">
                <a:solidFill>
                  <a:schemeClr val="tx1"/>
                </a:solidFill>
                <a:effectLst>
                  <a:outerShdw blurRad="38100" dist="38100" dir="2700000" algn="tl">
                    <a:srgbClr val="C0C0C0"/>
                  </a:outerShdw>
                </a:effectLst>
              </a:rPr>
              <a:t>tzn</a:t>
            </a:r>
            <a:r>
              <a:rPr lang="en-GB" altLang="cs-CZ" sz="3200" i="1" u="sng" dirty="0">
                <a:solidFill>
                  <a:schemeClr val="tx1"/>
                </a:solidFill>
                <a:effectLst>
                  <a:outerShdw blurRad="38100" dist="38100" dir="2700000" algn="tl">
                    <a:srgbClr val="C0C0C0"/>
                  </a:outerShdw>
                </a:effectLst>
              </a:rPr>
              <a:t>. </a:t>
            </a:r>
            <a:r>
              <a:rPr lang="en-GB" altLang="cs-CZ" sz="3200" i="1" u="sng" dirty="0" err="1">
                <a:solidFill>
                  <a:schemeClr val="tx1"/>
                </a:solidFill>
                <a:effectLst>
                  <a:outerShdw blurRad="38100" dist="38100" dir="2700000" algn="tl">
                    <a:srgbClr val="C0C0C0"/>
                  </a:outerShdw>
                </a:effectLst>
              </a:rPr>
              <a:t>podnikání</a:t>
            </a:r>
            <a:endParaRPr lang="en-GB" altLang="cs-CZ" sz="3200" b="1" i="1" u="sng" dirty="0">
              <a:solidFill>
                <a:schemeClr val="tx1"/>
              </a:solidFill>
              <a:effectLst>
                <a:outerShdw blurRad="38100" dist="38100" dir="2700000" algn="tl">
                  <a:srgbClr val="C0C0C0"/>
                </a:outerShdw>
              </a:effectLst>
            </a:endParaRPr>
          </a:p>
        </p:txBody>
      </p:sp>
      <p:sp>
        <p:nvSpPr>
          <p:cNvPr id="60419" name="Rectangle 3"/>
          <p:cNvSpPr>
            <a:spLocks noGrp="1" noChangeArrowheads="1"/>
          </p:cNvSpPr>
          <p:nvPr>
            <p:ph type="body" idx="4294967295"/>
          </p:nvPr>
        </p:nvSpPr>
        <p:spPr>
          <a:xfrm>
            <a:off x="617538" y="1989138"/>
            <a:ext cx="7931150" cy="4231031"/>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zemědělské</a:t>
            </a:r>
            <a:r>
              <a:rPr lang="en-GB" altLang="cs-CZ" sz="2800" b="1" dirty="0"/>
              <a:t> </a:t>
            </a:r>
            <a:r>
              <a:rPr lang="en-GB" altLang="cs-CZ" sz="2800" b="1" dirty="0" err="1"/>
              <a:t>výroby</a:t>
            </a:r>
            <a:r>
              <a:rPr lang="en-GB" altLang="cs-CZ" sz="2800" b="1" dirty="0"/>
              <a:t>, </a:t>
            </a:r>
            <a:r>
              <a:rPr lang="en-GB" altLang="cs-CZ" sz="2800" b="1" dirty="0" err="1"/>
              <a:t>lesního</a:t>
            </a:r>
            <a:r>
              <a:rPr lang="en-GB" altLang="cs-CZ" sz="2800" b="1" dirty="0"/>
              <a:t> a </a:t>
            </a:r>
            <a:r>
              <a:rPr lang="en-GB" altLang="cs-CZ" sz="2800" b="1" dirty="0" err="1"/>
              <a:t>vodního</a:t>
            </a:r>
            <a:r>
              <a:rPr lang="en-GB" altLang="cs-CZ" sz="2800" b="1" dirty="0"/>
              <a:t> </a:t>
            </a:r>
            <a:r>
              <a:rPr lang="en-GB" altLang="cs-CZ" sz="2800" b="1" dirty="0" err="1"/>
              <a:t>hospodářství</a:t>
            </a:r>
            <a:r>
              <a:rPr lang="en-GB" altLang="cs-CZ" sz="2800" b="1" dirty="0"/>
              <a:t>,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živnostensk</a:t>
            </a:r>
            <a:r>
              <a:rPr lang="cs-CZ" altLang="cs-CZ" sz="2800" b="1" dirty="0" err="1"/>
              <a:t>ého</a:t>
            </a:r>
            <a:r>
              <a:rPr lang="cs-CZ" altLang="cs-CZ" sz="2800" b="1" dirty="0"/>
              <a:t> podnikání,</a:t>
            </a:r>
            <a:endParaRPr lang="en-GB" altLang="cs-CZ" sz="2800" b="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jiného</a:t>
            </a:r>
            <a:r>
              <a:rPr lang="en-GB" altLang="cs-CZ" sz="2800" b="1" dirty="0"/>
              <a:t> </a:t>
            </a:r>
            <a:r>
              <a:rPr lang="en-GB" altLang="cs-CZ" sz="2800" b="1" dirty="0" err="1"/>
              <a:t>podnikání</a:t>
            </a:r>
            <a:r>
              <a:rPr lang="en-GB" altLang="cs-CZ" sz="2800" b="1" dirty="0"/>
              <a:t> </a:t>
            </a:r>
            <a:r>
              <a:rPr lang="cs-CZ" altLang="cs-CZ" sz="2800" b="1" dirty="0"/>
              <a:t>po</a:t>
            </a:r>
            <a:r>
              <a:rPr lang="en-GB" altLang="cs-CZ" sz="2800" b="1" dirty="0" err="1"/>
              <a:t>dle</a:t>
            </a:r>
            <a:r>
              <a:rPr lang="en-GB" altLang="cs-CZ" sz="2800" b="1" dirty="0"/>
              <a:t> </a:t>
            </a:r>
            <a:r>
              <a:rPr lang="en-GB" altLang="cs-CZ" sz="2800" b="1" dirty="0" err="1"/>
              <a:t>zvláštních</a:t>
            </a:r>
            <a:r>
              <a:rPr lang="en-GB" altLang="cs-CZ" sz="2800" b="1" dirty="0"/>
              <a:t> </a:t>
            </a:r>
            <a:r>
              <a:rPr lang="en-GB" altLang="cs-CZ" sz="2800" b="1" dirty="0" err="1"/>
              <a:t>předpisů</a:t>
            </a:r>
            <a:r>
              <a:rPr lang="en-GB" altLang="cs-CZ" sz="2800" b="1" dirty="0"/>
              <a:t> ( </a:t>
            </a:r>
            <a:r>
              <a:rPr lang="en-GB" altLang="cs-CZ" sz="2800" b="1" i="1" dirty="0" err="1"/>
              <a:t>např</a:t>
            </a:r>
            <a:r>
              <a:rPr lang="en-GB" altLang="cs-CZ" sz="2800" b="1" i="1" dirty="0"/>
              <a:t>. </a:t>
            </a:r>
            <a:r>
              <a:rPr lang="en-GB" altLang="cs-CZ" sz="2800" b="1" i="1" dirty="0" err="1"/>
              <a:t>zákon</a:t>
            </a:r>
            <a:r>
              <a:rPr lang="en-GB" altLang="cs-CZ" sz="2800" b="1" i="1" dirty="0"/>
              <a:t> o </a:t>
            </a:r>
            <a:r>
              <a:rPr lang="en-GB" altLang="cs-CZ" sz="2800" b="1" i="1" dirty="0" err="1"/>
              <a:t>advokacii</a:t>
            </a:r>
            <a:r>
              <a:rPr lang="en-GB" altLang="cs-CZ" sz="2800" b="1" i="1" dirty="0"/>
              <a:t>, </a:t>
            </a:r>
            <a:r>
              <a:rPr lang="en-GB" altLang="cs-CZ" sz="2800" b="1" i="1" dirty="0" err="1"/>
              <a:t>lékaři</a:t>
            </a:r>
            <a:r>
              <a:rPr lang="en-GB" altLang="cs-CZ" sz="2800" b="1" i="1" dirty="0"/>
              <a:t>, </a:t>
            </a:r>
            <a:r>
              <a:rPr lang="en-GB" altLang="cs-CZ" sz="2800" b="1" i="1" dirty="0" err="1"/>
              <a:t>auditoři</a:t>
            </a:r>
            <a:r>
              <a:rPr lang="en-GB" altLang="cs-CZ" sz="2800" b="1" i="1" dirty="0"/>
              <a:t>), </a:t>
            </a:r>
            <a:endParaRPr lang="cs-CZ" altLang="cs-CZ" sz="2800" b="1" i="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podíly</a:t>
            </a:r>
            <a:r>
              <a:rPr lang="en-GB" altLang="cs-CZ" sz="2800" b="1" dirty="0"/>
              <a:t> </a:t>
            </a:r>
            <a:r>
              <a:rPr lang="en-GB" altLang="cs-CZ" sz="2800" b="1" dirty="0" err="1"/>
              <a:t>společníků</a:t>
            </a:r>
            <a:r>
              <a:rPr lang="en-GB" altLang="cs-CZ" sz="2800" b="1" dirty="0"/>
              <a:t> </a:t>
            </a:r>
            <a:r>
              <a:rPr lang="en-GB" altLang="cs-CZ" sz="2800" b="1" dirty="0" err="1"/>
              <a:t>veřejné</a:t>
            </a:r>
            <a:r>
              <a:rPr lang="en-GB" altLang="cs-CZ" sz="2800" b="1" dirty="0"/>
              <a:t> </a:t>
            </a:r>
            <a:r>
              <a:rPr lang="en-GB" altLang="cs-CZ" sz="2800" b="1" dirty="0" err="1"/>
              <a:t>obchodní</a:t>
            </a:r>
            <a:r>
              <a:rPr lang="en-GB" altLang="cs-CZ" sz="2800" b="1" dirty="0"/>
              <a:t> </a:t>
            </a:r>
            <a:r>
              <a:rPr lang="en-GB" altLang="cs-CZ" sz="2800" b="1" dirty="0" err="1"/>
              <a:t>společnosti</a:t>
            </a:r>
            <a:r>
              <a:rPr lang="en-GB" altLang="cs-CZ" sz="2800" b="1" dirty="0"/>
              <a:t> a </a:t>
            </a:r>
            <a:r>
              <a:rPr lang="en-GB" altLang="cs-CZ" sz="2800" b="1" dirty="0" err="1"/>
              <a:t>komplementářů</a:t>
            </a:r>
            <a:r>
              <a:rPr lang="en-GB" altLang="cs-CZ" sz="2800" b="1" dirty="0"/>
              <a:t> </a:t>
            </a:r>
            <a:r>
              <a:rPr lang="en-GB" altLang="cs-CZ" sz="2800" b="1" dirty="0" err="1"/>
              <a:t>komanditní</a:t>
            </a:r>
            <a:r>
              <a:rPr lang="en-GB" altLang="cs-CZ" sz="2800" b="1" dirty="0"/>
              <a:t> </a:t>
            </a:r>
            <a:r>
              <a:rPr lang="en-GB" altLang="cs-CZ" sz="2800" b="1" dirty="0" err="1"/>
              <a:t>společnosti</a:t>
            </a:r>
            <a:r>
              <a:rPr lang="en-GB" altLang="cs-CZ" sz="2800" b="1" dirty="0"/>
              <a:t> </a:t>
            </a:r>
            <a:r>
              <a:rPr lang="en-GB" altLang="cs-CZ" sz="2800" b="1" dirty="0" err="1"/>
              <a:t>na</a:t>
            </a:r>
            <a:r>
              <a:rPr lang="en-GB" altLang="cs-CZ" sz="2800" b="1" dirty="0"/>
              <a:t> </a:t>
            </a:r>
            <a:r>
              <a:rPr lang="en-GB" altLang="cs-CZ" sz="2800" b="1" dirty="0" err="1"/>
              <a:t>zisku</a:t>
            </a:r>
            <a:r>
              <a:rPr lang="en-GB" altLang="cs-CZ" sz="2800" b="1" dirty="0"/>
              <a:t>.</a:t>
            </a:r>
          </a:p>
        </p:txBody>
      </p:sp>
    </p:spTree>
    <p:extLst>
      <p:ext uri="{BB962C8B-B14F-4D97-AF65-F5344CB8AC3E}">
        <p14:creationId xmlns:p14="http://schemas.microsoft.com/office/powerpoint/2010/main" val="12774120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57200" y="-352493"/>
            <a:ext cx="8229600" cy="26798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66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i="1" dirty="0">
                <a:solidFill>
                  <a:srgbClr val="0066FF"/>
                </a:solidFill>
                <a:effectLst>
                  <a:outerShdw blurRad="38100" dist="38100" dir="2700000" algn="tl">
                    <a:srgbClr val="C0C0C0"/>
                  </a:outerShdw>
                </a:effectLst>
              </a:rPr>
            </a:br>
            <a:r>
              <a:rPr lang="cs-CZ" altLang="cs-CZ" sz="3200" i="1" dirty="0">
                <a:solidFill>
                  <a:srgbClr val="0066FF"/>
                </a:solidFill>
                <a:effectLst>
                  <a:outerShdw blurRad="38100" dist="38100" dir="2700000" algn="tl">
                    <a:srgbClr val="C0C0C0"/>
                  </a:outerShdw>
                </a:effectLst>
              </a:rPr>
              <a:t>             </a:t>
            </a:r>
            <a:br>
              <a:rPr lang="cs-CZ" altLang="cs-CZ" sz="3200" i="1" dirty="0">
                <a:solidFill>
                  <a:srgbClr val="0066FF"/>
                </a:solidFill>
                <a:effectLst>
                  <a:outerShdw blurRad="38100" dist="38100" dir="2700000" algn="tl">
                    <a:srgbClr val="C0C0C0"/>
                  </a:outerShdw>
                </a:effectLst>
              </a:rPr>
            </a:br>
            <a:r>
              <a:rPr lang="cs-CZ" altLang="cs-CZ" sz="3200" i="1" dirty="0">
                <a:solidFill>
                  <a:srgbClr val="0066FF"/>
                </a:solidFill>
                <a:effectLst>
                  <a:outerShdw blurRad="38100" dist="38100" dir="2700000" algn="tl">
                    <a:srgbClr val="C0C0C0"/>
                  </a:outerShdw>
                </a:effectLst>
              </a:rPr>
              <a:t>    </a:t>
            </a:r>
            <a:r>
              <a:rPr lang="en-GB" altLang="cs-CZ" sz="3200" b="1" i="1" dirty="0">
                <a:solidFill>
                  <a:schemeClr val="tx1"/>
                </a:solidFill>
                <a:effectLst>
                  <a:outerShdw blurRad="38100" dist="38100" dir="2700000" algn="tl">
                    <a:srgbClr val="C0C0C0"/>
                  </a:outerShdw>
                </a:effectLst>
              </a:rPr>
              <a:t>2. </a:t>
            </a:r>
            <a:r>
              <a:rPr lang="en-GB" altLang="cs-CZ" sz="3200" b="1" i="1" u="sng" dirty="0" err="1">
                <a:solidFill>
                  <a:schemeClr val="tx1"/>
                </a:solidFill>
                <a:effectLst>
                  <a:outerShdw blurRad="38100" dist="38100" dir="2700000" algn="tl">
                    <a:srgbClr val="C0C0C0"/>
                  </a:outerShdw>
                </a:effectLst>
              </a:rPr>
              <a:t>Příjmy</a:t>
            </a:r>
            <a:r>
              <a:rPr lang="en-GB" altLang="cs-CZ" sz="3200" b="1" i="1" u="sng" dirty="0">
                <a:solidFill>
                  <a:schemeClr val="tx1"/>
                </a:solidFill>
                <a:effectLst>
                  <a:outerShdw blurRad="38100" dist="38100" dir="2700000" algn="tl">
                    <a:srgbClr val="C0C0C0"/>
                  </a:outerShdw>
                </a:effectLst>
              </a:rPr>
              <a:t> </a:t>
            </a:r>
            <a:r>
              <a:rPr lang="cs-CZ" altLang="cs-CZ" sz="3200" b="1" i="1" u="sng" dirty="0">
                <a:solidFill>
                  <a:schemeClr val="tx1"/>
                </a:solidFill>
                <a:effectLst>
                  <a:outerShdw blurRad="38100" dist="38100" dir="2700000" algn="tl">
                    <a:srgbClr val="C0C0C0"/>
                  </a:outerShdw>
                </a:effectLst>
              </a:rPr>
              <a:t>ze </a:t>
            </a:r>
            <a:r>
              <a:rPr lang="en-GB" altLang="cs-CZ" sz="3200" b="1" i="1" u="sng" dirty="0" err="1">
                <a:solidFill>
                  <a:schemeClr val="tx1"/>
                </a:solidFill>
                <a:effectLst>
                  <a:outerShdw blurRad="38100" dist="38100" dir="2700000" algn="tl">
                    <a:srgbClr val="C0C0C0"/>
                  </a:outerShdw>
                </a:effectLst>
              </a:rPr>
              <a:t>samostatné</a:t>
            </a:r>
            <a:r>
              <a:rPr lang="en-GB" altLang="cs-CZ" sz="3200" b="1" i="1" u="sng" dirty="0">
                <a:solidFill>
                  <a:schemeClr val="tx1"/>
                </a:solidFill>
                <a:effectLst>
                  <a:outerShdw blurRad="38100" dist="38100" dir="2700000" algn="tl">
                    <a:srgbClr val="C0C0C0"/>
                  </a:outerShdw>
                </a:effectLst>
              </a:rPr>
              <a:t> </a:t>
            </a:r>
            <a:r>
              <a:rPr lang="cs-CZ"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činnosti</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jsou</a:t>
            </a:r>
            <a:br>
              <a:rPr lang="en-GB" altLang="cs-CZ" sz="3200" b="1" i="1" u="sng" dirty="0">
                <a:solidFill>
                  <a:schemeClr val="tx1"/>
                </a:solidFill>
                <a:effectLst>
                  <a:outerShdw blurRad="38100" dist="38100" dir="2700000" algn="tl">
                    <a:srgbClr val="C0C0C0"/>
                  </a:outerShdw>
                </a:effectLst>
              </a:rPr>
            </a:br>
            <a:r>
              <a:rPr lang="cs-CZ" altLang="cs-CZ" sz="3200" b="1" i="1" u="sng" dirty="0">
                <a:solidFill>
                  <a:schemeClr val="tx1"/>
                </a:solidFill>
                <a:effectLst>
                  <a:outerShdw blurRad="38100" dist="38100" dir="2700000" algn="tl">
                    <a:srgbClr val="C0C0C0"/>
                  </a:outerShdw>
                </a:effectLst>
              </a:rPr>
              <a:t>-</a:t>
            </a:r>
            <a:r>
              <a:rPr lang="en-GB" altLang="cs-CZ" sz="3200" b="1" i="1" u="sng" dirty="0" err="1">
                <a:solidFill>
                  <a:schemeClr val="tx1"/>
                </a:solidFill>
                <a:effectLst>
                  <a:outerShdw blurRad="38100" dist="38100" dir="2700000" algn="tl">
                    <a:srgbClr val="C0C0C0"/>
                  </a:outerShdw>
                </a:effectLst>
              </a:rPr>
              <a:t>jiná</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sam.</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a:t>
            </a:r>
            <a:br>
              <a:rPr lang="en-GB" altLang="cs-CZ" sz="3600" b="1" i="1" u="sng" dirty="0">
                <a:solidFill>
                  <a:srgbClr val="0066FF"/>
                </a:solidFill>
                <a:effectLst>
                  <a:outerShdw blurRad="38100" dist="38100" dir="2700000" algn="tl">
                    <a:srgbClr val="C0C0C0"/>
                  </a:outerShdw>
                </a:effectLst>
              </a:rPr>
            </a:br>
            <a:endParaRPr lang="en-GB" altLang="cs-CZ" sz="3600" b="1" i="1" u="sng" dirty="0">
              <a:solidFill>
                <a:srgbClr val="0066FF"/>
              </a:solidFill>
              <a:effectLst>
                <a:outerShdw blurRad="38100" dist="38100" dir="2700000" algn="tl">
                  <a:srgbClr val="C0C0C0"/>
                </a:outerShdw>
              </a:effectLst>
            </a:endParaRPr>
          </a:p>
        </p:txBody>
      </p:sp>
      <p:sp>
        <p:nvSpPr>
          <p:cNvPr id="62467" name="Rectangle 3"/>
          <p:cNvSpPr>
            <a:spLocks noGrp="1" noChangeArrowheads="1"/>
          </p:cNvSpPr>
          <p:nvPr>
            <p:ph type="body" idx="4294967295"/>
          </p:nvPr>
        </p:nvSpPr>
        <p:spPr>
          <a:xfrm>
            <a:off x="457200" y="1905000"/>
            <a:ext cx="8229600" cy="53530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příjmy</a:t>
            </a:r>
            <a:r>
              <a:rPr lang="en-GB" altLang="cs-CZ" sz="3300" b="1" dirty="0"/>
              <a:t> z </a:t>
            </a:r>
            <a:r>
              <a:rPr lang="en-GB" altLang="cs-CZ" sz="3300" b="1" dirty="0" err="1"/>
              <a:t>užití</a:t>
            </a:r>
            <a:r>
              <a:rPr lang="en-GB" altLang="cs-CZ" sz="3300" b="1" dirty="0"/>
              <a:t> </a:t>
            </a:r>
            <a:r>
              <a:rPr lang="en-GB" altLang="cs-CZ" sz="3300" b="1" dirty="0" err="1"/>
              <a:t>či</a:t>
            </a:r>
            <a:r>
              <a:rPr lang="en-GB" altLang="cs-CZ" sz="3300" b="1" dirty="0"/>
              <a:t> </a:t>
            </a:r>
            <a:r>
              <a:rPr lang="en-GB" altLang="cs-CZ" sz="3300" b="1" dirty="0" err="1"/>
              <a:t>poskytnutí</a:t>
            </a:r>
            <a:r>
              <a:rPr lang="en-GB" altLang="cs-CZ" sz="3300" b="1" dirty="0"/>
              <a:t> </a:t>
            </a:r>
            <a:r>
              <a:rPr lang="en-GB" altLang="cs-CZ" sz="3300" b="1" dirty="0" err="1"/>
              <a:t>práv</a:t>
            </a:r>
            <a:r>
              <a:rPr lang="en-GB" altLang="cs-CZ" sz="3300" b="1" dirty="0"/>
              <a:t> z  </a:t>
            </a:r>
            <a:r>
              <a:rPr lang="en-GB" altLang="cs-CZ" sz="3300" b="1" dirty="0" err="1"/>
              <a:t>průmyslového</a:t>
            </a:r>
            <a:r>
              <a:rPr lang="en-GB" altLang="cs-CZ" sz="3300" b="1" dirty="0"/>
              <a:t>  </a:t>
            </a:r>
            <a:r>
              <a:rPr lang="en-GB" altLang="cs-CZ" sz="3300" b="1" dirty="0" err="1"/>
              <a:t>nebo</a:t>
            </a:r>
            <a:r>
              <a:rPr lang="en-GB" altLang="cs-CZ" sz="3300" b="1" dirty="0"/>
              <a:t> </a:t>
            </a:r>
            <a:r>
              <a:rPr lang="en-GB" altLang="cs-CZ" sz="3300" b="1" dirty="0" err="1"/>
              <a:t>duševního</a:t>
            </a:r>
            <a:r>
              <a:rPr lang="en-GB" altLang="cs-CZ" sz="3300" b="1" dirty="0"/>
              <a:t> </a:t>
            </a:r>
            <a:r>
              <a:rPr lang="en-GB" altLang="cs-CZ" sz="3300" b="1" dirty="0" err="1"/>
              <a:t>vlastnictví</a:t>
            </a:r>
            <a:r>
              <a:rPr lang="en-GB" altLang="cs-CZ" sz="3300" b="1" dirty="0"/>
              <a:t>, </a:t>
            </a:r>
          </a:p>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autorských</a:t>
            </a:r>
            <a:r>
              <a:rPr lang="en-GB" altLang="cs-CZ" sz="3300" b="1" dirty="0"/>
              <a:t> </a:t>
            </a:r>
            <a:r>
              <a:rPr lang="en-GB" altLang="cs-CZ" sz="3300" b="1" dirty="0" err="1"/>
              <a:t>práv</a:t>
            </a:r>
            <a:r>
              <a:rPr lang="en-GB" altLang="cs-CZ" sz="3300" b="1" dirty="0"/>
              <a:t> </a:t>
            </a:r>
            <a:r>
              <a:rPr lang="en-GB" altLang="cs-CZ" sz="3300" b="1" dirty="0" err="1"/>
              <a:t>včetně</a:t>
            </a:r>
            <a:r>
              <a:rPr lang="en-GB" altLang="cs-CZ" sz="3300" b="1" dirty="0"/>
              <a:t> </a:t>
            </a:r>
            <a:r>
              <a:rPr lang="en-GB" altLang="cs-CZ" sz="3300" b="1" dirty="0" err="1"/>
              <a:t>práv</a:t>
            </a:r>
            <a:r>
              <a:rPr lang="en-GB" altLang="cs-CZ" sz="3300" b="1" dirty="0"/>
              <a:t> </a:t>
            </a:r>
            <a:r>
              <a:rPr lang="en-GB" altLang="cs-CZ" sz="3300" b="1" dirty="0" err="1"/>
              <a:t>příbuzných</a:t>
            </a:r>
            <a:r>
              <a:rPr lang="en-GB" altLang="cs-CZ" sz="3300" b="1" dirty="0"/>
              <a:t> </a:t>
            </a:r>
            <a:r>
              <a:rPr lang="en-GB" altLang="cs-CZ" sz="3300" b="1" dirty="0" err="1"/>
              <a:t>právu</a:t>
            </a:r>
            <a:r>
              <a:rPr lang="en-GB" altLang="cs-CZ" sz="3300" b="1" dirty="0"/>
              <a:t> </a:t>
            </a:r>
            <a:r>
              <a:rPr lang="en-GB" altLang="cs-CZ" sz="3300" b="1" dirty="0" err="1"/>
              <a:t>autorskému</a:t>
            </a:r>
            <a:r>
              <a:rPr lang="en-GB" altLang="cs-CZ" sz="3300" b="1" dirty="0"/>
              <a:t>, a to </a:t>
            </a:r>
            <a:r>
              <a:rPr lang="en-GB" altLang="cs-CZ" sz="3300" b="1" dirty="0" err="1"/>
              <a:t>včetně</a:t>
            </a:r>
            <a:r>
              <a:rPr lang="en-GB" altLang="cs-CZ" sz="3300" b="1" dirty="0"/>
              <a:t> </a:t>
            </a:r>
            <a:r>
              <a:rPr lang="en-GB" altLang="cs-CZ" sz="3300" b="1" dirty="0" err="1"/>
              <a:t>příjmů</a:t>
            </a:r>
            <a:r>
              <a:rPr lang="en-GB" altLang="cs-CZ" sz="3300" b="1" dirty="0"/>
              <a:t> z </a:t>
            </a:r>
            <a:r>
              <a:rPr lang="en-GB" altLang="cs-CZ" sz="3300" b="1" dirty="0" err="1"/>
              <a:t>vydávání</a:t>
            </a:r>
            <a:r>
              <a:rPr lang="en-GB" altLang="cs-CZ" sz="3300" b="1" dirty="0"/>
              <a:t>, </a:t>
            </a:r>
            <a:r>
              <a:rPr lang="en-GB" altLang="cs-CZ" sz="3300" b="1" dirty="0" err="1"/>
              <a:t>rozmnožování</a:t>
            </a:r>
            <a:r>
              <a:rPr lang="en-GB" altLang="cs-CZ" sz="3300" b="1" dirty="0"/>
              <a:t> a </a:t>
            </a:r>
            <a:r>
              <a:rPr lang="en-GB" altLang="cs-CZ" sz="3300" b="1" dirty="0" err="1"/>
              <a:t>rozšiřování</a:t>
            </a:r>
            <a:r>
              <a:rPr lang="en-GB" altLang="cs-CZ" sz="3300" b="1" dirty="0"/>
              <a:t> </a:t>
            </a:r>
            <a:r>
              <a:rPr lang="en-GB" altLang="cs-CZ" sz="3300" b="1" dirty="0" err="1"/>
              <a:t>literárních</a:t>
            </a:r>
            <a:r>
              <a:rPr lang="en-GB" altLang="cs-CZ" sz="3300" b="1" dirty="0"/>
              <a:t> a </a:t>
            </a:r>
            <a:r>
              <a:rPr lang="en-GB" altLang="cs-CZ" sz="3300" b="1" dirty="0" err="1"/>
              <a:t>jiných</a:t>
            </a:r>
            <a:r>
              <a:rPr lang="en-GB" altLang="cs-CZ" sz="3300" b="1" dirty="0"/>
              <a:t> </a:t>
            </a:r>
            <a:r>
              <a:rPr lang="en-GB" altLang="cs-CZ" sz="3300" b="1" dirty="0" err="1"/>
              <a:t>děl</a:t>
            </a:r>
            <a:r>
              <a:rPr lang="en-GB" altLang="cs-CZ" sz="3300" b="1" dirty="0"/>
              <a:t> </a:t>
            </a:r>
            <a:r>
              <a:rPr lang="en-GB" altLang="cs-CZ" sz="3300" b="1" dirty="0" err="1"/>
              <a:t>vlastním</a:t>
            </a:r>
            <a:r>
              <a:rPr lang="en-GB" altLang="cs-CZ" sz="3300" b="1" dirty="0"/>
              <a:t> </a:t>
            </a:r>
            <a:r>
              <a:rPr lang="en-GB" altLang="cs-CZ" sz="3300" b="1" dirty="0" err="1"/>
              <a:t>nákladem</a:t>
            </a:r>
            <a:r>
              <a:rPr lang="en-GB" altLang="cs-CZ" sz="3300" b="1" dirty="0"/>
              <a:t>,</a:t>
            </a:r>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1243518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384300" y="548870"/>
            <a:ext cx="7285038"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a:solidFill>
                  <a:schemeClr val="tx1"/>
                </a:solidFill>
                <a:effectLst>
                  <a:outerShdw blurRad="38100" dist="38100" dir="2700000" algn="tl">
                    <a:srgbClr val="C0C0C0"/>
                  </a:outerShdw>
                </a:effectLst>
              </a:rPr>
              <a:t>PRAMENY</a:t>
            </a:r>
            <a:endParaRPr lang="en-GB" altLang="cs-CZ" dirty="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2979738" y="2382838"/>
            <a:ext cx="5749925" cy="40544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586/1992Sb.,</a:t>
            </a:r>
            <a:r>
              <a:rPr lang="en-GB" altLang="cs-CZ" sz="2500" b="1" i="1"/>
              <a:t> o daních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593/1992 Sb.,</a:t>
            </a:r>
            <a:r>
              <a:rPr lang="en-GB" altLang="cs-CZ" sz="2500" b="1" i="1"/>
              <a:t> o rezervách pro zjištění základu daně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a:t>
            </a:r>
            <a:r>
              <a:rPr lang="cs-CZ" altLang="cs-CZ" sz="2500" b="1" i="1" u="sng"/>
              <a:t>280/2009</a:t>
            </a:r>
            <a:r>
              <a:rPr lang="en-GB" altLang="cs-CZ" sz="2500" b="1" i="1" u="sng"/>
              <a:t> Sb.,</a:t>
            </a:r>
            <a:r>
              <a:rPr lang="en-GB" altLang="cs-CZ" sz="2500" b="1" i="1"/>
              <a:t> </a:t>
            </a:r>
            <a:r>
              <a:rPr lang="cs-CZ" altLang="cs-CZ" sz="2500" b="1" i="1"/>
              <a:t>Daňový řád</a:t>
            </a:r>
            <a:r>
              <a:rPr lang="en-GB" altLang="cs-CZ" sz="2500" b="1" i="1"/>
              <a:t>, ve znění pozdějších předpisů.</a:t>
            </a:r>
          </a:p>
        </p:txBody>
      </p:sp>
    </p:spTree>
    <p:extLst>
      <p:ext uri="{BB962C8B-B14F-4D97-AF65-F5344CB8AC3E}">
        <p14:creationId xmlns:p14="http://schemas.microsoft.com/office/powerpoint/2010/main" val="709818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457200" y="-213607"/>
            <a:ext cx="8231188" cy="21258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dirty="0">
                <a:solidFill>
                  <a:srgbClr val="66FFFF"/>
                </a:solidFill>
                <a:effectLst>
                  <a:outerShdw blurRad="38100" dist="38100" dir="2700000" algn="tl">
                    <a:srgbClr val="C0C0C0"/>
                  </a:outerShdw>
                </a:effectLst>
              </a:rPr>
            </a:br>
            <a:br>
              <a:rPr lang="cs-CZ" altLang="cs-CZ" sz="3200" dirty="0">
                <a:solidFill>
                  <a:srgbClr val="66FFFF"/>
                </a:solidFill>
                <a:effectLst>
                  <a:outerShdw blurRad="38100" dist="38100" dir="2700000" algn="tl">
                    <a:srgbClr val="C0C0C0"/>
                  </a:outerShdw>
                </a:effectLst>
              </a:rPr>
            </a:br>
            <a:r>
              <a:rPr lang="cs-CZ" altLang="cs-CZ" sz="3200" dirty="0">
                <a:solidFill>
                  <a:srgbClr val="66FFFF"/>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Příjmy</a:t>
            </a:r>
            <a:r>
              <a:rPr lang="en-GB" altLang="cs-CZ" sz="3600" b="1" i="1" u="sng" dirty="0">
                <a:solidFill>
                  <a:schemeClr val="tx1"/>
                </a:solidFill>
                <a:effectLst>
                  <a:outerShdw blurRad="38100" dist="38100" dir="2700000" algn="tl">
                    <a:srgbClr val="C0C0C0"/>
                  </a:outerShdw>
                </a:effectLst>
              </a:rPr>
              <a:t> </a:t>
            </a:r>
            <a:r>
              <a:rPr lang="cs-CZ" altLang="cs-CZ" sz="3600" b="1" i="1" u="sng" dirty="0">
                <a:solidFill>
                  <a:schemeClr val="tx1"/>
                </a:solidFill>
                <a:effectLst>
                  <a:outerShdw blurRad="38100" dist="38100" dir="2700000" algn="tl">
                    <a:srgbClr val="C0C0C0"/>
                  </a:outerShdw>
                </a:effectLst>
              </a:rPr>
              <a:t>ze </a:t>
            </a:r>
            <a:r>
              <a:rPr lang="en-GB" altLang="cs-CZ" sz="3600" b="1" i="1" u="sng" dirty="0" err="1">
                <a:solidFill>
                  <a:schemeClr val="tx1"/>
                </a:solidFill>
                <a:effectLst>
                  <a:outerShdw blurRad="38100" dist="38100" dir="2700000" algn="tl">
                    <a:srgbClr val="C0C0C0"/>
                  </a:outerShdw>
                </a:effectLst>
              </a:rPr>
              <a:t>samostatné</a:t>
            </a:r>
            <a:r>
              <a:rPr lang="en-GB" altLang="cs-CZ" sz="3600" b="1" i="1" u="sng" dirty="0">
                <a:solidFill>
                  <a:schemeClr val="tx1"/>
                </a:solidFill>
                <a:effectLst>
                  <a:outerShdw blurRad="38100" dist="38100" dir="2700000" algn="tl">
                    <a:srgbClr val="C0C0C0"/>
                  </a:outerShdw>
                </a:effectLst>
              </a:rPr>
              <a:t> </a:t>
            </a:r>
            <a:r>
              <a:rPr lang="cs-CZ" altLang="cs-CZ" sz="3600" b="1" i="1" u="sng" dirty="0">
                <a:solidFill>
                  <a:schemeClr val="tx1"/>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činnosti</a:t>
            </a:r>
            <a:r>
              <a:rPr lang="en-GB" altLang="cs-CZ" sz="3600" b="1" i="1" u="sng" dirty="0">
                <a:solidFill>
                  <a:schemeClr val="tx1"/>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jsou</a:t>
            </a:r>
            <a:br>
              <a:rPr lang="en-GB" altLang="cs-CZ" sz="3600" b="1" i="1" dirty="0">
                <a:solidFill>
                  <a:schemeClr val="tx1"/>
                </a:solidFill>
                <a:effectLst>
                  <a:outerShdw blurRad="38100" dist="38100" dir="2700000" algn="tl">
                    <a:srgbClr val="C0C0C0"/>
                  </a:outerShdw>
                </a:effectLst>
              </a:rPr>
            </a:br>
            <a:endParaRPr lang="en-GB" altLang="cs-CZ" sz="3200" dirty="0">
              <a:solidFill>
                <a:schemeClr val="tx1"/>
              </a:solidFill>
              <a:effectLst>
                <a:outerShdw blurRad="38100" dist="38100" dir="2700000" algn="tl">
                  <a:srgbClr val="C0C0C0"/>
                </a:outerShdw>
              </a:effectLst>
            </a:endParaRPr>
          </a:p>
        </p:txBody>
      </p:sp>
      <p:sp>
        <p:nvSpPr>
          <p:cNvPr id="64515" name="Rectangle 3"/>
          <p:cNvSpPr>
            <a:spLocks noGrp="1" noChangeArrowheads="1"/>
          </p:cNvSpPr>
          <p:nvPr>
            <p:ph type="body" idx="4294967295"/>
          </p:nvPr>
        </p:nvSpPr>
        <p:spPr>
          <a:xfrm>
            <a:off x="1370013" y="2171700"/>
            <a:ext cx="7313612" cy="319690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dirty="0"/>
              <a:t>příjem z nájmu majetku zařazeného v obchodním majetku,</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výkonu</a:t>
            </a:r>
            <a:r>
              <a:rPr lang="en-GB" altLang="cs-CZ" sz="2800" b="1" dirty="0"/>
              <a:t> </a:t>
            </a:r>
            <a:r>
              <a:rPr lang="en-GB" altLang="cs-CZ" sz="2800" b="1" dirty="0" err="1"/>
              <a:t>nezávislých</a:t>
            </a:r>
            <a:r>
              <a:rPr lang="en-GB" altLang="cs-CZ" sz="2800" b="1" dirty="0"/>
              <a:t> </a:t>
            </a:r>
            <a:r>
              <a:rPr lang="en-GB" altLang="cs-CZ" sz="2800" b="1" dirty="0" err="1"/>
              <a:t>povolání</a:t>
            </a:r>
            <a:r>
              <a:rPr lang="cs-CZ" altLang="cs-CZ" sz="2800" b="1" dirty="0"/>
              <a:t>-</a:t>
            </a:r>
            <a:r>
              <a:rPr lang="en-GB" altLang="cs-CZ" sz="2800" b="1" dirty="0" err="1"/>
              <a:t>příjmy</a:t>
            </a:r>
            <a:r>
              <a:rPr lang="en-GB" altLang="cs-CZ" sz="2800" b="1" dirty="0"/>
              <a:t>   </a:t>
            </a:r>
            <a:r>
              <a:rPr lang="en-GB" altLang="cs-CZ" sz="2800" b="1" dirty="0" err="1"/>
              <a:t>znalce</a:t>
            </a:r>
            <a:r>
              <a:rPr lang="en-GB" altLang="cs-CZ" sz="2800" b="1" dirty="0"/>
              <a:t>,  </a:t>
            </a:r>
            <a:r>
              <a:rPr lang="en-GB" altLang="cs-CZ" sz="2800" b="1" dirty="0" err="1"/>
              <a:t>tlumočníka</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t>
            </a:r>
            <a:r>
              <a:rPr lang="en-GB" altLang="cs-CZ" sz="2800" b="1" dirty="0" err="1"/>
              <a:t>sporů</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 </a:t>
            </a:r>
            <a:r>
              <a:rPr lang="en-GB" altLang="cs-CZ" sz="2800" b="1" dirty="0" err="1"/>
              <a:t>hromadných</a:t>
            </a:r>
            <a:r>
              <a:rPr lang="en-GB" altLang="cs-CZ" sz="2800" b="1" dirty="0"/>
              <a:t> </a:t>
            </a:r>
            <a:r>
              <a:rPr lang="en-GB" altLang="cs-CZ" sz="2800" b="1" dirty="0" err="1"/>
              <a:t>smluv</a:t>
            </a:r>
            <a:r>
              <a:rPr lang="en-GB" altLang="cs-CZ" sz="2800" b="1" dirty="0"/>
              <a:t>,   </a:t>
            </a:r>
            <a:r>
              <a:rPr lang="en-GB" altLang="cs-CZ" sz="2800" b="1" dirty="0" err="1"/>
              <a:t>rozhodce</a:t>
            </a:r>
            <a:r>
              <a:rPr lang="is-IS" altLang="cs-CZ" sz="2800" b="1" dirty="0"/>
              <a:t>….</a:t>
            </a:r>
            <a:endParaRPr lang="en-GB" altLang="cs-CZ" sz="2800" b="1" dirty="0"/>
          </a:p>
        </p:txBody>
      </p:sp>
    </p:spTree>
    <p:extLst>
      <p:ext uri="{BB962C8B-B14F-4D97-AF65-F5344CB8AC3E}">
        <p14:creationId xmlns:p14="http://schemas.microsoft.com/office/powerpoint/2010/main" val="1512152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301625" y="-75772"/>
            <a:ext cx="8542338"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3600" b="1" dirty="0">
                <a:solidFill>
                  <a:schemeClr val="tx1"/>
                </a:solidFill>
                <a:effectLst>
                  <a:outerShdw blurRad="38100" dist="38100" dir="2700000" algn="tl">
                    <a:srgbClr val="C0C0C0"/>
                  </a:outerShdw>
                </a:effectLst>
              </a:rPr>
            </a:br>
            <a:br>
              <a:rPr lang="en-GB" altLang="cs-CZ" sz="3600" dirty="0">
                <a:solidFill>
                  <a:schemeClr val="tx1"/>
                </a:solidFill>
                <a:effectLst>
                  <a:outerShdw blurRad="38100" dist="38100" dir="2700000" algn="tl">
                    <a:srgbClr val="C0C0C0"/>
                  </a:outerShdw>
                </a:effectLst>
              </a:rPr>
            </a:br>
            <a:r>
              <a:rPr lang="en-GB" altLang="cs-CZ" sz="3600" b="1" dirty="0" err="1">
                <a:solidFill>
                  <a:schemeClr val="tx1"/>
                </a:solidFill>
                <a:effectLst>
                  <a:outerShdw blurRad="38100" dist="38100" dir="2700000" algn="tl">
                    <a:srgbClr val="C0C0C0"/>
                  </a:outerShdw>
                </a:effectLst>
              </a:rPr>
              <a:t>Příjmy</a:t>
            </a:r>
            <a:r>
              <a:rPr lang="en-GB" altLang="cs-CZ" sz="3600" b="1" dirty="0">
                <a:solidFill>
                  <a:schemeClr val="tx1"/>
                </a:solidFill>
                <a:effectLst>
                  <a:outerShdw blurRad="38100" dist="38100" dir="2700000" algn="tl">
                    <a:srgbClr val="C0C0C0"/>
                  </a:outerShdw>
                </a:effectLst>
              </a:rPr>
              <a:t> z </a:t>
            </a:r>
            <a:r>
              <a:rPr lang="en-GB" altLang="cs-CZ" sz="3600" b="1" dirty="0" err="1">
                <a:solidFill>
                  <a:schemeClr val="tx1"/>
                </a:solidFill>
                <a:effectLst>
                  <a:outerShdw blurRad="38100" dist="38100" dir="2700000" algn="tl">
                    <a:srgbClr val="C0C0C0"/>
                  </a:outerShdw>
                </a:effectLst>
              </a:rPr>
              <a:t>kapitálového</a:t>
            </a:r>
            <a:r>
              <a:rPr lang="en-GB" altLang="cs-CZ" sz="3600" b="1" dirty="0">
                <a:solidFill>
                  <a:schemeClr val="tx1"/>
                </a:solidFill>
                <a:effectLst>
                  <a:outerShdw blurRad="38100" dist="38100" dir="2700000" algn="tl">
                    <a:srgbClr val="C0C0C0"/>
                  </a:outerShdw>
                </a:effectLst>
              </a:rPr>
              <a:t> </a:t>
            </a:r>
            <a:r>
              <a:rPr lang="en-GB" altLang="cs-CZ" sz="3600" b="1" dirty="0" err="1">
                <a:solidFill>
                  <a:schemeClr val="tx1"/>
                </a:solidFill>
                <a:effectLst>
                  <a:outerShdw blurRad="38100" dist="38100" dir="2700000" algn="tl">
                    <a:srgbClr val="C0C0C0"/>
                  </a:outerShdw>
                </a:effectLst>
              </a:rPr>
              <a:t>majetku</a:t>
            </a:r>
            <a:r>
              <a:rPr lang="en-GB" altLang="cs-CZ" sz="3600" b="1" dirty="0">
                <a:solidFill>
                  <a:schemeClr val="tx1"/>
                </a:solidFill>
                <a:effectLst>
                  <a:outerShdw blurRad="38100" dist="38100" dir="2700000" algn="tl">
                    <a:srgbClr val="C0C0C0"/>
                  </a:outerShdw>
                </a:effectLst>
              </a:rPr>
              <a:t> §8</a:t>
            </a:r>
            <a:r>
              <a:rPr lang="en-GB" altLang="cs-CZ" sz="3600" b="1" dirty="0">
                <a:solidFill>
                  <a:srgbClr val="FFFF00"/>
                </a:solidFill>
                <a:effectLst>
                  <a:outerShdw blurRad="38100" dist="38100" dir="2700000" algn="tl">
                    <a:srgbClr val="C0C0C0"/>
                  </a:outerShdw>
                </a:effectLst>
              </a:rPr>
              <a:t> </a:t>
            </a:r>
          </a:p>
        </p:txBody>
      </p:sp>
      <p:sp>
        <p:nvSpPr>
          <p:cNvPr id="66563" name="Rectangle 3"/>
          <p:cNvSpPr>
            <a:spLocks noGrp="1" noChangeArrowheads="1"/>
          </p:cNvSpPr>
          <p:nvPr>
            <p:ph type="body" idx="4294967295"/>
          </p:nvPr>
        </p:nvSpPr>
        <p:spPr>
          <a:xfrm>
            <a:off x="838200" y="2187575"/>
            <a:ext cx="8007350" cy="317638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podíly</a:t>
            </a:r>
            <a:r>
              <a:rPr lang="en-GB" altLang="cs-CZ" sz="3300" b="1" dirty="0"/>
              <a:t> </a:t>
            </a:r>
            <a:r>
              <a:rPr lang="en-GB" altLang="cs-CZ" sz="3300" b="1" dirty="0" err="1"/>
              <a:t>na</a:t>
            </a:r>
            <a:r>
              <a:rPr lang="en-GB" altLang="cs-CZ" sz="3300" b="1" dirty="0"/>
              <a:t> </a:t>
            </a:r>
            <a:r>
              <a:rPr lang="en-GB" altLang="cs-CZ" sz="3300" b="1" dirty="0" err="1"/>
              <a:t>zisku</a:t>
            </a:r>
            <a:r>
              <a:rPr lang="en-GB" altLang="cs-CZ" sz="3300" b="1" dirty="0"/>
              <a:t> z </a:t>
            </a:r>
            <a:r>
              <a:rPr lang="cs-CZ" altLang="cs-CZ" sz="3300" b="1" dirty="0"/>
              <a:t>obchodní korporace nebo podílového fondu a úroky z držby cenných papírů,</a:t>
            </a:r>
          </a:p>
          <a:p>
            <a:pPr defTabSz="449263">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dirty="0"/>
              <a:t>podíly na zisku tichého společníka z účasti na podnikání,</a:t>
            </a:r>
          </a:p>
          <a:p>
            <a:pPr marL="0" indent="0" defTabSz="449263" eaLnBrk="1" hangingPunct="1">
              <a:lnSpc>
                <a:spcPct val="90000"/>
              </a:lnSpc>
              <a:spcBef>
                <a:spcPts val="10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3300" b="1" dirty="0"/>
          </a:p>
        </p:txBody>
      </p:sp>
    </p:spTree>
    <p:extLst>
      <p:ext uri="{BB962C8B-B14F-4D97-AF65-F5344CB8AC3E}">
        <p14:creationId xmlns:p14="http://schemas.microsoft.com/office/powerpoint/2010/main" val="80823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68611" name="Zástupný symbol pro obsah 2"/>
          <p:cNvSpPr>
            <a:spLocks noGrp="1"/>
          </p:cNvSpPr>
          <p:nvPr>
            <p:ph idx="4294967295"/>
          </p:nvPr>
        </p:nvSpPr>
        <p:spPr/>
        <p:txBody>
          <a:bodyPr/>
          <a:lstStyle/>
          <a:p>
            <a:r>
              <a:rPr lang="cs-CZ" altLang="cs-CZ" sz="3200" b="1" dirty="0"/>
              <a:t>úroky, výhry a jiné výnosy z vkladů na vkladních knížkách, </a:t>
            </a:r>
          </a:p>
          <a:p>
            <a:r>
              <a:rPr lang="cs-CZ" altLang="cs-CZ" sz="3200" b="1" dirty="0"/>
              <a:t>úroky z peněžních prostředků na účtu, který není podle podmínek toho, kdo účet vede, určen k podnikání,</a:t>
            </a:r>
          </a:p>
          <a:p>
            <a:pPr eaLnBrk="1" hangingPunct="1"/>
            <a:r>
              <a:rPr lang="cs-CZ" altLang="cs-CZ" sz="3200" b="1" dirty="0"/>
              <a:t>výnos z jednorázového vkladu a z vkladu jemu na roveň postaveného,</a:t>
            </a:r>
          </a:p>
        </p:txBody>
      </p:sp>
    </p:spTree>
    <p:extLst>
      <p:ext uri="{BB962C8B-B14F-4D97-AF65-F5344CB8AC3E}">
        <p14:creationId xmlns:p14="http://schemas.microsoft.com/office/powerpoint/2010/main" val="7202746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195263" y="493713"/>
            <a:ext cx="8015287" cy="669925"/>
          </a:xfrm>
          <a:extLst>
            <a:ext uri="{91240B29-F687-4F45-9708-019B960494DF}">
              <a14:hiddenLine xmlns:a14="http://schemas.microsoft.com/office/drawing/2010/main" w="9525">
                <a:solidFill>
                  <a:srgbClr val="000000"/>
                </a:solidFill>
                <a:round/>
                <a:headEnd/>
                <a:tailEnd/>
              </a14:hiddenLine>
            </a:ext>
          </a:extLst>
        </p:spPr>
        <p:txBody>
          <a:bodyPr lIns="0" tIns="0" rIns="0" bIns="0" anchor="ctr">
            <a:spAutoFit/>
          </a:bodyPr>
          <a:lstStyle/>
          <a:p>
            <a:pPr eaLnBrk="1" hangingPunct="1">
              <a:defRPr/>
            </a:pPr>
            <a:endParaRPr lang="cs-CZ" altLang="cs-CZ">
              <a:effectLst>
                <a:outerShdw blurRad="38100" dist="38100" dir="2700000" algn="tl">
                  <a:srgbClr val="C0C0C0"/>
                </a:outerShdw>
              </a:effectLst>
            </a:endParaRPr>
          </a:p>
        </p:txBody>
      </p:sp>
      <p:sp>
        <p:nvSpPr>
          <p:cNvPr id="70659" name="Rectangle 3"/>
          <p:cNvSpPr>
            <a:spLocks noGrp="1" noChangeArrowheads="1"/>
          </p:cNvSpPr>
          <p:nvPr>
            <p:ph type="body" idx="4294967295"/>
          </p:nvPr>
        </p:nvSpPr>
        <p:spPr>
          <a:xfrm>
            <a:off x="838200" y="2187575"/>
            <a:ext cx="8007350" cy="46799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eaLnBrk="1" hangingPunct="1">
              <a:spcBef>
                <a:spcPts val="1000"/>
              </a:spcBef>
            </a:pPr>
            <a:r>
              <a:rPr lang="en-GB" altLang="cs-CZ" sz="3700" b="1"/>
              <a:t>dávky penzijního připojištění se státním příspěvkem snížené o zaplacené příspěvky, </a:t>
            </a:r>
          </a:p>
          <a:p>
            <a:pPr eaLnBrk="1" hangingPunct="1"/>
            <a:r>
              <a:rPr lang="en-GB" altLang="cs-CZ" sz="3700" b="1"/>
              <a:t>úroky a jiné výnosy  z poskytnutých úvěrů a </a:t>
            </a:r>
            <a:r>
              <a:rPr lang="cs-CZ" altLang="cs-CZ" sz="3700" b="1"/>
              <a:t>zá</a:t>
            </a:r>
            <a:r>
              <a:rPr lang="en-GB" altLang="cs-CZ" sz="3700" b="1"/>
              <a:t>půjček, úroky z prodlení</a:t>
            </a:r>
            <a:r>
              <a:rPr lang="en-GB" altLang="cs-CZ" sz="3700">
                <a:solidFill>
                  <a:srgbClr val="FFFF00"/>
                </a:solidFill>
              </a:rPr>
              <a:t>,</a:t>
            </a:r>
            <a:r>
              <a:rPr lang="en-GB" altLang="cs-CZ"/>
              <a:t> </a:t>
            </a:r>
          </a:p>
          <a:p>
            <a:pPr eaLnBrk="1" hangingPunct="1">
              <a:buFont typeface="Wingdings" charset="2"/>
              <a:buNone/>
            </a:pPr>
            <a:endParaRPr lang="en-GB" altLang="cs-CZ"/>
          </a:p>
        </p:txBody>
      </p:sp>
    </p:spTree>
    <p:extLst>
      <p:ext uri="{BB962C8B-B14F-4D97-AF65-F5344CB8AC3E}">
        <p14:creationId xmlns:p14="http://schemas.microsoft.com/office/powerpoint/2010/main" val="1774407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1835150" y="578417"/>
            <a:ext cx="10339388" cy="7100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dirty="0" err="1">
                <a:solidFill>
                  <a:schemeClr val="tx1"/>
                </a:solidFill>
                <a:effectLst>
                  <a:outerShdw blurRad="38100" dist="38100" dir="2700000" algn="tl">
                    <a:srgbClr val="C0C0C0"/>
                  </a:outerShdw>
                </a:effectLst>
              </a:rPr>
              <a:t>Příjmy</a:t>
            </a:r>
            <a:r>
              <a:rPr lang="en-GB" altLang="cs-CZ" sz="4000" b="1" i="1" dirty="0">
                <a:solidFill>
                  <a:schemeClr val="tx1"/>
                </a:solidFill>
                <a:effectLst>
                  <a:outerShdw blurRad="38100" dist="38100" dir="2700000" algn="tl">
                    <a:srgbClr val="C0C0C0"/>
                  </a:outerShdw>
                </a:effectLst>
              </a:rPr>
              <a:t> z </a:t>
            </a:r>
            <a:r>
              <a:rPr lang="en-GB" altLang="cs-CZ" sz="4000" b="1" i="1" dirty="0" err="1">
                <a:solidFill>
                  <a:schemeClr val="tx1"/>
                </a:solidFill>
                <a:effectLst>
                  <a:outerShdw blurRad="38100" dist="38100" dir="2700000" algn="tl">
                    <a:srgbClr val="C0C0C0"/>
                  </a:outerShdw>
                </a:effectLst>
              </a:rPr>
              <a:t>nájmu</a:t>
            </a:r>
            <a:r>
              <a:rPr lang="en-GB" altLang="cs-CZ" sz="4000" b="1" i="1" dirty="0">
                <a:solidFill>
                  <a:schemeClr val="tx1"/>
                </a:solidFill>
                <a:effectLst>
                  <a:outerShdw blurRad="38100" dist="38100" dir="2700000" algn="tl">
                    <a:srgbClr val="C0C0C0"/>
                  </a:outerShdw>
                </a:effectLst>
              </a:rPr>
              <a:t> §9</a:t>
            </a:r>
          </a:p>
        </p:txBody>
      </p:sp>
      <p:sp>
        <p:nvSpPr>
          <p:cNvPr id="72707" name="Rectangle 3"/>
          <p:cNvSpPr>
            <a:spLocks noGrp="1" noChangeArrowheads="1"/>
          </p:cNvSpPr>
          <p:nvPr>
            <p:ph type="body" idx="4294967295"/>
          </p:nvPr>
        </p:nvSpPr>
        <p:spPr>
          <a:xfrm>
            <a:off x="925513" y="2319338"/>
            <a:ext cx="7853362" cy="303121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jsou</a:t>
            </a:r>
            <a:r>
              <a:rPr lang="en-GB" altLang="cs-CZ" sz="3700" b="1" dirty="0"/>
              <a:t> </a:t>
            </a: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nemovit</a:t>
            </a:r>
            <a:r>
              <a:rPr lang="cs-CZ" altLang="cs-CZ" sz="3700" b="1" dirty="0" err="1"/>
              <a:t>ých</a:t>
            </a:r>
            <a:r>
              <a:rPr lang="cs-CZ" altLang="cs-CZ" sz="3700" b="1" dirty="0"/>
              <a:t> věcí nebo</a:t>
            </a:r>
            <a:r>
              <a:rPr lang="en-GB" altLang="cs-CZ" sz="3700" b="1" dirty="0"/>
              <a:t> </a:t>
            </a:r>
            <a:r>
              <a:rPr lang="en-GB" altLang="cs-CZ" sz="3700" b="1" dirty="0" err="1"/>
              <a:t>bytů</a:t>
            </a:r>
            <a:endParaRPr lang="cs-CZ" altLang="cs-CZ" sz="3700" b="1" dirty="0"/>
          </a:p>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movitých</a:t>
            </a:r>
            <a:r>
              <a:rPr lang="en-GB" altLang="cs-CZ" sz="3700" b="1" dirty="0"/>
              <a:t> </a:t>
            </a:r>
            <a:r>
              <a:rPr lang="en-GB" altLang="cs-CZ" sz="3700" b="1" dirty="0" err="1"/>
              <a:t>věcí</a:t>
            </a:r>
            <a:r>
              <a:rPr lang="en-GB" altLang="cs-CZ" sz="3700" b="1" dirty="0"/>
              <a:t>, </a:t>
            </a:r>
            <a:r>
              <a:rPr lang="en-GB" altLang="cs-CZ" sz="3700" b="1" dirty="0" err="1"/>
              <a:t>kromě</a:t>
            </a:r>
            <a:r>
              <a:rPr lang="en-GB" altLang="cs-CZ" sz="3700" b="1" dirty="0"/>
              <a:t> </a:t>
            </a:r>
            <a:r>
              <a:rPr lang="en-GB" altLang="cs-CZ" sz="3700" b="1" dirty="0" err="1"/>
              <a:t>příležitostného</a:t>
            </a:r>
            <a:r>
              <a:rPr lang="en-GB" altLang="cs-CZ" sz="3700" b="1" dirty="0"/>
              <a:t> </a:t>
            </a:r>
            <a:r>
              <a:rPr lang="en-GB" altLang="cs-CZ" sz="3700" b="1" dirty="0" err="1"/>
              <a:t>nájmu</a:t>
            </a:r>
            <a:r>
              <a:rPr lang="en-GB" altLang="cs-CZ" sz="3700" b="1" dirty="0"/>
              <a:t> </a:t>
            </a:r>
            <a:r>
              <a:rPr lang="en-GB" altLang="cs-CZ" sz="3700" b="1" dirty="0" err="1"/>
              <a:t>podle</a:t>
            </a:r>
            <a:r>
              <a:rPr lang="en-GB" altLang="cs-CZ" sz="3700" b="1" dirty="0"/>
              <a:t> § 10</a:t>
            </a:r>
          </a:p>
        </p:txBody>
      </p:sp>
    </p:spTree>
    <p:extLst>
      <p:ext uri="{BB962C8B-B14F-4D97-AF65-F5344CB8AC3E}">
        <p14:creationId xmlns:p14="http://schemas.microsoft.com/office/powerpoint/2010/main" val="1503908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74755" name="Rectangle 3"/>
          <p:cNvSpPr>
            <a:spLocks noGrp="1" noChangeArrowheads="1"/>
          </p:cNvSpPr>
          <p:nvPr>
            <p:ph type="body" idx="4294967295"/>
          </p:nvPr>
        </p:nvSpPr>
        <p:spPr/>
        <p:txBody>
          <a:bodyPr/>
          <a:lstStyle/>
          <a:p>
            <a:pPr eaLnBrk="1" hangingPunct="1"/>
            <a:r>
              <a:rPr lang="en-GB" altLang="cs-CZ" sz="3300" b="1"/>
              <a:t>Tyto příjmy, pokud plynou manželům z</a:t>
            </a:r>
            <a:r>
              <a:rPr lang="cs-CZ" altLang="cs-CZ" sz="3300" b="1"/>
              <a:t>e</a:t>
            </a:r>
            <a:r>
              <a:rPr lang="en-GB" altLang="cs-CZ" sz="3300" b="1"/>
              <a:t> </a:t>
            </a:r>
            <a:r>
              <a:rPr lang="cs-CZ" altLang="cs-CZ" sz="3300" b="1"/>
              <a:t>s</a:t>
            </a:r>
            <a:r>
              <a:rPr lang="en-GB" altLang="cs-CZ" sz="3300" b="1"/>
              <a:t>polečného jmění manželů</a:t>
            </a:r>
            <a:r>
              <a:rPr lang="cs-CZ" altLang="cs-CZ" sz="3300" b="1"/>
              <a:t> </a:t>
            </a:r>
            <a:r>
              <a:rPr lang="en-GB" altLang="cs-CZ" sz="3300" b="1"/>
              <a:t>se zdaňují jen u jednoho z nich.</a:t>
            </a:r>
            <a:endParaRPr lang="cs-CZ" altLang="cs-CZ" sz="3300" b="1"/>
          </a:p>
        </p:txBody>
      </p:sp>
    </p:spTree>
    <p:extLst>
      <p:ext uri="{BB962C8B-B14F-4D97-AF65-F5344CB8AC3E}">
        <p14:creationId xmlns:p14="http://schemas.microsoft.com/office/powerpoint/2010/main" val="168910877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457200" y="319088"/>
            <a:ext cx="8231188" cy="1066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a:solidFill>
                  <a:schemeClr val="tx1"/>
                </a:solidFill>
                <a:effectLst>
                  <a:outerShdw blurRad="38100" dist="38100" dir="2700000" algn="tl">
                    <a:srgbClr val="C0C0C0"/>
                  </a:outerShdw>
                </a:effectLst>
              </a:rPr>
              <a:t>Ostatní příjmy § 10 </a:t>
            </a:r>
            <a:br>
              <a:rPr lang="en-GB" altLang="cs-CZ" sz="3200" b="1" i="1">
                <a:solidFill>
                  <a:schemeClr val="tx1"/>
                </a:solidFill>
                <a:effectLst>
                  <a:outerShdw blurRad="38100" dist="38100" dir="2700000" algn="tl">
                    <a:srgbClr val="C0C0C0"/>
                  </a:outerShdw>
                </a:effectLst>
              </a:rPr>
            </a:br>
            <a:endParaRPr lang="en-GB" altLang="cs-CZ" sz="3200" b="1" i="1">
              <a:solidFill>
                <a:schemeClr val="tx1"/>
              </a:solidFill>
              <a:effectLst>
                <a:outerShdw blurRad="38100" dist="38100" dir="2700000" algn="tl">
                  <a:srgbClr val="C0C0C0"/>
                </a:outerShdw>
              </a:effectLst>
            </a:endParaRPr>
          </a:p>
        </p:txBody>
      </p:sp>
      <p:sp>
        <p:nvSpPr>
          <p:cNvPr id="75779" name="Rectangle 3"/>
          <p:cNvSpPr>
            <a:spLocks noGrp="1" noChangeArrowheads="1"/>
          </p:cNvSpPr>
          <p:nvPr>
            <p:ph type="body" idx="4294967295"/>
          </p:nvPr>
        </p:nvSpPr>
        <p:spPr>
          <a:xfrm>
            <a:off x="1042988" y="2271713"/>
            <a:ext cx="7564437" cy="36816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příjmy</a:t>
            </a:r>
            <a:r>
              <a:rPr lang="en-GB" altLang="cs-CZ" sz="3700" dirty="0"/>
              <a:t> z </a:t>
            </a:r>
            <a:r>
              <a:rPr lang="en-GB" altLang="cs-CZ" sz="3700" dirty="0" err="1"/>
              <a:t>příležitostných</a:t>
            </a:r>
            <a:r>
              <a:rPr lang="en-GB" altLang="cs-CZ" sz="3700" dirty="0"/>
              <a:t> </a:t>
            </a:r>
            <a:r>
              <a:rPr lang="en-GB" altLang="cs-CZ" sz="3700" dirty="0" err="1"/>
              <a:t>činností</a:t>
            </a:r>
            <a:r>
              <a:rPr lang="en-GB" altLang="cs-CZ" sz="3700" dirty="0"/>
              <a:t>, </a:t>
            </a:r>
            <a:r>
              <a:rPr lang="en-GB" altLang="cs-CZ" sz="3700" dirty="0" err="1"/>
              <a:t>včetně</a:t>
            </a:r>
            <a:r>
              <a:rPr lang="en-GB" altLang="cs-CZ" sz="3700" dirty="0"/>
              <a:t> </a:t>
            </a:r>
            <a:r>
              <a:rPr lang="en-GB" altLang="cs-CZ" sz="3700" dirty="0" err="1"/>
              <a:t>příležitostného</a:t>
            </a:r>
            <a:r>
              <a:rPr lang="en-GB" altLang="cs-CZ" sz="3700" dirty="0"/>
              <a:t> </a:t>
            </a:r>
            <a:r>
              <a:rPr lang="en-GB" altLang="cs-CZ" sz="3700" dirty="0" err="1"/>
              <a:t>nájmu</a:t>
            </a:r>
            <a:r>
              <a:rPr lang="cs-CZ" altLang="cs-CZ" sz="3700" dirty="0"/>
              <a:t> movitých věcí,</a:t>
            </a:r>
            <a:r>
              <a:rPr lang="en-GB" altLang="cs-CZ" sz="3700" dirty="0"/>
              <a:t> </a:t>
            </a:r>
            <a:r>
              <a:rPr lang="cs-CZ" altLang="cs-CZ" sz="3700" dirty="0"/>
              <a:t>včetně </a:t>
            </a:r>
            <a:r>
              <a:rPr lang="en-GB" altLang="cs-CZ" sz="3700" dirty="0" err="1"/>
              <a:t>příležitostn</a:t>
            </a:r>
            <a:r>
              <a:rPr lang="cs-CZ" altLang="cs-CZ" sz="3700" dirty="0"/>
              <a:t>é</a:t>
            </a:r>
            <a:r>
              <a:rPr lang="en-GB" altLang="cs-CZ" sz="3700" dirty="0"/>
              <a:t>  </a:t>
            </a:r>
            <a:r>
              <a:rPr lang="en-GB" altLang="cs-CZ" sz="3700" dirty="0" err="1"/>
              <a:t>zemědělské</a:t>
            </a:r>
            <a:r>
              <a:rPr lang="en-GB" altLang="cs-CZ" sz="3700" dirty="0"/>
              <a:t> </a:t>
            </a:r>
            <a:r>
              <a:rPr lang="en-GB" altLang="cs-CZ" sz="3700" dirty="0" err="1"/>
              <a:t>výroby</a:t>
            </a:r>
            <a:r>
              <a:rPr lang="cs-CZ" altLang="cs-CZ" sz="3700" dirty="0"/>
              <a:t> </a:t>
            </a:r>
            <a:r>
              <a:rPr lang="en-GB" altLang="cs-CZ" sz="3700" dirty="0"/>
              <a:t>a </a:t>
            </a:r>
            <a:r>
              <a:rPr lang="en-GB" altLang="cs-CZ" sz="3700" dirty="0" err="1"/>
              <a:t>lesního</a:t>
            </a:r>
            <a:r>
              <a:rPr lang="en-GB" altLang="cs-CZ" sz="3700" dirty="0"/>
              <a:t> a </a:t>
            </a:r>
            <a:r>
              <a:rPr lang="en-GB" altLang="cs-CZ" sz="3700" dirty="0" err="1"/>
              <a:t>vodního</a:t>
            </a:r>
            <a:r>
              <a:rPr lang="en-GB" altLang="cs-CZ" sz="3700" dirty="0"/>
              <a:t> </a:t>
            </a:r>
            <a:r>
              <a:rPr lang="en-GB" altLang="cs-CZ" sz="3700" dirty="0" err="1"/>
              <a:t>hospodářství</a:t>
            </a:r>
            <a:r>
              <a:rPr lang="en-GB" altLang="cs-CZ" sz="3700" dirty="0"/>
              <a:t>, </a:t>
            </a:r>
            <a:r>
              <a:rPr lang="en-GB" altLang="cs-CZ" sz="3700" dirty="0" err="1"/>
              <a:t>která</a:t>
            </a:r>
            <a:r>
              <a:rPr lang="en-GB" altLang="cs-CZ" sz="3700" dirty="0"/>
              <a:t> </a:t>
            </a:r>
            <a:r>
              <a:rPr lang="en-GB" altLang="cs-CZ" sz="3700" dirty="0" err="1"/>
              <a:t>není</a:t>
            </a:r>
            <a:r>
              <a:rPr lang="en-GB" altLang="cs-CZ" sz="3700" dirty="0"/>
              <a:t> </a:t>
            </a:r>
            <a:r>
              <a:rPr lang="en-GB" altLang="cs-CZ" sz="3700" dirty="0" err="1"/>
              <a:t>provozován</a:t>
            </a:r>
            <a:r>
              <a:rPr lang="cs-CZ" altLang="cs-CZ" sz="3700" dirty="0"/>
              <a:t>a</a:t>
            </a:r>
            <a:r>
              <a:rPr lang="en-GB" altLang="cs-CZ" sz="3700" dirty="0"/>
              <a:t> </a:t>
            </a:r>
            <a:r>
              <a:rPr lang="en-GB" altLang="cs-CZ" sz="3700" b="1" dirty="0" err="1"/>
              <a:t>podnikatelem</a:t>
            </a:r>
            <a:endParaRPr lang="en-GB" altLang="cs-CZ" sz="3700" b="1" dirty="0"/>
          </a:p>
        </p:txBody>
      </p:sp>
    </p:spTree>
    <p:extLst>
      <p:ext uri="{BB962C8B-B14F-4D97-AF65-F5344CB8AC3E}">
        <p14:creationId xmlns:p14="http://schemas.microsoft.com/office/powerpoint/2010/main" val="1264784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77827" name="Rectangle 3"/>
          <p:cNvSpPr>
            <a:spLocks noGrp="1" noChangeArrowheads="1"/>
          </p:cNvSpPr>
          <p:nvPr>
            <p:ph type="body" idx="4294967295"/>
          </p:nvPr>
        </p:nvSpPr>
        <p:spPr/>
        <p:txBody>
          <a:bodyPr/>
          <a:lstStyle/>
          <a:p>
            <a:pPr eaLnBrk="1" hangingPunct="1"/>
            <a:r>
              <a:rPr lang="cs-CZ" altLang="cs-CZ" sz="3300"/>
              <a:t>příjmy z převodu věci a příjmy plynoucí jako protiplnění menšinovým akcionářům</a:t>
            </a:r>
          </a:p>
          <a:p>
            <a:pPr eaLnBrk="1" hangingPunct="1"/>
            <a:r>
              <a:rPr lang="cs-CZ" altLang="cs-CZ" sz="3300"/>
              <a:t>příjmy z převodu účasti na společnosti s ručením omezeným, komanditisty na komanditní společnosti</a:t>
            </a:r>
          </a:p>
        </p:txBody>
      </p:sp>
    </p:spTree>
    <p:extLst>
      <p:ext uri="{BB962C8B-B14F-4D97-AF65-F5344CB8AC3E}">
        <p14:creationId xmlns:p14="http://schemas.microsoft.com/office/powerpoint/2010/main" val="28757296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1370013" y="582613"/>
            <a:ext cx="7315200" cy="5794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a:solidFill>
                  <a:schemeClr val="tx1"/>
                </a:solidFill>
                <a:effectLst>
                  <a:outerShdw blurRad="38100" dist="38100" dir="2700000" algn="tl">
                    <a:srgbClr val="C0C0C0"/>
                  </a:outerShdw>
                </a:effectLst>
              </a:rPr>
              <a:t>Základ daně</a:t>
            </a:r>
            <a:r>
              <a:rPr lang="cs-CZ" altLang="cs-CZ" sz="3200" b="1">
                <a:solidFill>
                  <a:schemeClr val="tx1"/>
                </a:solidFill>
                <a:effectLst>
                  <a:outerShdw blurRad="38100" dist="38100" dir="2700000" algn="tl">
                    <a:srgbClr val="C0C0C0"/>
                  </a:outerShdw>
                </a:effectLst>
              </a:rPr>
              <a:t> a daňová ztráta</a:t>
            </a:r>
            <a:r>
              <a:rPr lang="en-GB" altLang="cs-CZ" sz="3200" b="1">
                <a:solidFill>
                  <a:schemeClr val="tx1"/>
                </a:solidFill>
                <a:effectLst>
                  <a:outerShdw blurRad="38100" dist="38100" dir="2700000" algn="tl">
                    <a:srgbClr val="C0C0C0"/>
                  </a:outerShdw>
                </a:effectLst>
              </a:rPr>
              <a:t> §5</a:t>
            </a:r>
          </a:p>
        </p:txBody>
      </p:sp>
      <p:sp>
        <p:nvSpPr>
          <p:cNvPr id="78851" name="Rectangle 3"/>
          <p:cNvSpPr>
            <a:spLocks noGrp="1" noChangeArrowheads="1"/>
          </p:cNvSpPr>
          <p:nvPr>
            <p:ph type="body" idx="4294967295"/>
          </p:nvPr>
        </p:nvSpPr>
        <p:spPr>
          <a:xfrm>
            <a:off x="1370013" y="1827213"/>
            <a:ext cx="7315200" cy="37509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Základem</a:t>
            </a:r>
            <a:r>
              <a:rPr lang="en-GB" altLang="cs-CZ" sz="3300" b="1" dirty="0"/>
              <a:t> </a:t>
            </a:r>
            <a:r>
              <a:rPr lang="en-GB" altLang="cs-CZ" sz="3300" b="1" dirty="0" err="1"/>
              <a:t>daně</a:t>
            </a:r>
            <a:r>
              <a:rPr lang="en-GB" altLang="cs-CZ" sz="3300" b="1" dirty="0"/>
              <a:t> je </a:t>
            </a:r>
            <a:r>
              <a:rPr lang="en-GB" altLang="cs-CZ" sz="3300" b="1" dirty="0" err="1"/>
              <a:t>částka</a:t>
            </a:r>
            <a:r>
              <a:rPr lang="en-GB" altLang="cs-CZ" sz="3300" b="1" dirty="0"/>
              <a:t>, o </a:t>
            </a:r>
            <a:r>
              <a:rPr lang="en-GB" altLang="cs-CZ" sz="3300" b="1" dirty="0" err="1"/>
              <a:t>kterou</a:t>
            </a:r>
            <a:r>
              <a:rPr lang="en-GB" altLang="cs-CZ" sz="3300" b="1" dirty="0"/>
              <a:t> </a:t>
            </a:r>
            <a:r>
              <a:rPr lang="en-GB" altLang="cs-CZ" sz="3300" b="1" i="1" dirty="0" err="1">
                <a:solidFill>
                  <a:srgbClr val="FF0000"/>
                </a:solidFill>
              </a:rPr>
              <a:t>příjmy</a:t>
            </a:r>
            <a:r>
              <a:rPr lang="en-GB" altLang="cs-CZ" sz="3300" b="1" dirty="0"/>
              <a:t> </a:t>
            </a:r>
            <a:r>
              <a:rPr lang="en-GB" altLang="cs-CZ" sz="3300" b="1" dirty="0" err="1"/>
              <a:t>plynoucí</a:t>
            </a:r>
            <a:r>
              <a:rPr lang="en-GB" altLang="cs-CZ" sz="3300" b="1" dirty="0"/>
              <a:t> </a:t>
            </a:r>
            <a:r>
              <a:rPr lang="en-GB" altLang="cs-CZ" sz="3300" b="1" dirty="0" err="1"/>
              <a:t>poplatníkovi</a:t>
            </a:r>
            <a:r>
              <a:rPr lang="en-GB" altLang="cs-CZ" sz="3300" b="1" dirty="0"/>
              <a:t> </a:t>
            </a:r>
            <a:r>
              <a:rPr lang="en-GB" altLang="cs-CZ" sz="3300" b="1" dirty="0" err="1"/>
              <a:t>ve</a:t>
            </a:r>
            <a:r>
              <a:rPr lang="en-GB" altLang="cs-CZ" sz="3300" b="1" dirty="0"/>
              <a:t> </a:t>
            </a:r>
            <a:r>
              <a:rPr lang="en-GB" altLang="cs-CZ" sz="3300" b="1" dirty="0" err="1"/>
              <a:t>zdaňovacím</a:t>
            </a:r>
            <a:r>
              <a:rPr lang="en-GB" altLang="cs-CZ" sz="3300" b="1" dirty="0"/>
              <a:t> </a:t>
            </a:r>
            <a:r>
              <a:rPr lang="en-GB" altLang="cs-CZ" sz="3300" b="1" dirty="0" err="1"/>
              <a:t>období</a:t>
            </a:r>
            <a:r>
              <a:rPr lang="en-GB" altLang="cs-CZ" sz="3300" b="1" dirty="0"/>
              <a:t> </a:t>
            </a:r>
            <a:r>
              <a:rPr lang="en-GB" altLang="cs-CZ" sz="3300" b="1" dirty="0" err="1"/>
              <a:t>přesahují</a:t>
            </a:r>
            <a:r>
              <a:rPr lang="en-GB" altLang="cs-CZ" sz="3300" b="1" dirty="0"/>
              <a:t> </a:t>
            </a:r>
            <a:r>
              <a:rPr lang="en-GB" altLang="cs-CZ" sz="3300" b="1" i="1" dirty="0" err="1">
                <a:solidFill>
                  <a:srgbClr val="FF0000"/>
                </a:solidFill>
              </a:rPr>
              <a:t>výdaje</a:t>
            </a:r>
            <a:r>
              <a:rPr lang="en-GB" altLang="cs-CZ" sz="3300" b="1" dirty="0"/>
              <a:t> </a:t>
            </a:r>
            <a:r>
              <a:rPr lang="en-GB" altLang="cs-CZ" sz="3300" b="1" dirty="0" err="1"/>
              <a:t>prokazatelně</a:t>
            </a:r>
            <a:r>
              <a:rPr lang="en-GB" altLang="cs-CZ" sz="3300" b="1" dirty="0"/>
              <a:t> </a:t>
            </a:r>
            <a:r>
              <a:rPr lang="en-GB" altLang="cs-CZ" sz="3300" b="1" dirty="0" err="1"/>
              <a:t>vynaložené</a:t>
            </a:r>
            <a:r>
              <a:rPr lang="en-GB" altLang="cs-CZ" sz="3300" b="1" dirty="0"/>
              <a:t> </a:t>
            </a:r>
            <a:r>
              <a:rPr lang="en-GB" altLang="cs-CZ" sz="3300" b="1" dirty="0" err="1"/>
              <a:t>na</a:t>
            </a:r>
            <a:r>
              <a:rPr lang="en-GB" altLang="cs-CZ" sz="3300" b="1" dirty="0"/>
              <a:t> </a:t>
            </a:r>
            <a:r>
              <a:rPr lang="en-GB" altLang="cs-CZ" sz="3300" b="1" dirty="0" err="1"/>
              <a:t>jejich</a:t>
            </a:r>
            <a:r>
              <a:rPr lang="en-GB" altLang="cs-CZ" sz="3300" b="1" dirty="0"/>
              <a:t> </a:t>
            </a:r>
            <a:r>
              <a:rPr lang="en-GB" altLang="cs-CZ" sz="3300" b="1" dirty="0" err="1"/>
              <a:t>dosažení</a:t>
            </a:r>
            <a:r>
              <a:rPr lang="en-GB" altLang="cs-CZ" sz="3300" b="1" dirty="0"/>
              <a:t>, </a:t>
            </a:r>
            <a:r>
              <a:rPr lang="en-GB" altLang="cs-CZ" sz="3300" b="1" dirty="0" err="1"/>
              <a:t>zajištění</a:t>
            </a:r>
            <a:r>
              <a:rPr lang="en-GB" altLang="cs-CZ" sz="3300" b="1" dirty="0"/>
              <a:t> a </a:t>
            </a:r>
            <a:r>
              <a:rPr lang="en-GB" altLang="cs-CZ" sz="3300" b="1" dirty="0" err="1"/>
              <a:t>udržení</a:t>
            </a:r>
            <a:r>
              <a:rPr lang="en-GB" altLang="cs-CZ" sz="3300" b="1" dirty="0"/>
              <a:t>, </a:t>
            </a:r>
            <a:r>
              <a:rPr lang="en-GB" altLang="cs-CZ" sz="3300" b="1" dirty="0" err="1"/>
              <a:t>pokud</a:t>
            </a:r>
            <a:r>
              <a:rPr lang="en-GB" altLang="cs-CZ" sz="3300" b="1" dirty="0"/>
              <a:t> </a:t>
            </a:r>
            <a:r>
              <a:rPr lang="en-GB" altLang="cs-CZ" sz="3300" b="1" dirty="0" err="1"/>
              <a:t>dále</a:t>
            </a:r>
            <a:r>
              <a:rPr lang="en-GB" altLang="cs-CZ" sz="3300" b="1" dirty="0"/>
              <a:t> u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podle</a:t>
            </a:r>
            <a:r>
              <a:rPr lang="en-GB" altLang="cs-CZ" sz="3300" b="1" dirty="0"/>
              <a:t> § 6 </a:t>
            </a:r>
            <a:r>
              <a:rPr lang="en-GB" altLang="cs-CZ" sz="3300" b="1" dirty="0" err="1"/>
              <a:t>až</a:t>
            </a:r>
            <a:r>
              <a:rPr lang="en-GB" altLang="cs-CZ" sz="3300" b="1" dirty="0"/>
              <a:t> 10 </a:t>
            </a:r>
            <a:r>
              <a:rPr lang="en-GB" altLang="cs-CZ" sz="3300" b="1" dirty="0" err="1"/>
              <a:t>není</a:t>
            </a:r>
            <a:r>
              <a:rPr lang="en-GB" altLang="cs-CZ" sz="3300" b="1" dirty="0"/>
              <a:t> </a:t>
            </a:r>
            <a:r>
              <a:rPr lang="en-GB" altLang="cs-CZ" sz="3300" b="1" dirty="0" err="1"/>
              <a:t>stanoveno</a:t>
            </a:r>
            <a:r>
              <a:rPr lang="en-GB" altLang="cs-CZ" sz="3300" b="1" dirty="0"/>
              <a:t> </a:t>
            </a:r>
            <a:r>
              <a:rPr lang="en-GB" altLang="cs-CZ" sz="3300" b="1" dirty="0" err="1"/>
              <a:t>jinak</a:t>
            </a:r>
            <a:r>
              <a:rPr lang="en-GB" altLang="cs-CZ" sz="3300" b="1" dirty="0"/>
              <a:t>.</a:t>
            </a:r>
          </a:p>
        </p:txBody>
      </p:sp>
    </p:spTree>
    <p:extLst>
      <p:ext uri="{BB962C8B-B14F-4D97-AF65-F5344CB8AC3E}">
        <p14:creationId xmlns:p14="http://schemas.microsoft.com/office/powerpoint/2010/main" val="1400600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Základ daně</a:t>
            </a:r>
          </a:p>
        </p:txBody>
      </p:sp>
      <p:sp>
        <p:nvSpPr>
          <p:cNvPr id="80899" name="Rectangle 3"/>
          <p:cNvSpPr>
            <a:spLocks noGrp="1" noChangeArrowheads="1"/>
          </p:cNvSpPr>
          <p:nvPr>
            <p:ph type="body" idx="4294967295"/>
          </p:nvPr>
        </p:nvSpPr>
        <p:spPr/>
        <p:txBody>
          <a:bodyPr/>
          <a:lstStyle/>
          <a:p>
            <a:pPr eaLnBrk="1" hangingPunct="1">
              <a:spcBef>
                <a:spcPts val="700"/>
              </a:spcBef>
            </a:pPr>
            <a:r>
              <a:rPr lang="en-GB" altLang="cs-CZ" sz="3300" dirty="0"/>
              <a:t>Toto je </a:t>
            </a:r>
            <a:r>
              <a:rPr lang="en-GB" altLang="cs-CZ" sz="3300" dirty="0" err="1"/>
              <a:t>definice</a:t>
            </a:r>
            <a:r>
              <a:rPr lang="en-GB" altLang="cs-CZ" sz="3300" dirty="0"/>
              <a:t> </a:t>
            </a:r>
            <a:r>
              <a:rPr lang="en-GB" altLang="cs-CZ" sz="3300" dirty="0" err="1"/>
              <a:t>obecná</a:t>
            </a:r>
            <a:r>
              <a:rPr lang="en-GB" altLang="cs-CZ" sz="3300" dirty="0"/>
              <a:t>, </a:t>
            </a:r>
            <a:r>
              <a:rPr lang="en-GB" altLang="cs-CZ" sz="3300" dirty="0" err="1"/>
              <a:t>dále</a:t>
            </a:r>
            <a:r>
              <a:rPr lang="en-GB" altLang="cs-CZ" sz="3300" dirty="0"/>
              <a:t> </a:t>
            </a:r>
            <a:r>
              <a:rPr lang="en-GB" altLang="cs-CZ" sz="3300" dirty="0" err="1"/>
              <a:t>jsou</a:t>
            </a:r>
            <a:r>
              <a:rPr lang="en-GB" altLang="cs-CZ" sz="3300" dirty="0"/>
              <a:t> </a:t>
            </a:r>
            <a:r>
              <a:rPr lang="en-GB" altLang="cs-CZ" sz="3300" dirty="0" err="1"/>
              <a:t>jednotlivé</a:t>
            </a:r>
            <a:r>
              <a:rPr lang="en-GB" altLang="cs-CZ" sz="3300" dirty="0"/>
              <a:t> </a:t>
            </a:r>
            <a:r>
              <a:rPr lang="en-GB" altLang="cs-CZ" sz="3300" dirty="0" err="1"/>
              <a:t>základy</a:t>
            </a:r>
            <a:r>
              <a:rPr lang="en-GB" altLang="cs-CZ" sz="3300" dirty="0"/>
              <a:t> </a:t>
            </a:r>
            <a:r>
              <a:rPr lang="en-GB" altLang="cs-CZ" sz="3300" dirty="0" err="1"/>
              <a:t>daně</a:t>
            </a:r>
            <a:r>
              <a:rPr lang="en-GB" altLang="cs-CZ" sz="3300" dirty="0"/>
              <a:t>  </a:t>
            </a:r>
            <a:r>
              <a:rPr lang="en-GB" altLang="cs-CZ" sz="3300" dirty="0" err="1"/>
              <a:t>stanoveny</a:t>
            </a:r>
            <a:r>
              <a:rPr lang="en-GB" altLang="cs-CZ" sz="3300" dirty="0"/>
              <a:t> u </a:t>
            </a:r>
            <a:r>
              <a:rPr lang="en-GB" altLang="cs-CZ" sz="3300" dirty="0" err="1"/>
              <a:t>jednotlivých</a:t>
            </a:r>
            <a:r>
              <a:rPr lang="en-GB" altLang="cs-CZ" sz="3300" dirty="0"/>
              <a:t> </a:t>
            </a:r>
            <a:r>
              <a:rPr lang="en-GB" altLang="cs-CZ" sz="3300" dirty="0" err="1"/>
              <a:t>druhů</a:t>
            </a:r>
            <a:r>
              <a:rPr lang="en-GB" altLang="cs-CZ" sz="3300" dirty="0"/>
              <a:t> </a:t>
            </a:r>
            <a:r>
              <a:rPr lang="en-GB" altLang="cs-CZ" sz="3300" dirty="0" err="1"/>
              <a:t>příjmů</a:t>
            </a:r>
            <a:r>
              <a:rPr lang="en-GB" altLang="cs-CZ" sz="3300" dirty="0"/>
              <a:t> v §§ 6 - 10 </a:t>
            </a:r>
            <a:r>
              <a:rPr lang="en-GB" altLang="cs-CZ" sz="3300" dirty="0" err="1"/>
              <a:t>zákona</a:t>
            </a:r>
            <a:r>
              <a:rPr lang="en-GB" altLang="cs-CZ" sz="3300" dirty="0"/>
              <a:t>. </a:t>
            </a:r>
          </a:p>
          <a:p>
            <a:pPr eaLnBrk="1" hangingPunct="1">
              <a:spcBef>
                <a:spcPts val="700"/>
              </a:spcBef>
              <a:buFont typeface="Wingdings" charset="2"/>
              <a:buNone/>
            </a:pPr>
            <a:endParaRPr lang="en-GB" altLang="cs-CZ" sz="3300" dirty="0"/>
          </a:p>
          <a:p>
            <a:pPr eaLnBrk="1" hangingPunct="1">
              <a:buFont typeface="Wingdings" charset="2"/>
              <a:buNone/>
            </a:pPr>
            <a:r>
              <a:rPr lang="en-GB" altLang="cs-CZ" sz="2500" dirty="0"/>
              <a:t>                      </a:t>
            </a:r>
            <a:r>
              <a:rPr lang="en-GB" altLang="cs-CZ" sz="3700" b="1" dirty="0"/>
              <a:t>ZD=P-V</a:t>
            </a:r>
            <a:endParaRPr lang="cs-CZ" altLang="cs-CZ" sz="3700" b="1" dirty="0"/>
          </a:p>
          <a:p>
            <a:pPr eaLnBrk="1" hangingPunct="1">
              <a:buFont typeface="Wingdings" charset="2"/>
              <a:buNone/>
            </a:pPr>
            <a:r>
              <a:rPr lang="cs-CZ" altLang="cs-CZ" sz="3700" dirty="0"/>
              <a:t>   U závislé činnosti se ZD liší</a:t>
            </a:r>
            <a:endParaRPr lang="en-GB" altLang="cs-CZ" sz="3700" dirty="0"/>
          </a:p>
          <a:p>
            <a:pPr eaLnBrk="1" hangingPunct="1"/>
            <a:endParaRPr lang="cs-CZ" altLang="cs-CZ" sz="3300" dirty="0"/>
          </a:p>
        </p:txBody>
      </p:sp>
    </p:spTree>
    <p:extLst>
      <p:ext uri="{BB962C8B-B14F-4D97-AF65-F5344CB8AC3E}">
        <p14:creationId xmlns:p14="http://schemas.microsoft.com/office/powerpoint/2010/main" val="2529750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384300" y="579647"/>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a:solidFill>
                  <a:schemeClr val="tx1"/>
                </a:solidFill>
                <a:effectLst>
                  <a:outerShdw blurRad="38100" dist="38100" dir="2700000" algn="tl">
                    <a:srgbClr val="C0C0C0"/>
                  </a:outerShdw>
                </a:effectLst>
              </a:rPr>
              <a:t>Prameny</a:t>
            </a:r>
          </a:p>
        </p:txBody>
      </p:sp>
      <p:sp>
        <p:nvSpPr>
          <p:cNvPr id="9219" name="Rectangle 3"/>
          <p:cNvSpPr>
            <a:spLocks noGrp="1" noChangeArrowheads="1"/>
          </p:cNvSpPr>
          <p:nvPr>
            <p:ph type="body" idx="4294967295"/>
          </p:nvPr>
        </p:nvSpPr>
        <p:spPr>
          <a:xfrm>
            <a:off x="838200" y="2613025"/>
            <a:ext cx="769302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Zákon č. 151/1997 Sb., o oceňování majetku a o změně některých zákonů (zákon o oceňování majetku), ve znění pozdějších předpisů.</a:t>
            </a:r>
          </a:p>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Zákon č. 243/2000 Sb.,</a:t>
            </a:r>
            <a:r>
              <a:rPr lang="en-GB" altLang="cs-CZ" b="1" i="1"/>
              <a:t> o rozpočtovém určení výnosů některých daní územním samosprávným celkům a některým státním fondům.</a:t>
            </a:r>
            <a:endParaRPr lang="cs-CZ" altLang="cs-CZ" b="1" i="1"/>
          </a:p>
        </p:txBody>
      </p:sp>
    </p:spTree>
    <p:extLst>
      <p:ext uri="{BB962C8B-B14F-4D97-AF65-F5344CB8AC3E}">
        <p14:creationId xmlns:p14="http://schemas.microsoft.com/office/powerpoint/2010/main" val="1053660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U závislé činnosti se ZD liší</a:t>
            </a:r>
            <a:br>
              <a:rPr lang="en-GB"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81923" name="Zástupný symbol pro obsah 2"/>
          <p:cNvSpPr>
            <a:spLocks noGrp="1"/>
          </p:cNvSpPr>
          <p:nvPr>
            <p:ph idx="4294967295"/>
          </p:nvPr>
        </p:nvSpPr>
        <p:spPr/>
        <p:txBody>
          <a:bodyPr/>
          <a:lstStyle/>
          <a:p>
            <a:pPr eaLnBrk="1" hangingPunct="1"/>
            <a:r>
              <a:rPr lang="cs-CZ" altLang="cs-CZ" sz="2500" b="1" u="sng"/>
              <a:t>Základem daně (</a:t>
            </a:r>
            <a:r>
              <a:rPr lang="cs-CZ" altLang="cs-CZ" sz="2500" b="1"/>
              <a:t>dílčím základem daně) jsou příjmy ze závislé činnosti, </a:t>
            </a:r>
            <a:r>
              <a:rPr lang="cs-CZ" altLang="cs-CZ" sz="2500" b="1" u="sng"/>
              <a:t>zvýšené</a:t>
            </a:r>
            <a:r>
              <a:rPr lang="cs-CZ" altLang="cs-CZ" sz="2500" b="1"/>
              <a:t> o částku odpovídající pojistnému na sociální zabezpečení a příspěvku na státní politiku zaměstnanosti a pojistnému na všeobecné zdravotní pojištění, které je z těchto příjmů podle zvláštních právních předpisů povinen platit zaměstnavatel </a:t>
            </a:r>
            <a:r>
              <a:rPr lang="cs-CZ" altLang="cs-CZ" sz="2500" b="1" u="sng"/>
              <a:t>„povinné pojistné“</a:t>
            </a:r>
            <a:r>
              <a:rPr lang="cs-CZ" altLang="cs-CZ" sz="2500" b="1"/>
              <a:t>     ZD=P+V (S+Z.poj.)</a:t>
            </a:r>
            <a:endParaRPr lang="cs-CZ" altLang="cs-CZ" sz="2500" b="1" u="sng"/>
          </a:p>
        </p:txBody>
      </p:sp>
    </p:spTree>
    <p:extLst>
      <p:ext uri="{BB962C8B-B14F-4D97-AF65-F5344CB8AC3E}">
        <p14:creationId xmlns:p14="http://schemas.microsoft.com/office/powerpoint/2010/main" val="188166239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Sociální a zdravotní pojištění v závislé činnosti</a:t>
            </a:r>
          </a:p>
        </p:txBody>
      </p:sp>
      <p:sp>
        <p:nvSpPr>
          <p:cNvPr id="82947" name="Zástupný symbol pro obsah 2"/>
          <p:cNvSpPr>
            <a:spLocks noGrp="1"/>
          </p:cNvSpPr>
          <p:nvPr>
            <p:ph idx="4294967295"/>
          </p:nvPr>
        </p:nvSpPr>
        <p:spPr/>
        <p:txBody>
          <a:bodyPr/>
          <a:lstStyle/>
          <a:p>
            <a:pPr eaLnBrk="1" hangingPunct="1"/>
            <a:r>
              <a:rPr lang="cs-CZ" altLang="cs-CZ" b="1" u="sng" dirty="0"/>
              <a:t>Zaměstnavatel:</a:t>
            </a:r>
            <a:r>
              <a:rPr lang="cs-CZ" altLang="cs-CZ" b="1" dirty="0"/>
              <a:t>  </a:t>
            </a:r>
          </a:p>
          <a:p>
            <a:pPr eaLnBrk="1" hangingPunct="1">
              <a:buFont typeface="Wingdings" charset="2"/>
              <a:buNone/>
            </a:pPr>
            <a:r>
              <a:rPr lang="cs-CZ" altLang="cs-CZ" b="1" dirty="0"/>
              <a:t>   sociální       24,8%</a:t>
            </a:r>
          </a:p>
          <a:p>
            <a:pPr eaLnBrk="1" hangingPunct="1">
              <a:buFont typeface="Wingdings" charset="2"/>
              <a:buNone/>
            </a:pPr>
            <a:r>
              <a:rPr lang="cs-CZ" altLang="cs-CZ" b="1" dirty="0"/>
              <a:t>   zdravotní      9%</a:t>
            </a:r>
          </a:p>
          <a:p>
            <a:pPr eaLnBrk="1" hangingPunct="1">
              <a:buFont typeface="Wingdings" charset="2"/>
              <a:buNone/>
            </a:pPr>
            <a:endParaRPr lang="cs-CZ" altLang="cs-CZ" b="1" dirty="0"/>
          </a:p>
          <a:p>
            <a:pPr eaLnBrk="1" hangingPunct="1"/>
            <a:r>
              <a:rPr lang="cs-CZ" altLang="cs-CZ" b="1" u="sng" dirty="0"/>
              <a:t>Zaměstnanec:</a:t>
            </a:r>
            <a:r>
              <a:rPr lang="cs-CZ" altLang="cs-CZ" b="1" dirty="0"/>
              <a:t>   </a:t>
            </a:r>
          </a:p>
          <a:p>
            <a:pPr eaLnBrk="1" hangingPunct="1">
              <a:buFont typeface="Wingdings" charset="2"/>
              <a:buNone/>
            </a:pPr>
            <a:r>
              <a:rPr lang="cs-CZ" altLang="cs-CZ" b="1" dirty="0"/>
              <a:t>  sociální       6,5%</a:t>
            </a:r>
          </a:p>
          <a:p>
            <a:pPr eaLnBrk="1" hangingPunct="1">
              <a:buFont typeface="Wingdings" charset="2"/>
              <a:buNone/>
            </a:pPr>
            <a:r>
              <a:rPr lang="cs-CZ" altLang="cs-CZ" b="1" dirty="0"/>
              <a:t>  zdravotní    4,5% </a:t>
            </a:r>
          </a:p>
        </p:txBody>
      </p:sp>
    </p:spTree>
    <p:extLst>
      <p:ext uri="{BB962C8B-B14F-4D97-AF65-F5344CB8AC3E}">
        <p14:creationId xmlns:p14="http://schemas.microsoft.com/office/powerpoint/2010/main" val="125565342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xfrm>
            <a:off x="1370013" y="57726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err="1">
                <a:solidFill>
                  <a:srgbClr val="FF0000"/>
                </a:solidFill>
                <a:effectLst>
                  <a:outerShdw blurRad="38100" dist="38100" dir="2700000" algn="tl">
                    <a:srgbClr val="C0C0C0"/>
                  </a:outerShdw>
                </a:effectLst>
              </a:rPr>
              <a:t>Základ</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daně</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dílčí</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základ</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daně</a:t>
            </a:r>
            <a:r>
              <a:rPr lang="en-GB" altLang="cs-CZ" sz="3200" b="1" dirty="0">
                <a:solidFill>
                  <a:srgbClr val="FF0000"/>
                </a:solidFill>
                <a:effectLst>
                  <a:outerShdw blurRad="38100" dist="38100" dir="2700000" algn="tl">
                    <a:srgbClr val="C0C0C0"/>
                  </a:outerShdw>
                </a:effectLst>
              </a:rPr>
              <a:t>)</a:t>
            </a:r>
          </a:p>
        </p:txBody>
      </p:sp>
      <p:sp>
        <p:nvSpPr>
          <p:cNvPr id="83971" name="Rectangle 3"/>
          <p:cNvSpPr>
            <a:spLocks noGrp="1" noChangeArrowheads="1"/>
          </p:cNvSpPr>
          <p:nvPr>
            <p:ph type="body" idx="4294967295"/>
          </p:nvPr>
        </p:nvSpPr>
        <p:spPr>
          <a:xfrm>
            <a:off x="457200" y="1905000"/>
            <a:ext cx="8229600" cy="47665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poplatníkovi</a:t>
            </a:r>
            <a:r>
              <a:rPr lang="en-GB" altLang="cs-CZ" sz="3300" b="1" dirty="0"/>
              <a:t> </a:t>
            </a:r>
            <a:r>
              <a:rPr lang="en-GB" altLang="cs-CZ" sz="3300" b="1" dirty="0" err="1"/>
              <a:t>za</a:t>
            </a:r>
            <a:r>
              <a:rPr lang="en-GB" altLang="cs-CZ" sz="3300" b="1" dirty="0"/>
              <a:t> </a:t>
            </a:r>
            <a:r>
              <a:rPr lang="en-GB" altLang="cs-CZ" sz="3300" b="1" dirty="0" err="1"/>
              <a:t>zdaňovací</a:t>
            </a:r>
            <a:r>
              <a:rPr lang="en-GB" altLang="cs-CZ" sz="3300" b="1" dirty="0"/>
              <a:t> </a:t>
            </a:r>
            <a:r>
              <a:rPr lang="en-GB" altLang="cs-CZ" sz="3300" b="1" dirty="0" err="1"/>
              <a:t>období</a:t>
            </a:r>
            <a:r>
              <a:rPr lang="en-GB" altLang="cs-CZ" sz="3300" b="1" dirty="0"/>
              <a:t> </a:t>
            </a:r>
            <a:r>
              <a:rPr lang="en-GB" altLang="cs-CZ" sz="3300" b="1" dirty="0" err="1"/>
              <a:t>plyne</a:t>
            </a:r>
            <a:r>
              <a:rPr lang="en-GB" altLang="cs-CZ" sz="3300" b="1" dirty="0"/>
              <a:t> </a:t>
            </a:r>
            <a:r>
              <a:rPr lang="en-GB" altLang="cs-CZ" sz="3300" b="1" dirty="0" err="1"/>
              <a:t>dva</a:t>
            </a:r>
            <a:r>
              <a:rPr lang="en-GB" altLang="cs-CZ" sz="3300" b="1" dirty="0"/>
              <a:t> a </a:t>
            </a:r>
            <a:r>
              <a:rPr lang="en-GB" altLang="cs-CZ" sz="3300" b="1" dirty="0" err="1"/>
              <a:t>více</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 je </a:t>
            </a:r>
            <a:r>
              <a:rPr lang="en-GB" altLang="cs-CZ" sz="3300" b="1" dirty="0" err="1"/>
              <a:t>základem</a:t>
            </a:r>
            <a:r>
              <a:rPr lang="en-GB" altLang="cs-CZ" sz="3300" b="1" dirty="0"/>
              <a:t> </a:t>
            </a:r>
            <a:r>
              <a:rPr lang="en-GB" altLang="cs-CZ" sz="3300" b="1" dirty="0" err="1"/>
              <a:t>daně</a:t>
            </a:r>
            <a:r>
              <a:rPr lang="en-GB" altLang="cs-CZ" sz="3300" b="1" dirty="0"/>
              <a:t> </a:t>
            </a:r>
            <a:r>
              <a:rPr lang="en-GB" altLang="cs-CZ" sz="3300" b="1" dirty="0" err="1">
                <a:solidFill>
                  <a:srgbClr val="FF0000"/>
                </a:solidFill>
              </a:rPr>
              <a:t>součet</a:t>
            </a:r>
            <a:r>
              <a:rPr lang="en-GB" altLang="cs-CZ" sz="3300" b="1" dirty="0">
                <a:solidFill>
                  <a:srgbClr val="FF0000"/>
                </a:solidFill>
              </a:rPr>
              <a:t> </a:t>
            </a:r>
            <a:r>
              <a:rPr lang="en-GB" altLang="cs-CZ" sz="3300" b="1" dirty="0" err="1">
                <a:solidFill>
                  <a:srgbClr val="FF0000"/>
                </a:solidFill>
              </a:rPr>
              <a:t>dílčích</a:t>
            </a:r>
            <a:r>
              <a:rPr lang="en-GB" altLang="cs-CZ" sz="3300" b="1" dirty="0">
                <a:solidFill>
                  <a:srgbClr val="FF0000"/>
                </a:solidFill>
              </a:rPr>
              <a:t> </a:t>
            </a:r>
            <a:r>
              <a:rPr lang="en-GB" altLang="cs-CZ" sz="3300" b="1" dirty="0" err="1">
                <a:solidFill>
                  <a:srgbClr val="FF0000"/>
                </a:solidFill>
              </a:rPr>
              <a:t>základů</a:t>
            </a:r>
            <a:r>
              <a:rPr lang="en-GB" altLang="cs-CZ" sz="3300" b="1" dirty="0">
                <a:solidFill>
                  <a:srgbClr val="FF0000"/>
                </a:solidFill>
              </a:rPr>
              <a:t> </a:t>
            </a:r>
            <a:r>
              <a:rPr lang="en-GB" altLang="cs-CZ" sz="3300" b="1" dirty="0" err="1">
                <a:solidFill>
                  <a:srgbClr val="FF0000"/>
                </a:solidFill>
              </a:rPr>
              <a:t>daně</a:t>
            </a:r>
            <a:r>
              <a:rPr lang="en-GB" altLang="cs-CZ" sz="3300" b="1" dirty="0"/>
              <a:t> </a:t>
            </a:r>
            <a:r>
              <a:rPr lang="en-GB" altLang="cs-CZ" sz="3300" b="1" dirty="0" err="1"/>
              <a:t>zjištěných</a:t>
            </a:r>
            <a:r>
              <a:rPr lang="en-GB" altLang="cs-CZ" sz="3300" b="1" dirty="0"/>
              <a:t> </a:t>
            </a:r>
            <a:r>
              <a:rPr lang="en-GB" altLang="cs-CZ" sz="3300" b="1" dirty="0" err="1"/>
              <a:t>na</a:t>
            </a:r>
            <a:r>
              <a:rPr lang="en-GB" altLang="cs-CZ" sz="3300" b="1" dirty="0"/>
              <a:t> </a:t>
            </a:r>
            <a:r>
              <a:rPr lang="en-GB" altLang="cs-CZ" sz="3300" b="1" dirty="0" err="1"/>
              <a:t>základě</a:t>
            </a:r>
            <a:r>
              <a:rPr lang="en-GB" altLang="cs-CZ" sz="3300" b="1" dirty="0"/>
              <a:t>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relativně</a:t>
            </a:r>
            <a:r>
              <a:rPr lang="en-GB" altLang="cs-CZ" sz="3300" b="1" dirty="0"/>
              <a:t>  </a:t>
            </a:r>
            <a:r>
              <a:rPr lang="en-GB" altLang="cs-CZ" sz="3300" b="1" dirty="0" err="1"/>
              <a:t>samostatně</a:t>
            </a:r>
            <a:r>
              <a:rPr lang="en-GB" altLang="cs-CZ" sz="3300" b="1" dirty="0"/>
              <a:t> </a:t>
            </a:r>
            <a:r>
              <a:rPr lang="en-GB" altLang="cs-CZ" sz="3300" b="1" dirty="0" err="1"/>
              <a:t>posuzovaných</a:t>
            </a:r>
            <a:r>
              <a:rPr lang="en-GB" altLang="cs-CZ" sz="3300" b="1" dirty="0"/>
              <a:t> </a:t>
            </a:r>
            <a:r>
              <a:rPr lang="en-GB" altLang="cs-CZ" sz="3300" b="1" dirty="0" err="1"/>
              <a:t>částí</a:t>
            </a:r>
            <a:r>
              <a:rPr lang="en-GB" altLang="cs-CZ" sz="3300" b="1" dirty="0"/>
              <a:t>, </a:t>
            </a:r>
            <a:r>
              <a:rPr lang="en-GB" altLang="cs-CZ" sz="3300" b="1" dirty="0" err="1"/>
              <a:t>tj</a:t>
            </a:r>
            <a:r>
              <a:rPr lang="en-GB" altLang="cs-CZ" sz="3300" b="1" dirty="0"/>
              <a:t>. do </a:t>
            </a:r>
            <a:r>
              <a:rPr lang="en-GB" altLang="cs-CZ" sz="3300" b="1" dirty="0" err="1"/>
              <a:t>pěti</a:t>
            </a:r>
            <a:r>
              <a:rPr lang="en-GB" altLang="cs-CZ" sz="3300" b="1" dirty="0"/>
              <a:t> </a:t>
            </a:r>
            <a:r>
              <a:rPr lang="en-GB" altLang="cs-CZ" sz="3300" b="1" dirty="0" err="1"/>
              <a:t>dílčích</a:t>
            </a:r>
            <a:r>
              <a:rPr lang="en-GB" altLang="cs-CZ" sz="3300" b="1" dirty="0"/>
              <a:t> </a:t>
            </a:r>
            <a:r>
              <a:rPr lang="en-GB" altLang="cs-CZ" sz="3300" b="1" dirty="0" err="1"/>
              <a:t>daňových</a:t>
            </a:r>
            <a:r>
              <a:rPr lang="en-GB" altLang="cs-CZ" sz="3300" b="1" dirty="0"/>
              <a:t> </a:t>
            </a:r>
            <a:r>
              <a:rPr lang="en-GB" altLang="cs-CZ" sz="3300" b="1" dirty="0" err="1"/>
              <a:t>základů</a:t>
            </a:r>
            <a:r>
              <a:rPr lang="en-GB" altLang="cs-CZ" sz="3300" b="1" dirty="0"/>
              <a:t> a to </a:t>
            </a:r>
            <a:r>
              <a:rPr lang="en-GB" altLang="cs-CZ" sz="3300" b="1" dirty="0" err="1"/>
              <a:t>dle</a:t>
            </a:r>
            <a:r>
              <a:rPr lang="en-GB" altLang="cs-CZ" sz="3300" b="1" dirty="0"/>
              <a:t> </a:t>
            </a:r>
            <a:r>
              <a:rPr lang="en-GB" altLang="cs-CZ" sz="3300" b="1" dirty="0" err="1"/>
              <a:t>jednotlivých</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445382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dirty="0">
                <a:solidFill>
                  <a:srgbClr val="FF0066"/>
                </a:solidFill>
                <a:effectLst>
                  <a:outerShdw blurRad="38100" dist="38100" dir="2700000" algn="tl">
                    <a:srgbClr val="C0C0C0"/>
                  </a:outerShdw>
                </a:effectLst>
              </a:rPr>
              <a:t>              </a:t>
            </a:r>
            <a:r>
              <a:rPr lang="en-GB" altLang="cs-CZ" sz="3200" b="1" dirty="0" err="1">
                <a:solidFill>
                  <a:srgbClr val="FF0066"/>
                </a:solidFill>
                <a:effectLst>
                  <a:outerShdw blurRad="38100" dist="38100" dir="2700000" algn="tl">
                    <a:srgbClr val="C0C0C0"/>
                  </a:outerShdw>
                </a:effectLst>
              </a:rPr>
              <a:t>Základ</a:t>
            </a:r>
            <a:r>
              <a:rPr lang="en-GB" altLang="cs-CZ" sz="3200" b="1" dirty="0">
                <a:solidFill>
                  <a:srgbClr val="FF0066"/>
                </a:solidFill>
                <a:effectLst>
                  <a:outerShdw blurRad="38100" dist="38100" dir="2700000" algn="tl">
                    <a:srgbClr val="C0C0C0"/>
                  </a:outerShdw>
                </a:effectLst>
              </a:rPr>
              <a:t> </a:t>
            </a:r>
            <a:r>
              <a:rPr lang="en-GB" altLang="cs-CZ" sz="3200" b="1" dirty="0" err="1">
                <a:solidFill>
                  <a:srgbClr val="FF0066"/>
                </a:solidFill>
                <a:effectLst>
                  <a:outerShdw blurRad="38100" dist="38100" dir="2700000" algn="tl">
                    <a:srgbClr val="C0C0C0"/>
                  </a:outerShdw>
                </a:effectLst>
              </a:rPr>
              <a:t>daně</a:t>
            </a:r>
            <a:endParaRPr lang="en-GB" altLang="cs-CZ" sz="3200" b="1" dirty="0">
              <a:solidFill>
                <a:srgbClr val="FF0066"/>
              </a:solidFill>
              <a:effectLst>
                <a:outerShdw blurRad="38100" dist="38100" dir="2700000" algn="tl">
                  <a:srgbClr val="C0C0C0"/>
                </a:outerShdw>
              </a:effectLst>
            </a:endParaRPr>
          </a:p>
        </p:txBody>
      </p:sp>
      <p:sp>
        <p:nvSpPr>
          <p:cNvPr id="86019" name="Rectangle 3"/>
          <p:cNvSpPr>
            <a:spLocks noGrp="1" noChangeArrowheads="1"/>
          </p:cNvSpPr>
          <p:nvPr>
            <p:ph type="body" idx="4294967295"/>
          </p:nvPr>
        </p:nvSpPr>
        <p:spPr>
          <a:xfrm>
            <a:off x="457200" y="1905000"/>
            <a:ext cx="8229600" cy="400943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Závislá</a:t>
            </a:r>
            <a:r>
              <a:rPr lang="en-GB" altLang="cs-CZ" b="1" dirty="0"/>
              <a:t> </a:t>
            </a:r>
            <a:r>
              <a:rPr lang="en-GB" altLang="cs-CZ" b="1" dirty="0" err="1"/>
              <a:t>činnost</a:t>
            </a:r>
            <a:r>
              <a:rPr lang="en-GB" altLang="cs-CZ" b="1" dirty="0"/>
              <a:t>        </a:t>
            </a:r>
            <a:r>
              <a:rPr lang="cs-CZ" altLang="cs-CZ" b="1" dirty="0"/>
              <a:t> </a:t>
            </a:r>
            <a:r>
              <a:rPr lang="en-GB" altLang="cs-CZ" b="1" dirty="0"/>
              <a:t>DZD1 = P</a:t>
            </a:r>
            <a:r>
              <a:rPr lang="cs-CZ" altLang="cs-CZ" b="1" dirty="0"/>
              <a:t>+</a:t>
            </a:r>
            <a:r>
              <a:rPr lang="en-GB" altLang="cs-CZ" b="1" dirty="0"/>
              <a:t>V</a:t>
            </a:r>
            <a:r>
              <a:rPr lang="cs-CZ" altLang="cs-CZ" b="1" dirty="0"/>
              <a:t> (S+Z)</a:t>
            </a: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Podnikání</a:t>
            </a:r>
            <a:r>
              <a:rPr lang="en-GB" altLang="cs-CZ" b="1" dirty="0"/>
              <a:t>                 </a:t>
            </a:r>
            <a:r>
              <a:rPr lang="cs-CZ" altLang="cs-CZ" b="1" dirty="0"/>
              <a:t> </a:t>
            </a:r>
            <a:r>
              <a:rPr lang="en-GB" altLang="cs-CZ" b="1" dirty="0"/>
              <a:t>DZD2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Kapitálové</a:t>
            </a:r>
            <a:r>
              <a:rPr lang="en-GB" altLang="cs-CZ" b="1" dirty="0"/>
              <a:t> </a:t>
            </a:r>
            <a:r>
              <a:rPr lang="en-GB" altLang="cs-CZ" b="1" dirty="0" err="1"/>
              <a:t>příjmy</a:t>
            </a:r>
            <a:r>
              <a:rPr lang="en-GB" altLang="cs-CZ" b="1" dirty="0"/>
              <a:t>     DZD3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Příjmy</a:t>
            </a:r>
            <a:r>
              <a:rPr lang="en-GB" altLang="cs-CZ" b="1" dirty="0"/>
              <a:t> z </a:t>
            </a:r>
            <a:r>
              <a:rPr lang="en-GB" altLang="cs-CZ" b="1" dirty="0" err="1"/>
              <a:t>pronájmu</a:t>
            </a:r>
            <a:r>
              <a:rPr lang="en-GB" altLang="cs-CZ" b="1" dirty="0"/>
              <a:t>    DZD4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Ostatní</a:t>
            </a:r>
            <a:r>
              <a:rPr lang="en-GB" altLang="cs-CZ" b="1" dirty="0"/>
              <a:t> </a:t>
            </a:r>
            <a:r>
              <a:rPr lang="en-GB" altLang="cs-CZ" b="1" dirty="0" err="1"/>
              <a:t>příjmy</a:t>
            </a:r>
            <a:r>
              <a:rPr lang="en-GB" altLang="cs-CZ" b="1" dirty="0"/>
              <a:t>           DZD5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_____________</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Celkový</a:t>
            </a:r>
            <a:r>
              <a:rPr lang="en-GB" altLang="cs-CZ" b="1" dirty="0"/>
              <a:t> </a:t>
            </a:r>
            <a:r>
              <a:rPr lang="en-GB" altLang="cs-CZ" b="1" dirty="0" err="1"/>
              <a:t>základ</a:t>
            </a:r>
            <a:r>
              <a:rPr lang="en-GB" altLang="cs-CZ" b="1" dirty="0"/>
              <a:t> </a:t>
            </a:r>
            <a:r>
              <a:rPr lang="en-GB" altLang="cs-CZ" b="1" dirty="0" err="1"/>
              <a:t>daně</a:t>
            </a:r>
            <a:r>
              <a:rPr lang="en-GB" altLang="cs-CZ" b="1" dirty="0"/>
              <a:t>        ZD</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p:txBody>
      </p:sp>
      <p:sp>
        <p:nvSpPr>
          <p:cNvPr id="86020" name="Line 4"/>
          <p:cNvSpPr>
            <a:spLocks noChangeShapeType="1"/>
          </p:cNvSpPr>
          <p:nvPr/>
        </p:nvSpPr>
        <p:spPr bwMode="auto">
          <a:xfrm>
            <a:off x="3851275" y="4941888"/>
            <a:ext cx="3457575" cy="1587"/>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16854381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Daňová</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ztráta</a:t>
            </a:r>
            <a:r>
              <a:rPr lang="en-GB" altLang="cs-CZ" sz="3200" dirty="0">
                <a:solidFill>
                  <a:srgbClr val="FF0000"/>
                </a:solidFill>
                <a:effectLst>
                  <a:outerShdw blurRad="38100" dist="38100" dir="2700000" algn="tl">
                    <a:srgbClr val="C0C0C0"/>
                  </a:outerShdw>
                </a:effectLst>
              </a:rPr>
              <a:t> §5</a:t>
            </a:r>
          </a:p>
        </p:txBody>
      </p:sp>
      <p:sp>
        <p:nvSpPr>
          <p:cNvPr id="88067" name="Rectangle 3"/>
          <p:cNvSpPr>
            <a:spLocks noGrp="1" noChangeArrowheads="1"/>
          </p:cNvSpPr>
          <p:nvPr>
            <p:ph type="body" idx="4294967295"/>
          </p:nvPr>
        </p:nvSpPr>
        <p:spPr>
          <a:xfrm>
            <a:off x="457200" y="1905000"/>
            <a:ext cx="8229600" cy="47085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r>
              <a:rPr lang="cs-CZ" altLang="cs-CZ" sz="2500"/>
              <a:t>  </a:t>
            </a:r>
            <a:r>
              <a:rPr lang="en-GB" altLang="cs-CZ" sz="3300"/>
              <a:t>Naopak pokud </a:t>
            </a:r>
            <a:r>
              <a:rPr lang="en-GB" altLang="cs-CZ" sz="3300" b="1"/>
              <a:t>výdaje</a:t>
            </a:r>
            <a:r>
              <a:rPr lang="en-GB" altLang="cs-CZ" sz="3300"/>
              <a:t> přesáhnou u poplatníka </a:t>
            </a:r>
            <a:r>
              <a:rPr lang="en-GB" altLang="cs-CZ" sz="3300" b="1"/>
              <a:t>příjmy</a:t>
            </a:r>
            <a:r>
              <a:rPr lang="en-GB" altLang="cs-CZ" sz="3300"/>
              <a:t>, jde </a:t>
            </a:r>
            <a:r>
              <a:rPr lang="en-GB" altLang="cs-CZ" sz="3300" b="1" u="sng"/>
              <a:t>o daňovou ztrátu</a:t>
            </a:r>
            <a:r>
              <a:rPr lang="en-GB" altLang="cs-CZ" sz="3300"/>
              <a:t>, o kterou se sníží úhrn dílčích základů daně zjištěných podle jednotlivých druhů příjmů.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r>
              <a:rPr lang="en-GB" altLang="cs-CZ" sz="4100" b="1"/>
              <a:t>V-P=Daňová ztráta</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4100"/>
              <a:t>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p>
        </p:txBody>
      </p:sp>
    </p:spTree>
    <p:extLst>
      <p:ext uri="{BB962C8B-B14F-4D97-AF65-F5344CB8AC3E}">
        <p14:creationId xmlns:p14="http://schemas.microsoft.com/office/powerpoint/2010/main" val="1106914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a:solidFill>
                  <a:schemeClr val="tx1"/>
                </a:solidFill>
                <a:effectLst>
                  <a:outerShdw blurRad="38100" dist="38100" dir="2700000" algn="tl">
                    <a:srgbClr val="C0C0C0"/>
                  </a:outerShdw>
                </a:effectLst>
              </a:rPr>
              <a:t>Do </a:t>
            </a:r>
            <a:r>
              <a:rPr lang="en-GB" altLang="cs-CZ" sz="3200" b="1" dirty="0" err="1">
                <a:solidFill>
                  <a:schemeClr val="tx1"/>
                </a:solidFill>
                <a:effectLst>
                  <a:outerShdw blurRad="38100" dist="38100" dir="2700000" algn="tl">
                    <a:srgbClr val="C0C0C0"/>
                  </a:outerShdw>
                </a:effectLst>
              </a:rPr>
              <a:t>základu</a:t>
            </a:r>
            <a:r>
              <a:rPr lang="en-GB" altLang="cs-CZ" sz="3200" b="1" dirty="0">
                <a:solidFill>
                  <a:schemeClr val="tx1"/>
                </a:solidFill>
                <a:effectLst>
                  <a:outerShdw blurRad="38100" dist="38100" dir="2700000" algn="tl">
                    <a:srgbClr val="C0C0C0"/>
                  </a:outerShdw>
                </a:effectLst>
              </a:rPr>
              <a:t> se </a:t>
            </a:r>
            <a:r>
              <a:rPr lang="en-GB" altLang="cs-CZ" sz="3200" b="1" dirty="0" err="1">
                <a:solidFill>
                  <a:schemeClr val="tx1"/>
                </a:solidFill>
                <a:effectLst>
                  <a:outerShdw blurRad="38100" dist="38100" dir="2700000" algn="tl">
                    <a:srgbClr val="C0C0C0"/>
                  </a:outerShdw>
                </a:effectLst>
              </a:rPr>
              <a:t>nezahrnuje</a:t>
            </a:r>
            <a:endParaRPr lang="en-GB" altLang="cs-CZ" sz="3200" b="1" dirty="0">
              <a:solidFill>
                <a:schemeClr val="tx1"/>
              </a:solidFill>
              <a:effectLst>
                <a:outerShdw blurRad="38100" dist="38100" dir="2700000" algn="tl">
                  <a:srgbClr val="C0C0C0"/>
                </a:outerShdw>
              </a:effectLst>
            </a:endParaRPr>
          </a:p>
        </p:txBody>
      </p:sp>
      <p:sp>
        <p:nvSpPr>
          <p:cNvPr id="90115" name="Rectangle 3"/>
          <p:cNvSpPr>
            <a:spLocks noGrp="1" noChangeArrowheads="1"/>
          </p:cNvSpPr>
          <p:nvPr>
            <p:ph type="body" idx="4294967295"/>
          </p:nvPr>
        </p:nvSpPr>
        <p:spPr>
          <a:xfrm>
            <a:off x="927100" y="2319338"/>
            <a:ext cx="785177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příjmy osvobozené od daně např. §4</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 příjmy, pro které je stanoveno, že se z nich vybírá daň zvláštní sazbou - § 36 ZDP ze samostatného základu daně,</a:t>
            </a:r>
            <a:r>
              <a:rPr lang="en-GB" altLang="cs-CZ"/>
              <a:t> </a:t>
            </a:r>
          </a:p>
        </p:txBody>
      </p:sp>
    </p:spTree>
    <p:extLst>
      <p:ext uri="{BB962C8B-B14F-4D97-AF65-F5344CB8AC3E}">
        <p14:creationId xmlns:p14="http://schemas.microsoft.com/office/powerpoint/2010/main" val="1429598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370013" y="548869"/>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b="1" dirty="0" err="1">
                <a:solidFill>
                  <a:schemeClr val="tx1"/>
                </a:solidFill>
                <a:effectLst>
                  <a:outerShdw blurRad="38100" dist="38100" dir="2700000" algn="tl">
                    <a:srgbClr val="C0C0C0"/>
                  </a:outerShdw>
                </a:effectLst>
              </a:rPr>
              <a:t>Výdaje</a:t>
            </a:r>
            <a:endParaRPr lang="en-GB" altLang="cs-CZ" sz="3600" b="1" dirty="0">
              <a:solidFill>
                <a:schemeClr val="tx1"/>
              </a:solidFill>
              <a:effectLst>
                <a:outerShdw blurRad="38100" dist="38100" dir="2700000" algn="tl">
                  <a:srgbClr val="C0C0C0"/>
                </a:outerShdw>
              </a:effectLst>
            </a:endParaRPr>
          </a:p>
        </p:txBody>
      </p:sp>
      <p:sp>
        <p:nvSpPr>
          <p:cNvPr id="92163" name="Rectangle 3"/>
          <p:cNvSpPr>
            <a:spLocks noGrp="1" noChangeArrowheads="1"/>
          </p:cNvSpPr>
          <p:nvPr>
            <p:ph type="body" idx="4294967295"/>
          </p:nvPr>
        </p:nvSpPr>
        <p:spPr>
          <a:xfrm>
            <a:off x="1676400" y="2259013"/>
            <a:ext cx="7010400" cy="44291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Od dosažených příjmů se odpočítávají výdaje, a to různě podle toho, o jaký druh příjmu se jedná, ale zpravidla se uplatňují výdaje </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a:solidFill>
                  <a:srgbClr val="FF0000"/>
                </a:solidFill>
              </a:rPr>
              <a:t>prokazatelně vynaložené</a:t>
            </a:r>
            <a:r>
              <a:rPr lang="en-GB" altLang="cs-CZ" sz="2500" b="1">
                <a:solidFill>
                  <a:srgbClr val="FF0000"/>
                </a:solidFill>
              </a:rPr>
              <a:t> </a:t>
            </a:r>
            <a:r>
              <a:rPr lang="en-GB" altLang="cs-CZ" sz="2500" b="1"/>
              <a:t>na dosažení , zajištění a udržení příjmů</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u některých druhů příjmů </a:t>
            </a:r>
            <a:r>
              <a:rPr lang="cs-CZ" altLang="cs-CZ" sz="2500" b="1"/>
              <a:t>lze </a:t>
            </a:r>
            <a:r>
              <a:rPr lang="en-GB" altLang="cs-CZ" sz="2500" b="1"/>
              <a:t>uplatnit výdaje skutečné tzn. v prokázané výši, nebo </a:t>
            </a:r>
            <a:r>
              <a:rPr lang="en-GB" altLang="cs-CZ" sz="2500" b="1" i="1">
                <a:solidFill>
                  <a:srgbClr val="FF0000"/>
                </a:solidFill>
              </a:rPr>
              <a:t>paušální částkou</a:t>
            </a:r>
            <a:r>
              <a:rPr lang="en-GB" altLang="cs-CZ" sz="2500" b="1"/>
              <a:t>, která je stanovena zákonem o daních z příjmů.</a:t>
            </a:r>
          </a:p>
        </p:txBody>
      </p:sp>
    </p:spTree>
    <p:extLst>
      <p:ext uri="{BB962C8B-B14F-4D97-AF65-F5344CB8AC3E}">
        <p14:creationId xmlns:p14="http://schemas.microsoft.com/office/powerpoint/2010/main" val="6359079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nchor="ctr"/>
          <a:lstStyle/>
          <a:p>
            <a:pPr algn="ctr" eaLnBrk="1" hangingPunct="1">
              <a:defRPr/>
            </a:pPr>
            <a:r>
              <a:rPr lang="cs-CZ" altLang="cs-CZ" sz="4000" b="1" i="1" dirty="0">
                <a:solidFill>
                  <a:schemeClr val="tx1"/>
                </a:solidFill>
                <a:effectLst>
                  <a:outerShdw blurRad="38100" dist="38100" dir="2700000" algn="tl">
                    <a:srgbClr val="C0C0C0"/>
                  </a:outerShdw>
                </a:effectLst>
              </a:rPr>
              <a:t>P</a:t>
            </a:r>
            <a:r>
              <a:rPr lang="en-GB" altLang="cs-CZ" sz="4000" b="1" i="1" dirty="0" err="1">
                <a:solidFill>
                  <a:schemeClr val="tx1"/>
                </a:solidFill>
                <a:effectLst>
                  <a:outerShdw blurRad="38100" dist="38100" dir="2700000" algn="tl">
                    <a:srgbClr val="C0C0C0"/>
                  </a:outerShdw>
                </a:effectLst>
              </a:rPr>
              <a:t>aušální</a:t>
            </a:r>
            <a:r>
              <a:rPr lang="en-GB" altLang="cs-CZ" sz="4000" b="1" i="1" dirty="0">
                <a:solidFill>
                  <a:schemeClr val="tx1"/>
                </a:solidFill>
                <a:effectLst>
                  <a:outerShdw blurRad="38100" dist="38100" dir="2700000" algn="tl">
                    <a:srgbClr val="C0C0C0"/>
                  </a:outerShdw>
                </a:effectLst>
              </a:rPr>
              <a:t> </a:t>
            </a:r>
            <a:r>
              <a:rPr lang="en-GB" altLang="cs-CZ" sz="4000" b="1" i="1" dirty="0" err="1">
                <a:solidFill>
                  <a:schemeClr val="tx1"/>
                </a:solidFill>
                <a:effectLst>
                  <a:outerShdw blurRad="38100" dist="38100" dir="2700000" algn="tl">
                    <a:srgbClr val="C0C0C0"/>
                  </a:outerShdw>
                </a:effectLst>
              </a:rPr>
              <a:t>částk</a:t>
            </a:r>
            <a:r>
              <a:rPr lang="cs-CZ" altLang="cs-CZ" sz="4000" b="1" i="1" dirty="0">
                <a:solidFill>
                  <a:schemeClr val="tx1"/>
                </a:solidFill>
                <a:effectLst>
                  <a:outerShdw blurRad="38100" dist="38100" dir="2700000" algn="tl">
                    <a:srgbClr val="C0C0C0"/>
                  </a:outerShdw>
                </a:effectLst>
              </a:rPr>
              <a:t>a §7</a:t>
            </a:r>
          </a:p>
        </p:txBody>
      </p:sp>
      <p:sp>
        <p:nvSpPr>
          <p:cNvPr id="94211" name="Rectangle 3"/>
          <p:cNvSpPr>
            <a:spLocks noGrp="1" noChangeArrowheads="1"/>
          </p:cNvSpPr>
          <p:nvPr>
            <p:ph type="body" idx="4294967295"/>
          </p:nvPr>
        </p:nvSpPr>
        <p:spPr/>
        <p:txBody>
          <a:bodyPr/>
          <a:lstStyle/>
          <a:p>
            <a:pPr marL="457200" indent="-457200" eaLnBrk="1" hangingPunct="1">
              <a:lnSpc>
                <a:spcPct val="81000"/>
              </a:lnSpc>
              <a:buFontTx/>
              <a:buAutoNum type="alphaLcParenR"/>
            </a:pPr>
            <a:r>
              <a:rPr lang="cs-CZ" altLang="cs-CZ" sz="1600" b="1" dirty="0"/>
              <a:t>80 % z příjmů ze zemědělské výroby, lesního a vodního hospodářství a z příjmů z živnostenského podnikání řemeslného; nejvýše lze však uplatnit výdaje do částky </a:t>
            </a:r>
          </a:p>
          <a:p>
            <a:pPr marL="457200" indent="-457200" eaLnBrk="1" hangingPunct="1">
              <a:lnSpc>
                <a:spcPct val="81000"/>
              </a:lnSpc>
              <a:buFont typeface="Wingdings" charset="2"/>
              <a:buNone/>
            </a:pPr>
            <a:r>
              <a:rPr lang="cs-CZ" altLang="cs-CZ" sz="1600" b="1" dirty="0"/>
              <a:t>        800 000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b)     60 % z příjmů ze živnostenského podnikání; nejvýše lze však uplatnit výdaje do částky </a:t>
            </a:r>
          </a:p>
          <a:p>
            <a:pPr marL="457200" indent="-457200" eaLnBrk="1" hangingPunct="1">
              <a:lnSpc>
                <a:spcPct val="81000"/>
              </a:lnSpc>
              <a:buFont typeface="Wingdings" charset="2"/>
              <a:buNone/>
            </a:pPr>
            <a:r>
              <a:rPr lang="cs-CZ" altLang="cs-CZ" sz="1600" b="1" dirty="0"/>
              <a:t>        600 000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c)     30 % z příjmů z nájmu majetku zařazeného v obchodním majetku; nejvýše lze však uplatnit výdaje do částky 300 000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d)     40 % z jiných příjmů ze samostatné činnosti, s výjimkou příjmů podle odstavce 1 písm. d) a odstavce 6; nejvýše lze však uplatnit výdaje do částky 400 000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 	Způsob uplatnění výdajů nelze zpětně měnit.</a:t>
            </a:r>
            <a:endParaRPr lang="cs-CZ" altLang="cs-CZ" sz="1900" b="1" dirty="0"/>
          </a:p>
          <a:p>
            <a:pPr marL="457200" indent="-457200" eaLnBrk="1" hangingPunct="1">
              <a:lnSpc>
                <a:spcPct val="81000"/>
              </a:lnSpc>
              <a:buFont typeface="Wingdings" charset="2"/>
              <a:buNone/>
            </a:pPr>
            <a:r>
              <a:rPr lang="cs-CZ" altLang="cs-CZ" sz="1900" b="1" dirty="0">
                <a:solidFill>
                  <a:srgbClr val="FFFF00"/>
                </a:solidFill>
              </a:rPr>
              <a:t> </a:t>
            </a:r>
          </a:p>
        </p:txBody>
      </p:sp>
    </p:spTree>
    <p:extLst>
      <p:ext uri="{BB962C8B-B14F-4D97-AF65-F5344CB8AC3E}">
        <p14:creationId xmlns:p14="http://schemas.microsoft.com/office/powerpoint/2010/main" val="135026415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95235" name="Zástupný symbol pro obsah 2"/>
          <p:cNvSpPr>
            <a:spLocks noGrp="1"/>
          </p:cNvSpPr>
          <p:nvPr>
            <p:ph idx="4294967295"/>
          </p:nvPr>
        </p:nvSpPr>
        <p:spPr/>
        <p:txBody>
          <a:bodyPr/>
          <a:lstStyle/>
          <a:p>
            <a:pPr eaLnBrk="1" hangingPunct="1"/>
            <a:r>
              <a:rPr lang="cs-CZ" altLang="cs-CZ" sz="2500" b="1"/>
              <a:t>Uplatní-li poplatník výdaje paušálem, má se za to, že v částce výdajů jsou zahrnuty veškeré výdaje poplatníka vynaložené v souvislosti s dosahováním příjmů z podnikání a z jiné samostatné výdělečné činnosti. Poplatník, který uplatňuje výdaje paušálem, </a:t>
            </a:r>
            <a:r>
              <a:rPr lang="cs-CZ" altLang="cs-CZ" sz="2500" b="1" u="sng"/>
              <a:t>je povinen vždy vést záznamy o příjmech a evidenci pohledávek vzniklých v souvislosti s podnikatelskou nebo jinou samostatnou výdělečnou činností</a:t>
            </a:r>
            <a:r>
              <a:rPr lang="cs-CZ" altLang="cs-CZ" b="1" u="sng"/>
              <a:t>.</a:t>
            </a:r>
          </a:p>
          <a:p>
            <a:pPr eaLnBrk="1" hangingPunct="1"/>
            <a:endParaRPr lang="cs-CZ" altLang="cs-CZ"/>
          </a:p>
        </p:txBody>
      </p:sp>
    </p:spTree>
    <p:extLst>
      <p:ext uri="{BB962C8B-B14F-4D97-AF65-F5344CB8AC3E}">
        <p14:creationId xmlns:p14="http://schemas.microsoft.com/office/powerpoint/2010/main" val="142993842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1331913" y="56377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99FF33"/>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rgbClr val="FF0000"/>
                </a:solidFill>
                <a:effectLst>
                  <a:outerShdw blurRad="38100" dist="38100" dir="2700000" algn="tl">
                    <a:srgbClr val="C0C0C0"/>
                  </a:outerShdw>
                </a:effectLst>
              </a:rPr>
              <a:t>Upravený</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základ</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daně</a:t>
            </a:r>
            <a:endParaRPr lang="en-GB" altLang="cs-CZ" sz="3200" dirty="0">
              <a:solidFill>
                <a:srgbClr val="FF0000"/>
              </a:solidFill>
              <a:effectLst>
                <a:outerShdw blurRad="38100" dist="38100" dir="2700000" algn="tl">
                  <a:srgbClr val="C0C0C0"/>
                </a:outerShdw>
              </a:effectLst>
            </a:endParaRPr>
          </a:p>
        </p:txBody>
      </p:sp>
      <p:sp>
        <p:nvSpPr>
          <p:cNvPr id="56323" name="Rectangle 3"/>
          <p:cNvSpPr>
            <a:spLocks noGrp="1" noChangeArrowheads="1"/>
          </p:cNvSpPr>
          <p:nvPr>
            <p:ph type="body" idx="4294967295"/>
          </p:nvPr>
        </p:nvSpPr>
        <p:spPr>
          <a:xfrm>
            <a:off x="533400" y="2100263"/>
            <a:ext cx="8153400" cy="474963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dirty="0"/>
              <a:t>    </a:t>
            </a:r>
            <a:r>
              <a:rPr lang="cs-CZ" altLang="cs-CZ" sz="2500" b="1" dirty="0"/>
              <a:t>DZD</a:t>
            </a:r>
            <a:r>
              <a:rPr lang="en-GB" altLang="cs-CZ" sz="2500" b="1" dirty="0"/>
              <a:t> </a:t>
            </a:r>
            <a:r>
              <a:rPr lang="cs-CZ" altLang="cs-CZ" sz="2500" b="1" dirty="0"/>
              <a:t>- </a:t>
            </a:r>
            <a:r>
              <a:rPr lang="en-GB" altLang="cs-CZ" sz="2500" b="1" u="sng" dirty="0" err="1"/>
              <a:t>Dílčí</a:t>
            </a:r>
            <a:r>
              <a:rPr lang="en-GB" altLang="cs-CZ" sz="2500" b="1" u="sng" dirty="0"/>
              <a:t> </a:t>
            </a:r>
            <a:r>
              <a:rPr lang="en-GB" altLang="cs-CZ" sz="2500" b="1" u="sng" dirty="0" err="1"/>
              <a:t>základ</a:t>
            </a:r>
            <a:r>
              <a:rPr lang="en-GB" altLang="cs-CZ" sz="2500" b="1" u="sng" dirty="0"/>
              <a:t> </a:t>
            </a:r>
            <a:r>
              <a:rPr lang="en-GB" altLang="cs-CZ" sz="2500" b="1" u="sng" dirty="0" err="1"/>
              <a:t>daně</a:t>
            </a:r>
            <a:endParaRPr lang="en-GB" altLang="cs-CZ" sz="2500" b="1" u="sng"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a:t>
            </a:r>
            <a:r>
              <a:rPr lang="cs-CZ" altLang="cs-CZ" sz="2500" b="1" dirty="0"/>
              <a:t> </a:t>
            </a:r>
            <a:r>
              <a:rPr lang="en-GB" altLang="cs-CZ" sz="2500" b="1" dirty="0" err="1"/>
              <a:t>Nezdanitelná</a:t>
            </a:r>
            <a:r>
              <a:rPr lang="en-GB" altLang="cs-CZ" sz="2500" b="1" dirty="0"/>
              <a:t> </a:t>
            </a:r>
            <a:r>
              <a:rPr lang="en-GB" altLang="cs-CZ" sz="2500" b="1" dirty="0" err="1"/>
              <a:t>část</a:t>
            </a:r>
            <a:r>
              <a:rPr lang="en-GB" altLang="cs-CZ" sz="2500" b="1" dirty="0"/>
              <a:t> </a:t>
            </a:r>
            <a:r>
              <a:rPr lang="en-GB" altLang="cs-CZ" sz="2500" b="1" dirty="0" err="1"/>
              <a:t>základu</a:t>
            </a:r>
            <a:r>
              <a:rPr lang="en-GB" altLang="cs-CZ" sz="2500" b="1" dirty="0"/>
              <a:t> </a:t>
            </a:r>
            <a:r>
              <a:rPr lang="en-GB" altLang="cs-CZ" sz="2500" b="1" dirty="0" err="1"/>
              <a:t>daně</a:t>
            </a:r>
            <a:endParaRPr lang="cs-CZ" altLang="cs-CZ" sz="2500" b="1"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solidFill>
                  <a:srgbClr val="FF0000"/>
                </a:solidFill>
              </a:rPr>
              <a:t>    -</a:t>
            </a:r>
            <a:r>
              <a:rPr lang="cs-CZ" altLang="cs-CZ" sz="2500" b="1" dirty="0"/>
              <a:t> </a:t>
            </a:r>
            <a:r>
              <a:rPr lang="en-GB" altLang="cs-CZ" sz="2500" b="1" dirty="0" err="1"/>
              <a:t>Odčitatelná</a:t>
            </a:r>
            <a:r>
              <a:rPr lang="en-GB" altLang="cs-CZ" sz="2500" b="1" dirty="0"/>
              <a:t> </a:t>
            </a:r>
            <a:r>
              <a:rPr lang="en-GB" altLang="cs-CZ" sz="2500" b="1" dirty="0" err="1"/>
              <a:t>položka</a:t>
            </a:r>
            <a:endParaRPr lang="en-GB" altLang="cs-CZ" sz="2500" b="1" dirty="0"/>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cs-CZ" altLang="cs-CZ" sz="2500" b="1" dirty="0">
                <a:solidFill>
                  <a:srgbClr val="FF0000"/>
                </a:solidFill>
              </a:rPr>
              <a:t>= </a:t>
            </a:r>
            <a:r>
              <a:rPr lang="en-GB" altLang="cs-CZ" sz="2500" b="1" dirty="0" err="1"/>
              <a:t>základ</a:t>
            </a:r>
            <a:r>
              <a:rPr lang="en-GB" altLang="cs-CZ" sz="2500" b="1" dirty="0"/>
              <a:t> </a:t>
            </a:r>
            <a:r>
              <a:rPr lang="en-GB" altLang="cs-CZ" sz="2500" b="1" dirty="0" err="1"/>
              <a:t>daně</a:t>
            </a:r>
            <a:r>
              <a:rPr lang="en-GB" altLang="cs-CZ" sz="2500" b="1" dirty="0"/>
              <a:t> = </a:t>
            </a:r>
            <a:r>
              <a:rPr lang="en-GB" altLang="cs-CZ" sz="2500" b="1" dirty="0" err="1"/>
              <a:t>prostřednictvím</a:t>
            </a:r>
            <a:r>
              <a:rPr lang="en-GB" altLang="cs-CZ" sz="2500" b="1" dirty="0"/>
              <a:t> </a:t>
            </a:r>
            <a:r>
              <a:rPr lang="en-GB" altLang="cs-CZ" sz="2500" b="1" dirty="0" err="1"/>
              <a:t>sazby</a:t>
            </a:r>
            <a:r>
              <a:rPr lang="en-GB" altLang="cs-CZ" sz="2500" b="1" dirty="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en-GB" altLang="cs-CZ" sz="2500" b="1" dirty="0"/>
              <a:t> </a:t>
            </a:r>
            <a:r>
              <a:rPr lang="cs-CZ" altLang="cs-CZ" sz="2500" b="1" dirty="0"/>
              <a:t>  </a:t>
            </a:r>
            <a:r>
              <a:rPr lang="en-GB" altLang="cs-CZ" sz="2500" b="1" dirty="0">
                <a:solidFill>
                  <a:srgbClr val="FF0000"/>
                </a:solidFill>
              </a:rPr>
              <a:t>D A Ň</a:t>
            </a:r>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 </a:t>
            </a:r>
            <a:r>
              <a:rPr lang="en-GB" altLang="cs-CZ" sz="2500" b="1" dirty="0" err="1"/>
              <a:t>Slevy</a:t>
            </a:r>
            <a:r>
              <a:rPr lang="en-GB" altLang="cs-CZ" sz="2500" b="1" dirty="0"/>
              <a:t> </a:t>
            </a:r>
            <a:r>
              <a:rPr lang="en-GB" altLang="cs-CZ" sz="2500" b="1" dirty="0" err="1"/>
              <a:t>na</a:t>
            </a:r>
            <a:r>
              <a:rPr lang="en-GB" altLang="cs-CZ" sz="2500" b="1" dirty="0"/>
              <a:t> </a:t>
            </a:r>
            <a:r>
              <a:rPr lang="en-GB" altLang="cs-CZ" sz="2500" b="1" dirty="0" err="1"/>
              <a:t>dani</a:t>
            </a:r>
            <a:endParaRPr lang="cs-CZ" altLang="cs-CZ" sz="2500" b="1"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a:t>
            </a:r>
            <a:r>
              <a:rPr lang="cs-CZ" altLang="cs-CZ" sz="2500" b="1" dirty="0"/>
              <a:t> Záloha na daň</a:t>
            </a:r>
            <a:endParaRPr lang="en-GB" altLang="cs-CZ" sz="2500" b="1" dirty="0"/>
          </a:p>
          <a:p>
            <a:pPr marL="341313" indent="-341313" defTabSz="44926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en-GB" altLang="cs-CZ" sz="2500" b="1" u="sng" dirty="0">
                <a:solidFill>
                  <a:srgbClr val="FF0000"/>
                </a:solidFill>
              </a:rPr>
              <a:t>D A Ň</a:t>
            </a:r>
            <a:r>
              <a:rPr lang="cs-CZ" altLang="cs-CZ" sz="2500" b="1" dirty="0">
                <a:solidFill>
                  <a:srgbClr val="FF0000"/>
                </a:solidFill>
              </a:rPr>
              <a:t>   </a:t>
            </a:r>
            <a:r>
              <a:rPr lang="cs-CZ" altLang="cs-CZ" sz="2500" dirty="0">
                <a:solidFill>
                  <a:srgbClr val="FF0000"/>
                </a:solidFill>
              </a:rPr>
              <a:t>výsledná</a:t>
            </a:r>
            <a:endParaRPr lang="en-GB" altLang="cs-CZ" sz="2500" b="1" u="sng" dirty="0">
              <a:solidFill>
                <a:srgbClr val="FF0000"/>
              </a:solidFill>
            </a:endParaRP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sz="2500" b="1" dirty="0"/>
          </a:p>
        </p:txBody>
      </p:sp>
      <p:sp>
        <p:nvSpPr>
          <p:cNvPr id="96260" name="Line 4"/>
          <p:cNvSpPr>
            <a:spLocks noChangeShapeType="1"/>
          </p:cNvSpPr>
          <p:nvPr/>
        </p:nvSpPr>
        <p:spPr bwMode="auto">
          <a:xfrm>
            <a:off x="684213" y="3644900"/>
            <a:ext cx="6335712" cy="1588"/>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4856826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476375" y="549275"/>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676400" y="2259013"/>
            <a:ext cx="7010400" cy="5038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Od 12. století</a:t>
            </a:r>
            <a:r>
              <a:rPr lang="en-GB" altLang="cs-CZ"/>
              <a:t> v českých zemích-</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obecná daň – daň rozdělená na</a:t>
            </a:r>
            <a:r>
              <a:rPr lang="en-GB" altLang="cs-CZ" i="1"/>
              <a:t> </a:t>
            </a:r>
            <a:r>
              <a:rPr lang="en-GB" altLang="cs-CZ" b="1" i="1"/>
              <a:t>města a poté na rodiny</a:t>
            </a:r>
            <a:r>
              <a:rPr lang="en-GB" altLang="cs-CZ" i="1"/>
              <a:t> (systém 1918)</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1927 DAŇOVÁ REFORMA</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Daně dle výnosů , dělníků, stojů…</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p:txBody>
      </p:sp>
    </p:spTree>
    <p:extLst>
      <p:ext uri="{BB962C8B-B14F-4D97-AF65-F5344CB8AC3E}">
        <p14:creationId xmlns:p14="http://schemas.microsoft.com/office/powerpoint/2010/main" val="7713395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p:txBody>
          <a:bodyPr anchor="ctr"/>
          <a:lstStyle/>
          <a:p>
            <a:pPr algn="ctr" eaLnBrk="1" hangingPunct="1">
              <a:defRPr/>
            </a:pPr>
            <a:r>
              <a:rPr lang="en-GB" altLang="cs-CZ" b="1" dirty="0" err="1">
                <a:solidFill>
                  <a:srgbClr val="FF0000"/>
                </a:solidFill>
                <a:effectLst>
                  <a:outerShdw blurRad="38100" dist="38100" dir="2700000" algn="tl">
                    <a:srgbClr val="C0C0C0"/>
                  </a:outerShdw>
                </a:effectLst>
              </a:rPr>
              <a:t>Nezdanitelná</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část</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základu</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daně</a:t>
            </a:r>
            <a:r>
              <a:rPr lang="cs-CZ" altLang="cs-CZ" sz="3200" dirty="0">
                <a:solidFill>
                  <a:srgbClr val="FF0000"/>
                </a:solidFill>
                <a:effectLst>
                  <a:outerShdw blurRad="38100" dist="38100" dir="2700000" algn="tl">
                    <a:srgbClr val="C0C0C0"/>
                  </a:outerShdw>
                </a:effectLst>
              </a:rPr>
              <a:t> §15</a:t>
            </a:r>
          </a:p>
        </p:txBody>
      </p:sp>
      <p:sp>
        <p:nvSpPr>
          <p:cNvPr id="98307" name="Rectangle 3"/>
          <p:cNvSpPr>
            <a:spLocks noGrp="1" noChangeArrowheads="1"/>
          </p:cNvSpPr>
          <p:nvPr>
            <p:ph type="body" idx="4294967295"/>
          </p:nvPr>
        </p:nvSpPr>
        <p:spPr/>
        <p:txBody>
          <a:bodyPr/>
          <a:lstStyle/>
          <a:p>
            <a:pPr eaLnBrk="1" hangingPunct="1">
              <a:lnSpc>
                <a:spcPct val="91000"/>
              </a:lnSpc>
            </a:pPr>
            <a:r>
              <a:rPr lang="cs-CZ" altLang="cs-CZ" b="1" dirty="0"/>
              <a:t>od základu daně lze odečíst hodnotu darů poskytnutých obcím, krajům, organizačním složkám státu, právnickým osobám se sídlem na území České republiky, jakož i právnickým osobám, které jsou pořadateli veřejných sbírek a to na financování vědy a vzdělání, výzkumných a vývojových účelů, kultury, školství, na policii,…..</a:t>
            </a:r>
          </a:p>
          <a:p>
            <a:pPr eaLnBrk="1" hangingPunct="1">
              <a:lnSpc>
                <a:spcPct val="91000"/>
              </a:lnSpc>
            </a:pPr>
            <a:r>
              <a:rPr lang="cs-CZ" altLang="cs-CZ" b="1" dirty="0"/>
              <a:t>Od základu daně ve zdaňovacím období lze odečíst příspěvek v celkovém úhrnu nejvýše 24 000 Kč zaplacený poplatníkem na jeho</a:t>
            </a:r>
          </a:p>
          <a:p>
            <a:pPr eaLnBrk="1" hangingPunct="1">
              <a:lnSpc>
                <a:spcPct val="91000"/>
              </a:lnSpc>
            </a:pPr>
            <a:r>
              <a:rPr lang="cs-CZ" altLang="cs-CZ" sz="2000" b="1" dirty="0"/>
              <a:t>a) penzijní připojištění se státním příspěvkem podle smlouvy o penzijním připojištění se státním příspěvkem</a:t>
            </a:r>
          </a:p>
          <a:p>
            <a:pPr eaLnBrk="1" hangingPunct="1">
              <a:lnSpc>
                <a:spcPct val="91000"/>
              </a:lnSpc>
            </a:pPr>
            <a:r>
              <a:rPr lang="cs-CZ" altLang="cs-CZ" sz="2000" b="1" dirty="0"/>
              <a:t>b) životní pojištění</a:t>
            </a:r>
            <a:endParaRPr lang="cs-CZ" altLang="cs-CZ" b="1" dirty="0"/>
          </a:p>
          <a:p>
            <a:pPr eaLnBrk="1" hangingPunct="1">
              <a:lnSpc>
                <a:spcPct val="91000"/>
              </a:lnSpc>
            </a:pPr>
            <a:endParaRPr lang="cs-CZ" altLang="cs-CZ" dirty="0"/>
          </a:p>
        </p:txBody>
      </p:sp>
    </p:spTree>
    <p:extLst>
      <p:ext uri="{BB962C8B-B14F-4D97-AF65-F5344CB8AC3E}">
        <p14:creationId xmlns:p14="http://schemas.microsoft.com/office/powerpoint/2010/main" val="78083502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b="1" dirty="0">
                <a:solidFill>
                  <a:srgbClr val="FF0000"/>
                </a:solidFill>
                <a:effectLst>
                  <a:outerShdw blurRad="38100" dist="38100" dir="2700000" algn="tl">
                    <a:srgbClr val="C0C0C0"/>
                  </a:outerShdw>
                </a:effectLst>
              </a:rPr>
              <a:t>       Položky odčitatelné od základu daně</a:t>
            </a:r>
            <a:br>
              <a:rPr lang="cs-CZ" altLang="cs-CZ" sz="3200" dirty="0">
                <a:effectLst>
                  <a:outerShdw blurRad="38100" dist="38100" dir="2700000" algn="tl">
                    <a:srgbClr val="C0C0C0"/>
                  </a:outerShdw>
                </a:effectLst>
              </a:rPr>
            </a:br>
            <a:r>
              <a:rPr lang="cs-CZ" altLang="cs-CZ" sz="3200" dirty="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22174877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a:solidFill>
                  <a:schemeClr val="tx1"/>
                </a:solidFill>
                <a:effectLst>
                  <a:outerShdw blurRad="38100" dist="38100" dir="2700000" algn="tl">
                    <a:srgbClr val="C0C0C0"/>
                  </a:outerShdw>
                </a:effectLst>
              </a:rPr>
              <a:t>SAZBA DANĚ</a:t>
            </a:r>
          </a:p>
        </p:txBody>
      </p:sp>
      <p:sp>
        <p:nvSpPr>
          <p:cNvPr id="100355" name="Rectangle 3"/>
          <p:cNvSpPr>
            <a:spLocks noGrp="1" noChangeArrowheads="1"/>
          </p:cNvSpPr>
          <p:nvPr>
            <p:ph type="body" idx="4294967295"/>
          </p:nvPr>
        </p:nvSpPr>
        <p:spPr>
          <a:xfrm>
            <a:off x="457200" y="1905000"/>
            <a:ext cx="8229600" cy="4757842"/>
          </a:xfrm>
          <a:solidFill>
            <a:srgbClr val="6699FF"/>
          </a:solidFill>
          <a:ln w="9525">
            <a:solidFill>
              <a:schemeClr val="accent3"/>
            </a:solidFill>
            <a:round/>
            <a:headEnd/>
            <a:tailEnd/>
          </a:ln>
          <a:extLst/>
        </p:spPr>
        <p:txBody>
          <a:bodyPr lIns="90000" tIns="46800" rIns="90000" bIns="46800">
            <a:spAutoFit/>
          </a:bodyPr>
          <a:lstStyle/>
          <a:p>
            <a:pPr marL="341313" indent="-341313" defTabSz="449263" eaLnBrk="1" hangingPunct="1">
              <a:lnSpc>
                <a:spcPct val="90000"/>
              </a:lnSpc>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solidFill>
                  <a:srgbClr val="000000"/>
                </a:solidFill>
              </a:rPr>
              <a:t>Obecně</a:t>
            </a:r>
            <a:r>
              <a:rPr lang="en-GB" altLang="cs-CZ" sz="2800" b="1" dirty="0">
                <a:solidFill>
                  <a:srgbClr val="000000"/>
                </a:solidFill>
              </a:rPr>
              <a:t> </a:t>
            </a:r>
            <a:r>
              <a:rPr lang="en-GB" altLang="cs-CZ" sz="2800" b="1" dirty="0" err="1">
                <a:solidFill>
                  <a:srgbClr val="000000"/>
                </a:solidFill>
              </a:rPr>
              <a:t>výše</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je </a:t>
            </a:r>
            <a:r>
              <a:rPr lang="en-GB" altLang="cs-CZ" sz="2800" b="1" dirty="0" err="1">
                <a:solidFill>
                  <a:srgbClr val="000000"/>
                </a:solidFill>
              </a:rPr>
              <a:t>stanovena</a:t>
            </a:r>
            <a:r>
              <a:rPr lang="en-GB" altLang="cs-CZ" sz="2800" b="1" dirty="0">
                <a:solidFill>
                  <a:srgbClr val="000000"/>
                </a:solidFill>
              </a:rPr>
              <a:t>  </a:t>
            </a:r>
            <a:r>
              <a:rPr lang="en-GB" altLang="cs-CZ" sz="2800" b="1" dirty="0" err="1">
                <a:solidFill>
                  <a:srgbClr val="000000"/>
                </a:solidFill>
              </a:rPr>
              <a:t>její</a:t>
            </a:r>
            <a:r>
              <a:rPr lang="en-GB" altLang="cs-CZ" sz="2800" b="1" dirty="0">
                <a:solidFill>
                  <a:srgbClr val="000000"/>
                </a:solidFill>
              </a:rPr>
              <a:t> </a:t>
            </a:r>
            <a:r>
              <a:rPr lang="en-GB" altLang="cs-CZ" sz="2800" b="1" dirty="0" err="1">
                <a:solidFill>
                  <a:srgbClr val="000000"/>
                </a:solidFill>
              </a:rPr>
              <a:t>sazbou</a:t>
            </a:r>
            <a:r>
              <a:rPr lang="en-GB" altLang="cs-CZ" sz="2800" b="1" dirty="0">
                <a:solidFill>
                  <a:srgbClr val="000000"/>
                </a:solidFill>
              </a:rPr>
              <a:t> </a:t>
            </a:r>
            <a:r>
              <a:rPr lang="en-GB" altLang="cs-CZ" sz="2800" b="1" dirty="0" err="1">
                <a:solidFill>
                  <a:srgbClr val="000000"/>
                </a:solidFill>
              </a:rPr>
              <a:t>tzn</a:t>
            </a:r>
            <a:r>
              <a:rPr lang="en-GB" altLang="cs-CZ" sz="2800" b="1" dirty="0">
                <a:solidFill>
                  <a:srgbClr val="000000"/>
                </a:solidFill>
              </a:rPr>
              <a:t>.  </a:t>
            </a:r>
            <a:r>
              <a:rPr lang="en-GB" altLang="cs-CZ" sz="2800" b="1" dirty="0" err="1">
                <a:solidFill>
                  <a:srgbClr val="000000"/>
                </a:solidFill>
              </a:rPr>
              <a:t>daňová</a:t>
            </a:r>
            <a:r>
              <a:rPr lang="en-GB" altLang="cs-CZ" sz="2800" b="1" dirty="0">
                <a:solidFill>
                  <a:srgbClr val="000000"/>
                </a:solidFill>
              </a:rPr>
              <a:t> </a:t>
            </a:r>
            <a:r>
              <a:rPr lang="en-GB" altLang="cs-CZ" sz="2800" b="1" dirty="0" err="1">
                <a:solidFill>
                  <a:srgbClr val="000000"/>
                </a:solidFill>
              </a:rPr>
              <a:t>sazba</a:t>
            </a:r>
            <a:r>
              <a:rPr lang="en-GB" altLang="cs-CZ" sz="2800" b="1" dirty="0">
                <a:solidFill>
                  <a:srgbClr val="000000"/>
                </a:solidFill>
              </a:rPr>
              <a:t> je </a:t>
            </a:r>
            <a:r>
              <a:rPr lang="en-GB" altLang="cs-CZ" sz="2800" b="1" dirty="0" err="1">
                <a:solidFill>
                  <a:srgbClr val="000000"/>
                </a:solidFill>
              </a:rPr>
              <a:t>měřítkem</a:t>
            </a:r>
            <a:r>
              <a:rPr lang="en-GB" altLang="cs-CZ" sz="2800" b="1" dirty="0">
                <a:solidFill>
                  <a:srgbClr val="000000"/>
                </a:solidFill>
              </a:rPr>
              <a:t>, </a:t>
            </a:r>
            <a:r>
              <a:rPr lang="en-GB" altLang="cs-CZ" sz="2800" b="1" dirty="0" err="1">
                <a:solidFill>
                  <a:srgbClr val="000000"/>
                </a:solidFill>
              </a:rPr>
              <a:t>pomocí</a:t>
            </a:r>
            <a:r>
              <a:rPr lang="en-GB" altLang="cs-CZ" sz="2800" b="1" dirty="0">
                <a:solidFill>
                  <a:srgbClr val="000000"/>
                </a:solidFill>
              </a:rPr>
              <a:t> </a:t>
            </a:r>
            <a:r>
              <a:rPr lang="en-GB" altLang="cs-CZ" sz="2800" b="1" dirty="0" err="1">
                <a:solidFill>
                  <a:srgbClr val="000000"/>
                </a:solidFill>
              </a:rPr>
              <a:t>něhož</a:t>
            </a:r>
            <a:r>
              <a:rPr lang="en-GB" altLang="cs-CZ" sz="2800" b="1" dirty="0">
                <a:solidFill>
                  <a:srgbClr val="000000"/>
                </a:solidFill>
              </a:rPr>
              <a:t> se </a:t>
            </a:r>
            <a:r>
              <a:rPr lang="en-GB" altLang="cs-CZ" sz="2800" b="1" dirty="0" err="1">
                <a:solidFill>
                  <a:srgbClr val="000000"/>
                </a:solidFill>
              </a:rPr>
              <a:t>stanoví</a:t>
            </a:r>
            <a:r>
              <a:rPr lang="en-GB" altLang="cs-CZ" sz="2800" b="1" dirty="0">
                <a:solidFill>
                  <a:srgbClr val="000000"/>
                </a:solidFill>
              </a:rPr>
              <a:t> z </a:t>
            </a:r>
            <a:r>
              <a:rPr lang="en-GB" altLang="cs-CZ" sz="3600" b="1" dirty="0" err="1">
                <a:solidFill>
                  <a:srgbClr val="000000"/>
                </a:solidFill>
              </a:rPr>
              <a:t>daňového</a:t>
            </a:r>
            <a:r>
              <a:rPr lang="en-GB" altLang="cs-CZ" sz="3600" b="1" dirty="0">
                <a:solidFill>
                  <a:srgbClr val="000000"/>
                </a:solidFill>
              </a:rPr>
              <a:t> </a:t>
            </a:r>
            <a:r>
              <a:rPr lang="en-GB" altLang="cs-CZ" sz="3600" b="1" dirty="0" err="1">
                <a:solidFill>
                  <a:srgbClr val="000000"/>
                </a:solidFill>
              </a:rPr>
              <a:t>základu</a:t>
            </a:r>
            <a:r>
              <a:rPr lang="en-GB" altLang="cs-CZ" sz="3600" b="1" dirty="0">
                <a:solidFill>
                  <a:srgbClr val="000000"/>
                </a:solidFill>
              </a:rPr>
              <a:t>  DA</a:t>
            </a:r>
            <a:r>
              <a:rPr lang="cs-CZ" altLang="cs-CZ" sz="3600" b="1" dirty="0">
                <a:solidFill>
                  <a:srgbClr val="000000"/>
                </a:solidFill>
              </a:rPr>
              <a:t>Ň</a:t>
            </a:r>
            <a:endParaRPr lang="en-GB" altLang="cs-CZ" sz="3600" b="1" dirty="0">
              <a:solidFill>
                <a:srgbClr val="000000"/>
              </a:solidFill>
            </a:endParaRPr>
          </a:p>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solidFill>
                  <a:srgbClr val="000000"/>
                </a:solidFill>
              </a:rPr>
              <a:t>V ČR  je u </a:t>
            </a:r>
            <a:r>
              <a:rPr lang="en-GB" altLang="cs-CZ" sz="2800" b="1" dirty="0" err="1">
                <a:solidFill>
                  <a:srgbClr val="000000"/>
                </a:solidFill>
              </a:rPr>
              <a:t>fyzických</a:t>
            </a:r>
            <a:r>
              <a:rPr lang="en-GB" altLang="cs-CZ" sz="2800" b="1" dirty="0">
                <a:solidFill>
                  <a:srgbClr val="000000"/>
                </a:solidFill>
              </a:rPr>
              <a:t> </a:t>
            </a:r>
            <a:r>
              <a:rPr lang="en-GB" altLang="cs-CZ" sz="2800" b="1" dirty="0" err="1">
                <a:solidFill>
                  <a:srgbClr val="000000"/>
                </a:solidFill>
              </a:rPr>
              <a:t>osob</a:t>
            </a:r>
            <a:r>
              <a:rPr lang="en-GB" altLang="cs-CZ" sz="2800" b="1" dirty="0">
                <a:solidFill>
                  <a:srgbClr val="000000"/>
                </a:solidFill>
              </a:rPr>
              <a:t> </a:t>
            </a:r>
            <a:r>
              <a:rPr lang="en-GB" altLang="cs-CZ" sz="2800" b="1" dirty="0" err="1">
                <a:solidFill>
                  <a:srgbClr val="000000"/>
                </a:solidFill>
              </a:rPr>
              <a:t>určena</a:t>
            </a:r>
            <a:r>
              <a:rPr lang="cs-CZ" altLang="cs-CZ" sz="2800" b="1" dirty="0">
                <a:solidFill>
                  <a:srgbClr val="000000"/>
                </a:solidFill>
              </a:rPr>
              <a:t> d</a:t>
            </a:r>
            <a:r>
              <a:rPr lang="en-GB" altLang="cs-CZ" sz="2800" b="1" dirty="0" err="1">
                <a:solidFill>
                  <a:srgbClr val="000000"/>
                </a:solidFill>
              </a:rPr>
              <a:t>aň</a:t>
            </a:r>
            <a:r>
              <a:rPr lang="en-GB" altLang="cs-CZ" sz="2800" b="1" dirty="0">
                <a:solidFill>
                  <a:srgbClr val="000000"/>
                </a:solidFill>
              </a:rPr>
              <a:t> </a:t>
            </a:r>
            <a:r>
              <a:rPr lang="en-GB" altLang="cs-CZ" sz="2800" b="1" dirty="0" err="1">
                <a:solidFill>
                  <a:srgbClr val="000000"/>
                </a:solidFill>
              </a:rPr>
              <a:t>ze</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a:t>
            </a:r>
            <a:r>
              <a:rPr lang="en-GB" altLang="cs-CZ" sz="2800" b="1" dirty="0" err="1">
                <a:solidFill>
                  <a:srgbClr val="000000"/>
                </a:solidFill>
              </a:rPr>
              <a:t>sníženého</a:t>
            </a:r>
            <a:r>
              <a:rPr lang="en-GB" altLang="cs-CZ" sz="2800" b="1" dirty="0">
                <a:solidFill>
                  <a:srgbClr val="000000"/>
                </a:solidFill>
              </a:rPr>
              <a:t> o </a:t>
            </a:r>
            <a:r>
              <a:rPr lang="en-GB" altLang="cs-CZ" sz="2800" b="1" dirty="0" err="1">
                <a:solidFill>
                  <a:srgbClr val="000000"/>
                </a:solidFill>
              </a:rPr>
              <a:t>nezdanitelnou</a:t>
            </a:r>
            <a:r>
              <a:rPr lang="en-GB" altLang="cs-CZ" sz="2800" b="1" dirty="0">
                <a:solidFill>
                  <a:srgbClr val="000000"/>
                </a:solidFill>
              </a:rPr>
              <a:t> </a:t>
            </a:r>
            <a:r>
              <a:rPr lang="en-GB" altLang="cs-CZ" sz="2800" b="1" dirty="0" err="1">
                <a:solidFill>
                  <a:srgbClr val="000000"/>
                </a:solidFill>
              </a:rPr>
              <a:t>část</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15) a o </a:t>
            </a:r>
            <a:r>
              <a:rPr lang="en-GB" altLang="cs-CZ" sz="2800" b="1" dirty="0" err="1">
                <a:solidFill>
                  <a:srgbClr val="000000"/>
                </a:solidFill>
              </a:rPr>
              <a:t>odčitatelné</a:t>
            </a:r>
            <a:r>
              <a:rPr lang="en-GB" altLang="cs-CZ" sz="2800" b="1" dirty="0">
                <a:solidFill>
                  <a:srgbClr val="000000"/>
                </a:solidFill>
              </a:rPr>
              <a:t> </a:t>
            </a:r>
            <a:r>
              <a:rPr lang="en-GB" altLang="cs-CZ" sz="2800" b="1" dirty="0" err="1">
                <a:solidFill>
                  <a:srgbClr val="000000"/>
                </a:solidFill>
              </a:rPr>
              <a:t>položky</a:t>
            </a:r>
            <a:r>
              <a:rPr lang="en-GB" altLang="cs-CZ" sz="2800" b="1" dirty="0">
                <a:solidFill>
                  <a:srgbClr val="000000"/>
                </a:solidFill>
              </a:rPr>
              <a:t> od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34) </a:t>
            </a:r>
            <a:r>
              <a:rPr lang="en-GB" altLang="cs-CZ" sz="2800" b="1" dirty="0" err="1">
                <a:solidFill>
                  <a:srgbClr val="000000"/>
                </a:solidFill>
              </a:rPr>
              <a:t>zaokrouhleného</a:t>
            </a:r>
            <a:r>
              <a:rPr lang="en-GB" altLang="cs-CZ" sz="2800" b="1" dirty="0">
                <a:solidFill>
                  <a:srgbClr val="000000"/>
                </a:solidFill>
              </a:rPr>
              <a:t> </a:t>
            </a:r>
            <a:r>
              <a:rPr lang="en-GB" altLang="cs-CZ" sz="2800" b="1" dirty="0" err="1">
                <a:solidFill>
                  <a:srgbClr val="000000"/>
                </a:solidFill>
              </a:rPr>
              <a:t>na</a:t>
            </a:r>
            <a:r>
              <a:rPr lang="en-GB" altLang="cs-CZ" sz="2800" b="1" dirty="0">
                <a:solidFill>
                  <a:srgbClr val="000000"/>
                </a:solidFill>
              </a:rPr>
              <a:t> </a:t>
            </a:r>
            <a:r>
              <a:rPr lang="en-GB" altLang="cs-CZ" sz="2800" b="1" dirty="0" err="1">
                <a:solidFill>
                  <a:srgbClr val="000000"/>
                </a:solidFill>
              </a:rPr>
              <a:t>celá</a:t>
            </a:r>
            <a:r>
              <a:rPr lang="en-GB" altLang="cs-CZ" sz="2800" b="1" dirty="0">
                <a:solidFill>
                  <a:srgbClr val="000000"/>
                </a:solidFill>
              </a:rPr>
              <a:t> </a:t>
            </a:r>
            <a:r>
              <a:rPr lang="en-GB" altLang="cs-CZ" sz="2800" b="1" dirty="0" err="1">
                <a:solidFill>
                  <a:srgbClr val="000000"/>
                </a:solidFill>
              </a:rPr>
              <a:t>sta</a:t>
            </a:r>
            <a:r>
              <a:rPr lang="en-GB" altLang="cs-CZ" sz="2800" b="1" dirty="0">
                <a:solidFill>
                  <a:srgbClr val="000000"/>
                </a:solidFill>
              </a:rPr>
              <a:t> </a:t>
            </a:r>
            <a:r>
              <a:rPr lang="en-GB" altLang="cs-CZ" sz="2800" b="1" dirty="0" err="1">
                <a:solidFill>
                  <a:srgbClr val="000000"/>
                </a:solidFill>
              </a:rPr>
              <a:t>Kč</a:t>
            </a:r>
            <a:r>
              <a:rPr lang="en-GB" altLang="cs-CZ" sz="2800" b="1" dirty="0">
                <a:solidFill>
                  <a:srgbClr val="000000"/>
                </a:solidFill>
              </a:rPr>
              <a:t> </a:t>
            </a:r>
            <a:r>
              <a:rPr lang="en-GB" altLang="cs-CZ" sz="2800" b="1" dirty="0" err="1">
                <a:solidFill>
                  <a:srgbClr val="000000"/>
                </a:solidFill>
              </a:rPr>
              <a:t>dolů</a:t>
            </a:r>
            <a:r>
              <a:rPr lang="en-GB" altLang="cs-CZ" sz="2800" b="1" dirty="0">
                <a:solidFill>
                  <a:srgbClr val="000000"/>
                </a:solidFill>
              </a:rPr>
              <a:t> </a:t>
            </a:r>
            <a:r>
              <a:rPr lang="en-GB" altLang="cs-CZ" sz="2800" b="1" dirty="0" err="1">
                <a:solidFill>
                  <a:srgbClr val="000000"/>
                </a:solidFill>
              </a:rPr>
              <a:t>činí</a:t>
            </a:r>
            <a:r>
              <a:rPr lang="en-GB" altLang="cs-CZ" sz="2800" b="1" dirty="0">
                <a:solidFill>
                  <a:srgbClr val="000000"/>
                </a:solidFill>
              </a:rPr>
              <a:t> </a:t>
            </a:r>
            <a:r>
              <a:rPr lang="cs-CZ" altLang="cs-CZ" sz="2800" b="1" u="sng" dirty="0">
                <a:solidFill>
                  <a:srgbClr val="000000"/>
                </a:solidFill>
              </a:rPr>
              <a:t>15</a:t>
            </a:r>
            <a:r>
              <a:rPr lang="en-GB" altLang="cs-CZ" sz="2800" b="1" u="sng" dirty="0">
                <a:solidFill>
                  <a:srgbClr val="000000"/>
                </a:solidFill>
              </a:rPr>
              <a:t>%.</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br>
              <a:rPr lang="en-GB" altLang="cs-CZ" sz="2800" b="1" dirty="0">
                <a:solidFill>
                  <a:srgbClr val="010199"/>
                </a:solidFill>
              </a:rPr>
            </a:br>
            <a:endParaRPr lang="en-GB" altLang="cs-CZ" sz="2800" b="1" dirty="0">
              <a:solidFill>
                <a:srgbClr val="010199"/>
              </a:solidFill>
            </a:endParaRPr>
          </a:p>
        </p:txBody>
      </p:sp>
    </p:spTree>
    <p:extLst>
      <p:ext uri="{BB962C8B-B14F-4D97-AF65-F5344CB8AC3E}">
        <p14:creationId xmlns:p14="http://schemas.microsoft.com/office/powerpoint/2010/main" val="1047601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idx="4294967295"/>
          </p:nvPr>
        </p:nvSpPr>
        <p:spPr/>
        <p:txBody>
          <a:bodyPr anchor="ctr"/>
          <a:lstStyle/>
          <a:p>
            <a:pPr eaLnBrk="1" hangingPunct="1">
              <a:defRPr/>
            </a:pPr>
            <a:r>
              <a:rPr lang="cs-CZ" altLang="cs-CZ" dirty="0">
                <a:effectLst>
                  <a:outerShdw blurRad="38100" dist="38100" dir="2700000" algn="tl">
                    <a:srgbClr val="C0C0C0"/>
                  </a:outerShdw>
                </a:effectLst>
              </a:rPr>
              <a:t>SAZBA DANĚ od roku 2013/ 2018</a:t>
            </a:r>
          </a:p>
        </p:txBody>
      </p:sp>
      <p:sp>
        <p:nvSpPr>
          <p:cNvPr id="102403" name="Zástupný symbol pro obsah 2"/>
          <p:cNvSpPr>
            <a:spLocks noGrp="1"/>
          </p:cNvSpPr>
          <p:nvPr>
            <p:ph idx="4294967295"/>
          </p:nvPr>
        </p:nvSpPr>
        <p:spPr/>
        <p:txBody>
          <a:bodyPr/>
          <a:lstStyle/>
          <a:p>
            <a:pPr eaLnBrk="1" hangingPunct="1"/>
            <a:r>
              <a:rPr lang="cs-CZ" altLang="cs-CZ" sz="2500" b="1" dirty="0"/>
              <a:t>Od 1. 1. 2018 </a:t>
            </a:r>
            <a:r>
              <a:rPr lang="cs-CZ" altLang="cs-CZ" sz="2200" b="1" dirty="0"/>
              <a:t>zůstala </a:t>
            </a:r>
            <a:r>
              <a:rPr lang="en-US" altLang="cs-CZ" sz="2200" b="1" dirty="0" err="1"/>
              <a:t>na</a:t>
            </a:r>
            <a:r>
              <a:rPr lang="cs-CZ" altLang="cs-CZ" sz="2200" b="1" dirty="0"/>
              <a:t>dále </a:t>
            </a:r>
            <a:r>
              <a:rPr lang="cs-CZ" altLang="cs-CZ" sz="2200" b="1" u="sng" dirty="0"/>
              <a:t>15</a:t>
            </a:r>
            <a:r>
              <a:rPr lang="en-US" altLang="cs-CZ" sz="2200" b="1" u="sng" dirty="0"/>
              <a:t>%</a:t>
            </a:r>
            <a:endParaRPr lang="cs-CZ" altLang="cs-CZ" sz="2200" b="1" u="sng" dirty="0"/>
          </a:p>
          <a:p>
            <a:pPr eaLnBrk="1" hangingPunct="1"/>
            <a:r>
              <a:rPr lang="cs-CZ" altLang="cs-CZ" sz="2500" b="1" dirty="0"/>
              <a:t>Od 1. 1. 2013 účinné ještě solidární zvýšení daně - </a:t>
            </a:r>
            <a:r>
              <a:rPr lang="cs-CZ" altLang="cs-CZ" sz="2500" b="1" dirty="0">
                <a:solidFill>
                  <a:srgbClr val="FF0000"/>
                </a:solidFill>
              </a:rPr>
              <a:t>§ 16a </a:t>
            </a:r>
            <a:r>
              <a:rPr lang="cs-CZ" altLang="cs-CZ" sz="2500" b="1" dirty="0"/>
              <a:t>- tvoří jej 7 % z částky, o kterou úhrn příjmů zahrnovaných do základu daně podle § 6 a 7 překročí </a:t>
            </a:r>
            <a:r>
              <a:rPr lang="cs-CZ" altLang="cs-CZ" sz="2700" b="1" dirty="0"/>
              <a:t>48 násobek průměrné mzdy stanovené podle § 15a zákona č. 589/1992 Sb., o pojistném na sociální zabezpečení.</a:t>
            </a:r>
          </a:p>
        </p:txBody>
      </p:sp>
    </p:spTree>
    <p:extLst>
      <p:ext uri="{BB962C8B-B14F-4D97-AF65-F5344CB8AC3E}">
        <p14:creationId xmlns:p14="http://schemas.microsoft.com/office/powerpoint/2010/main" val="129418148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1370013" y="492125"/>
            <a:ext cx="7315200" cy="7620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dirty="0" err="1">
                <a:solidFill>
                  <a:srgbClr val="FF0000"/>
                </a:solidFill>
                <a:effectLst>
                  <a:outerShdw blurRad="38100" dist="38100" dir="2700000" algn="tl">
                    <a:srgbClr val="C0C0C0"/>
                  </a:outerShdw>
                </a:effectLst>
              </a:rPr>
              <a:t>Sleva</a:t>
            </a:r>
            <a:r>
              <a:rPr lang="en-GB" altLang="cs-CZ" dirty="0">
                <a:solidFill>
                  <a:srgbClr val="FF0000"/>
                </a:solidFill>
                <a:effectLst>
                  <a:outerShdw blurRad="38100" dist="38100" dir="2700000" algn="tl">
                    <a:srgbClr val="C0C0C0"/>
                  </a:outerShdw>
                </a:effectLst>
              </a:rPr>
              <a:t> </a:t>
            </a:r>
            <a:r>
              <a:rPr lang="en-GB" altLang="cs-CZ" dirty="0" err="1">
                <a:solidFill>
                  <a:srgbClr val="FF0000"/>
                </a:solidFill>
                <a:effectLst>
                  <a:outerShdw blurRad="38100" dist="38100" dir="2700000" algn="tl">
                    <a:srgbClr val="C0C0C0"/>
                  </a:outerShdw>
                </a:effectLst>
              </a:rPr>
              <a:t>na</a:t>
            </a:r>
            <a:r>
              <a:rPr lang="en-GB" altLang="cs-CZ" dirty="0">
                <a:solidFill>
                  <a:srgbClr val="FF0000"/>
                </a:solidFill>
                <a:effectLst>
                  <a:outerShdw blurRad="38100" dist="38100" dir="2700000" algn="tl">
                    <a:srgbClr val="C0C0C0"/>
                  </a:outerShdw>
                </a:effectLst>
              </a:rPr>
              <a:t> </a:t>
            </a:r>
            <a:r>
              <a:rPr lang="en-GB" altLang="cs-CZ" dirty="0" err="1">
                <a:solidFill>
                  <a:srgbClr val="FF0000"/>
                </a:solidFill>
                <a:effectLst>
                  <a:outerShdw blurRad="38100" dist="38100" dir="2700000" algn="tl">
                    <a:srgbClr val="C0C0C0"/>
                  </a:outerShdw>
                </a:effectLst>
              </a:rPr>
              <a:t>dani</a:t>
            </a:r>
            <a:r>
              <a:rPr lang="en-GB" altLang="cs-CZ" dirty="0">
                <a:effectLst>
                  <a:outerShdw blurRad="38100" dist="38100" dir="2700000" algn="tl">
                    <a:srgbClr val="C0C0C0"/>
                  </a:outerShdw>
                </a:effectLst>
              </a:rPr>
              <a:t> </a:t>
            </a:r>
          </a:p>
        </p:txBody>
      </p:sp>
      <p:sp>
        <p:nvSpPr>
          <p:cNvPr id="61443" name="Rectangle 3"/>
          <p:cNvSpPr>
            <a:spLocks noGrp="1" noChangeArrowheads="1"/>
          </p:cNvSpPr>
          <p:nvPr>
            <p:ph type="body" idx="4294967295"/>
          </p:nvPr>
        </p:nvSpPr>
        <p:spPr>
          <a:xfrm>
            <a:off x="301625" y="1981200"/>
            <a:ext cx="8542338" cy="489582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solidFill>
                  <a:srgbClr val="00B0F0"/>
                </a:solidFill>
              </a:rPr>
              <a:t>Zaměstnávání</a:t>
            </a:r>
            <a:r>
              <a:rPr lang="en-GB" altLang="cs-CZ" sz="2400" b="1" dirty="0">
                <a:solidFill>
                  <a:srgbClr val="00B0F0"/>
                </a:solidFill>
              </a:rPr>
              <a:t> </a:t>
            </a:r>
            <a:r>
              <a:rPr lang="en-GB" altLang="cs-CZ" sz="2400" b="1" dirty="0" err="1">
                <a:solidFill>
                  <a:srgbClr val="00B0F0"/>
                </a:solidFill>
              </a:rPr>
              <a:t>osob</a:t>
            </a:r>
            <a:r>
              <a:rPr lang="en-GB" altLang="cs-CZ" sz="2400" b="1" dirty="0">
                <a:solidFill>
                  <a:srgbClr val="00B0F0"/>
                </a:solidFill>
              </a:rPr>
              <a:t> se </a:t>
            </a:r>
            <a:r>
              <a:rPr lang="en-GB" altLang="cs-CZ" sz="2400" b="1" dirty="0" err="1">
                <a:solidFill>
                  <a:srgbClr val="00B0F0"/>
                </a:solidFill>
              </a:rPr>
              <a:t>zdravotním</a:t>
            </a:r>
            <a:r>
              <a:rPr lang="en-GB" altLang="cs-CZ" sz="2400" b="1" dirty="0">
                <a:solidFill>
                  <a:srgbClr val="00B0F0"/>
                </a:solidFill>
              </a:rPr>
              <a:t> </a:t>
            </a:r>
            <a:r>
              <a:rPr lang="en-GB" altLang="cs-CZ" sz="2400" b="1" dirty="0" err="1">
                <a:solidFill>
                  <a:srgbClr val="00B0F0"/>
                </a:solidFill>
              </a:rPr>
              <a:t>postižením</a:t>
            </a:r>
            <a:r>
              <a:rPr lang="en-GB" altLang="cs-CZ" sz="2400" b="1" dirty="0">
                <a:solidFill>
                  <a:srgbClr val="00B0F0"/>
                </a:solidFill>
              </a:rPr>
              <a:t> </a:t>
            </a:r>
            <a:r>
              <a:rPr lang="cs-CZ" altLang="cs-CZ" sz="2400" b="1" dirty="0">
                <a:solidFill>
                  <a:srgbClr val="00B0F0"/>
                </a:solidFill>
              </a:rPr>
              <a:t>§ 35</a:t>
            </a:r>
            <a:endParaRPr lang="en-GB" altLang="cs-CZ" sz="2400" b="1" dirty="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t>Osoba</a:t>
            </a:r>
            <a:r>
              <a:rPr lang="en-GB" altLang="cs-CZ" sz="2400" b="1" dirty="0"/>
              <a:t> </a:t>
            </a:r>
            <a:r>
              <a:rPr lang="en-GB" altLang="cs-CZ" sz="2400" b="1" dirty="0" err="1"/>
              <a:t>poplatníka</a:t>
            </a:r>
            <a:r>
              <a:rPr lang="en-GB" altLang="cs-CZ" sz="2400" b="1" dirty="0"/>
              <a:t> </a:t>
            </a:r>
            <a:r>
              <a:rPr lang="en-GB" altLang="cs-CZ" sz="2400" b="1" u="sng" dirty="0"/>
              <a:t>2</a:t>
            </a:r>
            <a:r>
              <a:rPr lang="cs-CZ" altLang="cs-CZ" sz="2400" b="1" u="sng" dirty="0"/>
              <a:t>4</a:t>
            </a:r>
            <a:r>
              <a:rPr lang="en-GB" altLang="cs-CZ" sz="2400" b="1" u="sng" dirty="0"/>
              <a:t>. </a:t>
            </a:r>
            <a:r>
              <a:rPr lang="cs-CZ" altLang="cs-CZ" sz="2400" b="1" u="sng" dirty="0"/>
              <a:t>8</a:t>
            </a:r>
            <a:r>
              <a:rPr lang="en-GB" altLang="cs-CZ" sz="2400" b="1" u="sng" dirty="0"/>
              <a:t>40,-</a:t>
            </a:r>
            <a:r>
              <a:rPr lang="en-GB" altLang="cs-CZ" sz="2400" b="1" dirty="0"/>
              <a:t>Kč</a:t>
            </a:r>
            <a:r>
              <a:rPr lang="cs-CZ" altLang="cs-CZ" sz="2400" b="1" dirty="0"/>
              <a:t> </a:t>
            </a:r>
            <a:r>
              <a:rPr lang="cs-CZ" altLang="cs-CZ" sz="2400" b="1" dirty="0">
                <a:solidFill>
                  <a:srgbClr val="00B0F0"/>
                </a:solidFill>
              </a:rPr>
              <a:t>§ 35 ba</a:t>
            </a:r>
            <a:endParaRPr lang="en-GB" altLang="cs-CZ" sz="2400" b="1" dirty="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t>Manžel-ka</a:t>
            </a:r>
            <a:r>
              <a:rPr lang="en-GB" altLang="cs-CZ" sz="2400" b="1" dirty="0"/>
              <a:t> </a:t>
            </a:r>
            <a:r>
              <a:rPr lang="en-GB" altLang="cs-CZ" sz="2400" b="1" u="sng" dirty="0"/>
              <a:t>24. 840</a:t>
            </a:r>
            <a:r>
              <a:rPr lang="en-GB" altLang="cs-CZ" sz="2400" b="1" dirty="0"/>
              <a:t>,-Kč</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2.520,</a:t>
            </a:r>
            <a:r>
              <a:rPr lang="en-GB" altLang="cs-CZ" sz="2400" b="1" dirty="0"/>
              <a:t>- </a:t>
            </a:r>
            <a:r>
              <a:rPr lang="en-GB" altLang="cs-CZ" sz="2400" b="1" dirty="0" err="1"/>
              <a:t>pobírá</a:t>
            </a:r>
            <a:r>
              <a:rPr lang="en-GB" altLang="cs-CZ" sz="2400" b="1" dirty="0"/>
              <a:t>-li </a:t>
            </a:r>
            <a:r>
              <a:rPr lang="en-GB" altLang="cs-CZ" sz="2400" b="1" dirty="0" err="1"/>
              <a:t>invalidní</a:t>
            </a:r>
            <a:r>
              <a:rPr lang="en-GB" altLang="cs-CZ" sz="2400" b="1" dirty="0"/>
              <a:t> </a:t>
            </a:r>
            <a:r>
              <a:rPr lang="en-GB" altLang="cs-CZ" sz="2400" b="1" dirty="0" err="1"/>
              <a:t>důchod</a:t>
            </a:r>
            <a:endParaRPr lang="en-GB" altLang="cs-CZ" sz="2400" b="1"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5. 040,- </a:t>
            </a:r>
            <a:r>
              <a:rPr lang="cs-CZ" altLang="cs-CZ" sz="2400" b="1" dirty="0"/>
              <a:t>rozšířený </a:t>
            </a:r>
            <a:r>
              <a:rPr lang="en-GB" altLang="cs-CZ" sz="2400" b="1" dirty="0" err="1"/>
              <a:t>invalidní</a:t>
            </a:r>
            <a:r>
              <a:rPr lang="en-GB" altLang="cs-CZ" sz="2400" b="1" dirty="0"/>
              <a:t> </a:t>
            </a:r>
            <a:r>
              <a:rPr lang="en-GB" altLang="cs-CZ" sz="2400" b="1" dirty="0" err="1"/>
              <a:t>důchod</a:t>
            </a:r>
            <a:r>
              <a:rPr lang="cs-CZ" altLang="cs-CZ" sz="2400" b="1" dirty="0"/>
              <a:t> - 3 stupeň</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400" b="1" u="sng" dirty="0"/>
              <a:t>16. 140</a:t>
            </a:r>
            <a:r>
              <a:rPr lang="cs-CZ" altLang="cs-CZ" sz="2400" b="1" dirty="0"/>
              <a:t>,- ZTP/P</a:t>
            </a:r>
            <a:endParaRPr lang="en-GB" altLang="cs-CZ" sz="2400" b="1"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4. 020,- </a:t>
            </a:r>
            <a:r>
              <a:rPr lang="en-GB" altLang="cs-CZ" sz="2400" b="1" u="sng" dirty="0" err="1"/>
              <a:t>Kč</a:t>
            </a:r>
            <a:r>
              <a:rPr lang="en-GB" altLang="cs-CZ" sz="2400" b="1" u="sng" dirty="0"/>
              <a:t> </a:t>
            </a:r>
            <a:r>
              <a:rPr lang="en-GB" altLang="cs-CZ" sz="2400" b="1" u="sng" dirty="0" err="1"/>
              <a:t>osoba</a:t>
            </a:r>
            <a:r>
              <a:rPr lang="en-GB" altLang="cs-CZ" sz="2400" b="1" u="sng" dirty="0"/>
              <a:t> </a:t>
            </a:r>
            <a:r>
              <a:rPr lang="en-GB" altLang="cs-CZ" sz="2400" b="1" u="sng" dirty="0" err="1"/>
              <a:t>studenta</a:t>
            </a:r>
            <a:r>
              <a:rPr lang="cs-CZ" altLang="cs-CZ" sz="2400" b="1" u="sng" dirty="0"/>
              <a:t>!!!</a:t>
            </a:r>
          </a:p>
          <a:p>
            <a:pPr>
              <a:buFont typeface="Wingdings" panose="05000000000000000000" pitchFamily="2" charset="2"/>
              <a:buChar char="Ø"/>
              <a:defRPr/>
            </a:pPr>
            <a:r>
              <a:rPr lang="cs-CZ" altLang="en-US" sz="2400" dirty="0"/>
              <a:t>Za umístění dítěte – </a:t>
            </a:r>
            <a:r>
              <a:rPr lang="cs-CZ" altLang="en-US" sz="2400" dirty="0" err="1"/>
              <a:t>školkovné</a:t>
            </a:r>
            <a:r>
              <a:rPr lang="cs-CZ" altLang="en-US" sz="2400" dirty="0"/>
              <a:t> (§ 35bb),</a:t>
            </a:r>
          </a:p>
          <a:p>
            <a:pPr>
              <a:buFont typeface="Wingdings" panose="05000000000000000000" pitchFamily="2" charset="2"/>
              <a:buChar char="Ø"/>
              <a:defRPr/>
            </a:pPr>
            <a:r>
              <a:rPr lang="cs-CZ" altLang="en-US" sz="2400" b="1" i="1" dirty="0"/>
              <a:t>Za evidenci tržeb – 5 000 Kč</a:t>
            </a:r>
            <a:r>
              <a:rPr lang="cs-CZ" altLang="en-US" sz="2400" dirty="0"/>
              <a:t>, max. ve výši kladného rozdílu mezi 15 % dílčího základu daně ze samostatné činnosti a základní slevy na poplatníka, </a:t>
            </a:r>
            <a:endParaRPr lang="cs-CZ" altLang="cs-CZ" b="1" u="sng"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b="1" u="sng" dirty="0"/>
          </a:p>
        </p:txBody>
      </p:sp>
    </p:spTree>
    <p:extLst>
      <p:ext uri="{BB962C8B-B14F-4D97-AF65-F5344CB8AC3E}">
        <p14:creationId xmlns:p14="http://schemas.microsoft.com/office/powerpoint/2010/main" val="15938920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081088" y="214313"/>
            <a:ext cx="7531100" cy="13112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rgbClr val="FF0000"/>
                </a:solidFill>
                <a:effectLst>
                  <a:outerShdw blurRad="38100" dist="38100" dir="2700000" algn="tl">
                    <a:srgbClr val="C0C0C0"/>
                  </a:outerShdw>
                </a:effectLst>
              </a:rPr>
              <a:t>Sleva</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na</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dani</a:t>
            </a:r>
            <a:r>
              <a:rPr lang="en-GB" altLang="cs-CZ" sz="3200" dirty="0">
                <a:solidFill>
                  <a:srgbClr val="FF0000"/>
                </a:solidFill>
                <a:effectLst>
                  <a:outerShdw blurRad="38100" dist="38100" dir="2700000" algn="tl">
                    <a:srgbClr val="C0C0C0"/>
                  </a:outerShdw>
                </a:effectLst>
              </a:rPr>
              <a:t> x </a:t>
            </a:r>
            <a:r>
              <a:rPr lang="en-GB" altLang="cs-CZ" sz="3200" dirty="0" err="1">
                <a:solidFill>
                  <a:srgbClr val="FF0000"/>
                </a:solidFill>
                <a:effectLst>
                  <a:outerShdw blurRad="38100" dist="38100" dir="2700000" algn="tl">
                    <a:srgbClr val="C0C0C0"/>
                  </a:outerShdw>
                </a:effectLst>
              </a:rPr>
              <a:t>Daňové</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zvýhodnění</a:t>
            </a:r>
            <a:endParaRPr lang="en-GB" altLang="cs-CZ" sz="3200" dirty="0">
              <a:solidFill>
                <a:srgbClr val="FF0000"/>
              </a:solidFill>
              <a:effectLst>
                <a:outerShdw blurRad="38100" dist="38100" dir="2700000" algn="tl">
                  <a:srgbClr val="C0C0C0"/>
                </a:outerShdw>
              </a:effectLst>
            </a:endParaRPr>
          </a:p>
        </p:txBody>
      </p:sp>
      <p:sp>
        <p:nvSpPr>
          <p:cNvPr id="105475" name="Rectangle 3"/>
          <p:cNvSpPr>
            <a:spLocks noGrp="1" noChangeArrowheads="1"/>
          </p:cNvSpPr>
          <p:nvPr>
            <p:ph type="body" idx="4294967295"/>
          </p:nvPr>
        </p:nvSpPr>
        <p:spPr>
          <a:xfrm>
            <a:off x="301625" y="1974850"/>
            <a:ext cx="8540750" cy="431105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a:t>
            </a:r>
            <a:r>
              <a:rPr lang="en-GB" altLang="cs-CZ" sz="3300" b="1" dirty="0"/>
              <a:t> </a:t>
            </a:r>
            <a:r>
              <a:rPr lang="en-GB" altLang="cs-CZ" sz="3300" b="1" dirty="0" err="1"/>
              <a:t>má</a:t>
            </a:r>
            <a:r>
              <a:rPr lang="en-GB" altLang="cs-CZ" sz="3300" b="1" dirty="0"/>
              <a:t> </a:t>
            </a:r>
            <a:r>
              <a:rPr lang="en-GB" altLang="cs-CZ" sz="3300" b="1" dirty="0" err="1"/>
              <a:t>nárok</a:t>
            </a:r>
            <a:r>
              <a:rPr lang="en-GB" altLang="cs-CZ" sz="3300" b="1" dirty="0"/>
              <a:t> </a:t>
            </a:r>
            <a:r>
              <a:rPr lang="en-GB" altLang="cs-CZ" sz="3300" b="1" dirty="0" err="1"/>
              <a:t>na</a:t>
            </a:r>
            <a:r>
              <a:rPr lang="en-GB" altLang="cs-CZ" sz="3300" b="1" dirty="0"/>
              <a:t> </a:t>
            </a:r>
            <a:r>
              <a:rPr lang="en-GB" altLang="cs-CZ" sz="3300" b="1" dirty="0" err="1"/>
              <a:t>daňové</a:t>
            </a:r>
            <a:r>
              <a:rPr lang="en-GB" altLang="cs-CZ" sz="3300" b="1" dirty="0"/>
              <a:t> </a:t>
            </a:r>
            <a:r>
              <a:rPr lang="en-GB" altLang="cs-CZ" sz="3300" b="1" dirty="0" err="1"/>
              <a:t>zvýhodnění</a:t>
            </a:r>
            <a:r>
              <a:rPr lang="en-GB" altLang="cs-CZ" sz="3300" b="1" dirty="0"/>
              <a:t> </a:t>
            </a:r>
            <a:r>
              <a:rPr lang="en-GB" altLang="cs-CZ" sz="3300" b="1" dirty="0" err="1"/>
              <a:t>na</a:t>
            </a:r>
            <a:r>
              <a:rPr lang="en-GB" altLang="cs-CZ" sz="3300" b="1" dirty="0"/>
              <a:t> </a:t>
            </a:r>
            <a:r>
              <a:rPr lang="en-GB" altLang="cs-CZ" sz="3300" b="1" dirty="0" err="1"/>
              <a:t>vyživované</a:t>
            </a:r>
            <a:r>
              <a:rPr lang="en-GB" altLang="cs-CZ" sz="3300" b="1" dirty="0"/>
              <a:t> </a:t>
            </a:r>
            <a:r>
              <a:rPr lang="en-GB" altLang="cs-CZ" sz="3300" b="1" dirty="0" err="1"/>
              <a:t>dítě</a:t>
            </a:r>
            <a:r>
              <a:rPr lang="en-GB" altLang="cs-CZ" sz="3300" b="1" dirty="0"/>
              <a:t> - v </a:t>
            </a:r>
            <a:r>
              <a:rPr lang="en-GB" altLang="cs-CZ" sz="3300" b="1" dirty="0" err="1"/>
              <a:t>domácnosti</a:t>
            </a:r>
            <a:endParaRPr lang="en-GB" altLang="cs-CZ" sz="3300" b="1"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dirty="0"/>
              <a:t>1</a:t>
            </a:r>
            <a:r>
              <a:rPr lang="cs-CZ" altLang="cs-CZ" sz="3300" b="1" u="sng" dirty="0"/>
              <a:t>5</a:t>
            </a:r>
            <a:r>
              <a:rPr lang="en-GB" altLang="cs-CZ" sz="3300" b="1" u="sng" dirty="0"/>
              <a:t>.</a:t>
            </a:r>
            <a:r>
              <a:rPr lang="cs-CZ" altLang="cs-CZ" sz="3300" b="1" u="sng" dirty="0"/>
              <a:t>2</a:t>
            </a:r>
            <a:r>
              <a:rPr lang="en-GB" altLang="cs-CZ" sz="3300" b="1" u="sng" dirty="0"/>
              <a:t>0</a:t>
            </a:r>
            <a:r>
              <a:rPr lang="cs-CZ" altLang="cs-CZ" sz="3300" b="1" u="sng" dirty="0"/>
              <a:t>4</a:t>
            </a:r>
            <a:r>
              <a:rPr lang="en-GB" altLang="cs-CZ" sz="3300" b="1" u="sng" dirty="0"/>
              <a:t>,-</a:t>
            </a:r>
            <a:r>
              <a:rPr lang="en-GB" altLang="cs-CZ" sz="3300" b="1" u="sng" dirty="0" err="1"/>
              <a:t>Kč</a:t>
            </a:r>
            <a:r>
              <a:rPr lang="en-GB" altLang="cs-CZ" sz="3300" b="1" u="sng" dirty="0"/>
              <a:t>/</a:t>
            </a:r>
            <a:r>
              <a:rPr lang="en-GB" altLang="cs-CZ" sz="3300" b="1" u="sng" dirty="0" err="1"/>
              <a:t>ročně</a:t>
            </a:r>
            <a:endParaRPr lang="cs-CZ" altLang="cs-CZ" sz="3300" b="1" u="sng"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na</a:t>
            </a:r>
            <a:r>
              <a:rPr lang="en-GB" altLang="cs-CZ" sz="2800" b="1" dirty="0"/>
              <a:t> </a:t>
            </a:r>
            <a:r>
              <a:rPr lang="en-GB" altLang="cs-CZ" sz="2800" b="1" dirty="0" err="1"/>
              <a:t>druhé</a:t>
            </a:r>
            <a:r>
              <a:rPr lang="en-GB" altLang="cs-CZ" sz="2800" b="1" dirty="0"/>
              <a:t> </a:t>
            </a:r>
            <a:r>
              <a:rPr lang="en-GB" altLang="cs-CZ" sz="2800" b="1" dirty="0" err="1"/>
              <a:t>dítě</a:t>
            </a:r>
            <a:r>
              <a:rPr lang="en-GB" altLang="cs-CZ" sz="2800" b="1" dirty="0"/>
              <a:t> 1</a:t>
            </a:r>
            <a:r>
              <a:rPr lang="cs-CZ" altLang="cs-CZ" sz="2800" b="1" dirty="0"/>
              <a:t>9</a:t>
            </a:r>
            <a:r>
              <a:rPr lang="en-GB" altLang="cs-CZ" sz="2800" b="1" dirty="0"/>
              <a:t> </a:t>
            </a:r>
            <a:r>
              <a:rPr lang="cs-CZ" altLang="cs-CZ" sz="2800" b="1" dirty="0"/>
              <a:t>4</a:t>
            </a:r>
            <a:r>
              <a:rPr lang="en-GB" altLang="cs-CZ" sz="2800" b="1" dirty="0"/>
              <a:t>04 </a:t>
            </a:r>
            <a:r>
              <a:rPr lang="en-GB" altLang="cs-CZ" sz="2800" b="1" dirty="0" err="1"/>
              <a:t>Kč</a:t>
            </a:r>
            <a:r>
              <a:rPr lang="en-GB" altLang="cs-CZ" sz="2800" b="1" dirty="0"/>
              <a:t> </a:t>
            </a:r>
            <a:r>
              <a:rPr lang="en-GB" altLang="cs-CZ" sz="2800" b="1" dirty="0" err="1"/>
              <a:t>ročně</a:t>
            </a:r>
            <a:endParaRPr lang="cs-CZ" altLang="cs-CZ" sz="2800" b="1"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t> </a:t>
            </a:r>
            <a:r>
              <a:rPr lang="en-GB" altLang="cs-CZ" sz="2800" b="1" dirty="0" err="1"/>
              <a:t>na</a:t>
            </a:r>
            <a:r>
              <a:rPr lang="en-GB" altLang="cs-CZ" sz="2800" b="1" dirty="0"/>
              <a:t> </a:t>
            </a:r>
            <a:r>
              <a:rPr lang="en-GB" altLang="cs-CZ" sz="2800" b="1" dirty="0" err="1"/>
              <a:t>třetí</a:t>
            </a:r>
            <a:r>
              <a:rPr lang="en-GB" altLang="cs-CZ" sz="2800" b="1" dirty="0"/>
              <a:t> a </a:t>
            </a:r>
            <a:r>
              <a:rPr lang="en-GB" altLang="cs-CZ" sz="2800" b="1" dirty="0" err="1"/>
              <a:t>každé</a:t>
            </a:r>
            <a:r>
              <a:rPr lang="en-GB" altLang="cs-CZ" sz="2800" b="1" dirty="0"/>
              <a:t> </a:t>
            </a:r>
            <a:r>
              <a:rPr lang="en-GB" altLang="cs-CZ" sz="2800" b="1" dirty="0" err="1"/>
              <a:t>další</a:t>
            </a:r>
            <a:r>
              <a:rPr lang="en-GB" altLang="cs-CZ" sz="2800" b="1" dirty="0"/>
              <a:t> </a:t>
            </a:r>
            <a:r>
              <a:rPr lang="en-GB" altLang="cs-CZ" sz="2800" b="1" dirty="0" err="1"/>
              <a:t>dítě</a:t>
            </a:r>
            <a:r>
              <a:rPr lang="cs-CZ" altLang="cs-CZ" sz="2800" b="1" dirty="0"/>
              <a:t> </a:t>
            </a:r>
            <a:r>
              <a:rPr lang="en-US" altLang="cs-CZ" sz="2800" b="1" dirty="0"/>
              <a:t>2</a:t>
            </a:r>
            <a:r>
              <a:rPr lang="cs-CZ" altLang="cs-CZ" sz="2800" b="1" dirty="0"/>
              <a:t>4.2</a:t>
            </a:r>
            <a:r>
              <a:rPr lang="en-US" altLang="cs-CZ" sz="2800" b="1" dirty="0"/>
              <a:t>04 </a:t>
            </a:r>
            <a:r>
              <a:rPr lang="en-US" altLang="cs-CZ" sz="2800" b="1" dirty="0" err="1"/>
              <a:t>Kč</a:t>
            </a:r>
            <a:r>
              <a:rPr lang="en-US" altLang="cs-CZ" sz="2800" b="1" dirty="0"/>
              <a:t> </a:t>
            </a:r>
            <a:r>
              <a:rPr lang="en-US" altLang="cs-CZ" sz="2800" b="1" dirty="0" err="1"/>
              <a:t>ročně</a:t>
            </a:r>
            <a:endParaRPr lang="cs-CZ" altLang="cs-CZ" sz="2800" b="1" dirty="0"/>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u="sng" dirty="0" err="1"/>
              <a:t>Maximálně</a:t>
            </a:r>
            <a:r>
              <a:rPr lang="en-GB" altLang="cs-CZ" sz="2800" b="1" u="sng" dirty="0"/>
              <a:t> </a:t>
            </a:r>
            <a:r>
              <a:rPr lang="en-GB" altLang="cs-CZ" sz="2800" b="1" u="sng" dirty="0" err="1"/>
              <a:t>může</a:t>
            </a:r>
            <a:r>
              <a:rPr lang="en-GB" altLang="cs-CZ" sz="2800" b="1" u="sng" dirty="0"/>
              <a:t> </a:t>
            </a:r>
            <a:r>
              <a:rPr lang="en-GB" altLang="cs-CZ" sz="2800" b="1" u="sng" dirty="0" err="1"/>
              <a:t>uplatnit</a:t>
            </a:r>
            <a:r>
              <a:rPr lang="en-GB" altLang="cs-CZ" sz="2800" b="1" u="sng" dirty="0"/>
              <a:t> </a:t>
            </a:r>
            <a:r>
              <a:rPr lang="en-GB" altLang="cs-CZ" sz="2800" b="1" u="sng" dirty="0" err="1"/>
              <a:t>slevu</a:t>
            </a:r>
            <a:r>
              <a:rPr lang="en-GB" altLang="cs-CZ" sz="2800" b="1" u="sng" dirty="0"/>
              <a:t> x </a:t>
            </a:r>
            <a:r>
              <a:rPr lang="en-GB" altLang="cs-CZ" sz="2800" b="1" u="sng" dirty="0" err="1"/>
              <a:t>zvýhodnění</a:t>
            </a:r>
            <a:r>
              <a:rPr lang="en-GB" altLang="cs-CZ" sz="2800" b="1" u="sng" dirty="0"/>
              <a:t> do </a:t>
            </a:r>
            <a:r>
              <a:rPr lang="en-GB" altLang="cs-CZ" sz="2800" b="1" u="sng" dirty="0" err="1"/>
              <a:t>výše</a:t>
            </a:r>
            <a:r>
              <a:rPr lang="en-GB" altLang="cs-CZ" sz="2800" b="1" u="sng" dirty="0"/>
              <a:t> </a:t>
            </a:r>
            <a:r>
              <a:rPr lang="cs-CZ" altLang="cs-CZ" sz="2800" b="1" u="sng" dirty="0"/>
              <a:t>60. 3</a:t>
            </a:r>
            <a:r>
              <a:rPr lang="en-GB" altLang="cs-CZ" sz="2800" b="1" u="sng" dirty="0"/>
              <a:t>00,-Kč</a:t>
            </a:r>
          </a:p>
        </p:txBody>
      </p:sp>
    </p:spTree>
    <p:extLst>
      <p:ext uri="{BB962C8B-B14F-4D97-AF65-F5344CB8AC3E}">
        <p14:creationId xmlns:p14="http://schemas.microsoft.com/office/powerpoint/2010/main" val="4704868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Sleva za umístění dítěte</a:t>
            </a:r>
            <a:br>
              <a:rPr lang="cs-CZ" altLang="cs-CZ">
                <a:effectLst>
                  <a:outerShdw blurRad="38100" dist="38100" dir="2700000" algn="tl">
                    <a:srgbClr val="C0C0C0"/>
                  </a:outerShdw>
                </a:effectLst>
              </a:rPr>
            </a:br>
            <a:endParaRPr lang="cs-CZ" altLang="cs-CZ">
              <a:effectLst>
                <a:outerShdw blurRad="38100" dist="38100" dir="2700000" algn="tl">
                  <a:srgbClr val="C0C0C0"/>
                </a:outerShdw>
              </a:effectLst>
            </a:endParaRPr>
          </a:p>
        </p:txBody>
      </p:sp>
      <p:sp>
        <p:nvSpPr>
          <p:cNvPr id="107523" name="Zástupný symbol pro obsah 2"/>
          <p:cNvSpPr>
            <a:spLocks noGrp="1"/>
          </p:cNvSpPr>
          <p:nvPr>
            <p:ph idx="4294967295"/>
          </p:nvPr>
        </p:nvSpPr>
        <p:spPr/>
        <p:txBody>
          <a:bodyPr/>
          <a:lstStyle/>
          <a:p>
            <a:pPr marL="0" indent="0" eaLnBrk="1" hangingPunct="1">
              <a:buFont typeface="Wingdings" charset="2"/>
              <a:buNone/>
            </a:pPr>
            <a:r>
              <a:rPr lang="cs-CZ" altLang="cs-CZ" sz="2500"/>
              <a:t>Výše slevy za umístění dítěte odpovídá výši výdajů prokazatelně vynaložených poplatníkem za umístění vyživovaného dítěte poplatníka v daném zdaňovacím období v zařízení péče o děti předškolního věku včetně mateřské školy podle školského zákona, pokud jím nebyly uplatněny jako výdaj podle § 24.</a:t>
            </a:r>
          </a:p>
          <a:p>
            <a:pPr marL="0" indent="0" eaLnBrk="1" hangingPunct="1">
              <a:buFont typeface="Wingdings" charset="2"/>
              <a:buNone/>
            </a:pPr>
            <a:endParaRPr lang="cs-CZ" altLang="cs-CZ" sz="2500"/>
          </a:p>
          <a:p>
            <a:pPr marL="0" indent="0" eaLnBrk="1" hangingPunct="1">
              <a:buFont typeface="Wingdings" charset="2"/>
              <a:buNone/>
            </a:pPr>
            <a:r>
              <a:rPr lang="cs-CZ" altLang="cs-CZ" sz="2500"/>
              <a:t>Slevu na dani lze uplatnit pouze, žije-li vyživované dítě s poplatníkem ve společně hospodařící domácnosti.</a:t>
            </a:r>
          </a:p>
        </p:txBody>
      </p:sp>
    </p:spTree>
    <p:extLst>
      <p:ext uri="{BB962C8B-B14F-4D97-AF65-F5344CB8AC3E}">
        <p14:creationId xmlns:p14="http://schemas.microsoft.com/office/powerpoint/2010/main" val="15403992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a:buFont typeface="Wingdings" panose="05000000000000000000" pitchFamily="2" charset="2"/>
              <a:buChar char="Ø"/>
            </a:pPr>
            <a:r>
              <a:rPr lang="cs-CZ" altLang="cs-CZ" sz="3200" dirty="0"/>
              <a:t> kalendářní </a:t>
            </a:r>
            <a:r>
              <a:rPr lang="cs-CZ" altLang="cs-CZ" sz="3200"/>
              <a:t>měsíc - z.č</a:t>
            </a:r>
            <a:r>
              <a:rPr lang="cs-CZ" altLang="cs-CZ" sz="3200" dirty="0"/>
              <a:t>.</a:t>
            </a:r>
          </a:p>
          <a:p>
            <a:pPr>
              <a:buFont typeface="Wingdings" panose="05000000000000000000" pitchFamily="2" charset="2"/>
              <a:buChar char="Ø"/>
            </a:pPr>
            <a:r>
              <a:rPr lang="cs-CZ" altLang="cs-CZ" sz="3200" dirty="0"/>
              <a:t> kalendářní rok</a:t>
            </a:r>
          </a:p>
        </p:txBody>
      </p:sp>
    </p:spTree>
    <p:extLst>
      <p:ext uri="{BB962C8B-B14F-4D97-AF65-F5344CB8AC3E}">
        <p14:creationId xmlns:p14="http://schemas.microsoft.com/office/powerpoint/2010/main" val="230525864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1370013" y="579647"/>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chemeClr val="tx1"/>
                </a:solidFill>
                <a:effectLst>
                  <a:outerShdw blurRad="38100" dist="38100" dir="2700000" algn="tl">
                    <a:srgbClr val="C0C0C0"/>
                  </a:outerShdw>
                </a:effectLst>
              </a:rPr>
              <a:t>Splatnost</a:t>
            </a:r>
            <a:r>
              <a:rPr lang="en-GB" altLang="cs-CZ" sz="3200" dirty="0">
                <a:solidFill>
                  <a:schemeClr val="tx1"/>
                </a:solidFill>
                <a:effectLst>
                  <a:outerShdw blurRad="38100" dist="38100" dir="2700000" algn="tl">
                    <a:srgbClr val="C0C0C0"/>
                  </a:outerShdw>
                </a:effectLst>
              </a:rPr>
              <a:t> </a:t>
            </a:r>
            <a:r>
              <a:rPr lang="en-GB" altLang="cs-CZ" sz="3200" dirty="0" err="1">
                <a:solidFill>
                  <a:schemeClr val="tx1"/>
                </a:solidFill>
                <a:effectLst>
                  <a:outerShdw blurRad="38100" dist="38100" dir="2700000" algn="tl">
                    <a:srgbClr val="C0C0C0"/>
                  </a:outerShdw>
                </a:effectLst>
              </a:rPr>
              <a:t>daně</a:t>
            </a:r>
            <a:r>
              <a:rPr lang="en-GB" altLang="cs-CZ" sz="3200" dirty="0">
                <a:solidFill>
                  <a:schemeClr val="tx1"/>
                </a:solidFill>
                <a:effectLst>
                  <a:outerShdw blurRad="38100" dist="38100" dir="2700000" algn="tl">
                    <a:srgbClr val="C0C0C0"/>
                  </a:outerShdw>
                </a:effectLst>
              </a:rPr>
              <a:t> </a:t>
            </a:r>
          </a:p>
        </p:txBody>
      </p:sp>
      <p:sp>
        <p:nvSpPr>
          <p:cNvPr id="109571" name="Rectangle 3"/>
          <p:cNvSpPr>
            <a:spLocks noGrp="1" noChangeArrowheads="1"/>
          </p:cNvSpPr>
          <p:nvPr>
            <p:ph type="body" idx="4294967295"/>
          </p:nvPr>
        </p:nvSpPr>
        <p:spPr>
          <a:xfrm>
            <a:off x="1835150" y="1557338"/>
            <a:ext cx="6754813" cy="25849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dirty="0" err="1"/>
              <a:t>Ve</a:t>
            </a:r>
            <a:r>
              <a:rPr lang="en-GB" altLang="cs-CZ" dirty="0"/>
              <a:t> </a:t>
            </a:r>
            <a:r>
              <a:rPr lang="en-GB" altLang="cs-CZ" dirty="0" err="1"/>
              <a:t>lhůtě</a:t>
            </a:r>
            <a:r>
              <a:rPr lang="en-GB" altLang="cs-CZ" dirty="0"/>
              <a:t> pro </a:t>
            </a:r>
            <a:r>
              <a:rPr lang="en-GB" altLang="cs-CZ" dirty="0" err="1"/>
              <a:t>podání</a:t>
            </a:r>
            <a:r>
              <a:rPr lang="en-GB" altLang="cs-CZ" dirty="0"/>
              <a:t> </a:t>
            </a:r>
            <a:r>
              <a:rPr lang="en-GB" altLang="cs-CZ" dirty="0" err="1"/>
              <a:t>daňového</a:t>
            </a:r>
            <a:r>
              <a:rPr lang="en-GB" altLang="cs-CZ" dirty="0"/>
              <a:t> </a:t>
            </a:r>
            <a:r>
              <a:rPr lang="en-GB" altLang="cs-CZ" dirty="0" err="1"/>
              <a:t>přiznání</a:t>
            </a:r>
            <a:endParaRPr lang="en-GB" altLang="cs-CZ" dirty="0"/>
          </a:p>
          <a:p>
            <a:pPr marL="341313" indent="-341313" algn="ctr"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dirty="0">
                <a:solidFill>
                  <a:srgbClr val="FF0000"/>
                </a:solidFill>
              </a:rPr>
              <a:t>   31. </a:t>
            </a:r>
            <a:r>
              <a:rPr lang="en-GB" altLang="cs-CZ" sz="3300" dirty="0" err="1">
                <a:solidFill>
                  <a:srgbClr val="FF0000"/>
                </a:solidFill>
              </a:rPr>
              <a:t>března</a:t>
            </a:r>
            <a:r>
              <a:rPr lang="en-GB" altLang="cs-CZ" sz="3300" dirty="0">
                <a:solidFill>
                  <a:srgbClr val="FF0000"/>
                </a:solidFill>
              </a:rPr>
              <a:t> </a:t>
            </a:r>
            <a:r>
              <a:rPr lang="en-GB" altLang="cs-CZ" sz="3300" dirty="0" err="1">
                <a:solidFill>
                  <a:srgbClr val="FF0000"/>
                </a:solidFill>
              </a:rPr>
              <a:t>po</a:t>
            </a:r>
            <a:r>
              <a:rPr lang="en-GB" altLang="cs-CZ" sz="3300" dirty="0">
                <a:solidFill>
                  <a:srgbClr val="FF0000"/>
                </a:solidFill>
              </a:rPr>
              <a:t> </a:t>
            </a:r>
            <a:r>
              <a:rPr lang="en-GB" altLang="cs-CZ" sz="3300" dirty="0" err="1">
                <a:solidFill>
                  <a:srgbClr val="FF0000"/>
                </a:solidFill>
              </a:rPr>
              <a:t>skončení</a:t>
            </a:r>
            <a:r>
              <a:rPr lang="en-GB" altLang="cs-CZ" sz="3300" dirty="0">
                <a:solidFill>
                  <a:srgbClr val="FF0000"/>
                </a:solidFill>
              </a:rPr>
              <a:t> </a:t>
            </a:r>
            <a:r>
              <a:rPr lang="en-GB" altLang="cs-CZ" sz="3300" dirty="0" err="1">
                <a:solidFill>
                  <a:srgbClr val="FF0000"/>
                </a:solidFill>
              </a:rPr>
              <a:t>zdaňovacího</a:t>
            </a:r>
            <a:r>
              <a:rPr lang="en-GB" altLang="cs-CZ" sz="3300" dirty="0">
                <a:solidFill>
                  <a:srgbClr val="FF0000"/>
                </a:solidFill>
              </a:rPr>
              <a:t> </a:t>
            </a:r>
            <a:r>
              <a:rPr lang="en-GB" altLang="cs-CZ" sz="3300" dirty="0" err="1">
                <a:solidFill>
                  <a:srgbClr val="FF0000"/>
                </a:solidFill>
              </a:rPr>
              <a:t>období</a:t>
            </a:r>
            <a:r>
              <a:rPr lang="cs-CZ" altLang="cs-CZ" sz="3300" dirty="0">
                <a:solidFill>
                  <a:srgbClr val="FF0000"/>
                </a:solidFill>
              </a:rPr>
              <a:t>- 1.4.</a:t>
            </a:r>
            <a:endParaRPr lang="en-GB" altLang="cs-CZ" sz="3300" dirty="0">
              <a:solidFill>
                <a:srgbClr val="FF0000"/>
              </a:solidFill>
            </a:endParaRP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solidFill>
                  <a:srgbClr val="FF0000"/>
                </a:solidFill>
              </a:rPr>
              <a:t> </a:t>
            </a:r>
            <a:r>
              <a:rPr lang="cs-CZ" altLang="cs-CZ" sz="2500" dirty="0">
                <a:solidFill>
                  <a:srgbClr val="FF0000"/>
                </a:solidFill>
              </a:rPr>
              <a:t>  </a:t>
            </a:r>
            <a:r>
              <a:rPr lang="en-GB" altLang="cs-CZ" sz="2500" dirty="0" err="1">
                <a:solidFill>
                  <a:srgbClr val="FF0000"/>
                </a:solidFill>
              </a:rPr>
              <a:t>pokud</a:t>
            </a:r>
            <a:r>
              <a:rPr lang="en-GB" altLang="cs-CZ" sz="2500" dirty="0">
                <a:solidFill>
                  <a:srgbClr val="FF0000"/>
                </a:solidFill>
              </a:rPr>
              <a:t> je </a:t>
            </a:r>
            <a:r>
              <a:rPr lang="en-GB" altLang="cs-CZ" sz="2500" dirty="0" err="1">
                <a:solidFill>
                  <a:srgbClr val="FF0000"/>
                </a:solidFill>
              </a:rPr>
              <a:t>poslední</a:t>
            </a:r>
            <a:r>
              <a:rPr lang="en-GB" altLang="cs-CZ" sz="2500" dirty="0">
                <a:solidFill>
                  <a:srgbClr val="FF0000"/>
                </a:solidFill>
              </a:rPr>
              <a:t> </a:t>
            </a:r>
            <a:r>
              <a:rPr lang="en-GB" altLang="cs-CZ" sz="2500" dirty="0" err="1">
                <a:solidFill>
                  <a:srgbClr val="FF0000"/>
                </a:solidFill>
              </a:rPr>
              <a:t>známá</a:t>
            </a:r>
            <a:r>
              <a:rPr lang="en-GB" altLang="cs-CZ" sz="2500" dirty="0">
                <a:solidFill>
                  <a:srgbClr val="FF0000"/>
                </a:solidFill>
              </a:rPr>
              <a:t> </a:t>
            </a:r>
            <a:r>
              <a:rPr lang="en-GB" altLang="cs-CZ" sz="2500" dirty="0" err="1">
                <a:solidFill>
                  <a:srgbClr val="FF0000"/>
                </a:solidFill>
              </a:rPr>
              <a:t>daňová</a:t>
            </a:r>
            <a:r>
              <a:rPr lang="en-GB" altLang="cs-CZ" sz="2500" dirty="0">
                <a:solidFill>
                  <a:srgbClr val="FF0000"/>
                </a:solidFill>
              </a:rPr>
              <a:t> </a:t>
            </a:r>
            <a:r>
              <a:rPr lang="en-GB" altLang="cs-CZ" sz="2500" dirty="0" err="1">
                <a:solidFill>
                  <a:srgbClr val="FF0000"/>
                </a:solidFill>
              </a:rPr>
              <a:t>povinnost</a:t>
            </a:r>
            <a:r>
              <a:rPr lang="en-GB" altLang="cs-CZ" sz="2500" dirty="0">
                <a:solidFill>
                  <a:srgbClr val="FF0000"/>
                </a:solidFill>
              </a:rPr>
              <a:t> </a:t>
            </a:r>
            <a:r>
              <a:rPr lang="en-GB" altLang="cs-CZ" sz="2500" dirty="0" err="1">
                <a:solidFill>
                  <a:srgbClr val="FF0000"/>
                </a:solidFill>
              </a:rPr>
              <a:t>větší</a:t>
            </a:r>
            <a:r>
              <a:rPr lang="en-GB" altLang="cs-CZ" sz="2500" dirty="0">
                <a:solidFill>
                  <a:srgbClr val="FF0000"/>
                </a:solidFill>
              </a:rPr>
              <a:t> </a:t>
            </a:r>
            <a:r>
              <a:rPr lang="en-GB" altLang="cs-CZ" sz="2500" dirty="0" err="1">
                <a:solidFill>
                  <a:srgbClr val="FF0000"/>
                </a:solidFill>
              </a:rPr>
              <a:t>jak</a:t>
            </a:r>
            <a:r>
              <a:rPr lang="en-GB" altLang="cs-CZ" sz="2500" dirty="0">
                <a:solidFill>
                  <a:srgbClr val="FF0000"/>
                </a:solidFill>
              </a:rPr>
              <a:t> 30 000,- </a:t>
            </a:r>
            <a:r>
              <a:rPr lang="en-GB" altLang="cs-CZ" sz="2500" dirty="0" err="1">
                <a:solidFill>
                  <a:srgbClr val="FF0000"/>
                </a:solidFill>
              </a:rPr>
              <a:t>Kč</a:t>
            </a:r>
            <a:r>
              <a:rPr lang="en-GB" altLang="cs-CZ" sz="2500" dirty="0">
                <a:solidFill>
                  <a:srgbClr val="FF0000"/>
                </a:solidFill>
              </a:rPr>
              <a:t> </a:t>
            </a:r>
            <a:r>
              <a:rPr lang="en-GB" altLang="cs-CZ" sz="2500" dirty="0" err="1">
                <a:solidFill>
                  <a:srgbClr val="FF0000"/>
                </a:solidFill>
              </a:rPr>
              <a:t>musí</a:t>
            </a:r>
            <a:r>
              <a:rPr lang="en-GB" altLang="cs-CZ" sz="2500" dirty="0">
                <a:solidFill>
                  <a:srgbClr val="FF0000"/>
                </a:solidFill>
              </a:rPr>
              <a:t> </a:t>
            </a:r>
            <a:r>
              <a:rPr lang="en-GB" altLang="cs-CZ" sz="2500" dirty="0" err="1">
                <a:solidFill>
                  <a:srgbClr val="FF0000"/>
                </a:solidFill>
              </a:rPr>
              <a:t>poplatník</a:t>
            </a:r>
            <a:r>
              <a:rPr lang="en-GB" altLang="cs-CZ" sz="2500" dirty="0">
                <a:solidFill>
                  <a:srgbClr val="FF0000"/>
                </a:solidFill>
              </a:rPr>
              <a:t> </a:t>
            </a:r>
            <a:r>
              <a:rPr lang="en-GB" altLang="cs-CZ" sz="2500" dirty="0" err="1">
                <a:solidFill>
                  <a:srgbClr val="FF0000"/>
                </a:solidFill>
              </a:rPr>
              <a:t>platit</a:t>
            </a:r>
            <a:r>
              <a:rPr lang="cs-CZ" altLang="cs-CZ" sz="2500" dirty="0">
                <a:solidFill>
                  <a:srgbClr val="FF0000"/>
                </a:solidFill>
              </a:rPr>
              <a:t> zálohy</a:t>
            </a:r>
            <a:endParaRPr lang="en-GB" altLang="cs-CZ" sz="2500" dirty="0">
              <a:solidFill>
                <a:srgbClr val="FFFF00"/>
              </a:solidFill>
            </a:endParaRPr>
          </a:p>
        </p:txBody>
      </p:sp>
    </p:spTree>
    <p:extLst>
      <p:ext uri="{BB962C8B-B14F-4D97-AF65-F5344CB8AC3E}">
        <p14:creationId xmlns:p14="http://schemas.microsoft.com/office/powerpoint/2010/main" val="890889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111619" name="Zástupný symbol pro obsah 2"/>
          <p:cNvSpPr>
            <a:spLocks noGrp="1"/>
          </p:cNvSpPr>
          <p:nvPr>
            <p:ph idx="4294967295"/>
          </p:nvPr>
        </p:nvSpPr>
        <p:spPr/>
        <p:txBody>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ZÁLOHY</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30 000,- </a:t>
            </a:r>
            <a:r>
              <a:rPr lang="cs-CZ" altLang="cs-CZ" dirty="0"/>
              <a:t>Kč     </a:t>
            </a:r>
            <a:r>
              <a:rPr lang="en-GB" altLang="cs-CZ" dirty="0"/>
              <a:t>-  </a:t>
            </a:r>
            <a:r>
              <a:rPr lang="cs-CZ" altLang="cs-CZ" dirty="0"/>
              <a:t>  </a:t>
            </a:r>
            <a:r>
              <a:rPr lang="en-GB" altLang="cs-CZ" dirty="0"/>
              <a:t>150 000,- </a:t>
            </a:r>
            <a:r>
              <a:rPr lang="en-GB" altLang="cs-CZ" dirty="0" err="1"/>
              <a:t>Kč</a:t>
            </a:r>
            <a:r>
              <a:rPr lang="en-GB" altLang="cs-CZ" dirty="0"/>
              <a:t>    do </a:t>
            </a:r>
            <a:r>
              <a:rPr lang="cs-CZ" altLang="cs-CZ" dirty="0"/>
              <a:t>   </a:t>
            </a:r>
            <a:r>
              <a:rPr lang="en-GB" altLang="cs-CZ" dirty="0"/>
              <a:t>15.6.     15.12</a:t>
            </a:r>
            <a:r>
              <a:rPr lang="cs-CZ" altLang="cs-CZ" dirty="0"/>
              <a:t>.</a:t>
            </a:r>
            <a:r>
              <a:rPr lang="en-GB" altLang="cs-CZ" dirty="0"/>
              <a:t> </a:t>
            </a:r>
            <a:endParaRPr lang="cs-CZ"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nad </a:t>
            </a:r>
            <a:r>
              <a:rPr lang="en-GB" altLang="cs-CZ" dirty="0"/>
              <a:t>150 000,-  </a:t>
            </a:r>
            <a:r>
              <a:rPr lang="cs-CZ" altLang="cs-CZ" dirty="0"/>
              <a:t>…</a:t>
            </a:r>
            <a:r>
              <a:rPr lang="en-GB" altLang="cs-CZ" dirty="0"/>
              <a:t>15.3  15.6.  15.9.   15.12.</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dirty="0"/>
          </a:p>
        </p:txBody>
      </p:sp>
    </p:spTree>
    <p:extLst>
      <p:ext uri="{BB962C8B-B14F-4D97-AF65-F5344CB8AC3E}">
        <p14:creationId xmlns:p14="http://schemas.microsoft.com/office/powerpoint/2010/main" val="6414074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385888" y="519113"/>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Historie</a:t>
            </a:r>
          </a:p>
        </p:txBody>
      </p:sp>
      <p:sp>
        <p:nvSpPr>
          <p:cNvPr id="13315" name="Rectangle 3"/>
          <p:cNvSpPr>
            <a:spLocks noGrp="1" noChangeArrowheads="1"/>
          </p:cNvSpPr>
          <p:nvPr>
            <p:ph type="body" idx="4294967295"/>
          </p:nvPr>
        </p:nvSpPr>
        <p:spPr>
          <a:xfrm>
            <a:off x="533400" y="2100263"/>
            <a:ext cx="8153400" cy="4167424"/>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Rozvoj</a:t>
            </a:r>
            <a:r>
              <a:rPr lang="en-GB" altLang="cs-CZ" b="1" i="1" u="sng" dirty="0">
                <a:solidFill>
                  <a:schemeClr val="tx2"/>
                </a:solidFill>
              </a:rPr>
              <a:t> </a:t>
            </a:r>
            <a:r>
              <a:rPr lang="en-GB" altLang="cs-CZ" b="1" i="1" u="sng" dirty="0" err="1">
                <a:solidFill>
                  <a:schemeClr val="tx2"/>
                </a:solidFill>
              </a:rPr>
              <a:t>daňové</a:t>
            </a:r>
            <a:r>
              <a:rPr lang="en-GB" altLang="cs-CZ" b="1" i="1" u="sng" dirty="0">
                <a:solidFill>
                  <a:schemeClr val="tx2"/>
                </a:solidFill>
              </a:rPr>
              <a:t> </a:t>
            </a:r>
            <a:r>
              <a:rPr lang="en-GB" altLang="cs-CZ" b="1" i="1" u="sng" dirty="0" err="1">
                <a:solidFill>
                  <a:schemeClr val="tx2"/>
                </a:solidFill>
              </a:rPr>
              <a:t>soustavy</a:t>
            </a:r>
            <a:r>
              <a:rPr lang="en-GB" altLang="cs-CZ" b="1" i="1" dirty="0">
                <a:solidFill>
                  <a:schemeClr val="tx2"/>
                </a:solidFill>
              </a:rPr>
              <a:t>:</a:t>
            </a:r>
            <a:r>
              <a:rPr lang="en-GB" altLang="cs-CZ" dirty="0"/>
              <a:t> </a:t>
            </a:r>
            <a:endParaRPr lang="cs-CZ" altLang="cs-CZ"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Totalita</a:t>
            </a:r>
            <a:r>
              <a:rPr lang="en-GB" altLang="cs-CZ" b="1" i="1" u="sng" dirty="0">
                <a:solidFill>
                  <a:schemeClr val="tx2"/>
                </a:solidFill>
              </a:rPr>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a:t>organizacemi</a:t>
            </a:r>
            <a:r>
              <a:rPr lang="en-GB" altLang="cs-CZ" b="1" dirty="0"/>
              <a:t>    DPPO</a:t>
            </a:r>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u="sng" dirty="0" err="1"/>
              <a:t>daně</a:t>
            </a:r>
            <a:r>
              <a:rPr lang="en-GB" altLang="cs-CZ" b="1" u="sng" dirty="0"/>
              <a:t> </a:t>
            </a:r>
            <a:r>
              <a:rPr lang="en-GB" altLang="cs-CZ" b="1" u="sng" dirty="0" err="1"/>
              <a:t>placené</a:t>
            </a:r>
            <a:r>
              <a:rPr lang="en-GB" altLang="cs-CZ" b="1" u="sng" dirty="0"/>
              <a:t> </a:t>
            </a:r>
            <a:r>
              <a:rPr lang="en-GB" altLang="cs-CZ" b="1" u="sng" dirty="0" err="1"/>
              <a:t>obyvateli</a:t>
            </a:r>
            <a:r>
              <a:rPr lang="en-GB" altLang="cs-CZ" sz="2500" b="1" dirty="0"/>
              <a:t>           </a:t>
            </a:r>
            <a:r>
              <a:rPr lang="en-GB" altLang="cs-CZ" sz="2500" b="1" u="sng" dirty="0"/>
              <a:t>DPFO</a:t>
            </a:r>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1801593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370013" y="548870"/>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a:solidFill>
                  <a:schemeClr val="tx1"/>
                </a:solidFill>
                <a:effectLst>
                  <a:outerShdw blurRad="38100" dist="38100" dir="2700000" algn="tl">
                    <a:srgbClr val="C0C0C0"/>
                  </a:outerShdw>
                </a:effectLst>
              </a:rPr>
              <a:t>Správa</a:t>
            </a:r>
            <a:r>
              <a:rPr lang="en-GB" altLang="cs-CZ" sz="3600" dirty="0">
                <a:solidFill>
                  <a:schemeClr val="tx1"/>
                </a:solidFill>
                <a:effectLst>
                  <a:outerShdw blurRad="38100" dist="38100" dir="2700000" algn="tl">
                    <a:srgbClr val="C0C0C0"/>
                  </a:outerShdw>
                </a:effectLst>
              </a:rPr>
              <a:t> </a:t>
            </a:r>
            <a:r>
              <a:rPr lang="en-GB" altLang="cs-CZ" sz="3600" dirty="0" err="1">
                <a:solidFill>
                  <a:schemeClr val="tx1"/>
                </a:solidFill>
                <a:effectLst>
                  <a:outerShdw blurRad="38100" dist="38100" dir="2700000" algn="tl">
                    <a:srgbClr val="C0C0C0"/>
                  </a:outerShdw>
                </a:effectLst>
              </a:rPr>
              <a:t>daně</a:t>
            </a:r>
            <a:endParaRPr lang="en-GB" altLang="cs-CZ" sz="3600" dirty="0">
              <a:solidFill>
                <a:schemeClr val="tx1"/>
              </a:solidFill>
              <a:effectLst>
                <a:outerShdw blurRad="38100" dist="38100" dir="2700000" algn="tl">
                  <a:srgbClr val="C0C0C0"/>
                </a:outerShdw>
              </a:effectLst>
            </a:endParaRPr>
          </a:p>
        </p:txBody>
      </p:sp>
      <p:sp>
        <p:nvSpPr>
          <p:cNvPr id="112643" name="Rectangle 3"/>
          <p:cNvSpPr>
            <a:spLocks noGrp="1" noChangeArrowheads="1"/>
          </p:cNvSpPr>
          <p:nvPr>
            <p:ph type="body" idx="4294967295"/>
          </p:nvPr>
        </p:nvSpPr>
        <p:spPr>
          <a:xfrm>
            <a:off x="1370013" y="1827213"/>
            <a:ext cx="7315200" cy="17573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solidFill>
                  <a:srgbClr val="FF00FF"/>
                </a:solidFill>
              </a:rPr>
              <a:t>Příslušný FÚ dle bydliště, kde se poplatník převážně zdržuje, přebývá nejvíce dnů v roce</a:t>
            </a:r>
          </a:p>
        </p:txBody>
      </p:sp>
    </p:spTree>
    <p:extLst>
      <p:ext uri="{BB962C8B-B14F-4D97-AF65-F5344CB8AC3E}">
        <p14:creationId xmlns:p14="http://schemas.microsoft.com/office/powerpoint/2010/main" val="19149744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068388" y="74613"/>
            <a:ext cx="7543800" cy="14319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cs-CZ">
                <a:solidFill>
                  <a:srgbClr val="FF00FF"/>
                </a:solidFill>
              </a:rPr>
              <a:t>Daň stanovená paušální částkou</a:t>
            </a:r>
          </a:p>
        </p:txBody>
      </p:sp>
      <p:sp>
        <p:nvSpPr>
          <p:cNvPr id="114691" name="Rectangle 3"/>
          <p:cNvSpPr>
            <a:spLocks noGrp="1" noChangeArrowheads="1"/>
          </p:cNvSpPr>
          <p:nvPr>
            <p:ph type="body" idx="1"/>
          </p:nvPr>
        </p:nvSpPr>
        <p:spPr>
          <a:xfrm>
            <a:off x="1058863" y="2252663"/>
            <a:ext cx="7566025" cy="44751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Sjednaná daň</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Poplatník musí požádat do 31. ledna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Další podmínky – P pouze z podnikání</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není plátce DPH</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nezdaňuje zvláštní sazb.</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obrat/3zdaň. období nepřesáhne  částku 5 000 000,-Kč</a:t>
            </a:r>
          </a:p>
        </p:txBody>
      </p:sp>
    </p:spTree>
    <p:extLst>
      <p:ext uri="{BB962C8B-B14F-4D97-AF65-F5344CB8AC3E}">
        <p14:creationId xmlns:p14="http://schemas.microsoft.com/office/powerpoint/2010/main" val="3442544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2195513" y="374650"/>
            <a:ext cx="6427787" cy="14319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cs-CZ">
                <a:solidFill>
                  <a:srgbClr val="FF00FF"/>
                </a:solidFill>
              </a:rPr>
              <a:t>Daň stanovená paušální částkou</a:t>
            </a:r>
          </a:p>
        </p:txBody>
      </p:sp>
      <p:sp>
        <p:nvSpPr>
          <p:cNvPr id="116739" name="Rectangle 3"/>
          <p:cNvSpPr>
            <a:spLocks noGrp="1" noChangeArrowheads="1"/>
          </p:cNvSpPr>
          <p:nvPr>
            <p:ph type="body" idx="1"/>
          </p:nvPr>
        </p:nvSpPr>
        <p:spPr>
          <a:xfrm>
            <a:off x="457200" y="1905000"/>
            <a:ext cx="8229600" cy="51625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Poplatník – Žádost + P , V </a:t>
            </a:r>
          </a:p>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Daň nesmí být menší jak 600,-Kč</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Splatnost daně 15. prosince</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SD může o paušální dani rozhodovat –</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-stanovit</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-zrušit</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p:txBody>
      </p:sp>
    </p:spTree>
    <p:extLst>
      <p:ext uri="{BB962C8B-B14F-4D97-AF65-F5344CB8AC3E}">
        <p14:creationId xmlns:p14="http://schemas.microsoft.com/office/powerpoint/2010/main" val="384302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71488" y="611188"/>
            <a:ext cx="8216900" cy="125095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marL="341313" indent="-341313" defTabSz="449263" eaLnBrk="1" hangingPunct="1">
              <a:spcBef>
                <a:spcPts val="800"/>
              </a:spcBef>
              <a:buClr>
                <a:srgbClr val="FFCC00"/>
              </a:buClr>
              <a:buSzPct val="12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4100">
                <a:solidFill>
                  <a:srgbClr val="000000"/>
                </a:solidFill>
                <a:effectLst>
                  <a:outerShdw blurRad="38100" dist="38100" dir="2700000" algn="tl">
                    <a:srgbClr val="FFFFFF"/>
                  </a:outerShdw>
                </a:effectLst>
                <a:latin typeface="Verdana" pitchFamily="34" charset="0"/>
              </a:rPr>
              <a:t>       </a:t>
            </a:r>
            <a:r>
              <a:rPr lang="en-GB" altLang="cs-CZ" sz="4100">
                <a:solidFill>
                  <a:schemeClr val="tx1"/>
                </a:solidFill>
                <a:latin typeface="Verdana" pitchFamily="34" charset="0"/>
              </a:rPr>
              <a:t>Daň z příjmů fyzických osob</a:t>
            </a:r>
            <a:r>
              <a:rPr lang="cs-CZ" altLang="cs-CZ" sz="4100">
                <a:solidFill>
                  <a:schemeClr val="tx1"/>
                </a:solidFill>
                <a:latin typeface="Verdana" pitchFamily="34" charset="0"/>
              </a:rPr>
              <a:t> a její významné změny </a:t>
            </a:r>
            <a:endParaRPr lang="en-GB" altLang="cs-CZ" sz="4100">
              <a:solidFill>
                <a:schemeClr val="tx1"/>
              </a:solidFill>
              <a:latin typeface="Verdana" pitchFamily="34" charset="0"/>
            </a:endParaRPr>
          </a:p>
        </p:txBody>
      </p:sp>
      <p:sp>
        <p:nvSpPr>
          <p:cNvPr id="118787" name="Rectangle 3"/>
          <p:cNvSpPr>
            <a:spLocks noGrp="1" noChangeArrowheads="1"/>
          </p:cNvSpPr>
          <p:nvPr>
            <p:ph type="body" idx="1"/>
          </p:nvPr>
        </p:nvSpPr>
        <p:spPr>
          <a:xfrm>
            <a:off x="892175" y="2022475"/>
            <a:ext cx="7764463" cy="471805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Dílčí a relativně nepodstatné změny v </a:t>
            </a:r>
            <a:r>
              <a:rPr lang="en-GB" altLang="cs-CZ">
                <a:solidFill>
                  <a:srgbClr val="FF0000"/>
                </a:solidFill>
              </a:rPr>
              <a:t>osvobození; nedochází ke snížení výjimek</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Superhrubá mzda </a:t>
            </a:r>
            <a:endParaRPr lang="cs-CZ" altLang="cs-CZ" sz="3300">
              <a:solidFill>
                <a:srgbClr val="FF0000"/>
              </a:solidFill>
            </a:endParaRP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a:solidFill>
                  <a:srgbClr val="FF0000"/>
                </a:solidFill>
              </a:rPr>
              <a:t>Zr</a:t>
            </a:r>
            <a:r>
              <a:rPr lang="en-GB" altLang="cs-CZ" sz="3300">
                <a:solidFill>
                  <a:srgbClr val="FF0000"/>
                </a:solidFill>
              </a:rPr>
              <a:t>uš</a:t>
            </a:r>
            <a:r>
              <a:rPr lang="cs-CZ" altLang="cs-CZ" sz="3300">
                <a:solidFill>
                  <a:srgbClr val="FF0000"/>
                </a:solidFill>
              </a:rPr>
              <a:t>eno</a:t>
            </a:r>
            <a:r>
              <a:rPr lang="en-GB" altLang="cs-CZ" sz="3300">
                <a:solidFill>
                  <a:srgbClr val="FF0000"/>
                </a:solidFill>
              </a:rPr>
              <a:t> se společné zdanění manželů</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a:solidFill>
                  <a:srgbClr val="FF0000"/>
                </a:solidFill>
              </a:rPr>
              <a:t>Zr</a:t>
            </a:r>
            <a:r>
              <a:rPr lang="en-GB" altLang="cs-CZ" sz="3300">
                <a:solidFill>
                  <a:srgbClr val="FF0000"/>
                </a:solidFill>
              </a:rPr>
              <a:t>uš</a:t>
            </a:r>
            <a:r>
              <a:rPr lang="cs-CZ" altLang="cs-CZ" sz="3300">
                <a:solidFill>
                  <a:srgbClr val="FF0000"/>
                </a:solidFill>
              </a:rPr>
              <a:t>ila</a:t>
            </a:r>
            <a:r>
              <a:rPr lang="en-GB" altLang="cs-CZ" sz="3300">
                <a:solidFill>
                  <a:srgbClr val="FF0000"/>
                </a:solidFill>
              </a:rPr>
              <a:t> se daň za více zdaňovacích období</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Zavádí se rovná daň</a:t>
            </a:r>
            <a:r>
              <a:rPr lang="cs-CZ" altLang="cs-CZ" sz="3300">
                <a:solidFill>
                  <a:srgbClr val="FF0000"/>
                </a:solidFill>
              </a:rPr>
              <a:t> ???</a:t>
            </a:r>
            <a:endParaRPr lang="en-GB" altLang="cs-CZ" sz="3300">
              <a:solidFill>
                <a:srgbClr val="FF0000"/>
              </a:solidFill>
            </a:endParaRPr>
          </a:p>
        </p:txBody>
      </p:sp>
    </p:spTree>
    <p:extLst>
      <p:ext uri="{BB962C8B-B14F-4D97-AF65-F5344CB8AC3E}">
        <p14:creationId xmlns:p14="http://schemas.microsoft.com/office/powerpoint/2010/main" val="1305092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endParaRPr lang="cs-CZ" altLang="cs-CZ"/>
          </a:p>
        </p:txBody>
      </p:sp>
      <p:sp>
        <p:nvSpPr>
          <p:cNvPr id="3" name="Zástupný symbol pro obsah 2"/>
          <p:cNvSpPr>
            <a:spLocks noGrp="1"/>
          </p:cNvSpPr>
          <p:nvPr>
            <p:ph idx="1"/>
          </p:nvPr>
        </p:nvSpPr>
        <p:spPr/>
        <p:txBody>
          <a:bodyPr/>
          <a:lstStyle/>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err="1">
                <a:solidFill>
                  <a:srgbClr val="FF0000"/>
                </a:solidFill>
              </a:rPr>
              <a:t>Zrušení</a:t>
            </a:r>
            <a:r>
              <a:rPr lang="en-GB" altLang="cs-CZ" dirty="0">
                <a:solidFill>
                  <a:srgbClr val="FF0000"/>
                </a:solidFill>
              </a:rPr>
              <a:t> </a:t>
            </a:r>
            <a:r>
              <a:rPr lang="en-GB" altLang="cs-CZ" dirty="0" err="1">
                <a:solidFill>
                  <a:srgbClr val="FF0000"/>
                </a:solidFill>
              </a:rPr>
              <a:t>minimálního</a:t>
            </a:r>
            <a:r>
              <a:rPr lang="en-GB" altLang="cs-CZ" dirty="0">
                <a:solidFill>
                  <a:srgbClr val="FF0000"/>
                </a:solidFill>
              </a:rPr>
              <a:t> </a:t>
            </a:r>
            <a:r>
              <a:rPr lang="en-GB" altLang="cs-CZ" dirty="0" err="1">
                <a:solidFill>
                  <a:srgbClr val="FF0000"/>
                </a:solidFill>
              </a:rPr>
              <a:t>základu</a:t>
            </a:r>
            <a:r>
              <a:rPr lang="en-GB" altLang="cs-CZ" dirty="0">
                <a:solidFill>
                  <a:srgbClr val="FF0000"/>
                </a:solidFill>
              </a:rPr>
              <a:t> </a:t>
            </a:r>
            <a:r>
              <a:rPr lang="en-GB" altLang="cs-CZ" dirty="0" err="1">
                <a:solidFill>
                  <a:srgbClr val="FF0000"/>
                </a:solidFill>
              </a:rPr>
              <a:t>daně</a:t>
            </a:r>
            <a:endParaRPr lang="en-GB" altLang="cs-CZ" dirty="0">
              <a:solidFill>
                <a:srgbClr val="FF0000"/>
              </a:solidFill>
            </a:endParaRP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err="1">
                <a:solidFill>
                  <a:srgbClr val="FF0000"/>
                </a:solidFill>
              </a:rPr>
              <a:t>Rozšíření</a:t>
            </a:r>
            <a:r>
              <a:rPr lang="en-GB" altLang="cs-CZ" dirty="0">
                <a:solidFill>
                  <a:srgbClr val="FF0000"/>
                </a:solidFill>
              </a:rPr>
              <a:t> </a:t>
            </a:r>
            <a:r>
              <a:rPr lang="en-GB" altLang="cs-CZ" dirty="0" err="1">
                <a:solidFill>
                  <a:srgbClr val="FF0000"/>
                </a:solidFill>
              </a:rPr>
              <a:t>okruhu</a:t>
            </a:r>
            <a:r>
              <a:rPr lang="en-GB" altLang="cs-CZ" dirty="0">
                <a:solidFill>
                  <a:srgbClr val="FF0000"/>
                </a:solidFill>
              </a:rPr>
              <a:t> </a:t>
            </a:r>
            <a:r>
              <a:rPr lang="en-GB" altLang="cs-CZ" dirty="0" err="1">
                <a:solidFill>
                  <a:srgbClr val="FF0000"/>
                </a:solidFill>
              </a:rPr>
              <a:t>závazného</a:t>
            </a:r>
            <a:r>
              <a:rPr lang="en-GB" altLang="cs-CZ" dirty="0">
                <a:solidFill>
                  <a:srgbClr val="FF0000"/>
                </a:solidFill>
              </a:rPr>
              <a:t> </a:t>
            </a:r>
            <a:r>
              <a:rPr lang="en-GB" altLang="cs-CZ" dirty="0" err="1">
                <a:solidFill>
                  <a:srgbClr val="FF0000"/>
                </a:solidFill>
              </a:rPr>
              <a:t>posouzení</a:t>
            </a:r>
            <a:r>
              <a:rPr lang="cs-CZ" altLang="cs-CZ" dirty="0">
                <a:solidFill>
                  <a:srgbClr val="FF0000"/>
                </a:solidFill>
              </a:rPr>
              <a:t> </a:t>
            </a:r>
          </a:p>
          <a:p>
            <a:pPr marL="0" indent="0" defTabSz="449263" eaLnBrk="1" hangingPunct="1">
              <a:lnSpc>
                <a:spcPct val="92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defTabSz="449263" eaLnBrk="1" hangingPunct="1">
              <a:lnSpc>
                <a:spcPct val="92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a:solidFill>
                  <a:srgbClr val="FF0000"/>
                </a:solidFill>
              </a:rPr>
              <a:t>§ 24a</a:t>
            </a:r>
            <a:r>
              <a:rPr lang="cs-CZ" altLang="cs-CZ" dirty="0">
                <a:solidFill>
                  <a:srgbClr val="FF0000"/>
                </a:solidFill>
              </a:rPr>
              <a:t> </a:t>
            </a:r>
            <a:r>
              <a:rPr lang="en-GB" altLang="cs-CZ" dirty="0" err="1">
                <a:solidFill>
                  <a:srgbClr val="FF0000"/>
                </a:solidFill>
              </a:rPr>
              <a:t>Závazné</a:t>
            </a:r>
            <a:r>
              <a:rPr lang="en-GB" altLang="cs-CZ" dirty="0">
                <a:solidFill>
                  <a:srgbClr val="FF0000"/>
                </a:solidFill>
              </a:rPr>
              <a:t> </a:t>
            </a:r>
            <a:r>
              <a:rPr lang="en-GB" altLang="cs-CZ" dirty="0" err="1">
                <a:solidFill>
                  <a:srgbClr val="FF0000"/>
                </a:solidFill>
              </a:rPr>
              <a:t>posouzení</a:t>
            </a:r>
            <a:r>
              <a:rPr lang="en-GB" altLang="cs-CZ" dirty="0">
                <a:solidFill>
                  <a:srgbClr val="FF0000"/>
                </a:solidFill>
              </a:rPr>
              <a:t> </a:t>
            </a:r>
            <a:r>
              <a:rPr lang="en-GB" altLang="cs-CZ" dirty="0" err="1">
                <a:solidFill>
                  <a:srgbClr val="FF0000"/>
                </a:solidFill>
              </a:rPr>
              <a:t>způsobu</a:t>
            </a:r>
            <a:r>
              <a:rPr lang="en-GB" altLang="cs-CZ" dirty="0">
                <a:solidFill>
                  <a:srgbClr val="FF0000"/>
                </a:solidFill>
              </a:rPr>
              <a:t> </a:t>
            </a:r>
            <a:r>
              <a:rPr lang="en-GB" altLang="cs-CZ" dirty="0" err="1">
                <a:solidFill>
                  <a:srgbClr val="FF0000"/>
                </a:solidFill>
              </a:rPr>
              <a:t>rozdělení</a:t>
            </a:r>
            <a:r>
              <a:rPr lang="en-GB" altLang="cs-CZ" dirty="0">
                <a:solidFill>
                  <a:srgbClr val="FF0000"/>
                </a:solidFill>
              </a:rPr>
              <a:t> </a:t>
            </a:r>
            <a:r>
              <a:rPr lang="en-GB" altLang="cs-CZ" dirty="0" err="1">
                <a:solidFill>
                  <a:srgbClr val="FF0000"/>
                </a:solidFill>
              </a:rPr>
              <a:t>výdajů</a:t>
            </a:r>
            <a:r>
              <a:rPr lang="en-GB" altLang="cs-CZ" dirty="0">
                <a:solidFill>
                  <a:srgbClr val="FF0000"/>
                </a:solidFill>
              </a:rPr>
              <a:t> (</a:t>
            </a:r>
            <a:r>
              <a:rPr lang="en-GB" altLang="cs-CZ" dirty="0" err="1">
                <a:solidFill>
                  <a:srgbClr val="FF0000"/>
                </a:solidFill>
              </a:rPr>
              <a:t>nákladů</a:t>
            </a:r>
            <a:r>
              <a:rPr lang="en-GB" altLang="cs-CZ" dirty="0">
                <a:solidFill>
                  <a:srgbClr val="FF0000"/>
                </a:solidFill>
              </a:rPr>
              <a:t>), </a:t>
            </a:r>
            <a:r>
              <a:rPr lang="en-GB" altLang="cs-CZ" dirty="0" err="1">
                <a:solidFill>
                  <a:srgbClr val="FF0000"/>
                </a:solidFill>
              </a:rPr>
              <a:t>které</a:t>
            </a:r>
            <a:r>
              <a:rPr lang="en-GB" altLang="cs-CZ" dirty="0">
                <a:solidFill>
                  <a:srgbClr val="FF0000"/>
                </a:solidFill>
              </a:rPr>
              <a:t> </a:t>
            </a:r>
            <a:r>
              <a:rPr lang="en-GB" altLang="cs-CZ" dirty="0" err="1">
                <a:solidFill>
                  <a:srgbClr val="FF0000"/>
                </a:solidFill>
              </a:rPr>
              <a:t>nelze</a:t>
            </a:r>
            <a:r>
              <a:rPr lang="en-GB" altLang="cs-CZ" dirty="0">
                <a:solidFill>
                  <a:srgbClr val="FF0000"/>
                </a:solidFill>
              </a:rPr>
              <a:t> </a:t>
            </a:r>
            <a:r>
              <a:rPr lang="en-GB" altLang="cs-CZ" dirty="0" err="1">
                <a:solidFill>
                  <a:srgbClr val="FF0000"/>
                </a:solidFill>
              </a:rPr>
              <a:t>přiřadit</a:t>
            </a:r>
            <a:r>
              <a:rPr lang="en-GB" altLang="cs-CZ" dirty="0">
                <a:solidFill>
                  <a:srgbClr val="FF0000"/>
                </a:solidFill>
              </a:rPr>
              <a:t> </a:t>
            </a:r>
            <a:r>
              <a:rPr lang="en-GB" altLang="cs-CZ" dirty="0" err="1">
                <a:solidFill>
                  <a:srgbClr val="FF0000"/>
                </a:solidFill>
              </a:rPr>
              <a:t>pouze</a:t>
            </a:r>
            <a:r>
              <a:rPr lang="en-GB" altLang="cs-CZ" dirty="0">
                <a:solidFill>
                  <a:srgbClr val="FF0000"/>
                </a:solidFill>
              </a:rPr>
              <a:t> </a:t>
            </a:r>
            <a:r>
              <a:rPr lang="en-GB" altLang="cs-CZ" dirty="0" err="1">
                <a:solidFill>
                  <a:srgbClr val="FF0000"/>
                </a:solidFill>
              </a:rPr>
              <a:t>ke</a:t>
            </a:r>
            <a:r>
              <a:rPr lang="en-GB" altLang="cs-CZ" dirty="0">
                <a:solidFill>
                  <a:srgbClr val="FF0000"/>
                </a:solidFill>
              </a:rPr>
              <a:t> </a:t>
            </a:r>
            <a:r>
              <a:rPr lang="en-GB" altLang="cs-CZ" dirty="0" err="1">
                <a:solidFill>
                  <a:srgbClr val="FF0000"/>
                </a:solidFill>
              </a:rPr>
              <a:t>zdanitelným</a:t>
            </a:r>
            <a:r>
              <a:rPr lang="en-GB" altLang="cs-CZ" dirty="0">
                <a:solidFill>
                  <a:srgbClr val="FF0000"/>
                </a:solidFill>
              </a:rPr>
              <a:t> </a:t>
            </a:r>
            <a:r>
              <a:rPr lang="en-GB" altLang="cs-CZ" dirty="0" err="1">
                <a:solidFill>
                  <a:srgbClr val="FF0000"/>
                </a:solidFill>
              </a:rPr>
              <a:t>příjmům</a:t>
            </a:r>
            <a:endParaRPr lang="cs-CZ" altLang="cs-CZ" dirty="0">
              <a:solidFill>
                <a:srgbClr val="FF0000"/>
              </a:solidFill>
            </a:endParaRPr>
          </a:p>
          <a:p>
            <a:pPr marL="0" indent="0">
              <a:buFontTx/>
              <a:buNone/>
              <a:defRPr/>
            </a:pPr>
            <a:endParaRPr lang="cs-CZ" dirty="0"/>
          </a:p>
        </p:txBody>
      </p:sp>
    </p:spTree>
    <p:extLst>
      <p:ext uri="{BB962C8B-B14F-4D97-AF65-F5344CB8AC3E}">
        <p14:creationId xmlns:p14="http://schemas.microsoft.com/office/powerpoint/2010/main" val="32864451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p:txBody>
          <a:bodyPr/>
          <a:lstStyle/>
          <a:p>
            <a:endParaRPr lang="cs-CZ" altLang="cs-CZ"/>
          </a:p>
        </p:txBody>
      </p:sp>
      <p:sp>
        <p:nvSpPr>
          <p:cNvPr id="121859" name="Zástupný symbol pro obsah 2"/>
          <p:cNvSpPr>
            <a:spLocks noGrp="1"/>
          </p:cNvSpPr>
          <p:nvPr>
            <p:ph idx="1"/>
          </p:nvPr>
        </p:nvSpPr>
        <p:spPr/>
        <p:txBody>
          <a:bodyPr/>
          <a:lstStyle/>
          <a:p>
            <a:r>
              <a:rPr lang="en-GB" altLang="cs-CZ">
                <a:solidFill>
                  <a:srgbClr val="FF0000"/>
                </a:solidFill>
              </a:rPr>
              <a:t>§ 24b</a:t>
            </a:r>
            <a:r>
              <a:rPr lang="cs-CZ" altLang="cs-CZ">
                <a:solidFill>
                  <a:srgbClr val="FF0000"/>
                </a:solidFill>
              </a:rPr>
              <a:t>  </a:t>
            </a:r>
            <a:r>
              <a:rPr lang="en-GB" altLang="cs-CZ">
                <a:solidFill>
                  <a:srgbClr val="FF0000"/>
                </a:solidFill>
              </a:rPr>
              <a:t>Závazné posouzení poměru výdajů (nákladů) spojených s provozem nemovité věci používané zčásti k činnosti, ze které plyne příjem ze samostatné činnosti, anebo k nájmu a zčásti k soukromým účelům, které lze uplatnit jako výdaj (náklad) na dosažení, zajištění a udržení příjmů</a:t>
            </a:r>
          </a:p>
          <a:p>
            <a:endParaRPr lang="cs-CZ" altLang="cs-CZ"/>
          </a:p>
        </p:txBody>
      </p:sp>
    </p:spTree>
    <p:extLst>
      <p:ext uri="{BB962C8B-B14F-4D97-AF65-F5344CB8AC3E}">
        <p14:creationId xmlns:p14="http://schemas.microsoft.com/office/powerpoint/2010/main" val="1837187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114691" name="Zástupný symbol pro obsah 2"/>
          <p:cNvSpPr>
            <a:spLocks noGrp="1"/>
          </p:cNvSpPr>
          <p:nvPr>
            <p:ph idx="4294967295"/>
          </p:nvPr>
        </p:nvSpPr>
        <p:spPr/>
        <p:txBody>
          <a:bodyPr/>
          <a:lstStyle/>
          <a:p>
            <a:pPr eaLnBrk="1" hangingPunct="1">
              <a:buFont typeface="Wingdings" charset="2"/>
              <a:buNone/>
            </a:pPr>
            <a:r>
              <a:rPr lang="cs-CZ" altLang="cs-CZ" sz="6800" b="1"/>
              <a:t>Daň z příjmů právnických osob</a:t>
            </a:r>
          </a:p>
        </p:txBody>
      </p:sp>
    </p:spTree>
    <p:extLst>
      <p:ext uri="{BB962C8B-B14F-4D97-AF65-F5344CB8AC3E}">
        <p14:creationId xmlns:p14="http://schemas.microsoft.com/office/powerpoint/2010/main" val="63236322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Daň z příjmů právnických osob</a:t>
            </a:r>
          </a:p>
        </p:txBody>
      </p:sp>
      <p:sp>
        <p:nvSpPr>
          <p:cNvPr id="115715" name="Zástupný symbol pro obsah 2"/>
          <p:cNvSpPr>
            <a:spLocks noGrp="1"/>
          </p:cNvSpPr>
          <p:nvPr>
            <p:ph idx="4294967295"/>
          </p:nvPr>
        </p:nvSpPr>
        <p:spPr/>
        <p:txBody>
          <a:bodyPr/>
          <a:lstStyle/>
          <a:p>
            <a:pPr eaLnBrk="1" hangingPunct="1"/>
            <a:r>
              <a:rPr lang="cs-CZ" altLang="cs-CZ" b="1"/>
              <a:t>Poplatníci daně z příjmů právnických osob</a:t>
            </a:r>
          </a:p>
          <a:p>
            <a:pPr eaLnBrk="1" hangingPunct="1">
              <a:buFont typeface="Wingdings" charset="2"/>
              <a:buNone/>
            </a:pPr>
            <a:r>
              <a:rPr lang="cs-CZ" altLang="cs-CZ" b="1"/>
              <a:t>a) právnická osoba,</a:t>
            </a:r>
          </a:p>
          <a:p>
            <a:pPr eaLnBrk="1" hangingPunct="1">
              <a:buFont typeface="Wingdings" charset="2"/>
              <a:buNone/>
            </a:pPr>
            <a:r>
              <a:rPr lang="cs-CZ" altLang="cs-CZ" b="1"/>
              <a:t>b) organizační složka státu,</a:t>
            </a:r>
          </a:p>
          <a:p>
            <a:pPr eaLnBrk="1" hangingPunct="1">
              <a:buFont typeface="Wingdings" charset="2"/>
              <a:buNone/>
            </a:pPr>
            <a:r>
              <a:rPr lang="cs-CZ" altLang="cs-CZ" b="1"/>
              <a:t>c) podílový fond</a:t>
            </a:r>
          </a:p>
          <a:p>
            <a:pPr eaLnBrk="1" hangingPunct="1">
              <a:buFont typeface="Wingdings" charset="2"/>
              <a:buNone/>
            </a:pPr>
            <a:r>
              <a:rPr lang="cs-CZ" altLang="cs-CZ" b="1"/>
              <a:t>d) podfond akciové společnosti s proměnným základním kapitálem</a:t>
            </a:r>
          </a:p>
          <a:p>
            <a:pPr eaLnBrk="1" hangingPunct="1">
              <a:buFont typeface="Wingdings" charset="2"/>
              <a:buNone/>
            </a:pPr>
            <a:r>
              <a:rPr lang="cs-CZ" altLang="cs-CZ" b="1"/>
              <a:t>e) fond penzijní společnosti</a:t>
            </a:r>
          </a:p>
          <a:p>
            <a:pPr eaLnBrk="1" hangingPunct="1">
              <a:buFont typeface="Wingdings" charset="2"/>
              <a:buNone/>
            </a:pPr>
            <a:r>
              <a:rPr lang="cs-CZ" altLang="cs-CZ" b="1"/>
              <a:t>f) svěřenský fond podle OZ</a:t>
            </a:r>
          </a:p>
          <a:p>
            <a:pPr eaLnBrk="1" hangingPunct="1">
              <a:buFont typeface="Wingdings" charset="2"/>
              <a:buNone/>
            </a:pPr>
            <a:r>
              <a:rPr lang="cs-CZ" altLang="cs-CZ" b="1"/>
              <a:t>g) jednotka-poplatník.</a:t>
            </a:r>
          </a:p>
          <a:p>
            <a:pPr eaLnBrk="1" hangingPunct="1">
              <a:buFont typeface="Wingdings" charset="2"/>
              <a:buNone/>
            </a:pPr>
            <a:endParaRPr lang="cs-CZ" altLang="cs-CZ" b="1"/>
          </a:p>
        </p:txBody>
      </p:sp>
    </p:spTree>
    <p:extLst>
      <p:ext uri="{BB962C8B-B14F-4D97-AF65-F5344CB8AC3E}">
        <p14:creationId xmlns:p14="http://schemas.microsoft.com/office/powerpoint/2010/main" val="23222080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Rezidenti a nerezidenti.</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6739" name="Zástupný symbol pro obsah 2"/>
          <p:cNvSpPr>
            <a:spLocks noGrp="1"/>
          </p:cNvSpPr>
          <p:nvPr>
            <p:ph idx="4294967295"/>
          </p:nvPr>
        </p:nvSpPr>
        <p:spPr/>
        <p:txBody>
          <a:bodyPr/>
          <a:lstStyle/>
          <a:p>
            <a:pPr eaLnBrk="1" hangingPunct="1"/>
            <a:r>
              <a:rPr lang="cs-CZ" altLang="cs-CZ" b="1" u="sng"/>
              <a:t>Rezident</a:t>
            </a:r>
            <a:r>
              <a:rPr lang="cs-CZ" altLang="cs-CZ" b="1"/>
              <a:t>i mají na území České republiky své sídlo nebo místo svého vedení- adresa místa, ze kterého je poplatník řízen -</a:t>
            </a:r>
            <a:r>
              <a:rPr lang="cs-CZ" altLang="cs-CZ" b="1" i="1" u="sng"/>
              <a:t>mají daňovou povinnost, na příjmy plynoucí ze zdroje na území ČR, tak i na příjmy plynoucí ze zdrojů v zahraničí</a:t>
            </a:r>
            <a:r>
              <a:rPr lang="cs-CZ" altLang="cs-CZ" b="1" i="1"/>
              <a:t>. 	</a:t>
            </a:r>
          </a:p>
        </p:txBody>
      </p:sp>
    </p:spTree>
    <p:extLst>
      <p:ext uri="{BB962C8B-B14F-4D97-AF65-F5344CB8AC3E}">
        <p14:creationId xmlns:p14="http://schemas.microsoft.com/office/powerpoint/2010/main" val="957199001"/>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endParaRPr lang="cs-CZ" altLang="cs-CZ"/>
          </a:p>
        </p:txBody>
      </p:sp>
      <p:sp>
        <p:nvSpPr>
          <p:cNvPr id="117763" name="Rectangle 3"/>
          <p:cNvSpPr>
            <a:spLocks noGrp="1" noChangeArrowheads="1"/>
          </p:cNvSpPr>
          <p:nvPr>
            <p:ph type="body" idx="1"/>
          </p:nvPr>
        </p:nvSpPr>
        <p:spPr/>
        <p:txBody>
          <a:bodyPr/>
          <a:lstStyle/>
          <a:p>
            <a:pPr eaLnBrk="1" hangingPunct="1"/>
            <a:r>
              <a:rPr lang="cs-CZ" altLang="cs-CZ" b="1" u="sng"/>
              <a:t>Nerezidenti</a:t>
            </a:r>
            <a:r>
              <a:rPr lang="cs-CZ" altLang="cs-CZ" b="1"/>
              <a:t>, pokud nemají na území České republiky své sídlo nebo to o nich stanoví mezinárodní smlouvy, daňovou povinnost, ze zdrojů na území ČR.</a:t>
            </a:r>
          </a:p>
          <a:p>
            <a:pPr eaLnBrk="1" hangingPunct="1"/>
            <a:endParaRPr lang="cs-CZ" altLang="cs-CZ" b="1"/>
          </a:p>
          <a:p>
            <a:pPr eaLnBrk="1" hangingPunct="1"/>
            <a:endParaRPr lang="cs-CZ" altLang="cs-CZ" b="1"/>
          </a:p>
        </p:txBody>
      </p:sp>
    </p:spTree>
    <p:extLst>
      <p:ext uri="{BB962C8B-B14F-4D97-AF65-F5344CB8AC3E}">
        <p14:creationId xmlns:p14="http://schemas.microsoft.com/office/powerpoint/2010/main" val="843610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61963" y="782638"/>
            <a:ext cx="8377237"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effectLst>
                  <a:outerShdw blurRad="38100" dist="38100" dir="2700000" algn="tl">
                    <a:srgbClr val="C0C0C0"/>
                  </a:outerShdw>
                </a:effectLst>
              </a:rPr>
              <a:t>Daně placené obyvatelstvem</a:t>
            </a:r>
          </a:p>
        </p:txBody>
      </p:sp>
      <p:sp>
        <p:nvSpPr>
          <p:cNvPr id="15363" name="Rectangle 3"/>
          <p:cNvSpPr>
            <a:spLocks noGrp="1" noChangeArrowheads="1"/>
          </p:cNvSpPr>
          <p:nvPr>
            <p:ph type="body" idx="4294967295"/>
          </p:nvPr>
        </p:nvSpPr>
        <p:spPr>
          <a:xfrm>
            <a:off x="1370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1349864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 poplatník</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p:txBody>
          <a:bodyPr/>
          <a:lstStyle/>
          <a:p>
            <a:pPr eaLnBrk="1" hangingPunct="1"/>
            <a:r>
              <a:rPr lang="cs-CZ" altLang="cs-CZ" b="1"/>
              <a:t>Veřejně prospěšným poplatníkem je poplatník, který v souladu se svým zakladatelským právním jednáním, statutem, stanovami, zákonem nebo rozhodnutím orgánu veřejné moci jako svou hlavní činnost vykonává činnost, která </a:t>
            </a:r>
            <a:r>
              <a:rPr lang="cs-CZ" altLang="cs-CZ" b="1" u="sng"/>
              <a:t>není podnikáním</a:t>
            </a:r>
            <a:r>
              <a:rPr lang="cs-CZ" altLang="cs-CZ" b="1"/>
              <a:t>.</a:t>
            </a:r>
          </a:p>
          <a:p>
            <a:pPr eaLnBrk="1" hangingPunct="1">
              <a:buFont typeface="Wingdings" charset="2"/>
              <a:buNone/>
            </a:pPr>
            <a:endParaRPr lang="cs-CZ" altLang="cs-CZ" b="1"/>
          </a:p>
        </p:txBody>
      </p:sp>
    </p:spTree>
    <p:extLst>
      <p:ext uri="{BB962C8B-B14F-4D97-AF65-F5344CB8AC3E}">
        <p14:creationId xmlns:p14="http://schemas.microsoft.com/office/powerpoint/2010/main" val="868417416"/>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71</a:t>
            </a:fld>
            <a:endParaRPr lang="cs-CZ" altLang="cs-CZ" dirty="0"/>
          </a:p>
        </p:txBody>
      </p:sp>
      <p:sp>
        <p:nvSpPr>
          <p:cNvPr id="4" name="Obdélník 3"/>
          <p:cNvSpPr/>
          <p:nvPr/>
        </p:nvSpPr>
        <p:spPr>
          <a:xfrm>
            <a:off x="2286000" y="-17115085"/>
            <a:ext cx="4572000" cy="22990909"/>
          </a:xfrm>
          <a:prstGeom prst="rect">
            <a:avLst/>
          </a:prstGeom>
        </p:spPr>
        <p:txBody>
          <a:bodyPr>
            <a:spAutoFit/>
          </a:bodyPr>
          <a:lstStyle/>
          <a:p>
            <a:r>
              <a:rPr lang="cs-CZ" dirty="0"/>
              <a:t>Ze souvisejících předpisů, a zejména z úpravy </a:t>
            </a:r>
            <a:r>
              <a:rPr lang="cs-CZ" dirty="0" err="1"/>
              <a:t>obč</a:t>
            </a:r>
            <a:r>
              <a:rPr lang="cs-CZ" dirty="0"/>
              <a:t>. zák., potom vyplývá, že veřejně prospěšným poplatníkem je zejména:</a:t>
            </a:r>
          </a:p>
          <a:p>
            <a:r>
              <a:rPr lang="cs-CZ" dirty="0"/>
              <a:t>- zájmové sdružení právnických osob, pokud není zřízeno za účelem podnikání; jak vyplývá z § 3051 </a:t>
            </a:r>
            <a:r>
              <a:rPr lang="cs-CZ" dirty="0" err="1"/>
              <a:t>obč</a:t>
            </a:r>
            <a:r>
              <a:rPr lang="cs-CZ" dirty="0"/>
              <a:t>. zák., zájmová sdružení právnických osob vzniklá podle dosavadních právních předpisů se i nadále řídí dosavadními právními předpisy, tedy zák. č. 40/1964 Sb.; zájmové sdružení právnických osob má právo změnit svoji právní formu na spolek podle </a:t>
            </a:r>
            <a:r>
              <a:rPr lang="cs-CZ" dirty="0" err="1"/>
              <a:t>obč</a:t>
            </a:r>
            <a:r>
              <a:rPr lang="cs-CZ" dirty="0"/>
              <a:t>. zák.,</a:t>
            </a:r>
          </a:p>
          <a:p>
            <a:r>
              <a:rPr lang="cs-CZ" dirty="0"/>
              <a:t> </a:t>
            </a:r>
          </a:p>
          <a:p>
            <a:r>
              <a:rPr lang="cs-CZ" dirty="0"/>
              <a:t>- spolek, který je upraven § 214 a násl. </a:t>
            </a:r>
            <a:r>
              <a:rPr lang="cs-CZ" dirty="0" err="1"/>
              <a:t>obč</a:t>
            </a:r>
            <a:r>
              <a:rPr lang="cs-CZ" dirty="0"/>
              <a:t>. zák.,</a:t>
            </a:r>
          </a:p>
          <a:p>
            <a:r>
              <a:rPr lang="cs-CZ" dirty="0"/>
              <a:t> </a:t>
            </a:r>
          </a:p>
          <a:p>
            <a:r>
              <a:rPr lang="cs-CZ" dirty="0"/>
              <a:t>- odborová organizace; z § 3046 </a:t>
            </a:r>
            <a:r>
              <a:rPr lang="cs-CZ" dirty="0" err="1"/>
              <a:t>obč</a:t>
            </a:r>
            <a:r>
              <a:rPr lang="cs-CZ" dirty="0"/>
              <a:t>. zák. vyplývá, že odborová organizace, organizace zaměstnavatelů včetně organizací mezinárodních a jejich organizační jednotky evidované podle zák. o sdružování v pol. stranách se považují za odborové organizace, organizace zaměstnavatelů, mezinárodní odborové organizace a jejich pobočné organizace podle </a:t>
            </a:r>
            <a:r>
              <a:rPr lang="cs-CZ" dirty="0" err="1"/>
              <a:t>obč</a:t>
            </a:r>
            <a:r>
              <a:rPr lang="cs-CZ" dirty="0"/>
              <a:t>. zák.,</a:t>
            </a:r>
          </a:p>
          <a:p>
            <a:r>
              <a:rPr lang="cs-CZ" dirty="0"/>
              <a:t> </a:t>
            </a:r>
          </a:p>
          <a:p>
            <a:r>
              <a:rPr lang="cs-CZ" dirty="0"/>
              <a:t>- politická strana a politické hnutí; jejich právní úprava je obsažena v zák. o sdružování v pol. stranách,</a:t>
            </a:r>
          </a:p>
          <a:p>
            <a:r>
              <a:rPr lang="cs-CZ" dirty="0"/>
              <a:t> </a:t>
            </a:r>
          </a:p>
          <a:p>
            <a:r>
              <a:rPr lang="cs-CZ" dirty="0"/>
              <a:t>- registrovaná církev a náboženská společnost; jejich právní úprava je obsažena v zák. o církvích,</a:t>
            </a:r>
          </a:p>
          <a:p>
            <a:r>
              <a:rPr lang="cs-CZ" dirty="0"/>
              <a:t> </a:t>
            </a:r>
          </a:p>
          <a:p>
            <a:r>
              <a:rPr lang="cs-CZ" dirty="0"/>
              <a:t>- nadace a nadační fond; </a:t>
            </a:r>
          </a:p>
          <a:p>
            <a:r>
              <a:rPr lang="cs-CZ" dirty="0"/>
              <a:t>- obecně prospěšná společnost; </a:t>
            </a:r>
          </a:p>
          <a:p>
            <a:pPr marL="342900" indent="-342900">
              <a:buFontTx/>
              <a:buChar char="-"/>
            </a:pPr>
            <a:r>
              <a:rPr lang="cs-CZ" dirty="0"/>
              <a:t>ústav, </a:t>
            </a:r>
          </a:p>
          <a:p>
            <a:pPr marL="342900" indent="-342900">
              <a:buFontTx/>
              <a:buChar char="-"/>
            </a:pPr>
            <a:r>
              <a:rPr lang="cs-CZ" dirty="0"/>
              <a:t>veřejná vysoká škola; </a:t>
            </a:r>
          </a:p>
          <a:p>
            <a:r>
              <a:rPr lang="cs-CZ" dirty="0"/>
              <a:t>- veřejná výzkumná instituce, </a:t>
            </a:r>
          </a:p>
          <a:p>
            <a:r>
              <a:rPr lang="cs-CZ" dirty="0"/>
              <a:t>- školská právnická osoba, </a:t>
            </a:r>
          </a:p>
          <a:p>
            <a:r>
              <a:rPr lang="cs-CZ" dirty="0"/>
              <a:t>- organizace zaměstnavatelů, </a:t>
            </a:r>
          </a:p>
          <a:p>
            <a:r>
              <a:rPr lang="cs-CZ" dirty="0"/>
              <a:t>- organizační složka státu, </a:t>
            </a:r>
          </a:p>
          <a:p>
            <a:r>
              <a:rPr lang="cs-CZ" dirty="0"/>
              <a:t>- obec; </a:t>
            </a:r>
          </a:p>
          <a:p>
            <a:r>
              <a:rPr lang="cs-CZ" dirty="0"/>
              <a:t>- kraj;  </a:t>
            </a:r>
          </a:p>
          <a:p>
            <a:r>
              <a:rPr lang="cs-CZ" dirty="0"/>
              <a:t>- dobrovolný svazek obcí, </a:t>
            </a:r>
          </a:p>
          <a:p>
            <a:r>
              <a:rPr lang="cs-CZ" dirty="0"/>
              <a:t>- Regionální rada regionů soudržnosti, </a:t>
            </a:r>
          </a:p>
          <a:p>
            <a:r>
              <a:rPr lang="cs-CZ" dirty="0"/>
              <a:t>- příspěvková organizace; </a:t>
            </a:r>
          </a:p>
          <a:p>
            <a:r>
              <a:rPr lang="cs-CZ" dirty="0"/>
              <a:t>- státní fond</a:t>
            </a:r>
          </a:p>
        </p:txBody>
      </p:sp>
    </p:spTree>
    <p:extLst>
      <p:ext uri="{BB962C8B-B14F-4D97-AF65-F5344CB8AC3E}">
        <p14:creationId xmlns:p14="http://schemas.microsoft.com/office/powerpoint/2010/main" val="31505532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pPr marL="0" indent="0" eaLnBrk="1" hangingPunct="1">
              <a:buFont typeface="Wingdings" charset="2"/>
              <a:buNone/>
            </a:pPr>
            <a:r>
              <a:rPr lang="cs-CZ" altLang="cs-CZ" b="1" dirty="0"/>
              <a:t>a) obchodní korporace,</a:t>
            </a:r>
          </a:p>
          <a:p>
            <a:pPr marL="0" indent="0" eaLnBrk="1" hangingPunct="1">
              <a:buFont typeface="Wingdings" charset="2"/>
              <a:buNone/>
            </a:pPr>
            <a:r>
              <a:rPr lang="cs-CZ" altLang="cs-CZ" b="1" dirty="0"/>
              <a:t>b) Česká televize, Český rozhlas a Česká tisková kancelář,</a:t>
            </a:r>
          </a:p>
          <a:p>
            <a:pPr marL="0" indent="0" eaLnBrk="1" hangingPunct="1">
              <a:buFont typeface="Wingdings" charset="2"/>
              <a:buNone/>
            </a:pPr>
            <a:r>
              <a:rPr lang="cs-CZ" altLang="cs-CZ" b="1" dirty="0"/>
              <a:t>c) profesní komora nebo poplatník založený za účelem ochrany a hájení podnikatelských zájmů svých členů</a:t>
            </a:r>
          </a:p>
          <a:p>
            <a:pPr marL="0" indent="0" eaLnBrk="1" hangingPunct="1">
              <a:buFont typeface="Wingdings" charset="2"/>
              <a:buNone/>
            </a:pPr>
            <a:r>
              <a:rPr lang="cs-CZ" altLang="cs-CZ" b="1" dirty="0"/>
              <a:t>d) zdravotní pojišťovna,</a:t>
            </a:r>
          </a:p>
          <a:p>
            <a:pPr marL="0" indent="0" eaLnBrk="1" hangingPunct="1">
              <a:buFont typeface="Wingdings" charset="2"/>
              <a:buNone/>
            </a:pPr>
            <a:r>
              <a:rPr lang="cs-CZ" altLang="cs-CZ" b="1" dirty="0"/>
              <a:t>e) společenství vlastníků jednotek a</a:t>
            </a:r>
          </a:p>
          <a:p>
            <a:pPr marL="0" indent="0" eaLnBrk="1" hangingPunct="1">
              <a:buFont typeface="Wingdings" charset="2"/>
              <a:buNone/>
            </a:pPr>
            <a:r>
              <a:rPr lang="cs-CZ" altLang="cs-CZ" b="1" dirty="0"/>
              <a:t>f) rodinná fundace – nadace x nadační fond</a:t>
            </a:r>
          </a:p>
          <a:p>
            <a:pPr marL="0" indent="0" eaLnBrk="1" hangingPunct="1"/>
            <a:endParaRPr lang="cs-CZ" altLang="cs-CZ" b="1" dirty="0"/>
          </a:p>
        </p:txBody>
      </p:sp>
    </p:spTree>
    <p:extLst>
      <p:ext uri="{BB962C8B-B14F-4D97-AF65-F5344CB8AC3E}">
        <p14:creationId xmlns:p14="http://schemas.microsoft.com/office/powerpoint/2010/main" val="1192645700"/>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Předmět daně</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p:txBody>
          <a:bodyPr/>
          <a:lstStyle/>
          <a:p>
            <a:pPr eaLnBrk="1" hangingPunct="1"/>
            <a:r>
              <a:rPr lang="cs-CZ" altLang="cs-CZ" b="1"/>
              <a:t>Předmětem daně jsou příjmy z veškeré činnosti a z nakládání s veškerým majetkem, není-li dále stanoveno jinak.   </a:t>
            </a:r>
          </a:p>
        </p:txBody>
      </p:sp>
    </p:spTree>
    <p:extLst>
      <p:ext uri="{BB962C8B-B14F-4D97-AF65-F5344CB8AC3E}">
        <p14:creationId xmlns:p14="http://schemas.microsoft.com/office/powerpoint/2010/main" val="183918802"/>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endParaRPr lang="cs-CZ" altLang="cs-CZ"/>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u="sng" dirty="0"/>
              <a:t>Předmětem daně nejsou</a:t>
            </a:r>
          </a:p>
          <a:p>
            <a:pPr eaLnBrk="1" hangingPunct="1">
              <a:buFont typeface="Wingdings" charset="2"/>
              <a:buNone/>
            </a:pPr>
            <a:r>
              <a:rPr lang="cs-CZ" altLang="cs-CZ" b="1" dirty="0"/>
              <a:t>a) příjmy získané nabytím akcií</a:t>
            </a:r>
          </a:p>
          <a:p>
            <a:pPr>
              <a:buNone/>
            </a:pPr>
            <a:r>
              <a:rPr lang="cs-CZ" altLang="cs-CZ" b="1" dirty="0"/>
              <a:t>b) u poplatníků, kteří mají postavení oprávněné osoby na základě zvláštního zákona, příjmy získané s vydáním pohledávky, a to do výše náhrad podle zvláštních </a:t>
            </a:r>
            <a:r>
              <a:rPr lang="cs-CZ" altLang="cs-CZ" b="1" dirty="0" err="1"/>
              <a:t>pr</a:t>
            </a:r>
            <a:r>
              <a:rPr lang="cs-CZ" altLang="cs-CZ" b="1" dirty="0"/>
              <a:t>. předpisů</a:t>
            </a:r>
          </a:p>
          <a:p>
            <a:pPr>
              <a:buNone/>
            </a:pPr>
            <a:r>
              <a:rPr lang="cs-CZ" altLang="cs-CZ" b="1" dirty="0"/>
              <a:t>c) příjmy z vlastní činnosti Správy úložišť radioaktivních odpadů</a:t>
            </a:r>
          </a:p>
          <a:p>
            <a:pPr eaLnBrk="1" hangingPunct="1"/>
            <a:endParaRPr lang="cs-CZ" altLang="cs-CZ" b="1" dirty="0"/>
          </a:p>
        </p:txBody>
      </p:sp>
    </p:spTree>
    <p:extLst>
      <p:ext uri="{BB962C8B-B14F-4D97-AF65-F5344CB8AC3E}">
        <p14:creationId xmlns:p14="http://schemas.microsoft.com/office/powerpoint/2010/main" val="894337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Osvobození od daně § 19</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pPr marL="0" indent="0" eaLnBrk="1" hangingPunct="1">
              <a:buFont typeface="Wingdings" charset="2"/>
              <a:buNone/>
            </a:pPr>
            <a:r>
              <a:rPr lang="cs-CZ" altLang="cs-CZ"/>
              <a:t>a) členský příspěvek podle stanov, statutu, zřizovacích nebo zakladatelských listin, přijatý</a:t>
            </a:r>
          </a:p>
          <a:p>
            <a:pPr marL="0" indent="0" eaLnBrk="1" hangingPunct="1">
              <a:buFontTx/>
              <a:buAutoNum type="arabicPeriod"/>
            </a:pPr>
            <a:r>
              <a:rPr lang="cs-CZ" altLang="cs-CZ"/>
              <a:t>zájmovým sdružením právnických osob</a:t>
            </a:r>
          </a:p>
          <a:p>
            <a:pPr marL="0" indent="0" eaLnBrk="1" hangingPunct="1">
              <a:buFontTx/>
              <a:buAutoNum type="arabicPeriod"/>
            </a:pPr>
            <a:r>
              <a:rPr lang="cs-CZ" altLang="cs-CZ"/>
              <a:t>spolkem, který není organizací zaměstnavatelů,</a:t>
            </a:r>
          </a:p>
          <a:p>
            <a:pPr marL="0" indent="0" eaLnBrk="1" hangingPunct="1">
              <a:buFont typeface="Wingdings" charset="2"/>
              <a:buNone/>
            </a:pPr>
            <a:r>
              <a:rPr lang="cs-CZ" altLang="cs-CZ"/>
              <a:t>3. odborovou organizací,</a:t>
            </a:r>
          </a:p>
          <a:p>
            <a:pPr marL="0" indent="0" eaLnBrk="1" hangingPunct="1">
              <a:buFont typeface="Wingdings" charset="2"/>
              <a:buNone/>
            </a:pPr>
            <a:r>
              <a:rPr lang="cs-CZ" altLang="cs-CZ"/>
              <a:t>4. politickou stranou hnutím</a:t>
            </a:r>
          </a:p>
          <a:p>
            <a:pPr marL="0" indent="0" eaLnBrk="1" hangingPunct="1">
              <a:buFont typeface="Wingdings" charset="2"/>
              <a:buNone/>
            </a:pPr>
            <a:r>
              <a:rPr lang="cs-CZ" altLang="cs-CZ"/>
              <a:t>b) výnosy kostelních sbírek, příjmy za církevní úkony</a:t>
            </a:r>
          </a:p>
        </p:txBody>
      </p:sp>
    </p:spTree>
    <p:extLst>
      <p:ext uri="{BB962C8B-B14F-4D97-AF65-F5344CB8AC3E}">
        <p14:creationId xmlns:p14="http://schemas.microsoft.com/office/powerpoint/2010/main" val="886955714"/>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Základ daně</a:t>
            </a:r>
          </a:p>
        </p:txBody>
      </p:sp>
      <p:sp>
        <p:nvSpPr>
          <p:cNvPr id="123907" name="Zástupný symbol pro obsah 2"/>
          <p:cNvSpPr>
            <a:spLocks noGrp="1"/>
          </p:cNvSpPr>
          <p:nvPr>
            <p:ph idx="4294967295"/>
          </p:nvPr>
        </p:nvSpPr>
        <p:spPr/>
        <p:txBody>
          <a:bodyPr/>
          <a:lstStyle/>
          <a:p>
            <a:pPr eaLnBrk="1" hangingPunct="1"/>
            <a:r>
              <a:rPr lang="cs-CZ" altLang="cs-CZ" b="1"/>
              <a:t>Rozdíl mezi náklady a výnos</a:t>
            </a:r>
          </a:p>
          <a:p>
            <a:pPr eaLnBrk="1" hangingPunct="1"/>
            <a:r>
              <a:rPr lang="cs-CZ" altLang="cs-CZ" b="1"/>
              <a:t>Výsledek hospodaření nebo rozdíl mezi příjmy a výdaji (ti co nevedou účetnictví)</a:t>
            </a:r>
          </a:p>
        </p:txBody>
      </p:sp>
    </p:spTree>
    <p:extLst>
      <p:ext uri="{BB962C8B-B14F-4D97-AF65-F5344CB8AC3E}">
        <p14:creationId xmlns:p14="http://schemas.microsoft.com/office/powerpoint/2010/main" val="1380691371"/>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p:txBody>
          <a:bodyPr/>
          <a:lstStyle/>
          <a:p>
            <a:pPr eaLnBrk="1" hangingPunct="1"/>
            <a:r>
              <a:rPr lang="cs-CZ" altLang="cs-CZ" b="1" dirty="0"/>
              <a:t>19 %,</a:t>
            </a:r>
            <a:r>
              <a:rPr lang="cs-CZ" altLang="cs-CZ" b="1" dirty="0">
                <a:solidFill>
                  <a:srgbClr val="FFFF00"/>
                </a:solidFill>
              </a:rPr>
              <a:t> </a:t>
            </a:r>
            <a:r>
              <a:rPr lang="cs-CZ" altLang="cs-CZ" dirty="0"/>
              <a:t>pokud není stanoveno jinak</a:t>
            </a:r>
          </a:p>
          <a:p>
            <a:pPr eaLnBrk="1" hangingPunct="1"/>
            <a:r>
              <a:rPr lang="cs-CZ" altLang="cs-CZ" dirty="0"/>
              <a:t>sazba se vztahuje na základ daně snížený o položky podle § 34 a § 20, který se zaokrouhluje na celé </a:t>
            </a:r>
            <a:r>
              <a:rPr lang="cs-CZ" altLang="cs-CZ" u="sng" dirty="0"/>
              <a:t>tisícikoruny dolů</a:t>
            </a:r>
            <a:r>
              <a:rPr lang="cs-CZ" altLang="cs-CZ" dirty="0"/>
              <a:t>.</a:t>
            </a:r>
          </a:p>
          <a:p>
            <a:pPr eaLnBrk="1" hangingPunct="1"/>
            <a:r>
              <a:rPr lang="cs-CZ" altLang="cs-CZ" b="1" dirty="0"/>
              <a:t>5 %</a:t>
            </a:r>
            <a:r>
              <a:rPr lang="cs-CZ" altLang="cs-CZ" dirty="0"/>
              <a:t> ze základu daně</a:t>
            </a:r>
          </a:p>
          <a:p>
            <a:pPr eaLnBrk="1" hangingPunct="1">
              <a:buFont typeface="Wingdings" charset="2"/>
              <a:buNone/>
            </a:pPr>
            <a:r>
              <a:rPr lang="cs-CZ" altLang="cs-CZ" dirty="0"/>
              <a:t>a) investičního fondu </a:t>
            </a:r>
          </a:p>
          <a:p>
            <a:pPr eaLnBrk="1" hangingPunct="1">
              <a:buFont typeface="Wingdings" charset="2"/>
              <a:buNone/>
            </a:pPr>
            <a:r>
              <a:rPr lang="cs-CZ" altLang="cs-CZ" dirty="0"/>
              <a:t>b) zahraničního investičního fondu, založeného v jiném členském státě Evropské unie, Norsku nebo Islandu,</a:t>
            </a:r>
          </a:p>
          <a:p>
            <a:r>
              <a:rPr lang="cs-CZ" altLang="cs-CZ" dirty="0"/>
              <a:t>Sazba daně činí 0 % u fondu penzijní společnosti nebo u instituce penzijního pojištění s výjimkou penzijní společnosti nebo obdobné společnosti obhospodařující fondy obdobné fondům penzijního pojištění.</a:t>
            </a:r>
          </a:p>
        </p:txBody>
      </p:sp>
    </p:spTree>
    <p:extLst>
      <p:ext uri="{BB962C8B-B14F-4D97-AF65-F5344CB8AC3E}">
        <p14:creationId xmlns:p14="http://schemas.microsoft.com/office/powerpoint/2010/main" val="1719066562"/>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marL="0" indent="0" eaLnBrk="1" hangingPunct="1">
              <a:buFont typeface="Wingdings" charset="2"/>
              <a:buNone/>
            </a:pPr>
            <a:r>
              <a:rPr lang="cs-CZ" altLang="cs-CZ" dirty="0"/>
              <a:t>a) kalendářní rok,</a:t>
            </a:r>
          </a:p>
          <a:p>
            <a:pPr marL="0" indent="0" eaLnBrk="1" hangingPunct="1">
              <a:buFont typeface="Wingdings" charset="2"/>
              <a:buNone/>
            </a:pPr>
            <a:r>
              <a:rPr lang="cs-CZ" altLang="cs-CZ" dirty="0"/>
              <a:t>b) hospodářský rok,</a:t>
            </a:r>
          </a:p>
          <a:p>
            <a:pPr marL="0" indent="0" eaLnBrk="1" hangingPunct="1">
              <a:buFont typeface="Wingdings" charset="2"/>
              <a:buNone/>
            </a:pPr>
            <a:r>
              <a:rPr lang="cs-CZ" altLang="cs-CZ" dirty="0"/>
              <a:t>c) období od rozhodného dne fúze nebo rozdělení obchodní korporace</a:t>
            </a:r>
          </a:p>
          <a:p>
            <a:pPr marL="0" indent="0" eaLnBrk="1" hangingPunct="1">
              <a:buFont typeface="Wingdings" charset="2"/>
              <a:buNone/>
            </a:pPr>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10672079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en-US" dirty="0"/>
              <a:t>Pojem „daň“</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cs-CZ" altLang="en-US" dirty="0"/>
              <a:t>	</a:t>
            </a:r>
            <a:r>
              <a:rPr lang="cs-CZ" altLang="en-US" b="1" dirty="0"/>
              <a:t>Daň</a:t>
            </a:r>
            <a:r>
              <a:rPr lang="cs-CZ" altLang="en-US" dirty="0"/>
              <a:t> je povinná, zákonem předem sazbou stanovená částka, kterou se více méně pravidelně odčerpává na nenávratném principu bez ekvivalentního protiplnění část nominálního důchodu ekonomického subjektu ve prospěch veřejného peněžního fondu. </a:t>
            </a:r>
          </a:p>
          <a:p>
            <a:pPr eaLnBrk="1" hangingPunct="1">
              <a:lnSpc>
                <a:spcPct val="90000"/>
              </a:lnSpc>
              <a:buFontTx/>
              <a:buNone/>
            </a:pPr>
            <a:endParaRPr lang="cs-CZ" altLang="en-US" dirty="0"/>
          </a:p>
          <a:p>
            <a:pPr eaLnBrk="1" hangingPunct="1">
              <a:lnSpc>
                <a:spcPct val="90000"/>
              </a:lnSpc>
              <a:buFontTx/>
              <a:buNone/>
            </a:pPr>
            <a:r>
              <a:rPr lang="cs-CZ" altLang="en-US" dirty="0"/>
              <a:t>	</a:t>
            </a:r>
            <a:r>
              <a:rPr lang="en-US" altLang="en-US" dirty="0">
                <a:latin typeface="Times New Roman" pitchFamily="18" charset="0"/>
                <a:cs typeface="Times New Roman" pitchFamily="18" charset="0"/>
              </a:rPr>
              <a:t>=&gt;</a:t>
            </a:r>
            <a:r>
              <a:rPr lang="cs-CZ" altLang="en-US" dirty="0">
                <a:latin typeface="Times New Roman" pitchFamily="18" charset="0"/>
                <a:cs typeface="Times New Roman" pitchFamily="18" charset="0"/>
              </a:rPr>
              <a:t> </a:t>
            </a:r>
            <a:r>
              <a:rPr lang="cs-CZ" altLang="en-US" dirty="0"/>
              <a:t>pojem „daň stricto sensu“</a:t>
            </a:r>
          </a:p>
        </p:txBody>
      </p:sp>
    </p:spTree>
    <p:extLst>
      <p:ext uri="{BB962C8B-B14F-4D97-AF65-F5344CB8AC3E}">
        <p14:creationId xmlns:p14="http://schemas.microsoft.com/office/powerpoint/2010/main" val="42721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384300" y="552450"/>
            <a:ext cx="7286625"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a:solidFill>
                  <a:schemeClr val="tx1"/>
                </a:solidFill>
                <a:effectLst>
                  <a:outerShdw blurRad="38100" dist="38100" dir="2700000" algn="tl">
                    <a:srgbClr val="C0C0C0"/>
                  </a:outerShdw>
                </a:effectLst>
              </a:rPr>
              <a:t>Charakteristika DPFO</a:t>
            </a:r>
          </a:p>
        </p:txBody>
      </p:sp>
      <p:sp>
        <p:nvSpPr>
          <p:cNvPr id="17411" name="Rectangle 3"/>
          <p:cNvSpPr>
            <a:spLocks noGrp="1" noChangeArrowheads="1"/>
          </p:cNvSpPr>
          <p:nvPr>
            <p:ph type="body" idx="4294967295"/>
          </p:nvPr>
        </p:nvSpPr>
        <p:spPr>
          <a:xfrm>
            <a:off x="1676400" y="2259013"/>
            <a:ext cx="7010400" cy="42449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přímá</a:t>
            </a:r>
            <a:r>
              <a:rPr lang="en-GB" altLang="cs-CZ"/>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   </a:t>
            </a:r>
            <a:r>
              <a:rPr lang="en-GB" altLang="cs-CZ"/>
              <a:t>– </a:t>
            </a:r>
            <a:r>
              <a:rPr lang="en-GB" altLang="cs-CZ" b="1"/>
              <a:t>subjekt </a:t>
            </a:r>
            <a:r>
              <a:rPr lang="cs-CZ" altLang="cs-CZ" b="1"/>
              <a:t>- </a:t>
            </a:r>
            <a:r>
              <a:rPr lang="en-GB" altLang="cs-CZ" b="1"/>
              <a:t>osoba POPLATNÍKA</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důchodová</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       </a:t>
            </a:r>
            <a:r>
              <a:rPr lang="en-GB" altLang="cs-CZ" b="1"/>
              <a:t>-  zdaňuje se PŘÍJEM</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Komplexní daň</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r>
              <a:rPr lang="en-GB" altLang="cs-CZ" b="1"/>
              <a:t>-  zdaňuje  občany, podnikatele</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 </a:t>
            </a:r>
            <a:r>
              <a:rPr lang="cs-CZ" altLang="cs-CZ" b="1"/>
              <a:t> </a:t>
            </a:r>
            <a:r>
              <a:rPr lang="en-GB" altLang="cs-CZ" b="1"/>
              <a:t>-  fyzické a právnické osoby</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p:txBody>
      </p:sp>
    </p:spTree>
    <p:extLst>
      <p:ext uri="{BB962C8B-B14F-4D97-AF65-F5344CB8AC3E}">
        <p14:creationId xmlns:p14="http://schemas.microsoft.com/office/powerpoint/2010/main" val="959841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en-US"/>
              <a:t>Konstrukční prvky daně</a:t>
            </a:r>
          </a:p>
        </p:txBody>
      </p:sp>
      <p:sp>
        <p:nvSpPr>
          <p:cNvPr id="10243" name="Rectangle 3"/>
          <p:cNvSpPr>
            <a:spLocks noGrp="1" noChangeArrowheads="1"/>
          </p:cNvSpPr>
          <p:nvPr>
            <p:ph type="body" idx="1"/>
          </p:nvPr>
        </p:nvSpPr>
        <p:spPr/>
        <p:txBody>
          <a:bodyPr/>
          <a:lstStyle/>
          <a:p>
            <a:pPr eaLnBrk="1" hangingPunct="1"/>
            <a:r>
              <a:rPr lang="cs-CZ" altLang="en-US" sz="2800"/>
              <a:t>Daňový subjekt</a:t>
            </a:r>
          </a:p>
          <a:p>
            <a:pPr eaLnBrk="1" hangingPunct="1"/>
            <a:r>
              <a:rPr lang="cs-CZ" altLang="en-US" sz="2800"/>
              <a:t>Objekt zdanění</a:t>
            </a:r>
          </a:p>
          <a:p>
            <a:pPr eaLnBrk="1" hangingPunct="1"/>
            <a:r>
              <a:rPr lang="cs-CZ" altLang="en-US" sz="2800"/>
              <a:t>Základ daně</a:t>
            </a:r>
          </a:p>
          <a:p>
            <a:pPr eaLnBrk="1" hangingPunct="1"/>
            <a:r>
              <a:rPr lang="cs-CZ" altLang="en-US" sz="2800"/>
              <a:t>Sazba daně</a:t>
            </a:r>
          </a:p>
          <a:p>
            <a:pPr eaLnBrk="1" hangingPunct="1"/>
            <a:r>
              <a:rPr lang="cs-CZ" altLang="en-US" sz="2800"/>
              <a:t>Korekční prvky</a:t>
            </a:r>
          </a:p>
          <a:p>
            <a:pPr eaLnBrk="1" hangingPunct="1"/>
            <a:r>
              <a:rPr lang="cs-CZ" altLang="en-US" sz="2800"/>
              <a:t>Rozpočtové určení daně</a:t>
            </a:r>
          </a:p>
          <a:p>
            <a:pPr eaLnBrk="1" hangingPunct="1"/>
            <a:r>
              <a:rPr lang="cs-CZ" altLang="en-US" sz="2800"/>
              <a:t>Správce daně</a:t>
            </a:r>
          </a:p>
          <a:p>
            <a:pPr eaLnBrk="1" hangingPunct="1"/>
            <a:r>
              <a:rPr lang="cs-CZ" altLang="en-US" sz="2800"/>
              <a:t>Podmínky placení</a:t>
            </a:r>
          </a:p>
        </p:txBody>
      </p:sp>
    </p:spTree>
    <p:extLst>
      <p:ext uri="{BB962C8B-B14F-4D97-AF65-F5344CB8AC3E}">
        <p14:creationId xmlns:p14="http://schemas.microsoft.com/office/powerpoint/2010/main" val="27901121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 z příjmů fyzických osob</a:t>
            </a:r>
            <a:endParaRPr lang="en-US" dirty="0"/>
          </a:p>
        </p:txBody>
      </p:sp>
      <p:sp>
        <p:nvSpPr>
          <p:cNvPr id="3" name="Zástupný symbol pro obsah 2"/>
          <p:cNvSpPr>
            <a:spLocks noGrp="1"/>
          </p:cNvSpPr>
          <p:nvPr>
            <p:ph idx="1"/>
          </p:nvPr>
        </p:nvSpPr>
        <p:spPr/>
        <p:txBody>
          <a:bodyPr/>
          <a:lstStyle/>
          <a:p>
            <a:r>
              <a:rPr lang="cs-CZ" dirty="0"/>
              <a:t>Přímá </a:t>
            </a:r>
          </a:p>
          <a:p>
            <a:r>
              <a:rPr lang="cs-CZ" dirty="0"/>
              <a:t>Důchodová</a:t>
            </a:r>
          </a:p>
          <a:p>
            <a:r>
              <a:rPr lang="cs-CZ" dirty="0"/>
              <a:t>In personam</a:t>
            </a:r>
            <a:endParaRPr lang="en-US"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81</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a:t>Poplatníky daně z příjmů fyzických osob jsou fyzické osoby.</a:t>
            </a:r>
          </a:p>
          <a:p>
            <a:pPr>
              <a:buFont typeface="Wingdings" pitchFamily="2" charset="2"/>
              <a:buNone/>
            </a:pPr>
            <a:r>
              <a:rPr lang="cs-CZ" altLang="en-US" sz="200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a:t>	- Nonrezidenti: poplatníci ostatní; mají daňovou povinnost, která se vztahuje jen na příjmy plynoucí ze zdrojů na území České republiky. </a:t>
            </a:r>
          </a:p>
          <a:p>
            <a:pPr>
              <a:buFont typeface="Wingdings" pitchFamily="2" charset="2"/>
              <a:buNone/>
            </a:pPr>
            <a:r>
              <a:rPr lang="cs-CZ" altLang="en-US" sz="2000"/>
              <a:t>	- pravidlo 183 dnů</a:t>
            </a:r>
          </a:p>
          <a:p>
            <a:pPr>
              <a:buFont typeface="Wingdings" pitchFamily="2" charset="2"/>
              <a:buNone/>
            </a:pPr>
            <a:r>
              <a:rPr lang="cs-CZ" altLang="en-US" sz="2000"/>
              <a:t>	- bydlištěm na území České republiky se rozumí místo, kde má poplatník stálý byt za okolností, z nichž lze usuzovat na jeho úmysl trvale se v tomto bytě zdržovat.</a:t>
            </a:r>
            <a:endParaRPr lang="cs-CZ" altLang="en-US" sz="2000">
              <a:latin typeface="Arial" charset="0"/>
            </a:endParaRPr>
          </a:p>
          <a:p>
            <a:endParaRPr lang="cs-CZ" altLang="en-US" sz="2000"/>
          </a:p>
        </p:txBody>
      </p:sp>
    </p:spTree>
    <p:extLst>
      <p:ext uri="{BB962C8B-B14F-4D97-AF65-F5344CB8AC3E}">
        <p14:creationId xmlns:p14="http://schemas.microsoft.com/office/powerpoint/2010/main" val="42202624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a:latin typeface="Arial" charset="0"/>
              </a:rPr>
              <a:t>Zaměstnavatel</a:t>
            </a:r>
          </a:p>
          <a:p>
            <a:r>
              <a:rPr lang="cs-CZ" altLang="en-US">
                <a:latin typeface="Arial" charset="0"/>
              </a:rPr>
              <a:t>Banka</a:t>
            </a:r>
          </a:p>
          <a:p>
            <a:r>
              <a:rPr lang="cs-CZ" altLang="en-US">
                <a:latin typeface="Arial" charset="0"/>
              </a:rPr>
              <a:t>Společnost vyplácející podíl na zisku</a:t>
            </a:r>
          </a:p>
          <a:p>
            <a:r>
              <a:rPr lang="cs-CZ" altLang="en-US">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a:latin typeface="Arial" charset="0"/>
              </a:rPr>
              <a:t>Objekt daně</a:t>
            </a:r>
          </a:p>
        </p:txBody>
      </p:sp>
      <p:sp>
        <p:nvSpPr>
          <p:cNvPr id="7171" name="Rectangle 3"/>
          <p:cNvSpPr>
            <a:spLocks noGrp="1" noChangeArrowheads="1"/>
          </p:cNvSpPr>
          <p:nvPr>
            <p:ph type="body" idx="1"/>
          </p:nvPr>
        </p:nvSpPr>
        <p:spPr/>
        <p:txBody>
          <a:bodyPr/>
          <a:lstStyle/>
          <a:p>
            <a:r>
              <a:rPr lang="cs-CZ" altLang="en-US"/>
              <a:t>Předmětem daně z příjmů fyzických osob jsou</a:t>
            </a:r>
          </a:p>
          <a:p>
            <a:pPr>
              <a:buFont typeface="Wingdings" pitchFamily="2" charset="2"/>
              <a:buNone/>
            </a:pPr>
            <a:r>
              <a:rPr lang="cs-CZ" altLang="en-US"/>
              <a:t>	a) příjmy ze závislé činnosti a funkční požitky (§ 6),</a:t>
            </a:r>
          </a:p>
          <a:p>
            <a:pPr>
              <a:buFont typeface="Wingdings" pitchFamily="2" charset="2"/>
              <a:buNone/>
            </a:pPr>
            <a:r>
              <a:rPr lang="cs-CZ" altLang="en-US"/>
              <a:t>	b) příjmy ze samostatné činnosti (§ 7),</a:t>
            </a:r>
          </a:p>
          <a:p>
            <a:pPr>
              <a:buFont typeface="Wingdings" pitchFamily="2" charset="2"/>
              <a:buNone/>
            </a:pPr>
            <a:r>
              <a:rPr lang="cs-CZ" altLang="en-US"/>
              <a:t>	c) příjmy z kapitálového majetku (§ 8),</a:t>
            </a:r>
          </a:p>
          <a:p>
            <a:pPr>
              <a:buFont typeface="Wingdings" pitchFamily="2" charset="2"/>
              <a:buNone/>
            </a:pPr>
            <a:r>
              <a:rPr lang="cs-CZ" altLang="en-US"/>
              <a:t>	d) příjmy z nájmu (§ 9),</a:t>
            </a:r>
          </a:p>
          <a:p>
            <a:pPr>
              <a:buFont typeface="Wingdings" pitchFamily="2" charset="2"/>
              <a:buNone/>
            </a:pPr>
            <a:r>
              <a:rPr lang="cs-CZ" altLang="en-US"/>
              <a:t>	e) ostatní příjmy (§ 10).</a:t>
            </a:r>
          </a:p>
          <a:p>
            <a:pPr>
              <a:buFont typeface="Wingdings" pitchFamily="2" charset="2"/>
              <a:buNone/>
            </a:pPr>
            <a:endParaRPr lang="cs-CZ" altLang="en-US"/>
          </a:p>
          <a:p>
            <a:r>
              <a:rPr lang="cs-CZ" altLang="en-US"/>
              <a:t>Příjmem se rozumí příjem peněžní i nepeněžní dosažený i směnou.</a:t>
            </a:r>
          </a:p>
          <a:p>
            <a:endParaRPr lang="cs-CZ" altLang="en-US"/>
          </a:p>
        </p:txBody>
      </p:sp>
    </p:spTree>
    <p:extLst>
      <p:ext uri="{BB962C8B-B14F-4D97-AF65-F5344CB8AC3E}">
        <p14:creationId xmlns:p14="http://schemas.microsoft.com/office/powerpoint/2010/main" val="38192133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a:t>Dílčí základ daně podle § 6</a:t>
            </a:r>
          </a:p>
        </p:txBody>
      </p:sp>
      <p:sp>
        <p:nvSpPr>
          <p:cNvPr id="8195" name="Rectangle 3"/>
          <p:cNvSpPr>
            <a:spLocks noGrp="1" noChangeArrowheads="1"/>
          </p:cNvSpPr>
          <p:nvPr>
            <p:ph type="body" idx="1"/>
          </p:nvPr>
        </p:nvSpPr>
        <p:spPr/>
        <p:txBody>
          <a:bodyPr/>
          <a:lstStyle/>
          <a:p>
            <a:r>
              <a:rPr lang="cs-CZ" altLang="en-US"/>
              <a:t>Příjmy z pracovněprávních poměrů a poměrů obdobných</a:t>
            </a:r>
          </a:p>
          <a:p>
            <a:r>
              <a:rPr lang="cs-CZ" altLang="en-US"/>
              <a:t>Příjmy za práci členů družstev, společníků a jednatelů</a:t>
            </a:r>
          </a:p>
          <a:p>
            <a:r>
              <a:rPr lang="cs-CZ" altLang="en-US"/>
              <a:t>Odměny členů statutárních orgánů</a:t>
            </a:r>
          </a:p>
          <a:p>
            <a:r>
              <a:rPr lang="cs-CZ" altLang="en-US"/>
              <a:t>Funkční požitky</a:t>
            </a:r>
          </a:p>
          <a:p>
            <a:r>
              <a:rPr lang="cs-CZ" altLang="en-US"/>
              <a:t>1 % ze vstupní ceny vozidla používaného též pro soukromé účely, minimálně však 1,000 Kč</a:t>
            </a:r>
          </a:p>
          <a:p>
            <a:pPr>
              <a:buFont typeface="Wingdings" pitchFamily="2" charset="2"/>
              <a:buNone/>
            </a:pPr>
            <a:endParaRPr lang="cs-CZ" altLang="en-US"/>
          </a:p>
          <a:p>
            <a:endParaRPr lang="cs-CZ" altLang="en-US"/>
          </a:p>
        </p:txBody>
      </p:sp>
    </p:spTree>
    <p:extLst>
      <p:ext uri="{BB962C8B-B14F-4D97-AF65-F5344CB8AC3E}">
        <p14:creationId xmlns:p14="http://schemas.microsoft.com/office/powerpoint/2010/main" val="38610048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a:t>Výjimka</a:t>
            </a:r>
          </a:p>
        </p:txBody>
      </p:sp>
      <p:sp>
        <p:nvSpPr>
          <p:cNvPr id="9219" name="Rectangle 3"/>
          <p:cNvSpPr>
            <a:spLocks noGrp="1" noChangeArrowheads="1"/>
          </p:cNvSpPr>
          <p:nvPr>
            <p:ph type="body" idx="1"/>
          </p:nvPr>
        </p:nvSpPr>
        <p:spPr/>
        <p:txBody>
          <a:bodyPr/>
          <a:lstStyle/>
          <a:p>
            <a:pPr>
              <a:lnSpc>
                <a:spcPct val="90000"/>
              </a:lnSpc>
            </a:pPr>
            <a:r>
              <a:rPr lang="cs-CZ" altLang="en-US"/>
              <a:t>Příjmy do 10,000 Kč z dohody o provedení práce – srážková daň 15 %</a:t>
            </a:r>
          </a:p>
          <a:p>
            <a:pPr>
              <a:lnSpc>
                <a:spcPct val="90000"/>
              </a:lnSpc>
            </a:pPr>
            <a:r>
              <a:rPr lang="cs-CZ" altLang="en-US"/>
              <a:t>Cestovní výdaje</a:t>
            </a:r>
          </a:p>
          <a:p>
            <a:pPr>
              <a:lnSpc>
                <a:spcPct val="90000"/>
              </a:lnSpc>
            </a:pPr>
            <a:r>
              <a:rPr lang="cs-CZ" altLang="en-US"/>
              <a:t>Stravné</a:t>
            </a:r>
          </a:p>
          <a:p>
            <a:pPr>
              <a:lnSpc>
                <a:spcPct val="90000"/>
              </a:lnSpc>
            </a:pPr>
            <a:r>
              <a:rPr lang="cs-CZ" altLang="en-US"/>
              <a:t>Oděvy, ochranné pomůcky, čistící prostředky apod.</a:t>
            </a:r>
          </a:p>
          <a:p>
            <a:pPr>
              <a:lnSpc>
                <a:spcPct val="90000"/>
              </a:lnSpc>
            </a:pPr>
            <a:r>
              <a:rPr lang="cs-CZ" altLang="en-US"/>
              <a:t>Zálohy přijaté z-ncem</a:t>
            </a:r>
          </a:p>
          <a:p>
            <a:pPr>
              <a:lnSpc>
                <a:spcPct val="90000"/>
              </a:lnSpc>
            </a:pPr>
            <a:r>
              <a:rPr lang="cs-CZ" altLang="en-US"/>
              <a:t>Náhrady za opotřebení vlastního nářadí</a:t>
            </a:r>
          </a:p>
          <a:p>
            <a:pPr>
              <a:lnSpc>
                <a:spcPct val="90000"/>
              </a:lnSpc>
            </a:pPr>
            <a:r>
              <a:rPr lang="cs-CZ" altLang="en-US">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a:t>Celkový úhrn příjmů od jednoho zaměstnavatele zvýšený o SaZP</a:t>
            </a:r>
          </a:p>
          <a:p>
            <a:pPr>
              <a:buFont typeface="Wingdings" pitchFamily="2" charset="2"/>
              <a:buNone/>
            </a:pPr>
            <a:endParaRPr lang="cs-CZ" altLang="en-US"/>
          </a:p>
          <a:p>
            <a:pPr>
              <a:buFont typeface="Wingdings" pitchFamily="2" charset="2"/>
              <a:buNone/>
            </a:pPr>
            <a:r>
              <a:rPr lang="cs-CZ" altLang="en-US"/>
              <a:t>Pojistné na soc. zab. + příspěvek na státní politiku zaměstnanosti – 25 %</a:t>
            </a:r>
          </a:p>
          <a:p>
            <a:pPr>
              <a:buFont typeface="Wingdings" pitchFamily="2" charset="2"/>
              <a:buNone/>
            </a:pPr>
            <a:r>
              <a:rPr lang="cs-CZ" altLang="en-US"/>
              <a:t>Pojistné na všeobecné zdrav. poj – 9 %</a:t>
            </a:r>
          </a:p>
          <a:p>
            <a:pPr>
              <a:buFont typeface="Wingdings" pitchFamily="2" charset="2"/>
              <a:buNone/>
            </a:pPr>
            <a:endParaRPr lang="cs-CZ" altLang="en-US" b="1"/>
          </a:p>
          <a:p>
            <a:pPr>
              <a:buFont typeface="Wingdings" pitchFamily="2" charset="2"/>
              <a:buNone/>
            </a:pPr>
            <a:r>
              <a:rPr lang="cs-CZ" altLang="en-US" b="1"/>
              <a:t>CELKEM 34 % </a:t>
            </a:r>
            <a:r>
              <a:rPr lang="cs-CZ" altLang="en-US"/>
              <a:t>z hrubé mzdy</a:t>
            </a:r>
            <a:endParaRPr lang="cs-CZ" altLang="en-US" b="1"/>
          </a:p>
          <a:p>
            <a:pPr>
              <a:buFont typeface="Wingdings" pitchFamily="2" charset="2"/>
              <a:buNone/>
            </a:pPr>
            <a:endParaRPr lang="cs-CZ" altLang="en-US"/>
          </a:p>
        </p:txBody>
      </p:sp>
    </p:spTree>
    <p:extLst>
      <p:ext uri="{BB962C8B-B14F-4D97-AF65-F5344CB8AC3E}">
        <p14:creationId xmlns:p14="http://schemas.microsoft.com/office/powerpoint/2010/main" val="34220221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a:t>Osvobození - § 4</a:t>
            </a:r>
          </a:p>
        </p:txBody>
      </p:sp>
      <p:sp>
        <p:nvSpPr>
          <p:cNvPr id="17411" name="Rectangle 3"/>
          <p:cNvSpPr>
            <a:spLocks noGrp="1" noChangeArrowheads="1"/>
          </p:cNvSpPr>
          <p:nvPr>
            <p:ph type="body" idx="1"/>
          </p:nvPr>
        </p:nvSpPr>
        <p:spPr/>
        <p:txBody>
          <a:bodyPr/>
          <a:lstStyle/>
          <a:p>
            <a:pPr>
              <a:lnSpc>
                <a:spcPct val="90000"/>
              </a:lnSpc>
            </a:pPr>
            <a:r>
              <a:rPr lang="cs-CZ" altLang="en-US" dirty="0"/>
              <a:t>příjmy z prodeje rodinného domu, bytu, včetně souvisejícího pozemku (časový test 2, resp. 5 let)</a:t>
            </a:r>
          </a:p>
          <a:p>
            <a:pPr>
              <a:lnSpc>
                <a:spcPct val="90000"/>
              </a:lnSpc>
            </a:pPr>
            <a:r>
              <a:rPr lang="pl-PL" altLang="en-US" dirty="0"/>
              <a:t>příjmy z prodeje movitých věcí (u některých časový test 1 rok)</a:t>
            </a:r>
          </a:p>
          <a:p>
            <a:pPr>
              <a:lnSpc>
                <a:spcPct val="90000"/>
              </a:lnSpc>
            </a:pPr>
            <a:r>
              <a:rPr lang="pl-PL" altLang="en-US" dirty="0"/>
              <a:t>příjmy z prodeje cenných papírů (časový test 6 měsíců)</a:t>
            </a:r>
          </a:p>
          <a:p>
            <a:pPr>
              <a:lnSpc>
                <a:spcPct val="90000"/>
              </a:lnSpc>
            </a:pPr>
            <a:r>
              <a:rPr lang="pl-PL" altLang="en-US" dirty="0"/>
              <a:t>důchody, dávky, stipendia a mnoho dalších</a:t>
            </a:r>
            <a:endParaRPr lang="cs-CZ" altLang="en-US" dirty="0"/>
          </a:p>
        </p:txBody>
      </p:sp>
    </p:spTree>
    <p:extLst>
      <p:ext uri="{BB962C8B-B14F-4D97-AF65-F5344CB8AC3E}">
        <p14:creationId xmlns:p14="http://schemas.microsoft.com/office/powerpoint/2010/main" val="278541778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en-US"/>
              <a:t>Základ daně</a:t>
            </a:r>
          </a:p>
        </p:txBody>
      </p:sp>
      <p:sp>
        <p:nvSpPr>
          <p:cNvPr id="18435" name="Rectangle 3"/>
          <p:cNvSpPr>
            <a:spLocks noGrp="1" noChangeArrowheads="1"/>
          </p:cNvSpPr>
          <p:nvPr>
            <p:ph type="body" idx="1"/>
          </p:nvPr>
        </p:nvSpPr>
        <p:spPr/>
        <p:txBody>
          <a:bodyPr/>
          <a:lstStyle/>
          <a:p>
            <a:pPr>
              <a:buFont typeface="Wingdings" pitchFamily="2" charset="2"/>
              <a:buNone/>
            </a:pPr>
            <a:endParaRPr lang="cs-CZ" altLang="en-US" sz="4400"/>
          </a:p>
          <a:p>
            <a:pPr>
              <a:buFont typeface="Wingdings" pitchFamily="2" charset="2"/>
              <a:buNone/>
            </a:pPr>
            <a:r>
              <a:rPr lang="cs-CZ" altLang="en-US" sz="4400"/>
              <a:t>		ZD = </a:t>
            </a:r>
            <a:r>
              <a:rPr lang="el-GR" altLang="en-US" sz="4400">
                <a:cs typeface="Arial" charset="0"/>
              </a:rPr>
              <a:t>Σ</a:t>
            </a:r>
            <a:r>
              <a:rPr lang="cs-CZ" altLang="en-US" sz="4400">
                <a:cs typeface="Arial" charset="0"/>
              </a:rPr>
              <a:t> DZD</a:t>
            </a:r>
            <a:endParaRPr lang="el-GR" altLang="en-US" sz="4400">
              <a:cs typeface="Arial" charset="0"/>
            </a:endParaRPr>
          </a:p>
        </p:txBody>
      </p:sp>
    </p:spTree>
    <p:extLst>
      <p:ext uri="{BB962C8B-B14F-4D97-AF65-F5344CB8AC3E}">
        <p14:creationId xmlns:p14="http://schemas.microsoft.com/office/powerpoint/2010/main" val="45233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384300" y="780728"/>
            <a:ext cx="7286625"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a:effectLst>
                  <a:outerShdw blurRad="38100" dist="38100" dir="2700000" algn="tl">
                    <a:srgbClr val="C0C0C0"/>
                  </a:outerShdw>
                </a:effectLst>
              </a:rPr>
              <a:t>Základní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konstrukční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prvky</a:t>
            </a:r>
            <a:r>
              <a:rPr lang="en-GB" altLang="cs-CZ" sz="3200" b="1" i="1" dirty="0">
                <a:effectLst>
                  <a:outerShdw blurRad="38100" dist="38100" dir="2700000" algn="tl">
                    <a:srgbClr val="C0C0C0"/>
                  </a:outerShdw>
                </a:effectLst>
              </a:rPr>
              <a:t> DPFO</a:t>
            </a:r>
          </a:p>
        </p:txBody>
      </p:sp>
      <p:sp>
        <p:nvSpPr>
          <p:cNvPr id="19459" name="Rectangle 3"/>
          <p:cNvSpPr>
            <a:spLocks noGrp="1" noChangeArrowheads="1"/>
          </p:cNvSpPr>
          <p:nvPr>
            <p:ph type="body" idx="4294967295"/>
          </p:nvPr>
        </p:nvSpPr>
        <p:spPr>
          <a:xfrm>
            <a:off x="838200" y="1734912"/>
            <a:ext cx="8008938" cy="37147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1572827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en-US" dirty="0"/>
              <a:t>Způsob výpočtu DPFO</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cs-CZ" altLang="en-US" sz="1800" dirty="0"/>
              <a:t>	1.</a:t>
            </a:r>
            <a:r>
              <a:rPr lang="cs-CZ" altLang="en-US" sz="3200" dirty="0"/>
              <a:t> </a:t>
            </a:r>
            <a:r>
              <a:rPr lang="cs-CZ" altLang="en-US" sz="1800" dirty="0"/>
              <a:t>Rozdělit příjmy do § 6-10 podle druhu</a:t>
            </a:r>
          </a:p>
          <a:p>
            <a:pPr>
              <a:lnSpc>
                <a:spcPct val="90000"/>
              </a:lnSpc>
              <a:buFont typeface="Wingdings" pitchFamily="2" charset="2"/>
              <a:buNone/>
            </a:pPr>
            <a:r>
              <a:rPr lang="cs-CZ" altLang="en-US" sz="1800" dirty="0"/>
              <a:t>	2.  Z příjmů vymezit příjmy osvobozené a příjmy podléhající  srážkové dani</a:t>
            </a:r>
          </a:p>
          <a:p>
            <a:pPr>
              <a:lnSpc>
                <a:spcPct val="90000"/>
              </a:lnSpc>
              <a:buFont typeface="Wingdings" pitchFamily="2" charset="2"/>
              <a:buNone/>
            </a:pPr>
            <a:r>
              <a:rPr lang="cs-CZ" altLang="en-US" sz="1800" dirty="0"/>
              <a:t>	3. Určit výši DZD</a:t>
            </a:r>
          </a:p>
          <a:p>
            <a:pPr>
              <a:lnSpc>
                <a:spcPct val="90000"/>
              </a:lnSpc>
              <a:buFont typeface="Wingdings" pitchFamily="2" charset="2"/>
              <a:buNone/>
            </a:pPr>
            <a:r>
              <a:rPr lang="cs-CZ" altLang="en-US" sz="1800" dirty="0"/>
              <a:t>	4. Určit ZD</a:t>
            </a:r>
          </a:p>
          <a:p>
            <a:pPr>
              <a:lnSpc>
                <a:spcPct val="90000"/>
              </a:lnSpc>
              <a:buFont typeface="Wingdings" pitchFamily="2" charset="2"/>
              <a:buNone/>
            </a:pPr>
            <a:r>
              <a:rPr lang="cs-CZ" altLang="en-US" sz="1800" dirty="0"/>
              <a:t>	5. Odečíst nezdanitelné částky a odčitatelné položky</a:t>
            </a:r>
          </a:p>
          <a:p>
            <a:pPr>
              <a:lnSpc>
                <a:spcPct val="90000"/>
              </a:lnSpc>
              <a:buFont typeface="Wingdings" pitchFamily="2" charset="2"/>
              <a:buNone/>
            </a:pPr>
            <a:r>
              <a:rPr lang="cs-CZ" altLang="en-US" sz="1800" dirty="0"/>
              <a:t>	6. Aplikovat sazbu daně</a:t>
            </a:r>
          </a:p>
          <a:p>
            <a:pPr>
              <a:lnSpc>
                <a:spcPct val="90000"/>
              </a:lnSpc>
              <a:buFont typeface="Wingdings" pitchFamily="2" charset="2"/>
              <a:buNone/>
            </a:pPr>
            <a:r>
              <a:rPr lang="cs-CZ" altLang="en-US" sz="1800" dirty="0"/>
              <a:t>	7. Aplikovat slevy na dani</a:t>
            </a:r>
          </a:p>
          <a:p>
            <a:pPr>
              <a:lnSpc>
                <a:spcPct val="90000"/>
              </a:lnSpc>
              <a:buFont typeface="Wingdings" pitchFamily="2" charset="2"/>
              <a:buNone/>
            </a:pPr>
            <a:r>
              <a:rPr lang="cs-CZ" altLang="en-US" sz="1800" dirty="0"/>
              <a:t>	8. Aplikovat daňové zvýhodnění na děti</a:t>
            </a:r>
          </a:p>
          <a:p>
            <a:pPr>
              <a:lnSpc>
                <a:spcPct val="90000"/>
              </a:lnSpc>
              <a:buFont typeface="Wingdings" pitchFamily="2" charset="2"/>
              <a:buNone/>
            </a:pPr>
            <a:r>
              <a:rPr lang="cs-CZ" altLang="en-US" sz="1800" dirty="0"/>
              <a:t>	9. Odečíst od daňové povinnosti již uhrazené zálohy</a:t>
            </a:r>
          </a:p>
          <a:p>
            <a:pPr>
              <a:lnSpc>
                <a:spcPct val="90000"/>
              </a:lnSpc>
            </a:pPr>
            <a:endParaRPr lang="cs-CZ" altLang="en-US" sz="2000" dirty="0"/>
          </a:p>
        </p:txBody>
      </p:sp>
    </p:spTree>
    <p:extLst>
      <p:ext uri="{BB962C8B-B14F-4D97-AF65-F5344CB8AC3E}">
        <p14:creationId xmlns:p14="http://schemas.microsoft.com/office/powerpoint/2010/main" val="19471710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a:t>  	Základ daně = </a:t>
            </a:r>
            <a:r>
              <a:rPr lang="el-GR" altLang="en-US" sz="1800" dirty="0">
                <a:cs typeface="Arial" charset="0"/>
              </a:rPr>
              <a:t>Σ</a:t>
            </a:r>
            <a:r>
              <a:rPr lang="cs-CZ" altLang="en-US" sz="1800" dirty="0">
                <a:cs typeface="Arial" charset="0"/>
              </a:rPr>
              <a:t> DZD</a:t>
            </a:r>
          </a:p>
          <a:p>
            <a:pPr>
              <a:lnSpc>
                <a:spcPct val="80000"/>
              </a:lnSpc>
              <a:buFont typeface="Wingdings" pitchFamily="2" charset="2"/>
              <a:buNone/>
            </a:pPr>
            <a:r>
              <a:rPr lang="cs-CZ" altLang="en-US" sz="1800" dirty="0"/>
              <a:t>	</a:t>
            </a:r>
            <a:r>
              <a:rPr lang="cs-CZ" altLang="en-US" sz="1800" u="sng" dirty="0"/>
              <a:t>- Nezdanitelné částky a odčitatelné položky</a:t>
            </a:r>
            <a:r>
              <a:rPr lang="cs-CZ" altLang="en-US" sz="1800" dirty="0"/>
              <a:t> </a:t>
            </a:r>
            <a:r>
              <a:rPr lang="cs-CZ" altLang="en-US" sz="1600" dirty="0"/>
              <a:t>(§ 15 a 34)</a:t>
            </a:r>
            <a:endParaRPr lang="cs-CZ" altLang="en-US" sz="1800" dirty="0"/>
          </a:p>
          <a:p>
            <a:pPr>
              <a:lnSpc>
                <a:spcPct val="80000"/>
              </a:lnSpc>
              <a:buFont typeface="Wingdings" pitchFamily="2" charset="2"/>
              <a:buNone/>
            </a:pPr>
            <a:r>
              <a:rPr lang="cs-CZ" altLang="en-US" sz="1800" dirty="0"/>
              <a:t>	Upravený základ daně</a:t>
            </a:r>
          </a:p>
          <a:p>
            <a:pPr>
              <a:lnSpc>
                <a:spcPct val="80000"/>
              </a:lnSpc>
              <a:buFont typeface="Wingdings" pitchFamily="2" charset="2"/>
              <a:buNone/>
            </a:pPr>
            <a:r>
              <a:rPr lang="cs-CZ" altLang="en-US" sz="1800" dirty="0"/>
              <a:t>	Základ daně zaokrouhlený		</a:t>
            </a:r>
          </a:p>
          <a:p>
            <a:pPr>
              <a:lnSpc>
                <a:spcPct val="80000"/>
              </a:lnSpc>
              <a:buFont typeface="Wingdings" pitchFamily="2" charset="2"/>
              <a:buNone/>
            </a:pPr>
            <a:r>
              <a:rPr lang="cs-CZ" altLang="en-US" sz="1800" dirty="0"/>
              <a:t>	DPFO brutto I (15 %)			</a:t>
            </a:r>
          </a:p>
          <a:p>
            <a:pPr>
              <a:lnSpc>
                <a:spcPct val="80000"/>
              </a:lnSpc>
              <a:buFont typeface="Wingdings" pitchFamily="2" charset="2"/>
              <a:buNone/>
            </a:pPr>
            <a:r>
              <a:rPr lang="cs-CZ" altLang="en-US" sz="1800" dirty="0"/>
              <a:t>    </a:t>
            </a:r>
            <a:r>
              <a:rPr lang="cs-CZ" altLang="en-US" sz="1800" u="sng" dirty="0"/>
              <a:t>- Slevy na dani (§ 35ba, 35bb, 35bc)</a:t>
            </a:r>
          </a:p>
          <a:p>
            <a:pPr>
              <a:lnSpc>
                <a:spcPct val="80000"/>
              </a:lnSpc>
              <a:buFont typeface="Wingdings" pitchFamily="2" charset="2"/>
              <a:buNone/>
            </a:pPr>
            <a:r>
              <a:rPr lang="cs-CZ" altLang="en-US" sz="1800" dirty="0"/>
              <a:t>	DPFO brutto II (</a:t>
            </a:r>
            <a:r>
              <a:rPr lang="en-US" altLang="en-US" sz="1800" dirty="0">
                <a:cs typeface="Arial" charset="0"/>
              </a:rPr>
              <a:t>&gt;</a:t>
            </a:r>
            <a:r>
              <a:rPr lang="cs-CZ" altLang="en-US" sz="1800" dirty="0">
                <a:cs typeface="Arial" charset="0"/>
              </a:rPr>
              <a:t> nebo = 0)</a:t>
            </a:r>
            <a:r>
              <a:rPr lang="cs-CZ" altLang="en-US" sz="1800" dirty="0"/>
              <a:t>			</a:t>
            </a:r>
          </a:p>
          <a:p>
            <a:pPr>
              <a:lnSpc>
                <a:spcPct val="80000"/>
              </a:lnSpc>
              <a:buFont typeface="Wingdings" pitchFamily="2" charset="2"/>
              <a:buNone/>
            </a:pPr>
            <a:r>
              <a:rPr lang="cs-CZ" altLang="en-US" sz="1800" dirty="0"/>
              <a:t>  	</a:t>
            </a:r>
            <a:r>
              <a:rPr lang="cs-CZ" altLang="en-US" sz="1800" u="sng" dirty="0"/>
              <a:t>- Daňové zvýhodnění na děti (sleva)</a:t>
            </a:r>
          </a:p>
          <a:p>
            <a:pPr>
              <a:lnSpc>
                <a:spcPct val="80000"/>
              </a:lnSpc>
              <a:buFont typeface="Wingdings" pitchFamily="2" charset="2"/>
              <a:buNone/>
            </a:pPr>
            <a:r>
              <a:rPr lang="cs-CZ" altLang="en-US" sz="1800" dirty="0"/>
              <a:t>	</a:t>
            </a:r>
            <a:r>
              <a:rPr lang="cs-CZ" altLang="en-US" sz="1800" b="1" dirty="0"/>
              <a:t>DPFO netto</a:t>
            </a:r>
            <a:r>
              <a:rPr lang="cs-CZ" altLang="en-US" sz="1800" dirty="0"/>
              <a:t>				</a:t>
            </a:r>
            <a:endParaRPr lang="cs-CZ" altLang="en-US" sz="1800" b="1" dirty="0"/>
          </a:p>
          <a:p>
            <a:pPr>
              <a:lnSpc>
                <a:spcPct val="80000"/>
              </a:lnSpc>
              <a:buFont typeface="Wingdings" pitchFamily="2" charset="2"/>
              <a:buNone/>
            </a:pPr>
            <a:r>
              <a:rPr lang="cs-CZ" altLang="en-US" sz="1800" b="1" dirty="0"/>
              <a:t>  	</a:t>
            </a:r>
            <a:r>
              <a:rPr lang="cs-CZ" altLang="en-US" sz="1800" u="sng" dirty="0"/>
              <a:t>-</a:t>
            </a:r>
            <a:r>
              <a:rPr lang="cs-CZ" altLang="en-US" sz="1800" b="1" u="sng" dirty="0"/>
              <a:t> </a:t>
            </a:r>
            <a:r>
              <a:rPr lang="cs-CZ" altLang="en-US" sz="1800" u="sng" dirty="0"/>
              <a:t>Uhrazené zálohy</a:t>
            </a:r>
            <a:r>
              <a:rPr lang="cs-CZ" altLang="en-US" sz="1800" b="1" u="sng" dirty="0"/>
              <a:t>	____</a:t>
            </a:r>
            <a:endParaRPr lang="cs-CZ" altLang="en-US" sz="1800" u="sng" dirty="0"/>
          </a:p>
          <a:p>
            <a:pPr>
              <a:lnSpc>
                <a:spcPct val="80000"/>
              </a:lnSpc>
              <a:buFont typeface="Wingdings" pitchFamily="2" charset="2"/>
              <a:buNone/>
            </a:pPr>
            <a:r>
              <a:rPr lang="cs-CZ" altLang="en-US" sz="1800" dirty="0"/>
              <a:t>	</a:t>
            </a:r>
            <a:r>
              <a:rPr lang="cs-CZ" altLang="en-US" sz="1800" b="1" dirty="0"/>
              <a:t>DOPLATEK/PŘEPLATEK</a:t>
            </a:r>
          </a:p>
        </p:txBody>
      </p:sp>
    </p:spTree>
    <p:extLst>
      <p:ext uri="{BB962C8B-B14F-4D97-AF65-F5344CB8AC3E}">
        <p14:creationId xmlns:p14="http://schemas.microsoft.com/office/powerpoint/2010/main" val="16172282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a:t>Dary – 2% ze základu daně, min. 1,000 Kč – 15 % ze základu daně</a:t>
            </a:r>
          </a:p>
          <a:p>
            <a:pPr>
              <a:lnSpc>
                <a:spcPct val="90000"/>
              </a:lnSpc>
            </a:pPr>
            <a:r>
              <a:rPr lang="cs-CZ" altLang="en-US" sz="1800"/>
              <a:t>Úroky ze stavebního spoření, hypoúvěru apod. na stavbu určenou k bydlení, max. 300,000 Kč</a:t>
            </a:r>
          </a:p>
          <a:p>
            <a:pPr>
              <a:lnSpc>
                <a:spcPct val="90000"/>
              </a:lnSpc>
            </a:pPr>
            <a:r>
              <a:rPr lang="cs-CZ" altLang="en-US" sz="1800"/>
              <a:t>Penzijní připojištění snížené o 12,000 Kč, max. 12,000 Kč</a:t>
            </a:r>
          </a:p>
          <a:p>
            <a:pPr>
              <a:lnSpc>
                <a:spcPct val="90000"/>
              </a:lnSpc>
            </a:pPr>
            <a:r>
              <a:rPr lang="cs-CZ" altLang="en-US" sz="1800"/>
              <a:t>Životní pojištění, max. 12,000 Kč</a:t>
            </a:r>
          </a:p>
          <a:p>
            <a:pPr>
              <a:lnSpc>
                <a:spcPct val="90000"/>
              </a:lnSpc>
            </a:pPr>
            <a:r>
              <a:rPr lang="cs-CZ" altLang="en-US" sz="1800"/>
              <a:t>Příspěvek odborům – 1,5 % z hrubé mzdy, max. 3,000 Kč</a:t>
            </a:r>
          </a:p>
          <a:p>
            <a:pPr>
              <a:lnSpc>
                <a:spcPct val="90000"/>
              </a:lnSpc>
            </a:pPr>
            <a:r>
              <a:rPr lang="cs-CZ" altLang="en-US" sz="180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a:t>Položky odčitatelné od základu daně (§ 34)</a:t>
            </a:r>
          </a:p>
        </p:txBody>
      </p:sp>
      <p:sp>
        <p:nvSpPr>
          <p:cNvPr id="22531" name="Rectangle 3"/>
          <p:cNvSpPr>
            <a:spLocks noGrp="1" noChangeArrowheads="1"/>
          </p:cNvSpPr>
          <p:nvPr>
            <p:ph type="body" idx="1"/>
          </p:nvPr>
        </p:nvSpPr>
        <p:spPr/>
        <p:txBody>
          <a:bodyPr/>
          <a:lstStyle/>
          <a:p>
            <a:r>
              <a:rPr lang="cs-CZ" altLang="en-US"/>
              <a:t>daňová ztráta (max. 5 let),</a:t>
            </a:r>
          </a:p>
          <a:p>
            <a:r>
              <a:rPr lang="cs-CZ" altLang="en-US"/>
              <a:t>100 % výdajů (nákladů), které poplatník vynaložil při realizaci projektů výzkumu a vývoje </a:t>
            </a:r>
          </a:p>
          <a:p>
            <a:r>
              <a:rPr lang="cs-CZ" altLang="en-US"/>
              <a:t>závazné posouzení na výdaje na výzkum a vývoj</a:t>
            </a:r>
          </a:p>
        </p:txBody>
      </p:sp>
    </p:spTree>
    <p:extLst>
      <p:ext uri="{BB962C8B-B14F-4D97-AF65-F5344CB8AC3E}">
        <p14:creationId xmlns:p14="http://schemas.microsoft.com/office/powerpoint/2010/main" val="213156663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3875108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a:t>24.840 Kč na poplatníka; PRDUCH!</a:t>
            </a:r>
          </a:p>
          <a:p>
            <a:r>
              <a:rPr lang="cs-CZ" altLang="en-US" sz="2000" dirty="0"/>
              <a:t>24.840 Kč na manželku,</a:t>
            </a:r>
          </a:p>
          <a:p>
            <a:r>
              <a:rPr lang="cs-CZ" altLang="en-US" sz="2000" dirty="0"/>
              <a:t>2.520 Kč, pobírá-li poplatník invalidní důchod pro invaliditu 1. nebo 2. stupně,</a:t>
            </a:r>
          </a:p>
          <a:p>
            <a:r>
              <a:rPr lang="cs-CZ" altLang="en-US" sz="2000" dirty="0"/>
              <a:t>5.040 Kč, pobírá-li poplatník invalidní důchod pro invaliditu 3. stupně,</a:t>
            </a:r>
          </a:p>
          <a:p>
            <a:r>
              <a:rPr lang="cs-CZ" altLang="en-US" sz="2000" dirty="0"/>
              <a:t>16.140 Kč, je-li poplatník držitelem průkazu ZTP/P,</a:t>
            </a:r>
          </a:p>
          <a:p>
            <a:r>
              <a:rPr lang="cs-CZ" altLang="en-US" sz="2000" dirty="0"/>
              <a:t>4.020 Kč u poplatníka – studenta,</a:t>
            </a:r>
          </a:p>
          <a:p>
            <a:r>
              <a:rPr lang="cs-CZ" altLang="en-US" sz="2000" dirty="0"/>
              <a:t>Za umístění dítěte – </a:t>
            </a:r>
            <a:r>
              <a:rPr lang="cs-CZ" altLang="en-US" sz="2000" dirty="0" err="1"/>
              <a:t>školkovné</a:t>
            </a:r>
            <a:r>
              <a:rPr lang="cs-CZ" altLang="en-US" sz="2000" dirty="0"/>
              <a:t> (§ 35bb),</a:t>
            </a:r>
          </a:p>
          <a:p>
            <a:r>
              <a:rPr lang="cs-CZ" altLang="en-US" sz="2000" dirty="0"/>
              <a:t>Za evidenci tržeb – 5 000 Kč, max. ve výši kladného rozdílu mezi 15 % dílčího základu daně ze samostatné činnosti a základní slevy na poplatníka, pouze ve zdaňovacím období, ve kterém poplatník poprvé zaevidoval tržbu.</a:t>
            </a:r>
          </a:p>
        </p:txBody>
      </p:sp>
    </p:spTree>
    <p:extLst>
      <p:ext uri="{BB962C8B-B14F-4D97-AF65-F5344CB8AC3E}">
        <p14:creationId xmlns:p14="http://schemas.microsoft.com/office/powerpoint/2010/main" val="19692492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a:t>Daňové zvýhodnění (§ 35c)</a:t>
            </a:r>
          </a:p>
        </p:txBody>
      </p:sp>
      <p:sp>
        <p:nvSpPr>
          <p:cNvPr id="25603" name="Rectangle 3"/>
          <p:cNvSpPr>
            <a:spLocks noGrp="1" noChangeArrowheads="1"/>
          </p:cNvSpPr>
          <p:nvPr>
            <p:ph type="body" idx="1"/>
          </p:nvPr>
        </p:nvSpPr>
        <p:spPr/>
        <p:txBody>
          <a:bodyPr/>
          <a:lstStyle/>
          <a:p>
            <a:r>
              <a:rPr lang="cs-CZ" altLang="en-US" dirty="0"/>
              <a:t>15.204 Kč ročně za vyživované dítě žijící s poplatníkem ve společné domácnosti, </a:t>
            </a:r>
            <a:r>
              <a:rPr lang="cs-CZ" altLang="cs-CZ" dirty="0"/>
              <a:t>19.4</a:t>
            </a:r>
            <a:r>
              <a:rPr lang="en-US" altLang="cs-CZ" dirty="0"/>
              <a:t>04 </a:t>
            </a:r>
            <a:r>
              <a:rPr lang="en-US" altLang="cs-CZ" dirty="0" err="1"/>
              <a:t>ročně</a:t>
            </a:r>
            <a:r>
              <a:rPr lang="en-US" altLang="cs-CZ" dirty="0"/>
              <a:t> </a:t>
            </a:r>
            <a:r>
              <a:rPr lang="en-US" altLang="cs-CZ" dirty="0" err="1"/>
              <a:t>na</a:t>
            </a:r>
            <a:r>
              <a:rPr lang="en-US" altLang="cs-CZ" dirty="0"/>
              <a:t> </a:t>
            </a:r>
            <a:r>
              <a:rPr lang="en-US" altLang="cs-CZ" dirty="0" err="1"/>
              <a:t>druhé</a:t>
            </a:r>
            <a:r>
              <a:rPr lang="en-US" altLang="cs-CZ" dirty="0"/>
              <a:t> </a:t>
            </a:r>
            <a:r>
              <a:rPr lang="en-US" altLang="cs-CZ" dirty="0" err="1"/>
              <a:t>dítě</a:t>
            </a:r>
            <a:r>
              <a:rPr lang="en-US" altLang="cs-CZ" dirty="0"/>
              <a:t> a </a:t>
            </a:r>
            <a:r>
              <a:rPr lang="cs-CZ" altLang="cs-CZ" dirty="0"/>
              <a:t>24.2</a:t>
            </a:r>
            <a:r>
              <a:rPr lang="en-US" altLang="cs-CZ" dirty="0"/>
              <a:t>04 </a:t>
            </a:r>
            <a:r>
              <a:rPr lang="en-US" altLang="cs-CZ" dirty="0" err="1"/>
              <a:t>Kč</a:t>
            </a:r>
            <a:r>
              <a:rPr lang="en-US" altLang="cs-CZ" dirty="0"/>
              <a:t> </a:t>
            </a:r>
            <a:r>
              <a:rPr lang="en-US" altLang="cs-CZ" dirty="0" err="1"/>
              <a:t>ročně</a:t>
            </a:r>
            <a:r>
              <a:rPr lang="en-US" altLang="cs-CZ" dirty="0"/>
              <a:t> </a:t>
            </a:r>
            <a:r>
              <a:rPr lang="en-US" altLang="cs-CZ" dirty="0" err="1"/>
              <a:t>na</a:t>
            </a:r>
            <a:r>
              <a:rPr lang="en-US" altLang="cs-CZ" dirty="0"/>
              <a:t> </a:t>
            </a:r>
            <a:r>
              <a:rPr lang="en-US" altLang="cs-CZ" dirty="0" err="1"/>
              <a:t>třetí</a:t>
            </a:r>
            <a:r>
              <a:rPr lang="en-US" altLang="cs-CZ" dirty="0"/>
              <a:t> a </a:t>
            </a:r>
            <a:r>
              <a:rPr lang="en-US" altLang="cs-CZ" dirty="0" err="1"/>
              <a:t>každé</a:t>
            </a:r>
            <a:r>
              <a:rPr lang="en-US" altLang="cs-CZ" dirty="0"/>
              <a:t> </a:t>
            </a:r>
            <a:r>
              <a:rPr lang="en-US" altLang="cs-CZ" dirty="0" err="1"/>
              <a:t>další</a:t>
            </a:r>
            <a:r>
              <a:rPr lang="en-US" altLang="cs-CZ" dirty="0"/>
              <a:t> </a:t>
            </a:r>
            <a:r>
              <a:rPr lang="en-US" altLang="cs-CZ" dirty="0" err="1"/>
              <a:t>dítě</a:t>
            </a:r>
            <a:endParaRPr lang="cs-CZ" altLang="en-US" dirty="0"/>
          </a:p>
          <a:p>
            <a:r>
              <a:rPr lang="cs-CZ" altLang="en-US" dirty="0"/>
              <a:t>Dvojnásobek dítě s průkazem ZTP/P</a:t>
            </a:r>
          </a:p>
          <a:p>
            <a:r>
              <a:rPr lang="cs-CZ" altLang="en-US" dirty="0"/>
              <a:t>Do daňové povinnosti 0 Kč se jedná o slevu, pak o daňový bonus</a:t>
            </a:r>
          </a:p>
          <a:p>
            <a:r>
              <a:rPr lang="cs-CZ" altLang="en-US" dirty="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a 7</a:t>
            </a:r>
          </a:p>
        </p:txBody>
      </p:sp>
      <p:sp>
        <p:nvSpPr>
          <p:cNvPr id="7" name="Zástupný symbol pro obsah 6"/>
          <p:cNvSpPr>
            <a:spLocks noGrp="1"/>
          </p:cNvSpPr>
          <p:nvPr>
            <p:ph sz="half" idx="1"/>
          </p:nvPr>
        </p:nvSpPr>
        <p:spPr/>
        <p:txBody>
          <a:bodyPr/>
          <a:lstStyle/>
          <a:p>
            <a:pPr marL="0" indent="0">
              <a:buNone/>
            </a:pPr>
            <a:r>
              <a:rPr lang="cs-CZ" sz="2000" dirty="0"/>
              <a:t>Zaměstnanec</a:t>
            </a:r>
          </a:p>
          <a:p>
            <a:pPr marL="0" indent="0">
              <a:buNone/>
            </a:pPr>
            <a:r>
              <a:rPr lang="cs-CZ" sz="2000" dirty="0"/>
              <a:t>Hrubá mzda 		1000000</a:t>
            </a:r>
          </a:p>
          <a:p>
            <a:pPr marL="0" indent="0">
              <a:buNone/>
            </a:pPr>
            <a:r>
              <a:rPr lang="cs-CZ" sz="2000" dirty="0" err="1"/>
              <a:t>Superhrubá</a:t>
            </a:r>
            <a:r>
              <a:rPr lang="cs-CZ" sz="2000" dirty="0"/>
              <a:t> mzda 	1340000</a:t>
            </a:r>
          </a:p>
          <a:p>
            <a:pPr marL="0" indent="0">
              <a:buNone/>
            </a:pPr>
            <a:r>
              <a:rPr lang="cs-CZ" sz="2000" dirty="0"/>
              <a:t>Daň br. I		201000</a:t>
            </a:r>
          </a:p>
          <a:p>
            <a:pPr marL="0" indent="0">
              <a:buNone/>
            </a:pPr>
            <a:r>
              <a:rPr lang="cs-CZ" sz="2000" dirty="0"/>
              <a:t>Sleva			-24840</a:t>
            </a:r>
          </a:p>
          <a:p>
            <a:pPr marL="0" indent="0">
              <a:buNone/>
            </a:pPr>
            <a:r>
              <a:rPr lang="cs-CZ" sz="2000" dirty="0"/>
              <a:t>Daň br. II		176160</a:t>
            </a:r>
          </a:p>
          <a:p>
            <a:pPr marL="0" indent="0">
              <a:buNone/>
            </a:pPr>
            <a:r>
              <a:rPr lang="cs-CZ" sz="2000" dirty="0"/>
              <a:t>Daň. zvýhodnění	-15204</a:t>
            </a:r>
          </a:p>
          <a:p>
            <a:pPr marL="0" indent="0">
              <a:buNone/>
            </a:pPr>
            <a:r>
              <a:rPr lang="cs-CZ" sz="2000" dirty="0"/>
              <a:t>Daň netto		160956</a:t>
            </a:r>
          </a:p>
        </p:txBody>
      </p:sp>
      <p:sp>
        <p:nvSpPr>
          <p:cNvPr id="8" name="Zástupný symbol pro obsah 7"/>
          <p:cNvSpPr>
            <a:spLocks noGrp="1"/>
          </p:cNvSpPr>
          <p:nvPr>
            <p:ph sz="half" idx="2"/>
          </p:nvPr>
        </p:nvSpPr>
        <p:spPr/>
        <p:txBody>
          <a:bodyPr/>
          <a:lstStyle/>
          <a:p>
            <a:pPr marL="0" indent="0">
              <a:buNone/>
            </a:pPr>
            <a:r>
              <a:rPr lang="cs-CZ" sz="2000" dirty="0"/>
              <a:t>Podnikatel</a:t>
            </a:r>
          </a:p>
          <a:p>
            <a:pPr marL="0" indent="0">
              <a:buNone/>
            </a:pPr>
            <a:r>
              <a:rPr lang="cs-CZ" sz="2000" dirty="0"/>
              <a:t>Odměna		1000000</a:t>
            </a:r>
          </a:p>
          <a:p>
            <a:pPr marL="0" indent="0">
              <a:buNone/>
            </a:pPr>
            <a:r>
              <a:rPr lang="cs-CZ" sz="2000" dirty="0"/>
              <a:t>Základ daně		600000</a:t>
            </a:r>
          </a:p>
          <a:p>
            <a:pPr marL="0" indent="0">
              <a:buNone/>
            </a:pPr>
            <a:r>
              <a:rPr lang="cs-CZ" sz="2000" dirty="0"/>
              <a:t>Daň br. I		90000</a:t>
            </a:r>
          </a:p>
          <a:p>
            <a:pPr marL="0" indent="0">
              <a:buNone/>
            </a:pPr>
            <a:r>
              <a:rPr lang="cs-CZ" sz="2000" dirty="0"/>
              <a:t>Sleva			-24840</a:t>
            </a:r>
          </a:p>
          <a:p>
            <a:pPr marL="0" indent="0">
              <a:buNone/>
            </a:pPr>
            <a:r>
              <a:rPr lang="cs-CZ" sz="2000" dirty="0"/>
              <a:t>Daň br. II		65160</a:t>
            </a:r>
          </a:p>
          <a:p>
            <a:pPr marL="0" indent="0">
              <a:buNone/>
            </a:pPr>
            <a:r>
              <a:rPr lang="cs-CZ" sz="2000" dirty="0"/>
              <a:t>Daň. zvýhodnění	-15204</a:t>
            </a:r>
          </a:p>
          <a:p>
            <a:pPr marL="0" indent="0">
              <a:buNone/>
            </a:pPr>
            <a:r>
              <a:rPr lang="cs-CZ" sz="2000" dirty="0"/>
              <a:t>Daň netto		49956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97</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a:t>Jeden nebo postupně několik z-vatelů</a:t>
            </a:r>
          </a:p>
          <a:p>
            <a:pPr>
              <a:lnSpc>
                <a:spcPct val="90000"/>
              </a:lnSpc>
            </a:pPr>
            <a:r>
              <a:rPr lang="cs-CZ" altLang="en-US" sz="2000"/>
              <a:t>Písemná žádost do 15.února</a:t>
            </a:r>
          </a:p>
          <a:p>
            <a:pPr>
              <a:lnSpc>
                <a:spcPct val="90000"/>
              </a:lnSpc>
            </a:pPr>
            <a:r>
              <a:rPr lang="cs-CZ" altLang="en-US" sz="2000"/>
              <a:t>Poslední plátce daně</a:t>
            </a:r>
          </a:p>
          <a:p>
            <a:pPr>
              <a:lnSpc>
                <a:spcPct val="90000"/>
              </a:lnSpc>
            </a:pPr>
            <a:r>
              <a:rPr lang="cs-CZ" altLang="en-US" sz="2000"/>
              <a:t>Doklady od všech předchozích plátců daně a další doklady k uplatnění slev a nezdanitelných částek</a:t>
            </a:r>
          </a:p>
          <a:p>
            <a:pPr>
              <a:lnSpc>
                <a:spcPct val="90000"/>
              </a:lnSpc>
            </a:pPr>
            <a:r>
              <a:rPr lang="cs-CZ" altLang="en-US" sz="2000"/>
              <a:t>Nepodá sám daňové přiznání</a:t>
            </a:r>
          </a:p>
          <a:p>
            <a:pPr>
              <a:lnSpc>
                <a:spcPct val="90000"/>
              </a:lnSpc>
            </a:pPr>
            <a:r>
              <a:rPr lang="cs-CZ" altLang="en-US" sz="2000"/>
              <a:t>Přeplatek bude uhrazen ve mzdě za březen</a:t>
            </a:r>
          </a:p>
        </p:txBody>
      </p:sp>
    </p:spTree>
    <p:extLst>
      <p:ext uri="{BB962C8B-B14F-4D97-AF65-F5344CB8AC3E}">
        <p14:creationId xmlns:p14="http://schemas.microsoft.com/office/powerpoint/2010/main" val="36072268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a:t>Daňové přiznání</a:t>
            </a:r>
          </a:p>
        </p:txBody>
      </p:sp>
      <p:sp>
        <p:nvSpPr>
          <p:cNvPr id="29699" name="Rectangle 3"/>
          <p:cNvSpPr>
            <a:spLocks noGrp="1" noChangeArrowheads="1"/>
          </p:cNvSpPr>
          <p:nvPr>
            <p:ph type="body" idx="1"/>
          </p:nvPr>
        </p:nvSpPr>
        <p:spPr/>
        <p:txBody>
          <a:bodyPr/>
          <a:lstStyle/>
          <a:p>
            <a:r>
              <a:rPr lang="cs-CZ" altLang="en-US"/>
              <a:t>Každý, kdo má více DZD a jehož roční příjmy přesáhly 15,000 Kč nebo má ztrátu s výjimkou těch, kteří si nechají zpracovat roční zúčtování</a:t>
            </a:r>
          </a:p>
          <a:p>
            <a:r>
              <a:rPr lang="cs-CZ" altLang="en-US"/>
              <a:t>Do 1.4., event. další lhůty</a:t>
            </a:r>
          </a:p>
        </p:txBody>
      </p:sp>
    </p:spTree>
    <p:extLst>
      <p:ext uri="{BB962C8B-B14F-4D97-AF65-F5344CB8AC3E}">
        <p14:creationId xmlns:p14="http://schemas.microsoft.com/office/powerpoint/2010/main" val="3558865722"/>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0</TotalTime>
  <Words>5218</Words>
  <Application>Microsoft Office PowerPoint</Application>
  <PresentationFormat>Předvádění na obrazovce (4:3)</PresentationFormat>
  <Paragraphs>643</Paragraphs>
  <Slides>101</Slides>
  <Notes>46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101</vt:i4>
      </vt:variant>
    </vt:vector>
  </HeadingPairs>
  <TitlesOfParts>
    <vt:vector size="108" baseType="lpstr">
      <vt:lpstr>Arial</vt:lpstr>
      <vt:lpstr>Lucida Sans Unicode</vt:lpstr>
      <vt:lpstr>Tahoma</vt:lpstr>
      <vt:lpstr>Times New Roman</vt:lpstr>
      <vt:lpstr>Verdana</vt:lpstr>
      <vt:lpstr>Wingdings</vt:lpstr>
      <vt:lpstr>Prezentace_MU_CZ</vt:lpstr>
      <vt:lpstr>             Daň z příjmů</vt:lpstr>
      <vt:lpstr>  Daň z příjmů fyzických osob</vt:lpstr>
      <vt:lpstr>PRAMENY</vt:lpstr>
      <vt:lpstr>Prameny</vt:lpstr>
      <vt:lpstr>Historie</vt:lpstr>
      <vt:lpstr>Historie</vt:lpstr>
      <vt:lpstr>Daně placené obyvatelstvem</vt:lpstr>
      <vt:lpstr>Charakteristika DPFO</vt:lpstr>
      <vt:lpstr>Základní konstrukční prvky DPFO</vt:lpstr>
      <vt:lpstr>Korekční prvky DPFO</vt:lpstr>
      <vt:lpstr>         Koncepce zákona o daních z příjmů</vt:lpstr>
      <vt:lpstr>SUBJEKTY DPFO</vt:lpstr>
      <vt:lpstr>SUBJEKTY  DPFO - poplatník</vt:lpstr>
      <vt:lpstr>Poplatník</vt:lpstr>
      <vt:lpstr>  SUBJEKTY DPFO</vt:lpstr>
      <vt:lpstr>POPLATNÍCI  DANĚ</vt:lpstr>
      <vt:lpstr> S omezenou daňovou povinností – nerezident  </vt:lpstr>
      <vt:lpstr>   Bydliště</vt:lpstr>
      <vt:lpstr>  183 dnů v roce</vt:lpstr>
      <vt:lpstr>Předmět daně</vt:lpstr>
      <vt:lpstr>                   Předmětem daně z příjmů   fyzických  osob  jsou: </vt:lpstr>
      <vt:lpstr>  Příjem</vt:lpstr>
      <vt:lpstr>Předmětem daně nejsou např. negativní vymezení předmětu</vt:lpstr>
      <vt:lpstr>Osvobození od daně</vt:lpstr>
      <vt:lpstr>Příjmy ze závislé činnosti §6</vt:lpstr>
      <vt:lpstr>Předmětem daně není:</vt:lpstr>
      <vt:lpstr>  Příjmy ze samostatné činnosti §7</vt:lpstr>
      <vt:lpstr>1.Příjmy ze samostatné činnosti- tzn. podnikání</vt:lpstr>
      <vt:lpstr>                   2. Příjmy ze samostatné  činnosti jsou -jiná sam. činnost </vt:lpstr>
      <vt:lpstr>    Příjmy ze samostatné  činnosti jsou </vt:lpstr>
      <vt:lpstr>  Příjmy z kapitálového majetku §8 </vt:lpstr>
      <vt:lpstr>Prezentace aplikace PowerPoint</vt:lpstr>
      <vt:lpstr>Prezentace aplikace PowerPoint</vt:lpstr>
      <vt:lpstr>Příjmy z nájmu §9</vt:lpstr>
      <vt:lpstr>Prezentace aplikace PowerPoint</vt:lpstr>
      <vt:lpstr>Ostatní příjmy § 10  </vt:lpstr>
      <vt:lpstr>Prezentace aplikace PowerPoint</vt:lpstr>
      <vt:lpstr>Základ daně a daňová ztráta §5</vt:lpstr>
      <vt:lpstr>Základ daně</vt:lpstr>
      <vt:lpstr>U závislé činnosti se ZD liší </vt:lpstr>
      <vt:lpstr>Sociální a zdravotní pojištění v závislé činnosti</vt:lpstr>
      <vt:lpstr>Základ daně (dílčí základ daně)</vt:lpstr>
      <vt:lpstr>              Základ daně</vt:lpstr>
      <vt:lpstr>       Daňová ztráta §5</vt:lpstr>
      <vt:lpstr>Do základu se nezahrnuje</vt:lpstr>
      <vt:lpstr>Výdaje</vt:lpstr>
      <vt:lpstr>Paušální částka §7</vt:lpstr>
      <vt:lpstr>Prezentace aplikace PowerPoint</vt:lpstr>
      <vt:lpstr>Upravený základ daně</vt:lpstr>
      <vt:lpstr>Nezdanitelná část základu daně §15</vt:lpstr>
      <vt:lpstr>       Položky odčitatelné od základu daně § 34</vt:lpstr>
      <vt:lpstr>SAZBA DANĚ</vt:lpstr>
      <vt:lpstr>SAZBA DANĚ od roku 2013/ 2018</vt:lpstr>
      <vt:lpstr>Sleva na dani </vt:lpstr>
      <vt:lpstr>Sleva na dani x Daňové zvýhodnění</vt:lpstr>
      <vt:lpstr>Sleva za umístění dítěte </vt:lpstr>
      <vt:lpstr> Zdaňovací období </vt:lpstr>
      <vt:lpstr>Splatnost daně </vt:lpstr>
      <vt:lpstr>Prezentace aplikace PowerPoint</vt:lpstr>
      <vt:lpstr>Správa daně</vt:lpstr>
      <vt:lpstr>Daň stanovená paušální částkou</vt:lpstr>
      <vt:lpstr>Daň stanovená paušální částkou</vt:lpstr>
      <vt:lpstr>       Daň z příjmů fyzických osob a její významné změny </vt:lpstr>
      <vt:lpstr>Prezentace aplikace PowerPoint</vt:lpstr>
      <vt:lpstr>Prezentace aplikace PowerPoint</vt:lpstr>
      <vt:lpstr>Prezentace aplikace PowerPoint</vt:lpstr>
      <vt:lpstr>Daň z příjmů právnických osob</vt:lpstr>
      <vt:lpstr> Rezidenti a nerezidenti. </vt:lpstr>
      <vt:lpstr>Prezentace aplikace PowerPoint</vt:lpstr>
      <vt:lpstr>Veřejně prospěšný poplatník </vt:lpstr>
      <vt:lpstr>Prezentace aplikace PowerPoint</vt:lpstr>
      <vt:lpstr>Veřejně prospěšným poplatníkem není</vt:lpstr>
      <vt:lpstr> Předmět daně </vt:lpstr>
      <vt:lpstr>Prezentace aplikace PowerPoint</vt:lpstr>
      <vt:lpstr> Osvobození od daně § 19 </vt:lpstr>
      <vt:lpstr>Základ daně</vt:lpstr>
      <vt:lpstr>Sazba daně</vt:lpstr>
      <vt:lpstr> Zdaňovací období </vt:lpstr>
      <vt:lpstr>Pojem „daň“</vt:lpstr>
      <vt:lpstr>Konstrukční prvky daně</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 4</vt:lpstr>
      <vt:lpstr>Základ daně</vt:lpstr>
      <vt:lpstr>Způsob výpočtu DPFO</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Ivana Pařízková</cp:lastModifiedBy>
  <cp:revision>30</cp:revision>
  <cp:lastPrinted>2019-04-02T07:46:22Z</cp:lastPrinted>
  <dcterms:created xsi:type="dcterms:W3CDTF">2016-07-26T14:03:44Z</dcterms:created>
  <dcterms:modified xsi:type="dcterms:W3CDTF">2020-10-27T14:48:40Z</dcterms:modified>
</cp:coreProperties>
</file>