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</p:sldMasterIdLst>
  <p:sldIdLst>
    <p:sldId id="257" r:id="rId2"/>
    <p:sldId id="287" r:id="rId3"/>
    <p:sldId id="270" r:id="rId4"/>
    <p:sldId id="288" r:id="rId5"/>
    <p:sldId id="269" r:id="rId6"/>
    <p:sldId id="259" r:id="rId7"/>
    <p:sldId id="274" r:id="rId8"/>
    <p:sldId id="260" r:id="rId9"/>
    <p:sldId id="261" r:id="rId10"/>
    <p:sldId id="284" r:id="rId11"/>
    <p:sldId id="263" r:id="rId12"/>
    <p:sldId id="264" r:id="rId13"/>
    <p:sldId id="265" r:id="rId14"/>
    <p:sldId id="266" r:id="rId15"/>
    <p:sldId id="267" r:id="rId16"/>
    <p:sldId id="275" r:id="rId17"/>
    <p:sldId id="279" r:id="rId18"/>
    <p:sldId id="280" r:id="rId19"/>
    <p:sldId id="281" r:id="rId20"/>
    <p:sldId id="28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2EAE1A-BCF8-4896-B8E3-7F8380C9FBC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2390B9-20C3-49E9-AB4E-A3E91D56083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i="1" u="sng"/>
            <a:t>Zvláštní část </a:t>
          </a:r>
          <a:endParaRPr lang="en-US"/>
        </a:p>
      </dgm:t>
    </dgm:pt>
    <dgm:pt modelId="{C197CAD4-242B-4059-8FFB-AB34CBF1FCB8}" type="parTrans" cxnId="{CD6F44A9-AB9A-4085-AF26-45B3C23CBD38}">
      <dgm:prSet/>
      <dgm:spPr/>
      <dgm:t>
        <a:bodyPr/>
        <a:lstStyle/>
        <a:p>
          <a:endParaRPr lang="en-US"/>
        </a:p>
      </dgm:t>
    </dgm:pt>
    <dgm:pt modelId="{6333C31C-D6F6-43B6-9A88-F0CC9FDF81D7}" type="sibTrans" cxnId="{CD6F44A9-AB9A-4085-AF26-45B3C23CBD38}">
      <dgm:prSet/>
      <dgm:spPr/>
      <dgm:t>
        <a:bodyPr/>
        <a:lstStyle/>
        <a:p>
          <a:endParaRPr lang="en-US"/>
        </a:p>
      </dgm:t>
    </dgm:pt>
    <dgm:pt modelId="{D114C188-9B74-4C4B-AC85-97AEE83B6C4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Fiskální část -  zabývá se tokem peněz</a:t>
          </a:r>
          <a:endParaRPr lang="en-US"/>
        </a:p>
      </dgm:t>
    </dgm:pt>
    <dgm:pt modelId="{38528D61-EF03-4293-A071-5D23C65B9E26}" type="parTrans" cxnId="{AAB540BE-4D54-4185-A861-ACEF48164AC8}">
      <dgm:prSet/>
      <dgm:spPr/>
      <dgm:t>
        <a:bodyPr/>
        <a:lstStyle/>
        <a:p>
          <a:endParaRPr lang="en-US"/>
        </a:p>
      </dgm:t>
    </dgm:pt>
    <dgm:pt modelId="{7EBBF615-5752-4731-AA4E-015E0A2B0A96}" type="sibTrans" cxnId="{AAB540BE-4D54-4185-A861-ACEF48164AC8}">
      <dgm:prSet/>
      <dgm:spPr/>
      <dgm:t>
        <a:bodyPr/>
        <a:lstStyle/>
        <a:p>
          <a:endParaRPr lang="en-US"/>
        </a:p>
      </dgm:t>
    </dgm:pt>
    <dgm:pt modelId="{F7BD868B-CCBE-4FA2-999B-07198EE09B9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Nefiskální část - zabývá se podstatou, význam a charakterem peněz</a:t>
          </a:r>
          <a:endParaRPr lang="en-US"/>
        </a:p>
      </dgm:t>
    </dgm:pt>
    <dgm:pt modelId="{405DE01B-C6E7-40F1-8756-D39C7965BF8F}" type="parTrans" cxnId="{365A136A-6A63-4A1B-A464-BC364DA3959F}">
      <dgm:prSet/>
      <dgm:spPr/>
      <dgm:t>
        <a:bodyPr/>
        <a:lstStyle/>
        <a:p>
          <a:endParaRPr lang="en-US"/>
        </a:p>
      </dgm:t>
    </dgm:pt>
    <dgm:pt modelId="{07E98502-3DCE-4701-80F8-ABD5537D22AE}" type="sibTrans" cxnId="{365A136A-6A63-4A1B-A464-BC364DA3959F}">
      <dgm:prSet/>
      <dgm:spPr/>
      <dgm:t>
        <a:bodyPr/>
        <a:lstStyle/>
        <a:p>
          <a:endParaRPr lang="en-US"/>
        </a:p>
      </dgm:t>
    </dgm:pt>
    <dgm:pt modelId="{32C88181-D9F9-4B92-B59B-08702BED0A4D}" type="pres">
      <dgm:prSet presAssocID="{DE2EAE1A-BCF8-4896-B8E3-7F8380C9FBCA}" presName="root" presStyleCnt="0">
        <dgm:presLayoutVars>
          <dgm:dir/>
          <dgm:resizeHandles val="exact"/>
        </dgm:presLayoutVars>
      </dgm:prSet>
      <dgm:spPr/>
    </dgm:pt>
    <dgm:pt modelId="{94C7B7EC-C784-4D0A-95BF-E1263AC32EC9}" type="pres">
      <dgm:prSet presAssocID="{032390B9-20C3-49E9-AB4E-A3E91D56083A}" presName="compNode" presStyleCnt="0"/>
      <dgm:spPr/>
    </dgm:pt>
    <dgm:pt modelId="{28D08796-07B2-4D9A-83BD-1B6E3593D022}" type="pres">
      <dgm:prSet presAssocID="{032390B9-20C3-49E9-AB4E-A3E91D56083A}" presName="bgRect" presStyleLbl="bgShp" presStyleIdx="0" presStyleCnt="3"/>
      <dgm:spPr/>
    </dgm:pt>
    <dgm:pt modelId="{7649B916-3325-40E6-AF79-1404CA4C6EAE}" type="pres">
      <dgm:prSet presAssocID="{032390B9-20C3-49E9-AB4E-A3E91D56083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rprised Face with No Fill"/>
        </a:ext>
      </dgm:extLst>
    </dgm:pt>
    <dgm:pt modelId="{C8269DCD-E2BA-43C3-900A-E06C7EEC9439}" type="pres">
      <dgm:prSet presAssocID="{032390B9-20C3-49E9-AB4E-A3E91D56083A}" presName="spaceRect" presStyleCnt="0"/>
      <dgm:spPr/>
    </dgm:pt>
    <dgm:pt modelId="{1F5AD1BB-AF6B-4F5E-A0F5-8B3EC6464C16}" type="pres">
      <dgm:prSet presAssocID="{032390B9-20C3-49E9-AB4E-A3E91D56083A}" presName="parTx" presStyleLbl="revTx" presStyleIdx="0" presStyleCnt="3">
        <dgm:presLayoutVars>
          <dgm:chMax val="0"/>
          <dgm:chPref val="0"/>
        </dgm:presLayoutVars>
      </dgm:prSet>
      <dgm:spPr/>
    </dgm:pt>
    <dgm:pt modelId="{562AABDD-A83B-4E1E-A461-501838591676}" type="pres">
      <dgm:prSet presAssocID="{6333C31C-D6F6-43B6-9A88-F0CC9FDF81D7}" presName="sibTrans" presStyleCnt="0"/>
      <dgm:spPr/>
    </dgm:pt>
    <dgm:pt modelId="{D784E5D7-163A-4055-BF35-FECAD56EEBE4}" type="pres">
      <dgm:prSet presAssocID="{D114C188-9B74-4C4B-AC85-97AEE83B6C4E}" presName="compNode" presStyleCnt="0"/>
      <dgm:spPr/>
    </dgm:pt>
    <dgm:pt modelId="{351CA9B3-A223-4096-A95C-8FC28CD062A0}" type="pres">
      <dgm:prSet presAssocID="{D114C188-9B74-4C4B-AC85-97AEE83B6C4E}" presName="bgRect" presStyleLbl="bgShp" presStyleIdx="1" presStyleCnt="3"/>
      <dgm:spPr/>
    </dgm:pt>
    <dgm:pt modelId="{0F9A98A2-7E08-46BD-BF48-563A3B186358}" type="pres">
      <dgm:prSet presAssocID="{D114C188-9B74-4C4B-AC85-97AEE83B6C4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íze"/>
        </a:ext>
      </dgm:extLst>
    </dgm:pt>
    <dgm:pt modelId="{BF1016AD-1D03-441A-9ACD-39C3AFC0A765}" type="pres">
      <dgm:prSet presAssocID="{D114C188-9B74-4C4B-AC85-97AEE83B6C4E}" presName="spaceRect" presStyleCnt="0"/>
      <dgm:spPr/>
    </dgm:pt>
    <dgm:pt modelId="{65E41D9A-4801-4ABC-86BD-6894CE37549E}" type="pres">
      <dgm:prSet presAssocID="{D114C188-9B74-4C4B-AC85-97AEE83B6C4E}" presName="parTx" presStyleLbl="revTx" presStyleIdx="1" presStyleCnt="3">
        <dgm:presLayoutVars>
          <dgm:chMax val="0"/>
          <dgm:chPref val="0"/>
        </dgm:presLayoutVars>
      </dgm:prSet>
      <dgm:spPr/>
    </dgm:pt>
    <dgm:pt modelId="{430A5DEA-708F-4C35-974C-1AE63C8E9F9A}" type="pres">
      <dgm:prSet presAssocID="{7EBBF615-5752-4731-AA4E-015E0A2B0A96}" presName="sibTrans" presStyleCnt="0"/>
      <dgm:spPr/>
    </dgm:pt>
    <dgm:pt modelId="{7FCBE9D9-525D-4090-801A-FB43AB335C75}" type="pres">
      <dgm:prSet presAssocID="{F7BD868B-CCBE-4FA2-999B-07198EE09B91}" presName="compNode" presStyleCnt="0"/>
      <dgm:spPr/>
    </dgm:pt>
    <dgm:pt modelId="{F975BD08-7107-40BE-8546-875D31A4761A}" type="pres">
      <dgm:prSet presAssocID="{F7BD868B-CCBE-4FA2-999B-07198EE09B91}" presName="bgRect" presStyleLbl="bgShp" presStyleIdx="2" presStyleCnt="3"/>
      <dgm:spPr/>
    </dgm:pt>
    <dgm:pt modelId="{7409DD21-8383-4101-95DD-860B305B789B}" type="pres">
      <dgm:prSet presAssocID="{F7BD868B-CCBE-4FA2-999B-07198EE09B9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tázky"/>
        </a:ext>
      </dgm:extLst>
    </dgm:pt>
    <dgm:pt modelId="{0255F591-F17A-41E4-8E75-63FDDB5D4B5C}" type="pres">
      <dgm:prSet presAssocID="{F7BD868B-CCBE-4FA2-999B-07198EE09B91}" presName="spaceRect" presStyleCnt="0"/>
      <dgm:spPr/>
    </dgm:pt>
    <dgm:pt modelId="{540764C8-17C9-48DA-87E3-26BF6AB3DAD3}" type="pres">
      <dgm:prSet presAssocID="{F7BD868B-CCBE-4FA2-999B-07198EE09B9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65A136A-6A63-4A1B-A464-BC364DA3959F}" srcId="{DE2EAE1A-BCF8-4896-B8E3-7F8380C9FBCA}" destId="{F7BD868B-CCBE-4FA2-999B-07198EE09B91}" srcOrd="2" destOrd="0" parTransId="{405DE01B-C6E7-40F1-8756-D39C7965BF8F}" sibTransId="{07E98502-3DCE-4701-80F8-ABD5537D22AE}"/>
    <dgm:cxn modelId="{A87C0976-90C3-4416-B563-6772044B645E}" type="presOf" srcId="{DE2EAE1A-BCF8-4896-B8E3-7F8380C9FBCA}" destId="{32C88181-D9F9-4B92-B59B-08702BED0A4D}" srcOrd="0" destOrd="0" presId="urn:microsoft.com/office/officeart/2018/2/layout/IconVerticalSolidList"/>
    <dgm:cxn modelId="{CD6F44A9-AB9A-4085-AF26-45B3C23CBD38}" srcId="{DE2EAE1A-BCF8-4896-B8E3-7F8380C9FBCA}" destId="{032390B9-20C3-49E9-AB4E-A3E91D56083A}" srcOrd="0" destOrd="0" parTransId="{C197CAD4-242B-4059-8FFB-AB34CBF1FCB8}" sibTransId="{6333C31C-D6F6-43B6-9A88-F0CC9FDF81D7}"/>
    <dgm:cxn modelId="{DB421DBB-19D1-4A86-83EF-F00CBDAFEDB5}" type="presOf" srcId="{D114C188-9B74-4C4B-AC85-97AEE83B6C4E}" destId="{65E41D9A-4801-4ABC-86BD-6894CE37549E}" srcOrd="0" destOrd="0" presId="urn:microsoft.com/office/officeart/2018/2/layout/IconVerticalSolidList"/>
    <dgm:cxn modelId="{AAB540BE-4D54-4185-A861-ACEF48164AC8}" srcId="{DE2EAE1A-BCF8-4896-B8E3-7F8380C9FBCA}" destId="{D114C188-9B74-4C4B-AC85-97AEE83B6C4E}" srcOrd="1" destOrd="0" parTransId="{38528D61-EF03-4293-A071-5D23C65B9E26}" sibTransId="{7EBBF615-5752-4731-AA4E-015E0A2B0A96}"/>
    <dgm:cxn modelId="{71AF1EE8-5CB1-4301-847A-411CB3E4BBB2}" type="presOf" srcId="{F7BD868B-CCBE-4FA2-999B-07198EE09B91}" destId="{540764C8-17C9-48DA-87E3-26BF6AB3DAD3}" srcOrd="0" destOrd="0" presId="urn:microsoft.com/office/officeart/2018/2/layout/IconVerticalSolidList"/>
    <dgm:cxn modelId="{4246CFF3-0071-4191-B6F3-2BE9BB29758D}" type="presOf" srcId="{032390B9-20C3-49E9-AB4E-A3E91D56083A}" destId="{1F5AD1BB-AF6B-4F5E-A0F5-8B3EC6464C16}" srcOrd="0" destOrd="0" presId="urn:microsoft.com/office/officeart/2018/2/layout/IconVerticalSolidList"/>
    <dgm:cxn modelId="{EE906101-AEF8-43E4-8011-90E7463879F0}" type="presParOf" srcId="{32C88181-D9F9-4B92-B59B-08702BED0A4D}" destId="{94C7B7EC-C784-4D0A-95BF-E1263AC32EC9}" srcOrd="0" destOrd="0" presId="urn:microsoft.com/office/officeart/2018/2/layout/IconVerticalSolidList"/>
    <dgm:cxn modelId="{0FAA89AD-5E28-4377-85FB-30F56D91BAB6}" type="presParOf" srcId="{94C7B7EC-C784-4D0A-95BF-E1263AC32EC9}" destId="{28D08796-07B2-4D9A-83BD-1B6E3593D022}" srcOrd="0" destOrd="0" presId="urn:microsoft.com/office/officeart/2018/2/layout/IconVerticalSolidList"/>
    <dgm:cxn modelId="{31CF2DD0-AD5C-4972-B185-6EA788D52CA7}" type="presParOf" srcId="{94C7B7EC-C784-4D0A-95BF-E1263AC32EC9}" destId="{7649B916-3325-40E6-AF79-1404CA4C6EAE}" srcOrd="1" destOrd="0" presId="urn:microsoft.com/office/officeart/2018/2/layout/IconVerticalSolidList"/>
    <dgm:cxn modelId="{A5EF7131-2A8E-496F-A040-F9FBFABA26D7}" type="presParOf" srcId="{94C7B7EC-C784-4D0A-95BF-E1263AC32EC9}" destId="{C8269DCD-E2BA-43C3-900A-E06C7EEC9439}" srcOrd="2" destOrd="0" presId="urn:microsoft.com/office/officeart/2018/2/layout/IconVerticalSolidList"/>
    <dgm:cxn modelId="{25FF064B-3F9C-40BB-8F4A-91FBBB1C5C45}" type="presParOf" srcId="{94C7B7EC-C784-4D0A-95BF-E1263AC32EC9}" destId="{1F5AD1BB-AF6B-4F5E-A0F5-8B3EC6464C16}" srcOrd="3" destOrd="0" presId="urn:microsoft.com/office/officeart/2018/2/layout/IconVerticalSolidList"/>
    <dgm:cxn modelId="{4521B4A8-4D17-4214-8DF5-D71A6F02C4B5}" type="presParOf" srcId="{32C88181-D9F9-4B92-B59B-08702BED0A4D}" destId="{562AABDD-A83B-4E1E-A461-501838591676}" srcOrd="1" destOrd="0" presId="urn:microsoft.com/office/officeart/2018/2/layout/IconVerticalSolidList"/>
    <dgm:cxn modelId="{8901D280-2657-4AC8-97DD-CF1D62B3E316}" type="presParOf" srcId="{32C88181-D9F9-4B92-B59B-08702BED0A4D}" destId="{D784E5D7-163A-4055-BF35-FECAD56EEBE4}" srcOrd="2" destOrd="0" presId="urn:microsoft.com/office/officeart/2018/2/layout/IconVerticalSolidList"/>
    <dgm:cxn modelId="{FF74E10D-6DAC-42A8-BA49-06196931F8DC}" type="presParOf" srcId="{D784E5D7-163A-4055-BF35-FECAD56EEBE4}" destId="{351CA9B3-A223-4096-A95C-8FC28CD062A0}" srcOrd="0" destOrd="0" presId="urn:microsoft.com/office/officeart/2018/2/layout/IconVerticalSolidList"/>
    <dgm:cxn modelId="{342888D8-7EFC-4CA1-B21E-4F7AED4F42EA}" type="presParOf" srcId="{D784E5D7-163A-4055-BF35-FECAD56EEBE4}" destId="{0F9A98A2-7E08-46BD-BF48-563A3B186358}" srcOrd="1" destOrd="0" presId="urn:microsoft.com/office/officeart/2018/2/layout/IconVerticalSolidList"/>
    <dgm:cxn modelId="{D692CCA1-9610-495F-8B43-94E754946B8A}" type="presParOf" srcId="{D784E5D7-163A-4055-BF35-FECAD56EEBE4}" destId="{BF1016AD-1D03-441A-9ACD-39C3AFC0A765}" srcOrd="2" destOrd="0" presId="urn:microsoft.com/office/officeart/2018/2/layout/IconVerticalSolidList"/>
    <dgm:cxn modelId="{C91E9BD6-EC59-405E-8A80-BFADB40A308B}" type="presParOf" srcId="{D784E5D7-163A-4055-BF35-FECAD56EEBE4}" destId="{65E41D9A-4801-4ABC-86BD-6894CE37549E}" srcOrd="3" destOrd="0" presId="urn:microsoft.com/office/officeart/2018/2/layout/IconVerticalSolidList"/>
    <dgm:cxn modelId="{1B7344F7-71B8-4F4F-AFC4-BC9B9355501C}" type="presParOf" srcId="{32C88181-D9F9-4B92-B59B-08702BED0A4D}" destId="{430A5DEA-708F-4C35-974C-1AE63C8E9F9A}" srcOrd="3" destOrd="0" presId="urn:microsoft.com/office/officeart/2018/2/layout/IconVerticalSolidList"/>
    <dgm:cxn modelId="{015FB6C3-5370-4BD1-8592-246C1FDEC36C}" type="presParOf" srcId="{32C88181-D9F9-4B92-B59B-08702BED0A4D}" destId="{7FCBE9D9-525D-4090-801A-FB43AB335C75}" srcOrd="4" destOrd="0" presId="urn:microsoft.com/office/officeart/2018/2/layout/IconVerticalSolidList"/>
    <dgm:cxn modelId="{6DE4B476-BCB8-49F0-B17A-EEA92F82FEEE}" type="presParOf" srcId="{7FCBE9D9-525D-4090-801A-FB43AB335C75}" destId="{F975BD08-7107-40BE-8546-875D31A4761A}" srcOrd="0" destOrd="0" presId="urn:microsoft.com/office/officeart/2018/2/layout/IconVerticalSolidList"/>
    <dgm:cxn modelId="{A1BDDE1C-5676-4035-9232-8EDA40BE8E2A}" type="presParOf" srcId="{7FCBE9D9-525D-4090-801A-FB43AB335C75}" destId="{7409DD21-8383-4101-95DD-860B305B789B}" srcOrd="1" destOrd="0" presId="urn:microsoft.com/office/officeart/2018/2/layout/IconVerticalSolidList"/>
    <dgm:cxn modelId="{3E55CACD-29DA-4A4C-9334-7D169DF0182D}" type="presParOf" srcId="{7FCBE9D9-525D-4090-801A-FB43AB335C75}" destId="{0255F591-F17A-41E4-8E75-63FDDB5D4B5C}" srcOrd="2" destOrd="0" presId="urn:microsoft.com/office/officeart/2018/2/layout/IconVerticalSolidList"/>
    <dgm:cxn modelId="{AA95E0AD-E6A1-40E3-B970-5C6928A5F2A9}" type="presParOf" srcId="{7FCBE9D9-525D-4090-801A-FB43AB335C75}" destId="{540764C8-17C9-48DA-87E3-26BF6AB3DAD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374B3E-2E1F-4778-9601-3DBB17C1105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0727C41F-ACA5-432E-91C7-F87C5526C10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Výdaje ze SR 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Na financování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statků</a:t>
          </a:r>
        </a:p>
      </dgm:t>
    </dgm:pt>
    <dgm:pt modelId="{B131F4FF-E78C-4615-80E7-A1900D2F265C}" type="parTrans" cxnId="{6FA49234-AB23-4559-8526-A911C190C2BD}">
      <dgm:prSet/>
      <dgm:spPr/>
    </dgm:pt>
    <dgm:pt modelId="{94425483-BF1B-4958-B8B6-193816A7626C}" type="sibTrans" cxnId="{6FA49234-AB23-4559-8526-A911C190C2BD}">
      <dgm:prSet/>
      <dgm:spPr/>
    </dgm:pt>
    <dgm:pt modelId="{30210CB9-AF93-402C-BC99-9ED707DAC25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Veřejné statky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Vytvořené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Veřejným sektorem</a:t>
          </a:r>
        </a:p>
      </dgm:t>
    </dgm:pt>
    <dgm:pt modelId="{1304B4CE-BF79-48D2-918F-AECC75D37399}" type="parTrans" cxnId="{07A6825E-86E4-46AC-999A-D9C2BB3F77BB}">
      <dgm:prSet/>
      <dgm:spPr/>
    </dgm:pt>
    <dgm:pt modelId="{A0A81934-15C0-499D-B886-B52FE9CF3C35}" type="sibTrans" cxnId="{07A6825E-86E4-46AC-999A-D9C2BB3F77BB}">
      <dgm:prSet/>
      <dgm:spPr/>
    </dgm:pt>
    <dgm:pt modelId="{853818D8-D831-4889-BBFC-D7EDC36F4D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Spotřebovávání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veř.statků</a:t>
          </a:r>
        </a:p>
      </dgm:t>
    </dgm:pt>
    <dgm:pt modelId="{F702A421-6F79-457E-B912-290518F95872}" type="parTrans" cxnId="{497FDC6F-0A3A-41F7-ABD1-21EA202141F5}">
      <dgm:prSet/>
      <dgm:spPr/>
    </dgm:pt>
    <dgm:pt modelId="{944A09CA-CE98-411B-9B67-BB37969AC048}" type="sibTrans" cxnId="{497FDC6F-0A3A-41F7-ABD1-21EA202141F5}">
      <dgm:prSet/>
      <dgm:spPr/>
    </dgm:pt>
    <dgm:pt modelId="{3A883187-EC2C-4120-99E3-647FDA47BAF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Daně a poplatky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Jako příjmy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Do SR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X jiných VPF</a:t>
          </a:r>
        </a:p>
      </dgm:t>
    </dgm:pt>
    <dgm:pt modelId="{CC5C8234-01E5-4468-A98E-2F773233EBCC}" type="parTrans" cxnId="{A35C4834-B9EF-4BC7-B4A0-00918A81029E}">
      <dgm:prSet/>
      <dgm:spPr/>
    </dgm:pt>
    <dgm:pt modelId="{03B79759-F46A-4D24-91C5-23275968D0FC}" type="sibTrans" cxnId="{A35C4834-B9EF-4BC7-B4A0-00918A81029E}">
      <dgm:prSet/>
      <dgm:spPr/>
    </dgm:pt>
    <dgm:pt modelId="{CA3E00C3-8FE1-455B-BCCF-BBB8D1CB087C}" type="pres">
      <dgm:prSet presAssocID="{DF374B3E-2E1F-4778-9601-3DBB17C1105E}" presName="cycle" presStyleCnt="0">
        <dgm:presLayoutVars>
          <dgm:dir/>
          <dgm:resizeHandles val="exact"/>
        </dgm:presLayoutVars>
      </dgm:prSet>
      <dgm:spPr/>
    </dgm:pt>
    <dgm:pt modelId="{03533EAD-D91E-4C91-B52D-7C19A0FA9044}" type="pres">
      <dgm:prSet presAssocID="{0727C41F-ACA5-432E-91C7-F87C5526C105}" presName="dummy" presStyleCnt="0"/>
      <dgm:spPr/>
    </dgm:pt>
    <dgm:pt modelId="{E4863CD4-D563-4F93-B717-181003CD3090}" type="pres">
      <dgm:prSet presAssocID="{0727C41F-ACA5-432E-91C7-F87C5526C105}" presName="node" presStyleLbl="revTx" presStyleIdx="0" presStyleCnt="4">
        <dgm:presLayoutVars>
          <dgm:bulletEnabled val="1"/>
        </dgm:presLayoutVars>
      </dgm:prSet>
      <dgm:spPr/>
    </dgm:pt>
    <dgm:pt modelId="{50693A1C-2B9B-4197-B15E-2B6803CB60A4}" type="pres">
      <dgm:prSet presAssocID="{94425483-BF1B-4958-B8B6-193816A7626C}" presName="sibTrans" presStyleLbl="node1" presStyleIdx="0" presStyleCnt="4"/>
      <dgm:spPr/>
    </dgm:pt>
    <dgm:pt modelId="{0063B2C8-B62A-4915-B7AB-8839FEC7C5D5}" type="pres">
      <dgm:prSet presAssocID="{30210CB9-AF93-402C-BC99-9ED707DAC258}" presName="dummy" presStyleCnt="0"/>
      <dgm:spPr/>
    </dgm:pt>
    <dgm:pt modelId="{F598400A-85B5-48EF-9D39-D21C26E542ED}" type="pres">
      <dgm:prSet presAssocID="{30210CB9-AF93-402C-BC99-9ED707DAC258}" presName="node" presStyleLbl="revTx" presStyleIdx="1" presStyleCnt="4">
        <dgm:presLayoutVars>
          <dgm:bulletEnabled val="1"/>
        </dgm:presLayoutVars>
      </dgm:prSet>
      <dgm:spPr/>
    </dgm:pt>
    <dgm:pt modelId="{73D3F320-21E8-408B-B70A-40D51D54185C}" type="pres">
      <dgm:prSet presAssocID="{A0A81934-15C0-499D-B886-B52FE9CF3C35}" presName="sibTrans" presStyleLbl="node1" presStyleIdx="1" presStyleCnt="4"/>
      <dgm:spPr/>
    </dgm:pt>
    <dgm:pt modelId="{2E2BBD6F-6EF5-47A1-A68D-EA610CFFB95A}" type="pres">
      <dgm:prSet presAssocID="{853818D8-D831-4889-BBFC-D7EDC36F4DB8}" presName="dummy" presStyleCnt="0"/>
      <dgm:spPr/>
    </dgm:pt>
    <dgm:pt modelId="{8A061E77-A18E-4831-BF58-835E62012DAE}" type="pres">
      <dgm:prSet presAssocID="{853818D8-D831-4889-BBFC-D7EDC36F4DB8}" presName="node" presStyleLbl="revTx" presStyleIdx="2" presStyleCnt="4">
        <dgm:presLayoutVars>
          <dgm:bulletEnabled val="1"/>
        </dgm:presLayoutVars>
      </dgm:prSet>
      <dgm:spPr/>
    </dgm:pt>
    <dgm:pt modelId="{CD374467-1915-44DF-ABF3-26117F150FFE}" type="pres">
      <dgm:prSet presAssocID="{944A09CA-CE98-411B-9B67-BB37969AC048}" presName="sibTrans" presStyleLbl="node1" presStyleIdx="2" presStyleCnt="4"/>
      <dgm:spPr/>
    </dgm:pt>
    <dgm:pt modelId="{B7D8BAE4-514D-4548-A376-3A29FB9A6BEC}" type="pres">
      <dgm:prSet presAssocID="{3A883187-EC2C-4120-99E3-647FDA47BAF1}" presName="dummy" presStyleCnt="0"/>
      <dgm:spPr/>
    </dgm:pt>
    <dgm:pt modelId="{739F521D-8D29-4674-AFEF-5EC11EF7D4B0}" type="pres">
      <dgm:prSet presAssocID="{3A883187-EC2C-4120-99E3-647FDA47BAF1}" presName="node" presStyleLbl="revTx" presStyleIdx="3" presStyleCnt="4">
        <dgm:presLayoutVars>
          <dgm:bulletEnabled val="1"/>
        </dgm:presLayoutVars>
      </dgm:prSet>
      <dgm:spPr/>
    </dgm:pt>
    <dgm:pt modelId="{9FB3BCC0-6554-48A4-B624-3A89146F4C02}" type="pres">
      <dgm:prSet presAssocID="{03B79759-F46A-4D24-91C5-23275968D0FC}" presName="sibTrans" presStyleLbl="node1" presStyleIdx="3" presStyleCnt="4"/>
      <dgm:spPr/>
    </dgm:pt>
  </dgm:ptLst>
  <dgm:cxnLst>
    <dgm:cxn modelId="{A4BB250B-4513-457D-9CD4-A20D7373F9C3}" type="presOf" srcId="{DF374B3E-2E1F-4778-9601-3DBB17C1105E}" destId="{CA3E00C3-8FE1-455B-BCCF-BBB8D1CB087C}" srcOrd="0" destOrd="0" presId="urn:microsoft.com/office/officeart/2005/8/layout/cycle1"/>
    <dgm:cxn modelId="{D51C5E22-4B5C-4DB5-99E8-AF3DADCA9ED2}" type="presOf" srcId="{944A09CA-CE98-411B-9B67-BB37969AC048}" destId="{CD374467-1915-44DF-ABF3-26117F150FFE}" srcOrd="0" destOrd="0" presId="urn:microsoft.com/office/officeart/2005/8/layout/cycle1"/>
    <dgm:cxn modelId="{D4B8B829-9BF4-491C-817C-0F6BAA010BEC}" type="presOf" srcId="{03B79759-F46A-4D24-91C5-23275968D0FC}" destId="{9FB3BCC0-6554-48A4-B624-3A89146F4C02}" srcOrd="0" destOrd="0" presId="urn:microsoft.com/office/officeart/2005/8/layout/cycle1"/>
    <dgm:cxn modelId="{A35C4834-B9EF-4BC7-B4A0-00918A81029E}" srcId="{DF374B3E-2E1F-4778-9601-3DBB17C1105E}" destId="{3A883187-EC2C-4120-99E3-647FDA47BAF1}" srcOrd="3" destOrd="0" parTransId="{CC5C8234-01E5-4468-A98E-2F773233EBCC}" sibTransId="{03B79759-F46A-4D24-91C5-23275968D0FC}"/>
    <dgm:cxn modelId="{6FA49234-AB23-4559-8526-A911C190C2BD}" srcId="{DF374B3E-2E1F-4778-9601-3DBB17C1105E}" destId="{0727C41F-ACA5-432E-91C7-F87C5526C105}" srcOrd="0" destOrd="0" parTransId="{B131F4FF-E78C-4615-80E7-A1900D2F265C}" sibTransId="{94425483-BF1B-4958-B8B6-193816A7626C}"/>
    <dgm:cxn modelId="{07A6825E-86E4-46AC-999A-D9C2BB3F77BB}" srcId="{DF374B3E-2E1F-4778-9601-3DBB17C1105E}" destId="{30210CB9-AF93-402C-BC99-9ED707DAC258}" srcOrd="1" destOrd="0" parTransId="{1304B4CE-BF79-48D2-918F-AECC75D37399}" sibTransId="{A0A81934-15C0-499D-B886-B52FE9CF3C35}"/>
    <dgm:cxn modelId="{497FDC6F-0A3A-41F7-ABD1-21EA202141F5}" srcId="{DF374B3E-2E1F-4778-9601-3DBB17C1105E}" destId="{853818D8-D831-4889-BBFC-D7EDC36F4DB8}" srcOrd="2" destOrd="0" parTransId="{F702A421-6F79-457E-B912-290518F95872}" sibTransId="{944A09CA-CE98-411B-9B67-BB37969AC048}"/>
    <dgm:cxn modelId="{D8A63259-7637-44E6-A9AC-1BE12F408357}" type="presOf" srcId="{3A883187-EC2C-4120-99E3-647FDA47BAF1}" destId="{739F521D-8D29-4674-AFEF-5EC11EF7D4B0}" srcOrd="0" destOrd="0" presId="urn:microsoft.com/office/officeart/2005/8/layout/cycle1"/>
    <dgm:cxn modelId="{4518529A-0396-448F-933C-AC4BA439649B}" type="presOf" srcId="{A0A81934-15C0-499D-B886-B52FE9CF3C35}" destId="{73D3F320-21E8-408B-B70A-40D51D54185C}" srcOrd="0" destOrd="0" presId="urn:microsoft.com/office/officeart/2005/8/layout/cycle1"/>
    <dgm:cxn modelId="{AC5A889C-F589-4A79-8FB1-59935D9D389E}" type="presOf" srcId="{0727C41F-ACA5-432E-91C7-F87C5526C105}" destId="{E4863CD4-D563-4F93-B717-181003CD3090}" srcOrd="0" destOrd="0" presId="urn:microsoft.com/office/officeart/2005/8/layout/cycle1"/>
    <dgm:cxn modelId="{44E5D5A4-C2D2-43EC-B8CB-F5F5AAD40556}" type="presOf" srcId="{94425483-BF1B-4958-B8B6-193816A7626C}" destId="{50693A1C-2B9B-4197-B15E-2B6803CB60A4}" srcOrd="0" destOrd="0" presId="urn:microsoft.com/office/officeart/2005/8/layout/cycle1"/>
    <dgm:cxn modelId="{EA8372BA-A2A9-4127-83D5-4D6419D56D93}" type="presOf" srcId="{853818D8-D831-4889-BBFC-D7EDC36F4DB8}" destId="{8A061E77-A18E-4831-BF58-835E62012DAE}" srcOrd="0" destOrd="0" presId="urn:microsoft.com/office/officeart/2005/8/layout/cycle1"/>
    <dgm:cxn modelId="{F6B7A0F0-D1D4-44C0-AAE9-EBF18CEB6694}" type="presOf" srcId="{30210CB9-AF93-402C-BC99-9ED707DAC258}" destId="{F598400A-85B5-48EF-9D39-D21C26E542ED}" srcOrd="0" destOrd="0" presId="urn:microsoft.com/office/officeart/2005/8/layout/cycle1"/>
    <dgm:cxn modelId="{7B4DBBD3-411D-45E6-B60E-192E7FE6E15B}" type="presParOf" srcId="{CA3E00C3-8FE1-455B-BCCF-BBB8D1CB087C}" destId="{03533EAD-D91E-4C91-B52D-7C19A0FA9044}" srcOrd="0" destOrd="0" presId="urn:microsoft.com/office/officeart/2005/8/layout/cycle1"/>
    <dgm:cxn modelId="{6776C683-6F81-450B-82DF-8344792E16F7}" type="presParOf" srcId="{CA3E00C3-8FE1-455B-BCCF-BBB8D1CB087C}" destId="{E4863CD4-D563-4F93-B717-181003CD3090}" srcOrd="1" destOrd="0" presId="urn:microsoft.com/office/officeart/2005/8/layout/cycle1"/>
    <dgm:cxn modelId="{BE1F5A55-E89D-4AEE-9183-51EB183DDEFC}" type="presParOf" srcId="{CA3E00C3-8FE1-455B-BCCF-BBB8D1CB087C}" destId="{50693A1C-2B9B-4197-B15E-2B6803CB60A4}" srcOrd="2" destOrd="0" presId="urn:microsoft.com/office/officeart/2005/8/layout/cycle1"/>
    <dgm:cxn modelId="{794243D0-0267-4E20-BD29-B2047C2AA1DC}" type="presParOf" srcId="{CA3E00C3-8FE1-455B-BCCF-BBB8D1CB087C}" destId="{0063B2C8-B62A-4915-B7AB-8839FEC7C5D5}" srcOrd="3" destOrd="0" presId="urn:microsoft.com/office/officeart/2005/8/layout/cycle1"/>
    <dgm:cxn modelId="{8A868EE5-9AA2-4FF6-B810-72BC983844BB}" type="presParOf" srcId="{CA3E00C3-8FE1-455B-BCCF-BBB8D1CB087C}" destId="{F598400A-85B5-48EF-9D39-D21C26E542ED}" srcOrd="4" destOrd="0" presId="urn:microsoft.com/office/officeart/2005/8/layout/cycle1"/>
    <dgm:cxn modelId="{E9262B9C-7914-43DF-B083-7750EA7D8668}" type="presParOf" srcId="{CA3E00C3-8FE1-455B-BCCF-BBB8D1CB087C}" destId="{73D3F320-21E8-408B-B70A-40D51D54185C}" srcOrd="5" destOrd="0" presId="urn:microsoft.com/office/officeart/2005/8/layout/cycle1"/>
    <dgm:cxn modelId="{6A34F981-BCD9-471D-8744-8B8D3A4D44F9}" type="presParOf" srcId="{CA3E00C3-8FE1-455B-BCCF-BBB8D1CB087C}" destId="{2E2BBD6F-6EF5-47A1-A68D-EA610CFFB95A}" srcOrd="6" destOrd="0" presId="urn:microsoft.com/office/officeart/2005/8/layout/cycle1"/>
    <dgm:cxn modelId="{CD004A1C-A791-41DD-820B-3C8D457FA1AD}" type="presParOf" srcId="{CA3E00C3-8FE1-455B-BCCF-BBB8D1CB087C}" destId="{8A061E77-A18E-4831-BF58-835E62012DAE}" srcOrd="7" destOrd="0" presId="urn:microsoft.com/office/officeart/2005/8/layout/cycle1"/>
    <dgm:cxn modelId="{07B9EABB-00D4-4993-952F-EC960D8503F7}" type="presParOf" srcId="{CA3E00C3-8FE1-455B-BCCF-BBB8D1CB087C}" destId="{CD374467-1915-44DF-ABF3-26117F150FFE}" srcOrd="8" destOrd="0" presId="urn:microsoft.com/office/officeart/2005/8/layout/cycle1"/>
    <dgm:cxn modelId="{52EF3E90-03AC-4C51-82F4-DC1F0C556A42}" type="presParOf" srcId="{CA3E00C3-8FE1-455B-BCCF-BBB8D1CB087C}" destId="{B7D8BAE4-514D-4548-A376-3A29FB9A6BEC}" srcOrd="9" destOrd="0" presId="urn:microsoft.com/office/officeart/2005/8/layout/cycle1"/>
    <dgm:cxn modelId="{51F9DF3C-5B40-4DB5-BDB1-A42DBC5745CC}" type="presParOf" srcId="{CA3E00C3-8FE1-455B-BCCF-BBB8D1CB087C}" destId="{739F521D-8D29-4674-AFEF-5EC11EF7D4B0}" srcOrd="10" destOrd="0" presId="urn:microsoft.com/office/officeart/2005/8/layout/cycle1"/>
    <dgm:cxn modelId="{6AA48988-81F4-4B18-87C6-5F2F45BD329E}" type="presParOf" srcId="{CA3E00C3-8FE1-455B-BCCF-BBB8D1CB087C}" destId="{9FB3BCC0-6554-48A4-B624-3A89146F4C02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08796-07B2-4D9A-83BD-1B6E3593D022}">
      <dsp:nvSpPr>
        <dsp:cNvPr id="0" name=""/>
        <dsp:cNvSpPr/>
      </dsp:nvSpPr>
      <dsp:spPr>
        <a:xfrm>
          <a:off x="0" y="502"/>
          <a:ext cx="5588174" cy="11753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9B916-3325-40E6-AF79-1404CA4C6EAE}">
      <dsp:nvSpPr>
        <dsp:cNvPr id="0" name=""/>
        <dsp:cNvSpPr/>
      </dsp:nvSpPr>
      <dsp:spPr>
        <a:xfrm>
          <a:off x="355549" y="264960"/>
          <a:ext cx="646453" cy="6464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AD1BB-AF6B-4F5E-A0F5-8B3EC6464C16}">
      <dsp:nvSpPr>
        <dsp:cNvPr id="0" name=""/>
        <dsp:cNvSpPr/>
      </dsp:nvSpPr>
      <dsp:spPr>
        <a:xfrm>
          <a:off x="1357552" y="502"/>
          <a:ext cx="4230621" cy="117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93" tIns="124393" rIns="124393" bIns="12439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1" u="sng" kern="1200"/>
            <a:t>Zvláštní část </a:t>
          </a:r>
          <a:endParaRPr lang="en-US" sz="2000" kern="1200"/>
        </a:p>
      </dsp:txBody>
      <dsp:txXfrm>
        <a:off x="1357552" y="502"/>
        <a:ext cx="4230621" cy="1175370"/>
      </dsp:txXfrm>
    </dsp:sp>
    <dsp:sp modelId="{351CA9B3-A223-4096-A95C-8FC28CD062A0}">
      <dsp:nvSpPr>
        <dsp:cNvPr id="0" name=""/>
        <dsp:cNvSpPr/>
      </dsp:nvSpPr>
      <dsp:spPr>
        <a:xfrm>
          <a:off x="0" y="1469714"/>
          <a:ext cx="5588174" cy="11753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A98A2-7E08-46BD-BF48-563A3B186358}">
      <dsp:nvSpPr>
        <dsp:cNvPr id="0" name=""/>
        <dsp:cNvSpPr/>
      </dsp:nvSpPr>
      <dsp:spPr>
        <a:xfrm>
          <a:off x="355549" y="1734173"/>
          <a:ext cx="646453" cy="6464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41D9A-4801-4ABC-86BD-6894CE37549E}">
      <dsp:nvSpPr>
        <dsp:cNvPr id="0" name=""/>
        <dsp:cNvSpPr/>
      </dsp:nvSpPr>
      <dsp:spPr>
        <a:xfrm>
          <a:off x="1357552" y="1469714"/>
          <a:ext cx="4230621" cy="117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93" tIns="124393" rIns="124393" bIns="12439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/>
            <a:t>Fiskální část -  zabývá se tokem peněz</a:t>
          </a:r>
          <a:endParaRPr lang="en-US" sz="2000" kern="1200"/>
        </a:p>
      </dsp:txBody>
      <dsp:txXfrm>
        <a:off x="1357552" y="1469714"/>
        <a:ext cx="4230621" cy="1175370"/>
      </dsp:txXfrm>
    </dsp:sp>
    <dsp:sp modelId="{F975BD08-7107-40BE-8546-875D31A4761A}">
      <dsp:nvSpPr>
        <dsp:cNvPr id="0" name=""/>
        <dsp:cNvSpPr/>
      </dsp:nvSpPr>
      <dsp:spPr>
        <a:xfrm>
          <a:off x="0" y="2938927"/>
          <a:ext cx="5588174" cy="11753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9DD21-8383-4101-95DD-860B305B789B}">
      <dsp:nvSpPr>
        <dsp:cNvPr id="0" name=""/>
        <dsp:cNvSpPr/>
      </dsp:nvSpPr>
      <dsp:spPr>
        <a:xfrm>
          <a:off x="355549" y="3203385"/>
          <a:ext cx="646453" cy="6464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764C8-17C9-48DA-87E3-26BF6AB3DAD3}">
      <dsp:nvSpPr>
        <dsp:cNvPr id="0" name=""/>
        <dsp:cNvSpPr/>
      </dsp:nvSpPr>
      <dsp:spPr>
        <a:xfrm>
          <a:off x="1357552" y="2938927"/>
          <a:ext cx="4230621" cy="117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93" tIns="124393" rIns="124393" bIns="12439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/>
            <a:t>Nefiskální část - zabývá se podstatou, význam a charakterem peněz</a:t>
          </a:r>
          <a:endParaRPr lang="en-US" sz="2000" kern="1200"/>
        </a:p>
      </dsp:txBody>
      <dsp:txXfrm>
        <a:off x="1357552" y="2938927"/>
        <a:ext cx="4230621" cy="1175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63CD4-D563-4F93-B717-181003CD3090}">
      <dsp:nvSpPr>
        <dsp:cNvPr id="0" name=""/>
        <dsp:cNvSpPr/>
      </dsp:nvSpPr>
      <dsp:spPr>
        <a:xfrm>
          <a:off x="2472458" y="112074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Výdaje ze SR 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Na financování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statků</a:t>
          </a:r>
        </a:p>
      </dsp:txBody>
      <dsp:txXfrm>
        <a:off x="2472458" y="112074"/>
        <a:ext cx="1403267" cy="1403267"/>
      </dsp:txXfrm>
    </dsp:sp>
    <dsp:sp modelId="{50693A1C-2B9B-4197-B15E-2B6803CB60A4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549458"/>
            <a:gd name="adj4" fmla="val 205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8400A-85B5-48EF-9D39-D21C26E542ED}">
      <dsp:nvSpPr>
        <dsp:cNvPr id="0" name=""/>
        <dsp:cNvSpPr/>
      </dsp:nvSpPr>
      <dsp:spPr>
        <a:xfrm>
          <a:off x="2472458" y="2496270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Veřejné statky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Vytvořené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Veřejným sektorem</a:t>
          </a:r>
        </a:p>
      </dsp:txBody>
      <dsp:txXfrm>
        <a:off x="2472458" y="2496270"/>
        <a:ext cx="1403267" cy="1403267"/>
      </dsp:txXfrm>
    </dsp:sp>
    <dsp:sp modelId="{73D3F320-21E8-408B-B70A-40D51D54185C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5949458"/>
            <a:gd name="adj4" fmla="val 43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61E77-A18E-4831-BF58-835E62012DAE}">
      <dsp:nvSpPr>
        <dsp:cNvPr id="0" name=""/>
        <dsp:cNvSpPr/>
      </dsp:nvSpPr>
      <dsp:spPr>
        <a:xfrm>
          <a:off x="88262" y="2496270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Spotřebovávání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veř.statků</a:t>
          </a:r>
        </a:p>
      </dsp:txBody>
      <dsp:txXfrm>
        <a:off x="88262" y="2496270"/>
        <a:ext cx="1403267" cy="1403267"/>
      </dsp:txXfrm>
    </dsp:sp>
    <dsp:sp modelId="{CD374467-1915-44DF-ABF3-26117F150FFE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11349458"/>
            <a:gd name="adj4" fmla="val 97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F521D-8D29-4674-AFEF-5EC11EF7D4B0}">
      <dsp:nvSpPr>
        <dsp:cNvPr id="0" name=""/>
        <dsp:cNvSpPr/>
      </dsp:nvSpPr>
      <dsp:spPr>
        <a:xfrm>
          <a:off x="88262" y="112074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Daně a poplatky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Jako příjmy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Do SR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X jiných VPF</a:t>
          </a:r>
        </a:p>
      </dsp:txBody>
      <dsp:txXfrm>
        <a:off x="88262" y="112074"/>
        <a:ext cx="1403267" cy="1403267"/>
      </dsp:txXfrm>
    </dsp:sp>
    <dsp:sp modelId="{9FB3BCC0-6554-48A4-B624-3A89146F4C02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16749458"/>
            <a:gd name="adj4" fmla="val 151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4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3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158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77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9411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371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573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55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3570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FAA4D-141A-4724-9E24-F7479AE20D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5501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D3295-9E45-4C49-8AD7-275FE7CE6D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086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9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8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3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4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1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5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66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40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5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6ADEA-3E24-44F3-9FD3-6FCC799F1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519707"/>
            <a:ext cx="8689976" cy="1909293"/>
          </a:xfrm>
        </p:spPr>
        <p:txBody>
          <a:bodyPr/>
          <a:lstStyle/>
          <a:p>
            <a:pPr algn="ctr"/>
            <a:b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Daňové právo </a:t>
            </a:r>
            <a:b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finančním právu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CCBCC9-7C84-448D-8F68-EB354C9CC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0637" y="7358672"/>
            <a:ext cx="6720858" cy="2407050"/>
          </a:xfrm>
        </p:spPr>
        <p:txBody>
          <a:bodyPr/>
          <a:lstStyle/>
          <a:p>
            <a:r>
              <a:rPr lang="cs-CZ" dirty="0"/>
              <a:t>s. 1.</a:t>
            </a:r>
          </a:p>
          <a:p>
            <a:r>
              <a:rPr lang="cs-CZ" dirty="0"/>
              <a:t>           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1D27D6-A27B-4D59-949D-4B8E36CCE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170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 dirty="0">
                <a:solidFill>
                  <a:schemeClr val="tx1"/>
                </a:solidFill>
              </a:rPr>
              <a:t>Pojem veřejné finance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Souborná kategorie pro zvláštní výseč peněžních vztahů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Objekt – </a:t>
            </a:r>
            <a:r>
              <a:rPr lang="cs-CZ" altLang="cs-CZ" sz="3200" dirty="0">
                <a:solidFill>
                  <a:schemeClr val="tx1"/>
                </a:solidFill>
              </a:rPr>
              <a:t>veřejné peníze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Obsah – peněžní operace související s tvorbou a užitím </a:t>
            </a:r>
            <a:r>
              <a:rPr lang="cs-CZ" altLang="cs-CZ" sz="3200" dirty="0">
                <a:solidFill>
                  <a:schemeClr val="tx1"/>
                </a:solidFill>
              </a:rPr>
              <a:t>veřejných peněžních fondů </a:t>
            </a:r>
            <a:r>
              <a:rPr lang="cs-CZ" altLang="cs-CZ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⇨</a:t>
            </a: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3200" u="sng" dirty="0">
                <a:ea typeface="Arial Unicode MS" pitchFamily="34" charset="-128"/>
                <a:cs typeface="Arial Unicode MS" pitchFamily="34" charset="-128"/>
              </a:rPr>
              <a:t>práva, oprávnění a povinnosti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Realizace vždy ve vazbě na </a:t>
            </a:r>
            <a:r>
              <a:rPr lang="cs-CZ" altLang="cs-CZ" sz="3200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veřejný sektor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Primární </a:t>
            </a:r>
            <a:r>
              <a:rPr lang="cs-CZ" altLang="cs-CZ" sz="3200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uspokojení veřejných potřeb </a:t>
            </a: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(veřejného zájmu)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6EC9DA-AD81-4A4C-BCFC-44EACF89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4002" y="543400"/>
            <a:ext cx="7913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800" b="1" u="sng" dirty="0">
                <a:solidFill>
                  <a:schemeClr val="tx1"/>
                </a:solidFill>
              </a:rPr>
              <a:t>Zásady finančního práva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Obecné principy finančního práva</a:t>
            </a:r>
          </a:p>
          <a:p>
            <a:pPr eaLnBrk="1" hangingPunct="1"/>
            <a:r>
              <a:rPr lang="cs-CZ" altLang="cs-CZ" sz="4400" dirty="0"/>
              <a:t>Obecné zásady pro tvorbu práva</a:t>
            </a:r>
          </a:p>
          <a:p>
            <a:pPr eaLnBrk="1" hangingPunct="1"/>
            <a:r>
              <a:rPr lang="cs-CZ" altLang="cs-CZ" sz="4400" dirty="0"/>
              <a:t>Speciální principy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E9C6A2-7524-4AF8-B9F9-21A51DB81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4018" y="4495799"/>
            <a:ext cx="2063254" cy="174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altLang="cs-CZ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Obecné principy finančního práva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4000" dirty="0"/>
              <a:t>Zásada demokratismu </a:t>
            </a:r>
          </a:p>
          <a:p>
            <a:pPr eaLnBrk="1" hangingPunct="1"/>
            <a:r>
              <a:rPr lang="cs-CZ" altLang="cs-CZ" sz="4000" dirty="0"/>
              <a:t>Zásada legality</a:t>
            </a:r>
          </a:p>
          <a:p>
            <a:pPr eaLnBrk="1" hangingPunct="1"/>
            <a:r>
              <a:rPr lang="cs-CZ" altLang="cs-CZ" sz="4000" dirty="0"/>
              <a:t>Zásada legitimity</a:t>
            </a:r>
          </a:p>
          <a:p>
            <a:pPr eaLnBrk="1" hangingPunct="1"/>
            <a:r>
              <a:rPr lang="cs-CZ" altLang="cs-CZ" sz="4000" dirty="0"/>
              <a:t>Zásada priority komunitárního a mezinárodního práva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40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908CAC-0729-4EFF-A5EA-3F734AF22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3700" y="29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600" b="1" u="sng" dirty="0">
                <a:solidFill>
                  <a:schemeClr val="tx1"/>
                </a:solidFill>
              </a:rPr>
              <a:t>Obecné zásady pro tvorbu práva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sz="3600" dirty="0"/>
              <a:t>Principy typu ekonomiky</a:t>
            </a:r>
          </a:p>
          <a:p>
            <a:pPr eaLnBrk="1" hangingPunct="1"/>
            <a:r>
              <a:rPr lang="cs-CZ" altLang="cs-CZ" sz="3600" dirty="0"/>
              <a:t>Předvídání krátkodobých a dlouhodobých následků FP regulace</a:t>
            </a:r>
          </a:p>
          <a:p>
            <a:pPr eaLnBrk="1" hangingPunct="1"/>
            <a:r>
              <a:rPr lang="cs-CZ" altLang="cs-CZ" sz="3600" dirty="0"/>
              <a:t>Zohlednění vazeb norem v rámci systému FP</a:t>
            </a:r>
          </a:p>
          <a:p>
            <a:pPr eaLnBrk="1" hangingPunct="1"/>
            <a:r>
              <a:rPr lang="cs-CZ" altLang="cs-CZ" sz="3600" dirty="0"/>
              <a:t>Omezení vlivů výkyvu v hodnotě peněz na stabilitu norem finančního práva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3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E80A40-1B4A-41B6-AF17-4D3D1A0BF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5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cs-CZ" altLang="cs-CZ" sz="3600" dirty="0"/>
              <a:t>Plynulost změn ve výši finančních dávek</a:t>
            </a:r>
          </a:p>
          <a:p>
            <a:pPr eaLnBrk="1" hangingPunct="1"/>
            <a:r>
              <a:rPr lang="cs-CZ" altLang="cs-CZ" sz="3600" dirty="0"/>
              <a:t>Ochrana zájmu většiny před lobby</a:t>
            </a:r>
          </a:p>
          <a:p>
            <a:pPr eaLnBrk="1" hangingPunct="1"/>
            <a:r>
              <a:rPr lang="cs-CZ" altLang="cs-CZ" sz="3600" dirty="0"/>
              <a:t>Respektování terminologie</a:t>
            </a:r>
          </a:p>
          <a:p>
            <a:pPr eaLnBrk="1" hangingPunct="1"/>
            <a:r>
              <a:rPr lang="cs-CZ" altLang="cs-CZ" sz="3600" dirty="0"/>
              <a:t>Úroveň právního a ekonomického vědomí adresátů FPN</a:t>
            </a:r>
          </a:p>
          <a:p>
            <a:pPr eaLnBrk="1" hangingPunct="1"/>
            <a:r>
              <a:rPr lang="cs-CZ" altLang="cs-CZ" sz="3600" dirty="0"/>
              <a:t>Respektování závazků ČR</a:t>
            </a:r>
          </a:p>
          <a:p>
            <a:pPr eaLnBrk="1" hangingPunct="1"/>
            <a:endParaRPr lang="cs-CZ" altLang="cs-CZ" sz="3600" dirty="0"/>
          </a:p>
        </p:txBody>
      </p:sp>
    </p:spTree>
    <p:extLst>
      <p:ext uri="{BB962C8B-B14F-4D97-AF65-F5344CB8AC3E}">
        <p14:creationId xmlns:p14="http://schemas.microsoft.com/office/powerpoint/2010/main" val="3471391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altLang="cs-CZ" sz="4000" b="1" i="1" u="sng" dirty="0">
                <a:solidFill>
                  <a:schemeClr val="tx1"/>
                </a:solidFill>
              </a:rPr>
              <a:t>Další zásady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účelovosti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plánovitosti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priority rovnováhy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provázanosti  nástrojů sektoru veřejných financí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efektivnosti a hospodárnosti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veřejnosti a přehlednosti veřejných peněžních fondů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účtování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kontroly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nadřazenosti finančních zájmů státu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finanční disciplíny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B15046-383D-4EA7-BAA3-69AA7BB3F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1026000"/>
            <a:ext cx="1108800" cy="10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720000" y="520700"/>
            <a:ext cx="10753200" cy="531130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v"/>
            </a:pPr>
            <a:endParaRPr lang="cs-CZ" altLang="cs-CZ" b="1" dirty="0"/>
          </a:p>
          <a:p>
            <a:pPr marL="72000" indent="0" algn="ctr" eaLnBrk="1" hangingPunct="1">
              <a:buNone/>
            </a:pPr>
            <a:r>
              <a:rPr lang="cs-CZ" altLang="cs-CZ" sz="3200" b="1" dirty="0"/>
              <a:t>Vazby k ostatním právním odvětvím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Ústavní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Správní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Trestní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Právo ŽP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Obchodní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Občanské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Pracovní právo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DD23A7-1EFA-4949-893C-CB75FF767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04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/>
              <a:t>Obecná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Zvláštní část – hmotné právo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Procesní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Administrativní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Trestní část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sz="2400" b="1" dirty="0"/>
              <a:t>FISKÁLNÍ  x  NEFISKÁLNÍ</a:t>
            </a:r>
          </a:p>
        </p:txBody>
      </p:sp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1435100" y="1026000"/>
            <a:ext cx="9032876" cy="650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7"/>
              </a:avLst>
            </a:prstTxWarp>
            <a:scene3d>
              <a:camera prst="legacyPerspectiveBottomRight">
                <a:rot lat="0" lon="21239996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cs-CZ" sz="900" b="1" kern="10" dirty="0">
                <a:ln w="9525"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SYSTÉM  FP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997A98-5C1C-455F-A8C3-2792CF794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30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05C0BE-3BD8-41DA-A550-1E87B695AD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9588" y="2286953"/>
            <a:ext cx="5080000" cy="35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679" name="Rectangle 35">
            <a:extLst>
              <a:ext uri="{FF2B5EF4-FFF2-40B4-BE49-F238E27FC236}">
                <a16:creationId xmlns:a16="http://schemas.microsoft.com/office/drawing/2014/main" id="{7C44677E-0B4F-43B9-9BC9-80F9FBF03102}"/>
              </a:ext>
            </a:extLst>
          </p:cNvPr>
          <p:cNvGraphicFramePr/>
          <p:nvPr/>
        </p:nvGraphicFramePr>
        <p:xfrm>
          <a:off x="926926" y="2017713"/>
          <a:ext cx="558817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157727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FISKÁLNÍ  ČÁST FP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4556125" y="2046288"/>
          <a:ext cx="3963988" cy="401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37314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6ADEA-3E24-44F3-9FD3-6FCC799F1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103790"/>
          </a:xfrm>
        </p:spPr>
        <p:txBody>
          <a:bodyPr/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Finanční právo v systému práva ČR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FP jako samostatné odvětví práva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CCBCC9-7C84-448D-8F68-EB354C9CC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0637" y="7358672"/>
            <a:ext cx="6720858" cy="2407050"/>
          </a:xfrm>
        </p:spPr>
        <p:txBody>
          <a:bodyPr/>
          <a:lstStyle/>
          <a:p>
            <a:r>
              <a:rPr lang="cs-CZ" dirty="0"/>
              <a:t>s. 1.</a:t>
            </a:r>
          </a:p>
          <a:p>
            <a:r>
              <a:rPr lang="cs-CZ" dirty="0"/>
              <a:t>           </a:t>
            </a:r>
          </a:p>
        </p:txBody>
      </p:sp>
      <p:pic>
        <p:nvPicPr>
          <p:cNvPr id="4" name="Finanční právo">
            <a:hlinkClick r:id="" action="ppaction://media"/>
            <a:extLst>
              <a:ext uri="{FF2B5EF4-FFF2-40B4-BE49-F238E27FC236}">
                <a16:creationId xmlns:a16="http://schemas.microsoft.com/office/drawing/2014/main" id="{0AE72E6E-DADE-4236-9C44-906EC2FBD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1650" y="5157165"/>
            <a:ext cx="1028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dirty="0">
                <a:solidFill>
                  <a:schemeClr val="tx1"/>
                </a:solidFill>
              </a:rPr>
              <a:t>Fiskální část</a:t>
            </a:r>
            <a:endParaRPr lang="cs-CZ" sz="4800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Rozpočtové právo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Berní právo – Daňové, poplatkové p.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Celní právo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Právní regulace veřejných výdajů</a:t>
            </a:r>
          </a:p>
          <a:p>
            <a:pPr marL="0" indent="0">
              <a:buClr>
                <a:schemeClr val="tx1"/>
              </a:buClr>
              <a:buNone/>
            </a:pPr>
            <a:endParaRPr lang="cs-CZ" altLang="cs-CZ" sz="4000" dirty="0"/>
          </a:p>
        </p:txBody>
      </p:sp>
    </p:spTree>
    <p:extLst>
      <p:ext uri="{BB962C8B-B14F-4D97-AF65-F5344CB8AC3E}">
        <p14:creationId xmlns:p14="http://schemas.microsoft.com/office/powerpoint/2010/main" val="247097333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dirty="0">
                <a:solidFill>
                  <a:schemeClr val="tx1"/>
                </a:solidFill>
              </a:rPr>
              <a:t>Nefiskální část</a:t>
            </a:r>
            <a:endParaRPr lang="cs-CZ" sz="4800" dirty="0">
              <a:solidFill>
                <a:schemeClr val="tx1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Měnové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Devizové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bankovní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pojišťovnické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právo </a:t>
            </a:r>
            <a:r>
              <a:rPr lang="cs-CZ" altLang="cs-CZ" sz="4000" dirty="0" err="1"/>
              <a:t>kap.trhu</a:t>
            </a:r>
            <a:endParaRPr lang="cs-CZ" altLang="cs-CZ" sz="4000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Puncovní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4000" dirty="0"/>
          </a:p>
        </p:txBody>
      </p:sp>
    </p:spTree>
    <p:extLst>
      <p:ext uri="{BB962C8B-B14F-4D97-AF65-F5344CB8AC3E}">
        <p14:creationId xmlns:p14="http://schemas.microsoft.com/office/powerpoint/2010/main" val="2388203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sz="4400" b="1" i="1" u="sng" dirty="0"/>
              <a:t>Zařazení FP do systému práva ČR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4400" dirty="0"/>
              <a:t>Systém práva ČR</a:t>
            </a:r>
          </a:p>
        </p:txBody>
      </p:sp>
      <p:sp>
        <p:nvSpPr>
          <p:cNvPr id="18436" name="Line 6"/>
          <p:cNvSpPr>
            <a:spLocks noChangeShapeType="1"/>
          </p:cNvSpPr>
          <p:nvPr/>
        </p:nvSpPr>
        <p:spPr bwMode="auto">
          <a:xfrm flipV="1">
            <a:off x="7175501" y="3500438"/>
            <a:ext cx="5048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7175500" y="4076701"/>
            <a:ext cx="433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7751763" y="3213101"/>
            <a:ext cx="2089150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soukromé</a:t>
            </a:r>
          </a:p>
        </p:txBody>
      </p:sp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7680326" y="4581526"/>
            <a:ext cx="22320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u="sng" dirty="0"/>
              <a:t>veřejné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E3445A-3483-4EDA-8431-13E9F1A6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6101" y="4360863"/>
            <a:ext cx="901699" cy="79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14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4800" i="1" dirty="0">
                <a:solidFill>
                  <a:schemeClr val="tx1"/>
                </a:solidFill>
              </a:rPr>
              <a:t>FP jako nejmladší právní odvětví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127342" y="2174875"/>
            <a:ext cx="9054883" cy="3829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cs-CZ" sz="3600" b="1" dirty="0"/>
              <a:t>FP se vydělilo společně ze SPRÁVNÍM PRÁVEM z práva ÚSTAVNÍHO a po té po II. Světové válce bylo nutno vymezit hranice mezi správou a </a:t>
            </a:r>
            <a:r>
              <a:rPr lang="cs-CZ" altLang="cs-CZ" sz="3600" b="1" dirty="0" err="1"/>
              <a:t>financema</a:t>
            </a:r>
            <a:r>
              <a:rPr lang="cs-CZ" altLang="cs-CZ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746411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cs-CZ" altLang="cs-CZ" sz="48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Náhled na  finanční právo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4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Výseč platného právního řádu</a:t>
            </a:r>
          </a:p>
          <a:p>
            <a:pPr eaLnBrk="1" hangingPunct="1">
              <a:lnSpc>
                <a:spcPct val="90000"/>
              </a:lnSpc>
            </a:pPr>
            <a:endParaRPr lang="cs-CZ" altLang="cs-CZ" sz="4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Vědecká disciplína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4400" dirty="0"/>
              <a:t>  </a:t>
            </a:r>
            <a:r>
              <a:rPr lang="cs-CZ" altLang="cs-CZ" dirty="0"/>
              <a:t>a) věda o FP (zkoumá PN v praxi)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b) finanční  věda (FP z pohledu ekonomického)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4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Pedagogická disciplína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0F5572-6638-4F58-93E4-91F777599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4700" y="3683000"/>
            <a:ext cx="965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0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952500" y="812800"/>
            <a:ext cx="9231313" cy="5362575"/>
          </a:xfrm>
        </p:spPr>
        <p:txBody>
          <a:bodyPr/>
          <a:lstStyle/>
          <a:p>
            <a:pPr marL="72000" indent="0" algn="ctr" eaLnBrk="1" hangingPunct="1">
              <a:buNone/>
            </a:pPr>
            <a:r>
              <a:rPr lang="cs-CZ" altLang="cs-CZ" sz="3600" b="1" u="sng" dirty="0">
                <a:solidFill>
                  <a:schemeClr val="tx2"/>
                </a:solidFill>
              </a:rPr>
              <a:t>Základní charakteristika FP</a:t>
            </a:r>
          </a:p>
          <a:p>
            <a:pPr eaLnBrk="1" hangingPunct="1"/>
            <a:r>
              <a:rPr lang="cs-CZ" altLang="cs-CZ" sz="2000" b="1" u="sng" dirty="0">
                <a:solidFill>
                  <a:schemeClr val="tx2"/>
                </a:solidFill>
              </a:rPr>
              <a:t>Veřejné</a:t>
            </a:r>
          </a:p>
          <a:p>
            <a:pPr eaLnBrk="1" hangingPunct="1"/>
            <a:r>
              <a:rPr lang="cs-CZ" altLang="cs-CZ" sz="2000" b="1" u="sng" dirty="0">
                <a:solidFill>
                  <a:schemeClr val="tx2"/>
                </a:solidFill>
              </a:rPr>
              <a:t>Nejmladší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               -20.léta 20 století, sub odvětví  upravující veřejné finance</a:t>
            </a:r>
          </a:p>
          <a:p>
            <a:pPr eaLnBrk="1" hangingPunct="1"/>
            <a:r>
              <a:rPr lang="cs-CZ" altLang="cs-CZ" sz="2000" b="1" u="sng" dirty="0">
                <a:solidFill>
                  <a:schemeClr val="tx2"/>
                </a:solidFill>
              </a:rPr>
              <a:t>Samostatné </a:t>
            </a:r>
            <a:r>
              <a:rPr lang="cs-CZ" altLang="cs-CZ" sz="2000" b="1" dirty="0">
                <a:solidFill>
                  <a:schemeClr val="tx2"/>
                </a:solidFill>
              </a:rPr>
              <a:t>odvětví práva ČR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                -má svůj předmět regulace a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                 míru soudržnosti PN jako např. SP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u="sng" dirty="0">
              <a:solidFill>
                <a:srgbClr val="FF0000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8EF271-E0BC-4E85-96E3-8FD33CAE0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1300" y="2273300"/>
            <a:ext cx="838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46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 i="1">
                <a:solidFill>
                  <a:schemeClr val="tx1"/>
                </a:solidFill>
              </a:rPr>
              <a:t>Odvětvotvorná kriteria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Samostatnost a specifičnost předmětu právní regulace-</a:t>
            </a:r>
            <a:r>
              <a:rPr lang="cs-CZ" sz="4000" b="1" dirty="0"/>
              <a:t>co</a:t>
            </a:r>
            <a:r>
              <a:rPr lang="cs-CZ" sz="3200" dirty="0"/>
              <a:t> </a:t>
            </a:r>
            <a:r>
              <a:rPr lang="cs-CZ" sz="3200" u="sng" dirty="0"/>
              <a:t>dané právní odvětví reguluje</a:t>
            </a:r>
            <a:endParaRPr lang="cs-CZ" altLang="cs-CZ" sz="3200" b="1" u="sng" dirty="0"/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Metoda právní regulace </a:t>
            </a:r>
            <a:r>
              <a:rPr lang="pl-PL" u="sng" dirty="0"/>
              <a:t>metoda určuje, jak se ona regulace uskutečňuje</a:t>
            </a:r>
            <a:endParaRPr lang="cs-CZ" altLang="cs-CZ" b="1" u="sng" dirty="0"/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Systémová soudržnost právních norem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Společenská akceptace  odvětví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DB17C0-4D34-4D47-8DAE-C52F8CC1D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2700" y="599200"/>
            <a:ext cx="838826" cy="8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19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 dirty="0">
                <a:solidFill>
                  <a:schemeClr val="tx1"/>
                </a:solidFill>
              </a:rPr>
              <a:t>Vznik finančního práva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u="sng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 b="1" u="sng" dirty="0"/>
              <a:t>Vznik FP</a:t>
            </a:r>
            <a:r>
              <a:rPr lang="cs-CZ" altLang="cs-CZ" sz="2400" dirty="0"/>
              <a:t> =se vnikem materiálních vztahů, směnou, komoditními penězi (kovy, dobytek, olej,…) a po té se vnikem  prvních peněžních vztahů. </a:t>
            </a:r>
          </a:p>
          <a:p>
            <a:pPr eaLnBrk="1" hangingPunct="1"/>
            <a:r>
              <a:rPr lang="cs-CZ" altLang="cs-CZ" sz="2400" dirty="0"/>
              <a:t>V některých zemích je FP samostatné právní odvětví, někde je součástí např. SP a nebo někde není akceptováno FP vůbec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2A144B-6A70-4B88-B475-EA8A8FC22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4200" y="5298600"/>
            <a:ext cx="609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46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5400" dirty="0">
                <a:solidFill>
                  <a:schemeClr val="tx1"/>
                </a:solidFill>
              </a:rPr>
              <a:t>Úkolem finančního práva je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idx="1"/>
          </p:nvPr>
        </p:nvSpPr>
        <p:spPr>
          <a:xfrm>
            <a:off x="720000" y="2214694"/>
            <a:ext cx="10753200" cy="361730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= regulace veřejných financí </a:t>
            </a:r>
            <a:r>
              <a:rPr lang="cs-CZ" altLang="cs-CZ" dirty="0"/>
              <a:t>– regulace společenských vztahů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i="1" dirty="0"/>
              <a:t>VEŘEJNÉ FINANCE: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1.) užší </a:t>
            </a:r>
            <a:r>
              <a:rPr lang="cs-CZ" altLang="cs-CZ" b="1" dirty="0" err="1"/>
              <a:t>pojetí-peněžní</a:t>
            </a:r>
            <a:r>
              <a:rPr lang="cs-CZ" altLang="cs-CZ" b="1" dirty="0"/>
              <a:t> vztahy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2.) širší </a:t>
            </a:r>
            <a:r>
              <a:rPr lang="cs-CZ" altLang="cs-CZ" b="1" dirty="0" err="1"/>
              <a:t>pojetí-peněžní</a:t>
            </a:r>
            <a:r>
              <a:rPr lang="cs-CZ" altLang="cs-CZ" b="1" dirty="0"/>
              <a:t> vztahy a další vztahy související s tvorbou, rozdělováním a přerozdělováním VPF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>
              <a:solidFill>
                <a:srgbClr val="6600FF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566374-2AC9-4997-80BE-D70C84EFF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42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</TotalTime>
  <Words>567</Words>
  <Application>Microsoft Office PowerPoint</Application>
  <PresentationFormat>Širokoúhlá obrazovka</PresentationFormat>
  <Paragraphs>127</Paragraphs>
  <Slides>21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Arial</vt:lpstr>
      <vt:lpstr>Arial Unicode MS</vt:lpstr>
      <vt:lpstr>Tahoma</vt:lpstr>
      <vt:lpstr>Times New Roman</vt:lpstr>
      <vt:lpstr>Trebuchet MS</vt:lpstr>
      <vt:lpstr>Wingdings</vt:lpstr>
      <vt:lpstr>Wingdings 3</vt:lpstr>
      <vt:lpstr>Fazeta</vt:lpstr>
      <vt:lpstr>       Daňové právo  ve finančním právu</vt:lpstr>
      <vt:lpstr>  Finanční právo v systému práva ČR  FP jako samostatné odvětví práva</vt:lpstr>
      <vt:lpstr>Prezentace aplikace PowerPoint</vt:lpstr>
      <vt:lpstr>FP jako nejmladší právní odvětví</vt:lpstr>
      <vt:lpstr>Náhled na  finanční právo</vt:lpstr>
      <vt:lpstr>Prezentace aplikace PowerPoint</vt:lpstr>
      <vt:lpstr>Odvětvotvorná kriteria</vt:lpstr>
      <vt:lpstr>Vznik finančního práva</vt:lpstr>
      <vt:lpstr>Úkolem finančního práva je</vt:lpstr>
      <vt:lpstr>Pojem veřejné finance</vt:lpstr>
      <vt:lpstr>Zásady finančního práva</vt:lpstr>
      <vt:lpstr>Obecné principy finančního práva</vt:lpstr>
      <vt:lpstr>Obecné zásady pro tvorbu práva</vt:lpstr>
      <vt:lpstr>Prezentace aplikace PowerPoint</vt:lpstr>
      <vt:lpstr>Další zásady</vt:lpstr>
      <vt:lpstr>Prezentace aplikace PowerPoint</vt:lpstr>
      <vt:lpstr>Prezentace aplikace PowerPoint</vt:lpstr>
      <vt:lpstr>Prezentace aplikace PowerPoint</vt:lpstr>
      <vt:lpstr>Prezentace aplikace PowerPoint</vt:lpstr>
      <vt:lpstr>Fiskální část</vt:lpstr>
      <vt:lpstr>Nefiskální část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Finanční právo</dc:title>
  <dc:creator>Ivana Pařízková</dc:creator>
  <cp:lastModifiedBy>Ivana Pařízková</cp:lastModifiedBy>
  <cp:revision>3</cp:revision>
  <dcterms:created xsi:type="dcterms:W3CDTF">2020-10-31T20:06:41Z</dcterms:created>
  <dcterms:modified xsi:type="dcterms:W3CDTF">2020-10-31T20:23:02Z</dcterms:modified>
</cp:coreProperties>
</file>