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8" r:id="rId3"/>
    <p:sldId id="277" r:id="rId4"/>
    <p:sldId id="257" r:id="rId5"/>
    <p:sldId id="261" r:id="rId6"/>
    <p:sldId id="266" r:id="rId7"/>
    <p:sldId id="263" r:id="rId8"/>
    <p:sldId id="265" r:id="rId9"/>
    <p:sldId id="264" r:id="rId10"/>
    <p:sldId id="268" r:id="rId11"/>
    <p:sldId id="271" r:id="rId12"/>
    <p:sldId id="269" r:id="rId13"/>
    <p:sldId id="267" r:id="rId14"/>
    <p:sldId id="270" r:id="rId15"/>
    <p:sldId id="273" r:id="rId16"/>
    <p:sldId id="274" r:id="rId17"/>
    <p:sldId id="272" r:id="rId18"/>
    <p:sldId id="278" r:id="rId19"/>
    <p:sldId id="279" r:id="rId20"/>
    <p:sldId id="280" r:id="rId21"/>
    <p:sldId id="276" r:id="rId22"/>
    <p:sldId id="281" r:id="rId23"/>
    <p:sldId id="282" r:id="rId24"/>
    <p:sldId id="283" r:id="rId25"/>
    <p:sldId id="293" r:id="rId26"/>
    <p:sldId id="286" r:id="rId27"/>
    <p:sldId id="287" r:id="rId28"/>
    <p:sldId id="288" r:id="rId29"/>
    <p:sldId id="290" r:id="rId30"/>
    <p:sldId id="294" r:id="rId31"/>
    <p:sldId id="289" r:id="rId32"/>
    <p:sldId id="284" r:id="rId33"/>
    <p:sldId id="285" r:id="rId34"/>
    <p:sldId id="295" r:id="rId35"/>
    <p:sldId id="262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648"/>
            <a:ext cx="865419" cy="596397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3665" y="2014648"/>
            <a:ext cx="410467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-beck-online-cz.ezproxy.muni.cz/bo/document-view.seam?documentId=onrf6mjzheyv6mjqgqxgg3bt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805A2297-A2E0-9445-A4B3-5E62DDDAF2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Lucie Zatloukalová, 2020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A7B549E-C9C6-4542-B30F-0D68FCB890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F32F0D-D2D9-6F43-BAD4-CAA248385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Nesezdané soužití – právní aspekty ve vazbě na PEFL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5640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4D4B17-F33B-C545-9185-41A2627962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7AE541-E8D3-9044-9918-D3184963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88772"/>
            <a:ext cx="10753200" cy="451576"/>
          </a:xfrm>
        </p:spPr>
        <p:txBody>
          <a:bodyPr/>
          <a:lstStyle/>
          <a:p>
            <a:r>
              <a:rPr lang="cs-CZ" dirty="0"/>
              <a:t>Přístupy k institucionalizaci nesezdaného soužití ve světě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3761C13-0410-AB4C-96AE-7558607ED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4510"/>
            <a:ext cx="10753200" cy="4834718"/>
          </a:xfrm>
        </p:spPr>
        <p:txBody>
          <a:bodyPr/>
          <a:lstStyle/>
          <a:p>
            <a:pPr algn="just"/>
            <a:r>
              <a:rPr lang="cs-CZ" dirty="0"/>
              <a:t>I. Právní úprava neposkytuje nesezdanému soužití téměř žádná nebo pouze minimální práva (resp. právní ochranu)</a:t>
            </a:r>
          </a:p>
          <a:p>
            <a:pPr lvl="1" algn="just"/>
            <a:r>
              <a:rPr lang="cs-CZ" dirty="0"/>
              <a:t>ČR, SR</a:t>
            </a:r>
          </a:p>
          <a:p>
            <a:pPr algn="just"/>
            <a:r>
              <a:rPr lang="cs-CZ" dirty="0"/>
              <a:t>II. Nesezdané páry mají možnost vstoupit do registrovaného partnerství nebo jeho obdoby</a:t>
            </a:r>
          </a:p>
          <a:p>
            <a:pPr lvl="1" algn="just"/>
            <a:r>
              <a:rPr lang="cs-CZ" dirty="0"/>
              <a:t>Nizozemsko </a:t>
            </a:r>
          </a:p>
          <a:p>
            <a:pPr algn="just"/>
            <a:r>
              <a:rPr lang="cs-CZ" dirty="0"/>
              <a:t>III. Nesezdané páry na základě fakticity (trvání soužití, společné děti) získávají podobná práva jako manželé</a:t>
            </a:r>
          </a:p>
          <a:p>
            <a:pPr lvl="1" algn="just"/>
            <a:r>
              <a:rPr lang="cs-CZ" dirty="0"/>
              <a:t>Austrálie, Severské státy, částečně Slovinsko, Chorvatsko, některá práva rovněž v Anglii, Irsku a Skotsku…</a:t>
            </a:r>
          </a:p>
          <a:p>
            <a:pPr algn="just"/>
            <a:r>
              <a:rPr lang="cs-CZ" sz="1800" dirty="0"/>
              <a:t>Komparace v knize CEFL </a:t>
            </a:r>
            <a:r>
              <a:rPr lang="cs-CZ" sz="1800" i="1" dirty="0" err="1"/>
              <a:t>Principles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European</a:t>
            </a:r>
            <a:r>
              <a:rPr lang="cs-CZ" sz="1800" i="1" dirty="0"/>
              <a:t> </a:t>
            </a:r>
            <a:r>
              <a:rPr lang="cs-CZ" sz="1800" i="1" dirty="0" err="1"/>
              <a:t>Family</a:t>
            </a:r>
            <a:r>
              <a:rPr lang="cs-CZ" sz="1800" i="1" dirty="0"/>
              <a:t> </a:t>
            </a:r>
            <a:r>
              <a:rPr lang="cs-CZ" sz="1800" i="1" dirty="0" err="1"/>
              <a:t>Law</a:t>
            </a:r>
            <a:r>
              <a:rPr lang="cs-CZ" sz="1800" i="1" dirty="0"/>
              <a:t> </a:t>
            </a:r>
            <a:r>
              <a:rPr lang="cs-CZ" sz="1800" i="1" dirty="0" err="1"/>
              <a:t>Regarding</a:t>
            </a:r>
            <a:r>
              <a:rPr lang="cs-CZ" sz="1800" i="1" dirty="0"/>
              <a:t> </a:t>
            </a:r>
            <a:r>
              <a:rPr lang="cs-CZ" sz="1800" i="1" dirty="0" err="1"/>
              <a:t>Property</a:t>
            </a:r>
            <a:r>
              <a:rPr lang="cs-CZ" sz="1800" i="1" dirty="0"/>
              <a:t>, </a:t>
            </a:r>
            <a:r>
              <a:rPr lang="cs-CZ" sz="1800" i="1" dirty="0" err="1"/>
              <a:t>Maintenance</a:t>
            </a:r>
            <a:r>
              <a:rPr lang="cs-CZ" sz="1800" i="1" dirty="0"/>
              <a:t> and </a:t>
            </a:r>
            <a:r>
              <a:rPr lang="cs-CZ" sz="1800" i="1" dirty="0" err="1"/>
              <a:t>Succession</a:t>
            </a:r>
            <a:r>
              <a:rPr lang="cs-CZ" sz="1800" i="1" dirty="0"/>
              <a:t> </a:t>
            </a:r>
            <a:r>
              <a:rPr lang="cs-CZ" sz="1800" i="1" dirty="0" err="1"/>
              <a:t>Rights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Couples</a:t>
            </a:r>
            <a:r>
              <a:rPr lang="cs-CZ" sz="1800" i="1" dirty="0"/>
              <a:t> in de facto </a:t>
            </a:r>
            <a:r>
              <a:rPr lang="cs-CZ" sz="1800" i="1" dirty="0" err="1"/>
              <a:t>Unions</a:t>
            </a:r>
            <a:r>
              <a:rPr lang="cs-CZ" sz="1800" i="1" dirty="0"/>
              <a:t>.</a:t>
            </a:r>
            <a:endParaRPr lang="cs-CZ" sz="1800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06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241406-0F35-9247-8E54-E2BE68279A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F376F0-01BB-0C4E-B064-7D8F3D51D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Institucionalizace - dilema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8858A8-CBDA-7A4D-9495-8BF9F4914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jedné straně je potřeba ochrany slabší strany </a:t>
            </a:r>
          </a:p>
          <a:p>
            <a:r>
              <a:rPr lang="cs-CZ" dirty="0"/>
              <a:t>Na straně druhé je omezení autonomie partnerů, kteří si sami zvolili nevstoupit do právem uznaného svazku (manželství…)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Vznik manželství </a:t>
            </a:r>
            <a:r>
              <a:rPr lang="cs-CZ" i="1" dirty="0"/>
              <a:t>druhého řádu</a:t>
            </a:r>
            <a:r>
              <a:rPr lang="cs-CZ" dirty="0"/>
              <a:t>? </a:t>
            </a:r>
          </a:p>
          <a:p>
            <a:pPr lvl="1"/>
            <a:r>
              <a:rPr lang="cs-CZ" dirty="0"/>
              <a:t>KRÁLÍČKOVÁ, Z., GREGOROVÁ, Z., </a:t>
            </a:r>
            <a:r>
              <a:rPr lang="cs-CZ" i="1" dirty="0"/>
              <a:t>Nesezdané soužití v právním řádu České republiky</a:t>
            </a:r>
            <a:r>
              <a:rPr lang="cs-CZ" dirty="0"/>
              <a:t>. Právní rozhledy, 1998, roč. 6, č. 5, s. 209.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23EF558-D823-B34B-B5D5-736881784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1C4A69-51D8-0A48-B4E4-5735EE160C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7F299C-9452-154C-A374-09D01ACE6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Nesezdané soužití v českém právním řádu</a:t>
            </a:r>
          </a:p>
        </p:txBody>
      </p:sp>
    </p:spTree>
    <p:extLst>
      <p:ext uri="{BB962C8B-B14F-4D97-AF65-F5344CB8AC3E}">
        <p14:creationId xmlns:p14="http://schemas.microsoft.com/office/powerpoint/2010/main" val="360553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1A39D2-BBEB-E74F-B390-02260E6378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5B8C16-10FF-8748-8678-F53281F0B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Nesezdané soužití v Občanském zákoníku z roku 2012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AF5087-BDED-264E-B838-B88A6348C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6864"/>
            <a:ext cx="10753200" cy="4139998"/>
          </a:xfrm>
        </p:spPr>
        <p:txBody>
          <a:bodyPr/>
          <a:lstStyle/>
          <a:p>
            <a:pPr marL="0" indent="0">
              <a:buNone/>
            </a:pPr>
            <a:r>
              <a:rPr lang="cs-CZ" altLang="en-US" sz="800" dirty="0"/>
              <a:t>PRINCIPY A VÝCHODISKA NOVÉHO KODEXU SOUKROMÉHO PRÁVA (Eliáš, </a:t>
            </a:r>
            <a:r>
              <a:rPr lang="cs-CZ" altLang="en-US" sz="800" dirty="0" err="1"/>
              <a:t>Zuklínová</a:t>
            </a:r>
            <a:r>
              <a:rPr lang="cs-CZ" altLang="en-US" sz="800" dirty="0"/>
              <a:t>, 2001, s. 180)</a:t>
            </a:r>
            <a:endParaRPr lang="cs-CZ" altLang="en-US" sz="1400" dirty="0"/>
          </a:p>
          <a:p>
            <a:pPr marL="0" indent="0" algn="just">
              <a:buNone/>
            </a:pPr>
            <a:r>
              <a:rPr lang="cs-CZ" altLang="en-US" sz="1400" dirty="0"/>
              <a:t>„Vztah dvou osob různého pohlaví kromě vztahu manželského </a:t>
            </a:r>
            <a:r>
              <a:rPr lang="cs-CZ" altLang="en-US" sz="1400" b="1" dirty="0"/>
              <a:t>nebude</a:t>
            </a:r>
            <a:r>
              <a:rPr lang="cs-CZ" altLang="en-US" sz="1400" dirty="0"/>
              <a:t>  v současné době </a:t>
            </a:r>
            <a:r>
              <a:rPr lang="cs-CZ" altLang="en-US" sz="1400" b="1" dirty="0"/>
              <a:t>institucionalizován</a:t>
            </a:r>
            <a:r>
              <a:rPr lang="cs-CZ" altLang="en-US" sz="1400" dirty="0"/>
              <a:t>, neboť je zřejmé, že po něm </a:t>
            </a:r>
            <a:r>
              <a:rPr lang="cs-CZ" altLang="en-US" sz="1400" b="1" dirty="0"/>
              <a:t>není</a:t>
            </a:r>
            <a:r>
              <a:rPr lang="cs-CZ" altLang="en-US" sz="1400" dirty="0"/>
              <a:t> u nás žádná společenská </a:t>
            </a:r>
            <a:r>
              <a:rPr lang="cs-CZ" altLang="en-US" sz="1400" b="1" dirty="0"/>
              <a:t>objednávka</a:t>
            </a:r>
            <a:r>
              <a:rPr lang="cs-CZ" altLang="en-US" sz="1400" dirty="0"/>
              <a:t>; ostatně i v zahraničí je jeho úprava zcela výjimečná. Nelze pominout, že  partnerství osob různého pohlaví, tj. tzv. </a:t>
            </a:r>
            <a:r>
              <a:rPr lang="cs-CZ" altLang="en-US" sz="1400" dirty="0" err="1"/>
              <a:t>družectví</a:t>
            </a:r>
            <a:r>
              <a:rPr lang="cs-CZ" altLang="en-US" sz="1400" dirty="0"/>
              <a:t>, by bylo statusovým institutem, zakládalo by nový právní status.  Ten by vyžadoval alespoň takovou právní úpravu jako registrované partnerství.  Přitom by šlo v podstatě o </a:t>
            </a:r>
            <a:r>
              <a:rPr lang="cs-CZ" altLang="en-US" sz="1400" b="1" dirty="0"/>
              <a:t>manželství druhého řádu.</a:t>
            </a:r>
            <a:r>
              <a:rPr lang="cs-CZ" altLang="en-US" sz="1400" dirty="0"/>
              <a:t>  Vzhledem k tomu, že u nás má manželství stále velmi vysoký kredit, nemůže ani společenská objednávka po druhořadém manželství vzniknout. Proto bude situace soužití druha a družky řešena i nadále tak,  jak je tomu dnes, totiž jednotlivými právními předpisy pro jednotlivé situace  - např. v občanském zákoníku </a:t>
            </a:r>
            <a:r>
              <a:rPr lang="cs-CZ" altLang="en-US" sz="1400" b="1" dirty="0"/>
              <a:t>institutem tzv. </a:t>
            </a:r>
            <a:r>
              <a:rPr lang="cs-CZ" altLang="en-US" sz="1400" b="1" dirty="0" err="1"/>
              <a:t>spolužijících</a:t>
            </a:r>
            <a:r>
              <a:rPr lang="cs-CZ" altLang="en-US" sz="1400" b="1" dirty="0"/>
              <a:t> osob,</a:t>
            </a:r>
            <a:r>
              <a:rPr lang="cs-CZ" altLang="en-US" sz="1400" dirty="0"/>
              <a:t> uvažovaných jak v dědickém právu, tak i v nájemním právu bytovém. </a:t>
            </a:r>
            <a:r>
              <a:rPr lang="cs-CZ" altLang="en-US" sz="1400" b="1" dirty="0"/>
              <a:t>V zájmu ochrany slabší strany bude favorizován vznik spoluvlastnictví </a:t>
            </a:r>
            <a:r>
              <a:rPr lang="cs-CZ" altLang="en-US" sz="1400" b="1" dirty="0" err="1"/>
              <a:t>spolužijících</a:t>
            </a:r>
            <a:r>
              <a:rPr lang="cs-CZ" altLang="en-US" sz="1400" b="1" dirty="0"/>
              <a:t> osob k věcem nabytým během jejich soužití.“ 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70832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C306F0-2A0E-EE49-BB1C-8382940199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9EEAB4-391B-064A-8B40-4165DB99E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111968"/>
            <a:ext cx="10753200" cy="451576"/>
          </a:xfrm>
        </p:spPr>
        <p:txBody>
          <a:bodyPr/>
          <a:lstStyle/>
          <a:p>
            <a:r>
              <a:rPr lang="cs-CZ" dirty="0"/>
              <a:t>Kdo jsou nesezdaní partneři (okamžik vzniku a zániku)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A3743DD-C037-C542-96E9-197BA70AC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145628"/>
            <a:ext cx="10753200" cy="5002924"/>
          </a:xfrm>
        </p:spPr>
        <p:txBody>
          <a:bodyPr/>
          <a:lstStyle/>
          <a:p>
            <a:r>
              <a:rPr lang="cs-CZ" dirty="0"/>
              <a:t>Faktický stav</a:t>
            </a:r>
          </a:p>
          <a:p>
            <a:r>
              <a:rPr lang="cs-CZ" dirty="0"/>
              <a:t>V českém právním řádu není definováno </a:t>
            </a:r>
          </a:p>
          <a:p>
            <a:pPr algn="just"/>
            <a:r>
              <a:rPr lang="cs-CZ" dirty="0"/>
              <a:t>Definice dle CEFL: </a:t>
            </a:r>
            <a:r>
              <a:rPr lang="cs-CZ" i="1" dirty="0"/>
              <a:t>Dvě osoby, které spolu žijí v trvalém partnerském svazku.</a:t>
            </a:r>
          </a:p>
          <a:p>
            <a:pPr lvl="1" algn="just"/>
            <a:r>
              <a:rPr lang="cs-CZ" dirty="0"/>
              <a:t>Definice objektivními a subjektivními faktory (žít spolu, ekonomické a emocionální závazky)</a:t>
            </a:r>
          </a:p>
          <a:p>
            <a:pPr lvl="1" algn="just"/>
            <a:r>
              <a:rPr lang="cs-CZ" dirty="0"/>
              <a:t>Kvalifikované </a:t>
            </a:r>
            <a:r>
              <a:rPr lang="cs-CZ" i="1" dirty="0"/>
              <a:t>de facto </a:t>
            </a:r>
            <a:r>
              <a:rPr lang="cs-CZ" dirty="0"/>
              <a:t>svazky – svazek trvá alespoň pět let nebo mají partneři společné dítě </a:t>
            </a:r>
          </a:p>
          <a:p>
            <a:r>
              <a:rPr lang="cs-CZ" dirty="0"/>
              <a:t>K diskuzi:</a:t>
            </a:r>
          </a:p>
          <a:p>
            <a:pPr lvl="1"/>
            <a:r>
              <a:rPr lang="cs-CZ" dirty="0"/>
              <a:t>Věk nesezdaných partnerů? </a:t>
            </a:r>
          </a:p>
          <a:p>
            <a:pPr lvl="1"/>
            <a:r>
              <a:rPr lang="cs-CZ" dirty="0"/>
              <a:t>Vyžadování určité délky trvání?</a:t>
            </a:r>
          </a:p>
          <a:p>
            <a:pPr lvl="1"/>
            <a:r>
              <a:rPr lang="cs-CZ" dirty="0"/>
              <a:t>Vyžadování společného dítěte?</a:t>
            </a:r>
          </a:p>
          <a:p>
            <a:pPr lvl="1"/>
            <a:r>
              <a:rPr lang="cs-CZ" dirty="0"/>
              <a:t>I dvě osoby stejného pohlaví?</a:t>
            </a:r>
          </a:p>
          <a:p>
            <a:pPr lvl="1"/>
            <a:r>
              <a:rPr lang="cs-CZ" dirty="0"/>
              <a:t>I osoby, které jsou již v jiném svazku? (manželství, </a:t>
            </a:r>
            <a:r>
              <a:rPr lang="cs-CZ" dirty="0" err="1"/>
              <a:t>reg</a:t>
            </a:r>
            <a:r>
              <a:rPr lang="cs-CZ" dirty="0"/>
              <a:t>. partnerství, jiné nesezdané soužití)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04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179BE1-CDFB-B14C-B281-BD7F5AE391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ECD373-B8BF-F448-A348-98CAEE2C9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Kdo jsou nesezdaní partneři (okamžik vzniku a zániku)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9C6924-7E11-F04F-BF57-A88F98EC7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Vzhledem k tomu, že se jedná o faktický stav, vznik ani zánik nejsou přesně definovány</a:t>
            </a:r>
          </a:p>
          <a:p>
            <a:pPr algn="just"/>
            <a:r>
              <a:rPr lang="cs-CZ" dirty="0"/>
              <a:t>Dle principů CEFL neexistuje definice vzniku ani v jiných právních řádech</a:t>
            </a:r>
          </a:p>
          <a:p>
            <a:pPr algn="just"/>
            <a:r>
              <a:rPr lang="cs-CZ" dirty="0"/>
              <a:t>Vznik přitom může být podstatný pro vznik práv a povinností, stavení běhu promlčecí lhůty apod.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43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970D57-9A24-6440-9500-46671D53B4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ED428B-DDBD-694B-8907-FE6617AA8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Nesezdané soužití v českém právním řádu – přehled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34F8B94-ED70-0945-9D1C-3EE6B747A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Osoba blízká (§ 22 OZ)</a:t>
            </a:r>
          </a:p>
          <a:p>
            <a:pPr algn="just"/>
            <a:r>
              <a:rPr lang="cs-CZ" dirty="0"/>
              <a:t>Osoba </a:t>
            </a:r>
            <a:r>
              <a:rPr lang="cs-CZ" dirty="0" err="1"/>
              <a:t>spolužijící</a:t>
            </a:r>
            <a:r>
              <a:rPr lang="cs-CZ" dirty="0"/>
              <a:t> (§ 2279 OZ přechod nájmu, § 1636, 1637 OZ zákonný dědic)</a:t>
            </a:r>
          </a:p>
          <a:p>
            <a:pPr algn="just"/>
            <a:r>
              <a:rPr lang="cs-CZ" dirty="0"/>
              <a:t>Společně posuzované osoby (z. o životním a existenčním minimu, z. o pomoci v hmotné nouzi)</a:t>
            </a:r>
          </a:p>
          <a:p>
            <a:pPr algn="just"/>
            <a:r>
              <a:rPr lang="cs-CZ" dirty="0"/>
              <a:t>Druh a družka (§ 7 odst. 2 písm. c) z. o státní soc. podpoře, § 41 z. o nemocenském pojištění zaměstnanců)</a:t>
            </a:r>
          </a:p>
          <a:p>
            <a:pPr algn="just"/>
            <a:r>
              <a:rPr lang="cs-CZ" dirty="0"/>
              <a:t>Druh (§ 37, § 100, § 163, § 247 TŘ)</a:t>
            </a:r>
          </a:p>
          <a:p>
            <a:pPr algn="just"/>
            <a:r>
              <a:rPr lang="cs-CZ" dirty="0"/>
              <a:t>Osoba </a:t>
            </a:r>
            <a:r>
              <a:rPr lang="cs-CZ" dirty="0" err="1"/>
              <a:t>spolužijící</a:t>
            </a:r>
            <a:r>
              <a:rPr lang="cs-CZ" dirty="0"/>
              <a:t> (§ 4a písm. m) 2. z. o dani z příjmů)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82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DDB04A-D6AB-BD46-8841-A0888CD49A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04D13B-A370-274C-8EF5-626B677F2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9404"/>
            <a:ext cx="10753200" cy="451576"/>
          </a:xfrm>
        </p:spPr>
        <p:txBody>
          <a:bodyPr/>
          <a:lstStyle/>
          <a:p>
            <a:r>
              <a:rPr lang="cs-CZ" dirty="0"/>
              <a:t>Osoba blízká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74CE212-111D-2149-A054-28B29D162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45159"/>
            <a:ext cx="10753200" cy="4882841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OZ osoba blízká</a:t>
            </a:r>
          </a:p>
          <a:p>
            <a:pPr lvl="1" algn="just">
              <a:defRPr/>
            </a:pPr>
            <a:r>
              <a:rPr lang="cs-CZ" altLang="cs-CZ" dirty="0"/>
              <a:t>§ 22/1 </a:t>
            </a:r>
            <a:r>
              <a:rPr lang="cs-CZ" altLang="cs-CZ" i="1" dirty="0"/>
              <a:t>in fine</a:t>
            </a:r>
            <a:r>
              <a:rPr lang="cs-CZ" altLang="cs-CZ" dirty="0"/>
              <a:t> OZ: </a:t>
            </a:r>
            <a:r>
              <a:rPr lang="cs-CZ" dirty="0"/>
              <a:t>„příbuzný v řadě přímé, sourozenec, manžel nebo registrovaný partner; jiné osoby v poměru rodinném nebo obdobném se pokládají za osoby sobě navzájem blízké, pokud by újmu, kterou utrpěla jedna z nich, druhá důvodně pociťovala jako újmu vlastní</a:t>
            </a:r>
            <a:endParaRPr lang="cs-CZ" altLang="cs-CZ" dirty="0"/>
          </a:p>
          <a:p>
            <a:pPr lvl="1">
              <a:defRPr/>
            </a:pPr>
            <a:r>
              <a:rPr lang="cs-CZ" altLang="cs-CZ" dirty="0"/>
              <a:t>domněnka, pokud spolu trvale žijí</a:t>
            </a:r>
          </a:p>
          <a:p>
            <a:pPr lvl="1">
              <a:defRPr/>
            </a:pPr>
            <a:r>
              <a:rPr lang="cs-CZ" altLang="cs-CZ" dirty="0"/>
              <a:t>pokud ne, nutnost dokazování „újmy“ </a:t>
            </a:r>
          </a:p>
          <a:p>
            <a:pPr lvl="1">
              <a:defRPr/>
            </a:pPr>
            <a:r>
              <a:rPr lang="cs-CZ" altLang="cs-CZ" dirty="0"/>
              <a:t>Manželství a registrované partnerství – </a:t>
            </a:r>
            <a:r>
              <a:rPr lang="cs-CZ" altLang="cs-CZ" i="1" dirty="0"/>
              <a:t>ex lege</a:t>
            </a:r>
          </a:p>
          <a:p>
            <a:pPr lvl="1">
              <a:defRPr/>
            </a:pPr>
            <a:endParaRPr lang="cs-CZ" altLang="cs-CZ" i="1" dirty="0"/>
          </a:p>
          <a:p>
            <a:pPr lvl="1">
              <a:defRPr/>
            </a:pPr>
            <a:endParaRPr lang="cs-CZ" altLang="cs-CZ" i="1" dirty="0"/>
          </a:p>
          <a:p>
            <a:pPr lvl="1">
              <a:defRPr/>
            </a:pPr>
            <a:endParaRPr lang="cs-CZ" altLang="cs-CZ" i="1" dirty="0"/>
          </a:p>
          <a:p>
            <a:pPr lvl="1">
              <a:lnSpc>
                <a:spcPct val="80000"/>
              </a:lnSpc>
              <a:defRPr/>
            </a:pPr>
            <a:endParaRPr lang="cs-CZ" altLang="cs-CZ" sz="1400" dirty="0"/>
          </a:p>
          <a:p>
            <a:pPr lvl="1">
              <a:lnSpc>
                <a:spcPct val="80000"/>
              </a:lnSpc>
              <a:defRPr/>
            </a:pPr>
            <a:endParaRPr lang="cs-CZ" altLang="cs-CZ" sz="1400" dirty="0"/>
          </a:p>
          <a:p>
            <a:pPr lvl="1">
              <a:defRPr/>
            </a:pPr>
            <a:endParaRPr lang="cs-CZ" altLang="cs-CZ" i="1" dirty="0"/>
          </a:p>
          <a:p>
            <a:pPr marL="0" indent="0">
              <a:buNone/>
              <a:defRPr/>
            </a:pPr>
            <a:endParaRPr lang="cs-CZ" altLang="cs-CZ" dirty="0"/>
          </a:p>
          <a:p>
            <a:pPr marL="0" indent="0">
              <a:buNone/>
              <a:defRPr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43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643520-AD26-394D-B4C5-F329A6FE45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1DC4C9-4C9E-9E4F-ADB4-D44C0437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Osoba blízká – právní souvislosti</a:t>
            </a:r>
            <a:r>
              <a:rPr lang="cs-CZ" baseline="30000" dirty="0"/>
              <a:t>3</a:t>
            </a:r>
            <a:endParaRPr lang="cs-CZ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7D3281C3-ED4B-E04A-957E-2270445D6A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7981587"/>
              </p:ext>
            </p:extLst>
          </p:nvPr>
        </p:nvGraphicFramePr>
        <p:xfrm>
          <a:off x="942535" y="852507"/>
          <a:ext cx="9748911" cy="5650422"/>
        </p:xfrm>
        <a:graphic>
          <a:graphicData uri="http://schemas.openxmlformats.org/drawingml/2006/table">
            <a:tbl>
              <a:tblPr/>
              <a:tblGrid>
                <a:gridCol w="270575">
                  <a:extLst>
                    <a:ext uri="{9D8B030D-6E8A-4147-A177-3AD203B41FA5}">
                      <a16:colId xmlns:a16="http://schemas.microsoft.com/office/drawing/2014/main" val="660769467"/>
                    </a:ext>
                  </a:extLst>
                </a:gridCol>
                <a:gridCol w="9130267">
                  <a:extLst>
                    <a:ext uri="{9D8B030D-6E8A-4147-A177-3AD203B41FA5}">
                      <a16:colId xmlns:a16="http://schemas.microsoft.com/office/drawing/2014/main" val="675118236"/>
                    </a:ext>
                  </a:extLst>
                </a:gridCol>
                <a:gridCol w="348069">
                  <a:extLst>
                    <a:ext uri="{9D8B030D-6E8A-4147-A177-3AD203B41FA5}">
                      <a16:colId xmlns:a16="http://schemas.microsoft.com/office/drawing/2014/main" val="271422572"/>
                    </a:ext>
                  </a:extLst>
                </a:gridCol>
              </a:tblGrid>
              <a:tr h="589027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62 (zákon ukládá soudu přihlížet k podnětům osob blízkých opatrovanci při rozhodnutí o omezení svéprávnosti),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04228"/>
                  </a:ext>
                </a:extLst>
              </a:tr>
              <a:tr h="398563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66 odst. 2 (možnost podání návrhu na prohlášení za nezvěstného osobou blízkou nezvěstnému),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514996"/>
                  </a:ext>
                </a:extLst>
              </a:tr>
              <a:tr h="398563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 dirty="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78 odst. 3 (možnost domáhat se ochrany před zásahem do příjmení osobou blízkou dotčené osobě),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356552"/>
                  </a:ext>
                </a:extLst>
              </a:tr>
              <a:tr h="398563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 dirty="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82 (uplatnění postmortální ochrany osobnosti osobou blízkou),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 dirty="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34636"/>
                  </a:ext>
                </a:extLst>
              </a:tr>
              <a:tr h="398563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98 odst. 1 (souhlas osoby blízké se zásahem do integrity osoby, která nemůže projevit svou vůli),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507403"/>
                  </a:ext>
                </a:extLst>
              </a:tr>
              <a:tr h="398563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 dirty="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100 (zásah do integrity nezletilého, který si to výslovně přeje),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69864"/>
                  </a:ext>
                </a:extLst>
              </a:tr>
              <a:tr h="398563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 dirty="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105 (oznamovací povinnost osobě blízké v případě držení člověka ve zdravotnickém zařízení bez jeho souhlasu),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388758"/>
                  </a:ext>
                </a:extLst>
              </a:tr>
              <a:tr h="208099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 dirty="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114 (rozhodnutí o pohřbu člověka),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0826"/>
                  </a:ext>
                </a:extLst>
              </a:tr>
              <a:tr h="208099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353 (poskytnutí nadačního příspěvku osobě blízké),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41054"/>
                  </a:ext>
                </a:extLst>
              </a:tr>
              <a:tr h="208099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471 odst. 2 (osoba blízká opatrovníkem),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311283"/>
                  </a:ext>
                </a:extLst>
              </a:tr>
              <a:tr h="208099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472 (členové opatrovnické rady),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985094"/>
                  </a:ext>
                </a:extLst>
              </a:tr>
              <a:tr h="208099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590 (relativní neúčinnost právního jednání),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764929"/>
                  </a:ext>
                </a:extLst>
              </a:tr>
              <a:tr h="398563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967 (povinnost pěstouna zajišťovat styk dítěte s osobami blízkými),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427466"/>
                  </a:ext>
                </a:extLst>
              </a:tr>
              <a:tr h="208099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1540 (svědecká způsobilost),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550313"/>
                  </a:ext>
                </a:extLst>
              </a:tr>
              <a:tr h="208099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1893 (převzetí majetku osobou blízkou),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967035"/>
                  </a:ext>
                </a:extLst>
              </a:tr>
              <a:tr h="208099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2067, 2072 (dárce a obdarovaný jako osoby blízké),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673126"/>
                  </a:ext>
                </a:extLst>
              </a:tr>
              <a:tr h="208099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2272 (pronajímatel a nájemce jako osoby blízké),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endParaRPr lang="cs-CZ" sz="90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187580"/>
                  </a:ext>
                </a:extLst>
              </a:tr>
              <a:tr h="398563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>
                          <a:effectLst/>
                          <a:latin typeface="Arial" panose="020B0604020202020204" pitchFamily="34" charset="0"/>
                        </a:rPr>
                        <a:t>−</a:t>
                      </a:r>
                    </a:p>
                  </a:txBody>
                  <a:tcPr marL="0" marR="0" marT="12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Aft>
                          <a:spcPts val="300"/>
                        </a:spcAft>
                      </a:pPr>
                      <a:r>
                        <a:rPr lang="cs-CZ" sz="900" dirty="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§ 2959 (odškodnění usmrcení či závažného ublížení na zdraví).</a:t>
                      </a:r>
                    </a:p>
                  </a:txBody>
                  <a:tcPr marL="19383" marR="0" marT="12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900" dirty="0"/>
                    </a:p>
                  </a:txBody>
                  <a:tcPr marL="46519" marR="46519" marT="23260" marB="23260">
                    <a:lnL>
                      <a:noFill/>
                    </a:lnL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05249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11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F1AC90-FEFC-4046-A1F9-A3DBDA26EC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8F519-6C75-F14D-9FEE-49880BE24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13869"/>
            <a:ext cx="10753200" cy="451576"/>
          </a:xfrm>
        </p:spPr>
        <p:txBody>
          <a:bodyPr/>
          <a:lstStyle/>
          <a:p>
            <a:r>
              <a:rPr lang="cs-CZ" dirty="0"/>
              <a:t>Druh a družka dle TŘ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A34A02-4030-4746-97CA-EB8E7F670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19503"/>
            <a:ext cx="10753200" cy="5208497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Dle komentáře </a:t>
            </a:r>
            <a:r>
              <a:rPr lang="cs-CZ" i="1" dirty="0"/>
              <a:t>- </a:t>
            </a:r>
            <a:r>
              <a:rPr lang="cs-CZ" sz="2400" i="1" dirty="0"/>
              <a:t>Poměr druha a družky je vztahem obdobným vztahu mezi manžely. </a:t>
            </a:r>
            <a:r>
              <a:rPr lang="cs-CZ" sz="2400" b="1" i="1" dirty="0"/>
              <a:t>Lze jej zpravidla charakterizovat sdílením společné domácnosti, sdružováním finančních prostředků ke společné úhradě potřeb, výchovou nezletilých dětí, společným sexuálním životem </a:t>
            </a:r>
            <a:r>
              <a:rPr lang="cs-CZ" sz="2400" i="1" dirty="0"/>
              <a:t>apod.</a:t>
            </a:r>
            <a:r>
              <a:rPr lang="cs-CZ" sz="2400" baseline="30000" dirty="0"/>
              <a:t>4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cs-CZ" sz="2400" i="1" dirty="0"/>
              <a:t>Poměrem druha k družce se rozumí </a:t>
            </a:r>
            <a:r>
              <a:rPr lang="cs-CZ" sz="2400" b="1" i="1" dirty="0"/>
              <a:t>faktický poměr </a:t>
            </a:r>
            <a:r>
              <a:rPr lang="cs-CZ" sz="2400" i="1" dirty="0"/>
              <a:t>obdobný poměru manželskému, který není právem výslovně upraven. Při zkoumání, zda jde o takový vztah mezi obžalovaným a jeho partnerem – druhem (družkou), je možné </a:t>
            </a:r>
            <a:r>
              <a:rPr lang="cs-CZ" sz="2400" b="1" i="1" dirty="0"/>
              <a:t>přihlížet k občanskoprávní definici pro osoby blízké</a:t>
            </a:r>
            <a:r>
              <a:rPr lang="cs-CZ" sz="2400" i="1" dirty="0"/>
              <a:t>, podle které jiné osoby v poměru rodinném nebo obdobném se pokládají za osoby sobě navzájem blízké, jestliže by újmu, kterou utrpěla jedna z nich, druhá důvodně pociťovala jako újmu vlastní.</a:t>
            </a:r>
          </a:p>
        </p:txBody>
      </p:sp>
    </p:spTree>
    <p:extLst>
      <p:ext uri="{BB962C8B-B14F-4D97-AF65-F5344CB8AC3E}">
        <p14:creationId xmlns:p14="http://schemas.microsoft.com/office/powerpoint/2010/main" val="2406549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1D1620-2682-DC47-B77C-288573F61D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05E712-6CC7-9F44-88F0-6217829CE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57569"/>
            <a:ext cx="10753200" cy="451576"/>
          </a:xfrm>
        </p:spPr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C963748-5A8D-D842-94CB-48D1146DA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18458"/>
            <a:ext cx="10753200" cy="5003969"/>
          </a:xfrm>
        </p:spPr>
        <p:txBody>
          <a:bodyPr/>
          <a:lstStyle/>
          <a:p>
            <a:r>
              <a:rPr lang="cs-CZ" sz="2400" dirty="0"/>
              <a:t>Prameny </a:t>
            </a:r>
          </a:p>
          <a:p>
            <a:r>
              <a:rPr lang="cs-CZ" sz="2400" dirty="0"/>
              <a:t>Význam tématu</a:t>
            </a:r>
          </a:p>
          <a:p>
            <a:r>
              <a:rPr lang="cs-CZ" sz="2400" dirty="0"/>
              <a:t>Východiska pro další úvahy (rodinný život, rovnost partnerů)</a:t>
            </a:r>
          </a:p>
          <a:p>
            <a:r>
              <a:rPr lang="cs-CZ" sz="2400" dirty="0"/>
              <a:t>Přístupy k institucionalizaci nesezdaného soužití ve světě </a:t>
            </a:r>
          </a:p>
          <a:p>
            <a:r>
              <a:rPr lang="cs-CZ" sz="2400" dirty="0"/>
              <a:t>Nesezdané soužití v českém právním řádu</a:t>
            </a:r>
          </a:p>
          <a:p>
            <a:r>
              <a:rPr lang="cs-CZ" sz="2400" dirty="0"/>
              <a:t>Kdo jsou nesezdaní partneři (okamžik vzniku a zániku)</a:t>
            </a:r>
          </a:p>
          <a:p>
            <a:r>
              <a:rPr lang="cs-CZ" sz="2400" dirty="0"/>
              <a:t>Práva a povinnosti osobní povahy</a:t>
            </a:r>
          </a:p>
          <a:p>
            <a:r>
              <a:rPr lang="cs-CZ" sz="2400" dirty="0"/>
              <a:t>Majetková práva a povinnosti, z praxe</a:t>
            </a:r>
          </a:p>
          <a:p>
            <a:r>
              <a:rPr lang="cs-CZ" sz="2400" dirty="0"/>
              <a:t>Dědictví </a:t>
            </a:r>
          </a:p>
          <a:p>
            <a:r>
              <a:rPr lang="cs-CZ" sz="2400" dirty="0"/>
              <a:t>Principy CEFL</a:t>
            </a:r>
          </a:p>
          <a:p>
            <a:r>
              <a:rPr lang="cs-CZ" sz="2400" dirty="0"/>
              <a:t>Použité zdroje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4290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516507-7E92-7D41-8A6B-6B369F0BBB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DA00B4-5C1D-F446-B8C2-08FED8F53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 a družka dle TŘ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AADB13-9EA0-694A-ABF5-35F2272C4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spcBef>
                <a:spcPts val="600"/>
              </a:spcBef>
            </a:pPr>
            <a:r>
              <a:rPr lang="cs-CZ" dirty="0"/>
              <a:t>Usnesení Nejvyššího soudu ze dne 26. 1. 2011, </a:t>
            </a:r>
            <a:r>
              <a:rPr lang="cs-CZ" dirty="0" err="1"/>
              <a:t>sp</a:t>
            </a:r>
            <a:r>
              <a:rPr lang="cs-CZ" dirty="0"/>
              <a:t>. zn. 6 </a:t>
            </a:r>
            <a:r>
              <a:rPr lang="cs-CZ" dirty="0" err="1"/>
              <a:t>Tdo</a:t>
            </a:r>
            <a:r>
              <a:rPr lang="cs-CZ" dirty="0"/>
              <a:t> 21/2011: </a:t>
            </a:r>
            <a:r>
              <a:rPr lang="cs-CZ" i="1" dirty="0"/>
              <a:t>poškozená s obviněným nesdíleli společnou domácnost, nesdružovali finanční prostředky ke společné úhradě potřeb (poškozená navštěvovala školu), tudíž ani z tohoto pohledu nelze jejich vztah postavit na roveň vztahu druha a družky. Ani okolnost několika sexuálních aktů není z pohledu uvedeného vztahu druha a družky podstatná, neboť se nejednalo o společný sexuální život v rámci sdílení společné domácnosti, sdružování finančních prostředků apod. </a:t>
            </a:r>
            <a:r>
              <a:rPr lang="cs-CZ" b="1" i="1" dirty="0"/>
              <a:t>Z dikce zákona je patrno, že jak vztah druha a družky, tak partnerský vztah musí svoji podstatou odpovídat vztahu mezi manžely, případně rodinnému vztahu</a:t>
            </a:r>
            <a:r>
              <a:rPr lang="cs-CZ" i="1" dirty="0"/>
              <a:t>.</a:t>
            </a:r>
          </a:p>
          <a:p>
            <a:pPr lvl="1" algn="just">
              <a:spcBef>
                <a:spcPts val="600"/>
              </a:spcBef>
            </a:pPr>
            <a:r>
              <a:rPr lang="cs-CZ" i="1" dirty="0"/>
              <a:t>Kategorii rovnocennou alternativním pojmům manžela či druha, </a:t>
            </a:r>
            <a:r>
              <a:rPr lang="cs-CZ" b="1" i="1" u="sng" dirty="0"/>
              <a:t>u nichž se vedle citové vazby obou osob předpokládá rovněž soužití ve smyslu ekonomickém, tj. rodinný život jak v oblasti duševní, tak v oblasti hmotné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30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594844-302B-024F-A7CB-C9808458DD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2F79EF-097D-484C-A162-6F1A03B9C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97" y="720000"/>
            <a:ext cx="10968703" cy="451576"/>
          </a:xfrm>
        </p:spPr>
        <p:txBody>
          <a:bodyPr/>
          <a:lstStyle/>
          <a:p>
            <a:r>
              <a:rPr lang="cs-CZ" dirty="0"/>
              <a:t>Druh a družka – sociální zabezpečení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6999B2-FD7B-8A4A-B975-DD2784882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998002"/>
            <a:ext cx="10753200" cy="4139998"/>
          </a:xfrm>
        </p:spPr>
        <p:txBody>
          <a:bodyPr/>
          <a:lstStyle/>
          <a:p>
            <a:pPr lvl="1" algn="just"/>
            <a:r>
              <a:rPr lang="cs-CZ" dirty="0"/>
              <a:t>§ 7 odst. 2 písm. c) z. o státní sociální podpoře - </a:t>
            </a:r>
            <a:r>
              <a:rPr lang="cs-CZ" i="1" dirty="0"/>
              <a:t>K druhovi (družce) se jako ke společně posuzované osobě přihlíží, jen </a:t>
            </a:r>
            <a:r>
              <a:rPr lang="cs-CZ" b="1" i="1" dirty="0"/>
              <a:t>žije-li </a:t>
            </a:r>
            <a:r>
              <a:rPr lang="cs-CZ" i="1" dirty="0"/>
              <a:t>s oprávněnou osobou nebo s osobou uvedenou v odstavci 2 </a:t>
            </a:r>
            <a:r>
              <a:rPr lang="cs-CZ" b="1" i="1" dirty="0"/>
              <a:t>alespoň tři měsíce.</a:t>
            </a:r>
          </a:p>
          <a:p>
            <a:pPr lvl="1" algn="just">
              <a:spcBef>
                <a:spcPts val="600"/>
              </a:spcBef>
              <a:spcAft>
                <a:spcPts val="0"/>
              </a:spcAft>
            </a:pPr>
            <a:endParaRPr lang="cs-CZ" i="1" dirty="0"/>
          </a:p>
          <a:p>
            <a:pPr lvl="1"/>
            <a:r>
              <a:rPr lang="cs-CZ" dirty="0"/>
              <a:t>§ 41 odst. 1 písm. d) z. o nemocenském pojištění zaměstnanců - </a:t>
            </a:r>
            <a:r>
              <a:rPr lang="cs-CZ" i="1" dirty="0"/>
              <a:t>Družka (druh), pokud žije se zaměstnancem v </a:t>
            </a:r>
            <a:r>
              <a:rPr lang="cs-CZ" b="1" i="1" dirty="0"/>
              <a:t>domácnosti</a:t>
            </a:r>
            <a:r>
              <a:rPr lang="cs-CZ" i="1" dirty="0"/>
              <a:t> aspoň </a:t>
            </a:r>
            <a:r>
              <a:rPr lang="cs-CZ" b="1" i="1" dirty="0"/>
              <a:t>tři měsíce</a:t>
            </a:r>
            <a:r>
              <a:rPr lang="cs-CZ" i="1" dirty="0"/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/>
              <a:t>Společná domácnost + trvání společného soužití alespoň tři měsíce </a:t>
            </a:r>
          </a:p>
        </p:txBody>
      </p:sp>
    </p:spTree>
    <p:extLst>
      <p:ext uri="{BB962C8B-B14F-4D97-AF65-F5344CB8AC3E}">
        <p14:creationId xmlns:p14="http://schemas.microsoft.com/office/powerpoint/2010/main" val="354185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6276DA-5384-7441-9EAD-31089A9487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C20248-BF87-4F47-B2EF-1D91A63BE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osobní povahy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04AEEF5-6A34-5946-8456-1A2830F74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1447"/>
            <a:ext cx="10753200" cy="4466897"/>
          </a:xfrm>
        </p:spPr>
        <p:txBody>
          <a:bodyPr/>
          <a:lstStyle/>
          <a:p>
            <a:r>
              <a:rPr lang="cs-CZ" dirty="0"/>
              <a:t>Manželství</a:t>
            </a:r>
          </a:p>
          <a:p>
            <a:pPr lvl="1">
              <a:defRPr/>
            </a:pPr>
            <a:r>
              <a:rPr lang="cs-CZ" dirty="0"/>
              <a:t>Povinnost žít spolu, být si věrni, vzájemně respektovat svoji důstojnost, pomáhat si, společně pečovat o děti a vytvářet zdravé rodinné prostředí (§ 687 odst. 2 OZ)</a:t>
            </a:r>
          </a:p>
          <a:p>
            <a:pPr lvl="1">
              <a:defRPr/>
            </a:pPr>
            <a:r>
              <a:rPr lang="cs-CZ" dirty="0"/>
              <a:t>Uspokojovat potřeby rodiny (§ 690 OZ) </a:t>
            </a:r>
          </a:p>
          <a:p>
            <a:r>
              <a:rPr lang="cs-CZ" dirty="0"/>
              <a:t>Nesezdané soužití</a:t>
            </a:r>
          </a:p>
          <a:p>
            <a:pPr lvl="1"/>
            <a:r>
              <a:rPr lang="cs-CZ" dirty="0"/>
              <a:t>Není regulováno v žádném předpisu</a:t>
            </a:r>
          </a:p>
          <a:p>
            <a:pPr lvl="1"/>
            <a:r>
              <a:rPr lang="cs-CZ" dirty="0"/>
              <a:t>Svázáno spíše morálními normami</a:t>
            </a:r>
          </a:p>
          <a:p>
            <a:pPr lvl="1"/>
            <a:endParaRPr lang="cs-CZ" dirty="0"/>
          </a:p>
          <a:p>
            <a:pPr marL="324000" lvl="1" indent="0"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16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F3953F-AA62-8C4B-946C-D33DCF2253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C846C9-8785-944D-A46C-3AD2853EC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Majetková práva a povinnosti</a:t>
            </a:r>
          </a:p>
        </p:txBody>
      </p:sp>
    </p:spTree>
    <p:extLst>
      <p:ext uri="{BB962C8B-B14F-4D97-AF65-F5344CB8AC3E}">
        <p14:creationId xmlns:p14="http://schemas.microsoft.com/office/powerpoint/2010/main" val="265083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3F766B-AECC-6341-90A8-21DB516054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7CE405B9-E3A5-0344-821E-51CBA0D826D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Nesezdané soužití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760B41-2958-8C49-8902-EFFE7A091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nesezdaného soužití a manželství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3BE4C091-7283-354A-9B9F-DE53F312A95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Manželství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404988FB-BCBC-0F4A-B482-2E099FA4CAC8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Nevzniká žádné majetkové společenství</a:t>
            </a:r>
          </a:p>
          <a:p>
            <a:r>
              <a:rPr lang="cs-CZ" dirty="0"/>
              <a:t>Není vzájemná vyživovací povinnost</a:t>
            </a:r>
          </a:p>
          <a:p>
            <a:r>
              <a:rPr lang="cs-CZ" dirty="0"/>
              <a:t>Nevzniká právo bydlení</a:t>
            </a:r>
          </a:p>
          <a:p>
            <a:r>
              <a:rPr lang="cs-CZ" dirty="0"/>
              <a:t>Není ochrana rodinné domácnosti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6449E40E-B0E0-1149-985A-C5C26DAEA0D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Vzniká SJM (§ 708 </a:t>
            </a:r>
            <a:r>
              <a:rPr lang="cs-CZ" dirty="0" err="1"/>
              <a:t>an</a:t>
            </a:r>
            <a:r>
              <a:rPr lang="cs-CZ" dirty="0"/>
              <a:t>. OZ)</a:t>
            </a:r>
          </a:p>
          <a:p>
            <a:r>
              <a:rPr lang="cs-CZ" dirty="0"/>
              <a:t>Vzájemná vyživovací povinnost (§ 697 OZ)</a:t>
            </a:r>
          </a:p>
          <a:p>
            <a:r>
              <a:rPr lang="cs-CZ" dirty="0"/>
              <a:t>Vznik práva bydlení (§ 744 OZ)</a:t>
            </a:r>
          </a:p>
          <a:p>
            <a:r>
              <a:rPr lang="cs-CZ" dirty="0"/>
              <a:t>Ochrana rodinné domácnosti (§ 747 OZ)</a:t>
            </a:r>
          </a:p>
        </p:txBody>
      </p:sp>
    </p:spTree>
    <p:extLst>
      <p:ext uri="{BB962C8B-B14F-4D97-AF65-F5344CB8AC3E}">
        <p14:creationId xmlns:p14="http://schemas.microsoft.com/office/powerpoint/2010/main" val="365117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13E470-F084-D440-A590-BC5D9EDA9E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19360E-FD68-694A-A149-AF671F5BC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Majetková práva a povinnosti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D3BF22F-D66D-1E42-962F-E1AE05D76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Usnesení Nejvyššího soudu ČR ze dne 11. 11. 2010, č. j. 28 </a:t>
            </a:r>
            <a:r>
              <a:rPr lang="cs-CZ" dirty="0" err="1"/>
              <a:t>Cdo</a:t>
            </a:r>
            <a:r>
              <a:rPr lang="cs-CZ" dirty="0"/>
              <a:t> 2666/2010: „</a:t>
            </a:r>
            <a:r>
              <a:rPr lang="cs-CZ" i="1" dirty="0"/>
              <a:t>soudy jsou vázány zákonem a svou </a:t>
            </a:r>
            <a:r>
              <a:rPr lang="cs-CZ" i="1" dirty="0" err="1"/>
              <a:t>judikatorní</a:t>
            </a:r>
            <a:r>
              <a:rPr lang="cs-CZ" i="1" dirty="0"/>
              <a:t> činností nemohou nijak tvořit právní úpravu tam, kde absentuje výslovné znění zákona…</a:t>
            </a:r>
            <a:r>
              <a:rPr lang="cs-CZ" b="1" i="1" dirty="0"/>
              <a:t>majetkoprávní vztahy mezi partnery, jež společně založí rodinu, aniž by uzavřeli manželství, je tedy třeba posuzovat podle obecných ustanovení zákona</a:t>
            </a:r>
            <a:r>
              <a:rPr lang="cs-CZ" i="1" dirty="0"/>
              <a:t>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06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51D4F4-62AF-3F43-8CCE-939AF557E6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2EEC7398-172F-7343-9F0E-FD9622C14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46731"/>
            <a:ext cx="10753200" cy="451576"/>
          </a:xfrm>
        </p:spPr>
        <p:txBody>
          <a:bodyPr/>
          <a:lstStyle/>
          <a:p>
            <a:r>
              <a:rPr lang="cs-CZ" dirty="0"/>
              <a:t>Výlučné vlastnictví, spoluvlastnictví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BE64EAB8-2764-3A42-97F5-7508B1848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9503"/>
            <a:ext cx="10753200" cy="4950373"/>
          </a:xfrm>
        </p:spPr>
        <p:txBody>
          <a:bodyPr/>
          <a:lstStyle/>
          <a:p>
            <a:pPr algn="just"/>
            <a:r>
              <a:rPr lang="cs-CZ" dirty="0"/>
              <a:t>Ustanovení o společném jmění manželů se pro nesezdané soužití nepoužije ani analogicky (usnesení Nejvyššího soudu ČR ze dne 11. 11. 2010, </a:t>
            </a:r>
            <a:r>
              <a:rPr lang="cs-CZ" dirty="0" err="1"/>
              <a:t>sp</a:t>
            </a:r>
            <a:r>
              <a:rPr lang="cs-CZ" dirty="0"/>
              <a:t>. zn. 28 </a:t>
            </a:r>
            <a:r>
              <a:rPr lang="cs-CZ" dirty="0" err="1"/>
              <a:t>Cdo</a:t>
            </a:r>
            <a:r>
              <a:rPr lang="cs-CZ" dirty="0"/>
              <a:t> 2666/2010)</a:t>
            </a:r>
          </a:p>
          <a:p>
            <a:pPr algn="just"/>
            <a:r>
              <a:rPr lang="cs-CZ" dirty="0"/>
              <a:t>Pouhé poskytnutí peněžního příspěvku pořízení věci nezakládá samo o sobě podílové spoluvlastnictví</a:t>
            </a:r>
            <a:r>
              <a:rPr lang="cs-CZ" baseline="30000" dirty="0"/>
              <a:t>5</a:t>
            </a:r>
          </a:p>
          <a:p>
            <a:pPr algn="just"/>
            <a:r>
              <a:rPr lang="cs-CZ" dirty="0"/>
              <a:t>Výše spoluvlastnických podílů bude poté odvozena od skutečnosti, kterou byl spoluvlastnický vztah založen, nebude-li však možné výši podílů takto určit, budou podíly stejné (§ 1122 odst. 3 OZ)</a:t>
            </a:r>
          </a:p>
        </p:txBody>
      </p:sp>
    </p:spTree>
    <p:extLst>
      <p:ext uri="{BB962C8B-B14F-4D97-AF65-F5344CB8AC3E}">
        <p14:creationId xmlns:p14="http://schemas.microsoft.com/office/powerpoint/2010/main" val="19257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5F0705-C83E-FD40-8C1B-BB1C6EA8F1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80603A2-F14E-4B4B-ABB7-DC5BF2DDF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49497"/>
            <a:ext cx="10753200" cy="451576"/>
          </a:xfrm>
        </p:spPr>
        <p:txBody>
          <a:bodyPr/>
          <a:lstStyle/>
          <a:p>
            <a:r>
              <a:rPr lang="cs-CZ" dirty="0"/>
              <a:t>Výlučné vlastnictví, spoluvlastnictví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0417B03-4929-D348-80C8-7952F37A2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765479"/>
            <a:ext cx="10753200" cy="5084002"/>
          </a:xfrm>
        </p:spPr>
        <p:txBody>
          <a:bodyPr/>
          <a:lstStyle/>
          <a:p>
            <a:pPr algn="just"/>
            <a:r>
              <a:rPr lang="cs-CZ" sz="1400" dirty="0"/>
              <a:t>Srov. nález Ústavního soudu ČR ze dne 19. 4. 2011, </a:t>
            </a:r>
            <a:r>
              <a:rPr lang="cs-CZ" sz="1400" dirty="0" err="1"/>
              <a:t>sp</a:t>
            </a:r>
            <a:r>
              <a:rPr lang="cs-CZ" sz="1400" dirty="0"/>
              <a:t>. zn. IV. ÚS 308/11-2 ve věci stěžovatele, který žil v nesezdaném soužití 17 let a měl s partnerkou společné dítě, ohledně investic do nemovitosti partnerky: </a:t>
            </a:r>
            <a:r>
              <a:rPr lang="cs-CZ" sz="1400" i="1" dirty="0"/>
              <a:t>„ačkoli lze mít pochopení pro argumentaci stěžovatele týkající se existence faktických rodinných svazků, aniž je uzavřeno manželství, nemůže jí Ústavní soud přisvědčit. </a:t>
            </a:r>
            <a:r>
              <a:rPr lang="cs-CZ" sz="1400" b="1" i="1" dirty="0"/>
              <a:t>Podle náhledu Ústavního soudu je totiž na účastnících těchto vztahů, jakou jejich úpravu zvolí, či zda nezvolí žádnou a ponechají své vztahy v režimu vyplývajícím ze zákona. Pokud osoby žijící v partnerském či rodinném svazku neuzavřou manželství, mohou příslušné otázky, vyplývající pro manžele z uzavření manželství, řešit smluvně, a manželství uzavírat nemusejí. Když však neučiní úkon žádný a jejich vzájemné vztahy na základě projevu jejich vůle nijak upraveny nejsou, nelze spatřovat diskriminaci v tom, že se tyto jejich vztahy řídí jiným režimem, nežli vztahy těch, kteří uzavřeli manželství nebo jiný právní úkon učinili. </a:t>
            </a:r>
            <a:r>
              <a:rPr lang="cs-CZ" sz="1400" i="1" dirty="0"/>
              <a:t>Absenci těchto úkonů, náležejících pouze do sféry účastníků, pak (za situace, kdy na dané vztahy existuje platná právní úprava) nemohou svou </a:t>
            </a:r>
            <a:r>
              <a:rPr lang="cs-CZ" sz="1400" i="1" dirty="0" err="1"/>
              <a:t>judikatorní</a:t>
            </a:r>
            <a:r>
              <a:rPr lang="cs-CZ" sz="1400" i="1" dirty="0"/>
              <a:t> činností nahrazovat ani obecné soudy. Jestliže tedy stěžovatel a žalovaná ani neuzavřeli manželství, ani žádným volním úkonem své vzájemné majetkové vztahy neuspořádali, nezbývá, než tyto vztahy posuzovat podle příslušných zákonných ustanovení…“</a:t>
            </a:r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0737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2F8918-5E45-A440-BBC4-A73B270771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864625-0370-2841-A97A-DEAA0F3F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10511"/>
            <a:ext cx="10753200" cy="451576"/>
          </a:xfrm>
        </p:spPr>
        <p:txBody>
          <a:bodyPr/>
          <a:lstStyle/>
          <a:p>
            <a:r>
              <a:rPr lang="cs-CZ" dirty="0"/>
              <a:t>Bezdůvodné obohacení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B27E84-5094-4D48-885F-1F0286F6D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98805"/>
            <a:ext cx="10753200" cy="4994031"/>
          </a:xfrm>
        </p:spPr>
        <p:txBody>
          <a:bodyPr/>
          <a:lstStyle/>
          <a:p>
            <a:pPr algn="just"/>
            <a:r>
              <a:rPr lang="cs-CZ" dirty="0"/>
              <a:t>Manželé užívají věci v SJM společně, manžel nemůže jednostranně vyloučit druhého z užívání společné věci, a to až do vypořádání společného jmění (usnesení Nejvyššího soudu ČR ze dne 28. 7. 2005, </a:t>
            </a:r>
            <a:r>
              <a:rPr lang="cs-CZ" dirty="0" err="1"/>
              <a:t>sp</a:t>
            </a:r>
            <a:r>
              <a:rPr lang="cs-CZ" dirty="0"/>
              <a:t>. zn. 22 Cdo 2263/2004), při jednostranném užívání bezdůvodné obohacení nevzniká (usnesení Nejvyššího soudu ČR ze dne 25. 3. 2015, </a:t>
            </a:r>
            <a:r>
              <a:rPr lang="cs-CZ" dirty="0" err="1"/>
              <a:t>sp</a:t>
            </a:r>
            <a:r>
              <a:rPr lang="cs-CZ" dirty="0"/>
              <a:t>. zn. 22 Cdo 1956/2013)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§ 2992 OZ - nevzniká povinnost obohacení vydat, mimo jiné v případě, že jedna osoba obohatí druhou s úmyslem ji obdarovat nebo obohatit bez úmyslu právně se vázat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29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C88671-4B3D-954D-A6AF-A47B03BC44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CF10707-6C03-ED4D-B1F7-E54CEE2D6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78000"/>
            <a:ext cx="10753200" cy="451576"/>
          </a:xfrm>
        </p:spPr>
        <p:txBody>
          <a:bodyPr/>
          <a:lstStyle/>
          <a:p>
            <a:r>
              <a:rPr lang="cs-CZ" dirty="0"/>
              <a:t>Společenská úsluha, darování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42F8FF1-74D4-F248-B600-9D6B5C5FE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988696"/>
            <a:ext cx="10753200" cy="4660424"/>
          </a:xfrm>
        </p:spPr>
        <p:txBody>
          <a:bodyPr/>
          <a:lstStyle/>
          <a:p>
            <a:pPr algn="just"/>
            <a:r>
              <a:rPr lang="cs-CZ" sz="2400" dirty="0"/>
              <a:t>§ 2055 odst. 2 OZ </a:t>
            </a:r>
          </a:p>
          <a:p>
            <a:pPr algn="just"/>
            <a:r>
              <a:rPr lang="cs-CZ" sz="2400" dirty="0"/>
              <a:t>Nález ústavního soudu ze dne 12. 7. 2011, </a:t>
            </a:r>
            <a:r>
              <a:rPr lang="cs-CZ" sz="2400" dirty="0" err="1"/>
              <a:t>sp</a:t>
            </a:r>
            <a:r>
              <a:rPr lang="cs-CZ" sz="2400" dirty="0"/>
              <a:t>. zn. II. ÚS 231/10: </a:t>
            </a:r>
            <a:r>
              <a:rPr lang="cs-CZ" sz="2400" i="1" dirty="0"/>
              <a:t>„běžná pomoc v podobě tzv. společenských úsluh, poskytnutá jedním z manželů druhému, je předpokládána, a to zcela v souladu s pravidly slušného chování mezi manžely. </a:t>
            </a:r>
            <a:r>
              <a:rPr lang="cs-CZ" sz="2400" b="1" i="1" dirty="0"/>
              <a:t>Kritériem pro rozhodnutí soudů, zda se mezi manžely již nejedná o tzv. společenskou úsluhu, může být hledisko, zda manžel práce, které na výlučném majetku druhého manžela provedl, vykonává i za účelem výdělku a obživy, anebo by je v tomto režimu mohl provádět, a práce provedl v důvěře, že jejich výsledky bude také užívat </a:t>
            </a:r>
            <a:r>
              <a:rPr lang="cs-CZ" sz="2400" i="1" dirty="0"/>
              <a:t>(anebo se podílet na příjmech z užitku takového majetku).“</a:t>
            </a:r>
          </a:p>
          <a:p>
            <a:pPr algn="just"/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84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974979-D236-144B-B482-DFE6222B26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26F4A6-38FE-9241-9ABA-3383B22D7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Střídavá péče o psa – z praxe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2791AD0A-2662-1E42-9064-A86718015A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051" y="-115779"/>
            <a:ext cx="5757098" cy="8147021"/>
          </a:xfrm>
        </p:spPr>
      </p:pic>
    </p:spTree>
    <p:extLst>
      <p:ext uri="{BB962C8B-B14F-4D97-AF65-F5344CB8AC3E}">
        <p14:creationId xmlns:p14="http://schemas.microsoft.com/office/powerpoint/2010/main" val="386289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E2A27E-BF60-1A4F-BF32-EB49AB8760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18DF73-3373-6945-BA61-B78915444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Vypořádání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FE1C61C-4FFE-8547-B3B4-97735356A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Vypořádání SJM = jedno řízení, vypořádání jmění nesezdaných partnerů = X řízení</a:t>
            </a:r>
          </a:p>
          <a:p>
            <a:pPr algn="just"/>
            <a:r>
              <a:rPr lang="cs-CZ" dirty="0"/>
              <a:t>Vnosy a investice, valorizace</a:t>
            </a:r>
          </a:p>
          <a:p>
            <a:pPr lvl="1" algn="just"/>
            <a:r>
              <a:rPr lang="cs-CZ" dirty="0"/>
              <a:t>Vnosy manželů do SJM se valorizují (§ 742 odst. 2 OZ)</a:t>
            </a:r>
          </a:p>
          <a:p>
            <a:pPr lvl="1" algn="just"/>
            <a:r>
              <a:rPr lang="cs-CZ" dirty="0"/>
              <a:t>U nesezdaných partnerů se investice do výlučného majetku druhého nevalorizují</a:t>
            </a:r>
          </a:p>
          <a:p>
            <a:pPr lvl="1" algn="just"/>
            <a:r>
              <a:rPr lang="cs-CZ" dirty="0"/>
              <a:t>U spoluvlastnictví – nevalorizuje se, právo na vydání dle typu investice </a:t>
            </a:r>
          </a:p>
          <a:p>
            <a:pPr algn="just"/>
            <a:r>
              <a:rPr lang="cs-CZ" dirty="0"/>
              <a:t>Plynutí času</a:t>
            </a:r>
          </a:p>
          <a:p>
            <a:pPr lvl="1" algn="just"/>
            <a:r>
              <a:rPr lang="cs-CZ" dirty="0"/>
              <a:t>V případě manželství – po třech letech od rozvodu domněnka vypořádání</a:t>
            </a:r>
          </a:p>
          <a:p>
            <a:pPr lvl="1" algn="just"/>
            <a:r>
              <a:rPr lang="cs-CZ" dirty="0"/>
              <a:t>U nesezdaných partnerů – po třech letech od ukončení promlčení</a:t>
            </a:r>
          </a:p>
        </p:txBody>
      </p:sp>
    </p:spTree>
    <p:extLst>
      <p:ext uri="{BB962C8B-B14F-4D97-AF65-F5344CB8AC3E}">
        <p14:creationId xmlns:p14="http://schemas.microsoft.com/office/powerpoint/2010/main" val="428914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E6799F-0A41-1B4E-B25D-12F1A1C095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2B3455-3DC2-AA44-88DC-758F57F3B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Výživné neprovdané matky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DC5C018-8A0E-E84D-A8D4-0A746909B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920 OZ</a:t>
            </a:r>
          </a:p>
          <a:p>
            <a:pPr algn="just"/>
            <a:r>
              <a:rPr lang="cs-CZ" dirty="0"/>
              <a:t>Otec má poskytovat výživu po dobu dvou let od narození dítěte a přispět v přiměřeném rozsahu na úhradu nákladů spojených s těhotenstvím a porodem</a:t>
            </a:r>
          </a:p>
          <a:p>
            <a:r>
              <a:rPr lang="cs-CZ" dirty="0"/>
              <a:t>Diskriminační? – co otcové? </a:t>
            </a:r>
          </a:p>
        </p:txBody>
      </p:sp>
    </p:spTree>
    <p:extLst>
      <p:ext uri="{BB962C8B-B14F-4D97-AF65-F5344CB8AC3E}">
        <p14:creationId xmlns:p14="http://schemas.microsoft.com/office/powerpoint/2010/main" val="113758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432F96-6FB9-924E-8E82-12FDE44E39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8230A3-D98A-264C-A0CC-9905D19AE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09793"/>
            <a:ext cx="10753200" cy="451576"/>
          </a:xfrm>
        </p:spPr>
        <p:txBody>
          <a:bodyPr/>
          <a:lstStyle/>
          <a:p>
            <a:r>
              <a:rPr lang="cs-CZ" dirty="0"/>
              <a:t>Další právní souvislosti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85C0F28-9CF6-F344-9CD5-AE1A870C6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799" y="961369"/>
            <a:ext cx="11073807" cy="5040038"/>
          </a:xfrm>
        </p:spPr>
        <p:txBody>
          <a:bodyPr/>
          <a:lstStyle/>
          <a:p>
            <a:pPr algn="just"/>
            <a:r>
              <a:rPr lang="cs-CZ" dirty="0"/>
              <a:t>Manželé mohou společně osvojit, nesezdaní partneři ne (jen samostatně (§ 800 OZ)</a:t>
            </a:r>
          </a:p>
          <a:p>
            <a:pPr algn="just" fontAlgn="ctr"/>
            <a:r>
              <a:rPr lang="cs-CZ" i="1" dirty="0">
                <a:ea typeface="+mn-ea"/>
                <a:cs typeface="+mn-cs"/>
              </a:rPr>
              <a:t>Dle </a:t>
            </a:r>
            <a:r>
              <a:rPr lang="cs-CZ" i="1" dirty="0"/>
              <a:t>nálezu Ústavního soudu 19. 11. 2015, </a:t>
            </a:r>
            <a:r>
              <a:rPr lang="cs-CZ" i="1" dirty="0" err="1"/>
              <a:t>Pl</a:t>
            </a:r>
            <a:r>
              <a:rPr lang="cs-CZ" i="1" dirty="0"/>
              <a:t>. ÚS 10/15: </a:t>
            </a:r>
            <a:r>
              <a:rPr lang="cs-CZ" sz="2000" i="1" dirty="0"/>
              <a:t>p</a:t>
            </a:r>
            <a:r>
              <a:rPr lang="cs-CZ" sz="2000" i="1" dirty="0">
                <a:ea typeface="+mn-ea"/>
                <a:cs typeface="+mn-cs"/>
              </a:rPr>
              <a:t>rávní úprava, která de facto znemožňuje osvojení dítěte druhým rodičem u nesezdaných párů, není v rozporu s čl. 10 odst. 2 Listiny ani s </a:t>
            </a:r>
            <a:r>
              <a:rPr lang="cs-CZ" sz="2000" i="1" dirty="0"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čl. 3</a:t>
            </a:r>
            <a:r>
              <a:rPr lang="cs-CZ" sz="2000" i="1" dirty="0">
                <a:ea typeface="+mn-ea"/>
                <a:cs typeface="+mn-cs"/>
              </a:rPr>
              <a:t> odst. 1 Úmluvy o právech dítěte. Toto omezení je dostatečně odůvodněno předpokladem vyšší míry stability manželských párů a zejména lepším zajištěním poměrů dítěte, dojde-li k ukončení soužití jeho rodičů.</a:t>
            </a:r>
            <a:endParaRPr lang="cs-CZ" i="1" dirty="0">
              <a:ea typeface="+mn-ea"/>
              <a:cs typeface="+mn-cs"/>
            </a:endParaRPr>
          </a:p>
          <a:p>
            <a:pPr algn="just"/>
            <a:r>
              <a:rPr lang="cs-CZ" dirty="0"/>
              <a:t>Ochrana před domácím násilím pro manžele i nesezdané partnery (§ 751an. + 3021 OZ)</a:t>
            </a:r>
          </a:p>
          <a:p>
            <a:pPr algn="just"/>
            <a:r>
              <a:rPr lang="cs-CZ" dirty="0"/>
              <a:t>Neběží promlčecí lhůta - </a:t>
            </a:r>
            <a:r>
              <a:rPr lang="cs-CZ" altLang="cs-CZ" dirty="0"/>
              <a:t> § 646 OZ, dokud soužití ve společné domácnosti trvá (stejně jako za trvání manželství)</a:t>
            </a:r>
            <a:br>
              <a:rPr lang="cs-CZ" altLang="cs-CZ" dirty="0">
                <a:solidFill>
                  <a:schemeClr val="bg2">
                    <a:lumMod val="75000"/>
                    <a:lumOff val="25000"/>
                  </a:schemeClr>
                </a:solidFill>
              </a:rPr>
            </a:br>
            <a:br>
              <a:rPr lang="cs-CZ" alt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744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ED0B8D-12EF-8F45-AB1E-A58C3C1BB9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8B46AC-AFE0-9F4C-A0B3-CE3EC30CD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Dědictví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81DC1DA-ABF6-884C-A932-BD0C1FA45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Nesezdané soužití</a:t>
            </a:r>
            <a:br>
              <a:rPr lang="cs-CZ" altLang="cs-CZ" dirty="0"/>
            </a:br>
            <a:r>
              <a:rPr lang="cs-CZ" altLang="cs-CZ" dirty="0"/>
              <a:t> 2. dědická třída (§ 1636 OZ - žili-li ve společné domácnosti nejméně rok před smrtí a pečovali o domácnost nebo byli odkázáni výživou) </a:t>
            </a:r>
            <a:br>
              <a:rPr lang="cs-CZ" altLang="cs-CZ" dirty="0"/>
            </a:br>
            <a:r>
              <a:rPr lang="cs-CZ" altLang="cs-CZ" dirty="0"/>
              <a:t>3. dědická třída (§ 1637 OZ), případně</a:t>
            </a:r>
            <a:br>
              <a:rPr lang="cs-CZ" altLang="cs-CZ" dirty="0"/>
            </a:br>
            <a:r>
              <a:rPr lang="cs-CZ" altLang="cs-CZ" dirty="0"/>
              <a:t>nedědí vůbec</a:t>
            </a:r>
          </a:p>
          <a:p>
            <a:r>
              <a:rPr lang="cs-CZ" dirty="0"/>
              <a:t>Není právo na slušné výživné ani nutné zaopatření z pozůstalosti</a:t>
            </a:r>
          </a:p>
          <a:p>
            <a:r>
              <a:rPr lang="cs-CZ" dirty="0"/>
              <a:t>Dědí-li v 1. třídě děti zůstavitele, partner nedědí </a:t>
            </a:r>
          </a:p>
        </p:txBody>
      </p:sp>
    </p:spTree>
    <p:extLst>
      <p:ext uri="{BB962C8B-B14F-4D97-AF65-F5344CB8AC3E}">
        <p14:creationId xmlns:p14="http://schemas.microsoft.com/office/powerpoint/2010/main" val="9021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3E1176-EC80-FB47-A8AB-23EC1FCEE7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C0BF46-AC78-F74B-AC2F-310E3D25E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Principy CEFL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2780EA-8B00-264A-BB35-E1999787A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29577"/>
            <a:ext cx="10753200" cy="5514952"/>
          </a:xfrm>
        </p:spPr>
        <p:txBody>
          <a:bodyPr/>
          <a:lstStyle/>
          <a:p>
            <a:pPr algn="just"/>
            <a:r>
              <a:rPr lang="cs-CZ" sz="2400" dirty="0"/>
              <a:t>V průběhu nesezdaného soužití zůstává každý partner vlastníkem svého jmění (P 5:10)</a:t>
            </a:r>
          </a:p>
          <a:p>
            <a:pPr algn="just"/>
            <a:r>
              <a:rPr lang="cs-CZ" sz="2400" dirty="0"/>
              <a:t>Partneři mohou nabývat majetek samostatně nebo společně (P 5:11)</a:t>
            </a:r>
          </a:p>
          <a:p>
            <a:pPr algn="just"/>
            <a:r>
              <a:rPr lang="cs-CZ" sz="2400" dirty="0"/>
              <a:t>Domněnka spoluvlastnictví (P 5:12) </a:t>
            </a:r>
          </a:p>
          <a:p>
            <a:pPr algn="just"/>
            <a:r>
              <a:rPr lang="cs-CZ" sz="2400" dirty="0"/>
              <a:t>Pro kvalifikovaná soužití - dispozice s rodinnou domácností nebo vybavením rodinné domácnosti musí být se souhlasem obou (P 5:6)</a:t>
            </a:r>
          </a:p>
          <a:p>
            <a:pPr algn="just"/>
            <a:r>
              <a:rPr lang="cs-CZ" sz="2400" dirty="0"/>
              <a:t>Možnost návrhu na rozhodnutí o možnosti užívat domácnost a vybavení domácnosti po ukončení soužití (P 5:18)</a:t>
            </a:r>
          </a:p>
          <a:p>
            <a:pPr algn="just"/>
            <a:r>
              <a:rPr lang="cs-CZ" sz="2400" dirty="0"/>
              <a:t>Možnost navrhovat komplexní vypořádání majetkových vztahů rozhodnutím soudu (P 5:15)</a:t>
            </a:r>
          </a:p>
          <a:p>
            <a:pPr algn="just"/>
            <a:r>
              <a:rPr lang="cs-CZ" sz="2400" dirty="0"/>
              <a:t>Právo na kompenzaci za přispění k majetku druhého partnera, jeho podnikání nebo profesi (P 5:16)</a:t>
            </a:r>
            <a:endParaRPr lang="cs-CZ" sz="1600" dirty="0"/>
          </a:p>
          <a:p>
            <a:pPr algn="just"/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461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8579977-0FAD-4640-8728-717CF70770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3355C4-BF95-934C-B5E0-87BE8BA77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zdroje, děkuji za pozornost </a:t>
            </a:r>
            <a:r>
              <a:rPr lang="cs-CZ" dirty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1C0C80D-FA13-1845-A5FB-118F502B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39741"/>
            <a:ext cx="11536262" cy="4660424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800" dirty="0"/>
              <a:t>Literatura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800" dirty="0"/>
              <a:t>BOELE-WOELKI, K., FERRAND, F., GONZÁLEZ-BEILFUSS, C., JÄNTERÄ-JAREBORG, M., LOWE, N., MARTINY, D., TODOROVA, V. </a:t>
            </a:r>
            <a:r>
              <a:rPr lang="cs-CZ" sz="800" i="1" dirty="0" err="1"/>
              <a:t>Principles</a:t>
            </a:r>
            <a:r>
              <a:rPr lang="cs-CZ" sz="800" i="1" dirty="0"/>
              <a:t> </a:t>
            </a:r>
            <a:r>
              <a:rPr lang="cs-CZ" sz="800" i="1" dirty="0" err="1"/>
              <a:t>of</a:t>
            </a:r>
            <a:r>
              <a:rPr lang="cs-CZ" sz="800" i="1" dirty="0"/>
              <a:t> </a:t>
            </a:r>
            <a:r>
              <a:rPr lang="cs-CZ" sz="800" i="1" dirty="0" err="1"/>
              <a:t>European</a:t>
            </a:r>
            <a:r>
              <a:rPr lang="cs-CZ" sz="800" i="1" dirty="0"/>
              <a:t> </a:t>
            </a:r>
            <a:r>
              <a:rPr lang="cs-CZ" sz="800" i="1" dirty="0" err="1"/>
              <a:t>Family</a:t>
            </a:r>
            <a:r>
              <a:rPr lang="cs-CZ" sz="800" i="1" dirty="0"/>
              <a:t> </a:t>
            </a:r>
            <a:r>
              <a:rPr lang="cs-CZ" sz="800" i="1" dirty="0" err="1"/>
              <a:t>Law</a:t>
            </a:r>
            <a:r>
              <a:rPr lang="cs-CZ" sz="800" i="1" dirty="0"/>
              <a:t> </a:t>
            </a:r>
            <a:r>
              <a:rPr lang="cs-CZ" sz="800" i="1" dirty="0" err="1"/>
              <a:t>Regarding</a:t>
            </a:r>
            <a:r>
              <a:rPr lang="cs-CZ" sz="800" i="1" dirty="0"/>
              <a:t> </a:t>
            </a:r>
            <a:r>
              <a:rPr lang="cs-CZ" sz="800" i="1" dirty="0" err="1"/>
              <a:t>Property</a:t>
            </a:r>
            <a:r>
              <a:rPr lang="cs-CZ" sz="800" i="1" dirty="0"/>
              <a:t>, </a:t>
            </a:r>
            <a:r>
              <a:rPr lang="cs-CZ" sz="800" i="1" dirty="0" err="1"/>
              <a:t>Maintenance</a:t>
            </a:r>
            <a:r>
              <a:rPr lang="cs-CZ" sz="800" i="1" dirty="0"/>
              <a:t> and </a:t>
            </a:r>
            <a:r>
              <a:rPr lang="cs-CZ" sz="800" i="1" dirty="0" err="1"/>
              <a:t>Succession</a:t>
            </a:r>
            <a:r>
              <a:rPr lang="cs-CZ" sz="800" i="1" dirty="0"/>
              <a:t> </a:t>
            </a:r>
            <a:r>
              <a:rPr lang="cs-CZ" sz="800" i="1" dirty="0" err="1"/>
              <a:t>Rights</a:t>
            </a:r>
            <a:r>
              <a:rPr lang="cs-CZ" sz="800" i="1" dirty="0"/>
              <a:t> </a:t>
            </a:r>
            <a:r>
              <a:rPr lang="cs-CZ" sz="800" i="1" dirty="0" err="1"/>
              <a:t>of</a:t>
            </a:r>
            <a:r>
              <a:rPr lang="cs-CZ" sz="800" i="1" dirty="0"/>
              <a:t> </a:t>
            </a:r>
            <a:r>
              <a:rPr lang="cs-CZ" sz="800" i="1" dirty="0" err="1"/>
              <a:t>Couples</a:t>
            </a:r>
            <a:r>
              <a:rPr lang="cs-CZ" sz="800" i="1" dirty="0"/>
              <a:t> in de facto </a:t>
            </a:r>
            <a:r>
              <a:rPr lang="cs-CZ" sz="800" i="1" dirty="0" err="1"/>
              <a:t>Unions</a:t>
            </a:r>
            <a:r>
              <a:rPr lang="cs-CZ" sz="800" i="1" dirty="0"/>
              <a:t>. </a:t>
            </a:r>
            <a:r>
              <a:rPr lang="cs-CZ" sz="800" dirty="0"/>
              <a:t>Cambridge: </a:t>
            </a:r>
            <a:r>
              <a:rPr lang="cs-CZ" sz="800" dirty="0" err="1"/>
              <a:t>Intersentia</a:t>
            </a:r>
            <a:r>
              <a:rPr lang="cs-CZ" sz="800" dirty="0"/>
              <a:t>. 2019. 282 s.</a:t>
            </a:r>
            <a:endParaRPr lang="cs-CZ" sz="800" baseline="30000" dirty="0"/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800" baseline="30000" dirty="0"/>
              <a:t>2</a:t>
            </a:r>
            <a:r>
              <a:rPr lang="cs-CZ" sz="800" dirty="0"/>
              <a:t>POSPÍŠIL, I., LANGÁŠEK, T., ŠIMÍČEK, V., WAGNEROVÁ, E. a kol.</a:t>
            </a:r>
            <a:r>
              <a:rPr lang="cs-CZ" sz="800" i="1" dirty="0"/>
              <a:t> Listina základních práv a svobod: Komentář</a:t>
            </a:r>
            <a:r>
              <a:rPr lang="cs-CZ" sz="800" dirty="0"/>
              <a:t>. Praha: </a:t>
            </a:r>
            <a:r>
              <a:rPr lang="cs-CZ" sz="800" dirty="0" err="1"/>
              <a:t>Wolters</a:t>
            </a:r>
            <a:r>
              <a:rPr lang="cs-CZ" sz="800" dirty="0"/>
              <a:t> </a:t>
            </a:r>
            <a:r>
              <a:rPr lang="cs-CZ" sz="800" dirty="0" err="1"/>
              <a:t>Kluwer</a:t>
            </a:r>
            <a:r>
              <a:rPr lang="cs-CZ" sz="800" dirty="0"/>
              <a:t> Česká republika, 2012, s. 663.</a:t>
            </a:r>
            <a:endParaRPr lang="cs-CZ" sz="800" baseline="30000" dirty="0"/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800" baseline="30000" dirty="0"/>
              <a:t>3</a:t>
            </a:r>
            <a:r>
              <a:rPr lang="cs-CZ" sz="800" dirty="0"/>
              <a:t>BÍLKOVÁ, Jana, ČERNÝ, Michal, ČUHELOVÁ, Kateřina, DAVID, Ludvík, DÁVID, Radovan, DOBROVOLNÁ, Eva, FOJTÍK, Lumír, HANDLAR, Jiří, HAVLAN, Petr, HOLEJŠOVSKÝ, Josef, HORECKÝ, Jan, HULMÁK, Milan, HURDÍK, Jan, HRDLIČKA, Miloslav, KOUKAL, Pavel, LASÁK, Jan, LAVICKÝ, Petr, LAZÍKOVÁ, Jarmila, LEBEDA, Martin, PODIVÍNOVÁ, Martina </a:t>
            </a:r>
            <a:r>
              <a:rPr lang="cs-CZ" sz="800" dirty="0" err="1"/>
              <a:t>Kuloglija</a:t>
            </a:r>
            <a:r>
              <a:rPr lang="cs-CZ" sz="800" dirty="0"/>
              <a:t>, PONDIKASOVÁ, Tereza, RONOVSKÁ, Kateřina, RUBAN, Radek, ŠEVČEK, Marek, TŮMA, Pavel, VÍTEK, Jindřich. Občanský zákoník I. Obecná část (§ 1−654). 1. vydání. Praha: Nakladatelství C. H. Beck, 2014, s. 172.)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800" baseline="30000" dirty="0"/>
              <a:t>4</a:t>
            </a:r>
            <a:r>
              <a:rPr lang="cs-CZ" sz="800" dirty="0"/>
              <a:t>ŠÁMAL, Pavel, GŘIVNA, Tomáš, NOVOTNÁ, Jaroslava, PÚRY, František, RŮŽIČKA, Miroslav, ŘÍHA, Jiří, ŠÁMALOVÁ, Milada, ŠKVAIN, Petr. Trestní řád I, II, III. 7. vydání. Praha: Nakladatelství C. H. Beck, 2013, s. 2114.)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altLang="en-US" sz="800" dirty="0"/>
              <a:t>PRINCIPY A VÝCHODISKA NOVÉHO KODEXU SOUKROMÉHO PRÁVA (Eliáš, </a:t>
            </a:r>
            <a:r>
              <a:rPr lang="cs-CZ" altLang="en-US" sz="800" dirty="0" err="1"/>
              <a:t>Zuklínová</a:t>
            </a:r>
            <a:r>
              <a:rPr lang="cs-CZ" altLang="en-US" sz="800" dirty="0"/>
              <a:t>, 2001, s. 180).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800" baseline="30000" dirty="0"/>
              <a:t>5</a:t>
            </a:r>
            <a:r>
              <a:rPr lang="cs-CZ" sz="800" dirty="0"/>
              <a:t>KRÁÍKL, Michal. in: SPÁČIL, J. a kol. Občanský zákoník III. Věcná práva (§ 976–1474). Praha: Nakladatelství C. H. Beck, 2013, s. 442. S odkazem na S IV, s. 480.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800" dirty="0"/>
              <a:t>ZUKLÍNOVÁ, Michaela. Otazníky nad jinými (totiž - než manželskými) soužitími z pohledu rodinného práva. Právní rozhledy. 1999, č. 6, s. 295 - 299)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800" dirty="0"/>
              <a:t>KRÁLÍČKOVÁ, Z., GREGOROVÁ, Z., </a:t>
            </a:r>
            <a:r>
              <a:rPr lang="cs-CZ" sz="800" i="1" dirty="0"/>
              <a:t>Nesezdané soužití v právním řádu České republiky</a:t>
            </a:r>
            <a:r>
              <a:rPr lang="cs-CZ" sz="800" dirty="0"/>
              <a:t>. Právní rozhledy, 1998, roč. 6, č. 5, s. 209.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800" dirty="0"/>
              <a:t>KRÁLÍČKOVÁ, Z.; DÁVID, R.; VALDHANS, J. (</a:t>
            </a:r>
            <a:r>
              <a:rPr lang="cs-CZ" sz="800" dirty="0" err="1"/>
              <a:t>eds</a:t>
            </a:r>
            <a:r>
              <a:rPr lang="cs-CZ" sz="800" dirty="0"/>
              <a:t>.). </a:t>
            </a:r>
            <a:r>
              <a:rPr lang="cs-CZ" sz="800" i="1" dirty="0"/>
              <a:t>Dny práva 2015 – </a:t>
            </a:r>
            <a:r>
              <a:rPr lang="cs-CZ" sz="800" i="1" dirty="0" err="1"/>
              <a:t>Days</a:t>
            </a:r>
            <a:r>
              <a:rPr lang="cs-CZ" sz="800" i="1" dirty="0"/>
              <a:t> </a:t>
            </a:r>
            <a:r>
              <a:rPr lang="cs-CZ" sz="800" i="1" dirty="0" err="1"/>
              <a:t>of</a:t>
            </a:r>
            <a:r>
              <a:rPr lang="cs-CZ" sz="800" i="1" dirty="0"/>
              <a:t> </a:t>
            </a:r>
            <a:r>
              <a:rPr lang="cs-CZ" sz="800" i="1" dirty="0" err="1"/>
              <a:t>Law</a:t>
            </a:r>
            <a:r>
              <a:rPr lang="cs-CZ" sz="800" i="1" dirty="0"/>
              <a:t> 2015: Nesezdané soužití</a:t>
            </a:r>
            <a:r>
              <a:rPr lang="cs-CZ" sz="800" dirty="0"/>
              <a:t> [online]. Brno: Masarykova univerzita</a:t>
            </a:r>
            <a:r>
              <a:rPr lang="cs-CZ" sz="800"/>
              <a:t>, 2016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cs-CZ" sz="800" dirty="0"/>
          </a:p>
          <a:p>
            <a:pPr marL="7200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800" dirty="0"/>
              <a:t>Judikatura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r>
              <a:rPr lang="cs-CZ" sz="800" dirty="0"/>
              <a:t>Usnesení Nejvyššího soudu ze dne 26. 1. 2011, </a:t>
            </a:r>
            <a:r>
              <a:rPr lang="cs-CZ" sz="800" dirty="0" err="1"/>
              <a:t>sp</a:t>
            </a:r>
            <a:r>
              <a:rPr lang="cs-CZ" sz="800" dirty="0"/>
              <a:t>. zn. 6 </a:t>
            </a:r>
            <a:r>
              <a:rPr lang="cs-CZ" sz="800" dirty="0" err="1"/>
              <a:t>Tdo</a:t>
            </a:r>
            <a:r>
              <a:rPr lang="cs-CZ" sz="800" dirty="0"/>
              <a:t> 21/2011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r>
              <a:rPr lang="cs-CZ" sz="800" dirty="0"/>
              <a:t>Nález Ústavního soudu 19. 11. 2015, </a:t>
            </a:r>
            <a:r>
              <a:rPr lang="cs-CZ" sz="800" dirty="0" err="1"/>
              <a:t>Pl</a:t>
            </a:r>
            <a:r>
              <a:rPr lang="cs-CZ" sz="800" dirty="0"/>
              <a:t>. ÚS 10/15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r>
              <a:rPr lang="cs-CZ" sz="800" dirty="0"/>
              <a:t>Usnesení Nejvyššího soudu ČR ze dne 11. 11. 2010, </a:t>
            </a:r>
            <a:r>
              <a:rPr lang="cs-CZ" sz="800" dirty="0" err="1"/>
              <a:t>sp</a:t>
            </a:r>
            <a:r>
              <a:rPr lang="cs-CZ" sz="800" dirty="0"/>
              <a:t>. zn. 28 </a:t>
            </a:r>
            <a:r>
              <a:rPr lang="cs-CZ" sz="800" dirty="0" err="1"/>
              <a:t>Cdo</a:t>
            </a:r>
            <a:r>
              <a:rPr lang="cs-CZ" sz="800" dirty="0"/>
              <a:t> 2666/2010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cs-CZ" sz="800" dirty="0"/>
          </a:p>
          <a:p>
            <a:pPr marL="7200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800" dirty="0"/>
              <a:t>Internetové zdroje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800" i="1" baseline="30000" dirty="0"/>
              <a:t>1</a:t>
            </a:r>
            <a:r>
              <a:rPr lang="cs-CZ" sz="800" i="1" dirty="0"/>
              <a:t>Český statistický úřad. Analýza - 2011. Nesezdané soužití</a:t>
            </a:r>
            <a:r>
              <a:rPr lang="cs-CZ" sz="800" dirty="0"/>
              <a:t> [online]. Vydáno 30. 6. 2014 [cit. 8. 11. 2020], s. 4.</a:t>
            </a:r>
          </a:p>
        </p:txBody>
      </p:sp>
    </p:spTree>
    <p:extLst>
      <p:ext uri="{BB962C8B-B14F-4D97-AF65-F5344CB8AC3E}">
        <p14:creationId xmlns:p14="http://schemas.microsoft.com/office/powerpoint/2010/main" val="278284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2B4D0B-F430-344A-8337-D02784C886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D4E38A4-80B8-C947-AF95-6C76576BF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80AECA58-ABC6-5C41-8713-269A870EA47F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1800" dirty="0"/>
              <a:t>LISTINA ZÁKLADNÍCH PRÁV A SVOBOD  (č. 2/1993 Sb.)</a:t>
            </a:r>
          </a:p>
          <a:p>
            <a:pPr>
              <a:lnSpc>
                <a:spcPct val="90000"/>
              </a:lnSpc>
              <a:defRPr/>
            </a:pPr>
            <a:endParaRPr lang="cs-CZ" sz="1800" dirty="0"/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OBČANSKÝ ZÁKONÍK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1800" dirty="0"/>
              <a:t>     z. č. 89/2012 Sb. 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sz="1800" dirty="0"/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ZÁKON O MEZINÁRODNÍM PRÁVU SOUKROMÉM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1800" dirty="0"/>
              <a:t>     z. č. 91/2012 Sb.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sz="1800" dirty="0"/>
          </a:p>
          <a:p>
            <a:pPr>
              <a:lnSpc>
                <a:spcPct val="90000"/>
              </a:lnSpc>
              <a:defRPr/>
            </a:pPr>
            <a:r>
              <a:rPr lang="cs-CZ" altLang="cs-CZ" sz="1800" dirty="0"/>
              <a:t>OBČANSKÝ SOUDNÍ ŘÁD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sz="1800" dirty="0"/>
              <a:t>     z. č. 99/1963 Sb.</a:t>
            </a:r>
            <a:endParaRPr lang="cs-CZ" altLang="cs-CZ" sz="18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cs-CZ" altLang="cs-CZ" sz="1800" dirty="0"/>
          </a:p>
          <a:p>
            <a:pPr>
              <a:lnSpc>
                <a:spcPct val="90000"/>
              </a:lnSpc>
              <a:defRPr/>
            </a:pPr>
            <a:r>
              <a:rPr lang="cs-CZ" altLang="cs-CZ" sz="1800" dirty="0"/>
              <a:t>ZÁKON O ZVLÁŠTNÍCH ŘÍZENÍCH SOUDNÍCH z. č. 292/2013 Sb.</a:t>
            </a:r>
          </a:p>
          <a:p>
            <a:endParaRPr lang="cs-CZ" sz="1800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A4D65DCB-EE5A-954D-8409-B86A62A8CA7C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MEZINÁRODNÍ SMLOUVY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cs-CZ" sz="1800" dirty="0"/>
              <a:t>CHARTA ZÁKLADNÍCH PRÁV EVROPSKÉ UNIE (čl. 7, 9, )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cs-CZ" sz="1800" dirty="0"/>
              <a:t>ÚMLUVA O OCHRANĚ  LIDSKÝCH PRÁV A ZÁKLADNÍCH SVOBOD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cs-CZ" sz="1800" dirty="0"/>
              <a:t>    (č. 209/1992 Sb., čl. 8, 12)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5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A0F235-9F2B-A547-8CC1-A8ADE4D2C3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F5C9EE-6747-B346-A50C-538B35704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tématu – proč o něm mluvit?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266FA6B-A1F4-5B42-A421-59C7E9A9D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Vyšší zastoupení nesezdaných partnerství jako formy soužití dvou lidí</a:t>
            </a:r>
          </a:p>
          <a:p>
            <a:pPr algn="just"/>
            <a:r>
              <a:rPr lang="cs-CZ" dirty="0"/>
              <a:t>Poslední sčítání lidu v roce 2011 - podíl nesezdaných rodin na celkovém počtu rodin úplných v Česku dosahoval 11 %.</a:t>
            </a:r>
            <a:r>
              <a:rPr lang="cs-CZ" baseline="30000" dirty="0"/>
              <a:t>1</a:t>
            </a:r>
          </a:p>
          <a:p>
            <a:pPr algn="just"/>
            <a:r>
              <a:rPr lang="cs-CZ" dirty="0"/>
              <a:t>Postoj společnosti v této oblasti se značně liberalizoval </a:t>
            </a:r>
          </a:p>
          <a:p>
            <a:pPr algn="just"/>
            <a:r>
              <a:rPr lang="cs-CZ" dirty="0"/>
              <a:t>Tendence nejen v ČR - ale i ostatních evropských státech a ve světě </a:t>
            </a:r>
          </a:p>
          <a:p>
            <a:pPr algn="just"/>
            <a:r>
              <a:rPr lang="cs-CZ" dirty="0"/>
              <a:t>Právo má reagovat (formálními prameny práva) na společenské poměry/změny (materiální prameny práva)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2141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806060-4A0C-F340-BC17-2BE6C9B3E8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B4D720-8021-FE40-B352-4EEEFED43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Význam tématu – proč o něm mluvit?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D29B9359-453A-EF43-A8E4-37B68B2B3C21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1475155"/>
            <a:ext cx="5525998" cy="4351723"/>
          </a:xfrm>
          <a:noFill/>
        </p:spPr>
      </p:pic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A5065C9E-1248-1849-9AE4-EE7142005C04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148" y="1603717"/>
            <a:ext cx="6096534" cy="3987892"/>
          </a:xfrm>
        </p:spPr>
      </p:pic>
    </p:spTree>
    <p:extLst>
      <p:ext uri="{BB962C8B-B14F-4D97-AF65-F5344CB8AC3E}">
        <p14:creationId xmlns:p14="http://schemas.microsoft.com/office/powerpoint/2010/main" val="193597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976DCB-679D-A54D-A3ED-C97A6F3A4B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52BFE31-FA7E-2944-AD88-8657DA134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pro další úvahy – rodinný život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3BDEDB-6556-1348-A23B-3CBB7F99D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5833"/>
            <a:ext cx="10753200" cy="4645573"/>
          </a:xfrm>
        </p:spPr>
        <p:txBody>
          <a:bodyPr/>
          <a:lstStyle/>
          <a:p>
            <a:pPr algn="just"/>
            <a:r>
              <a:rPr lang="cs-CZ" dirty="0"/>
              <a:t>Zakotveno v Listině (čl. 10), Úmluvě (čl. 8) i Chartě EU (čl. 7)</a:t>
            </a:r>
          </a:p>
          <a:p>
            <a:pPr algn="just"/>
            <a:r>
              <a:rPr lang="cs-CZ" dirty="0"/>
              <a:t>ESLP pojmy „rodinný život“ a „rodina“ vykládá extenzivně a konstantě judikuje, že rodina </a:t>
            </a:r>
            <a:r>
              <a:rPr lang="cs-CZ" i="1" dirty="0"/>
              <a:t>de facto</a:t>
            </a:r>
            <a:r>
              <a:rPr lang="cs-CZ" dirty="0"/>
              <a:t> pod tento spadá a je chráněna čl. 8 Úmluvy (viz např. </a:t>
            </a:r>
            <a:r>
              <a:rPr lang="cs-CZ" dirty="0" err="1"/>
              <a:t>Babiarz</a:t>
            </a:r>
            <a:r>
              <a:rPr lang="cs-CZ" dirty="0"/>
              <a:t> v. Polsko</a:t>
            </a:r>
            <a:r>
              <a:rPr lang="cs-CZ" i="1" dirty="0"/>
              <a:t>)</a:t>
            </a:r>
          </a:p>
          <a:p>
            <a:pPr algn="just"/>
            <a:r>
              <a:rPr lang="cs-CZ" b="1" dirty="0" err="1"/>
              <a:t>Keegan</a:t>
            </a:r>
            <a:r>
              <a:rPr lang="cs-CZ" b="1" dirty="0"/>
              <a:t> v. Irsko: </a:t>
            </a:r>
            <a:r>
              <a:rPr lang="cs-CZ" dirty="0"/>
              <a:t>„</a:t>
            </a:r>
            <a:r>
              <a:rPr lang="cs-CZ" b="1" i="1" dirty="0"/>
              <a:t>I  tzv. de facto svazky muže a ženy, které nejsou založeny manželstvím, požívají ochrany </a:t>
            </a:r>
            <a:r>
              <a:rPr lang="cs-CZ" i="1" dirty="0"/>
              <a:t>a  právní nemožnost muže přímo se domáhat  určení otcovství   proti vůli matky a zamezit tak osvojení dítěte porušuje úmluvou garantované práva na rodinný život domnělého otce.“</a:t>
            </a:r>
            <a:endParaRPr lang="en-GB" i="1" dirty="0"/>
          </a:p>
          <a:p>
            <a:pPr algn="just"/>
            <a:endParaRPr lang="cs-CZ" dirty="0"/>
          </a:p>
          <a:p>
            <a:pPr algn="just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8454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5F02E5-FA66-F145-81C9-5F53EE2D37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022A6A-FF7E-7A49-8F3E-65D8DD431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pro další úvahy – rodinný život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A8FE06-2AB8-994E-8B06-AD34108A6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Petrov v. Bulharsko – dle ESLP stěžovatel, který měl dlouhodobý faktický vztah, se nacházel v analogické situaci s ženatými vězni (pro posouzení možnosti kontaktovat partnery telefonicky)</a:t>
            </a:r>
          </a:p>
          <a:p>
            <a:pPr algn="just"/>
            <a:r>
              <a:rPr lang="cs-CZ" dirty="0"/>
              <a:t>K. Šimáčková zdůrazňuje, že </a:t>
            </a:r>
            <a:r>
              <a:rPr lang="cs-CZ" i="1" dirty="0"/>
              <a:t>z komparativních studií CEFL, judikatury ESLP i vnitrostátní judikatury vyplývá, že se v evropském prostoru vytvořily standardy, které zdůrazňují respekt k rodinnému životu člověka (</a:t>
            </a:r>
            <a:r>
              <a:rPr lang="cs-CZ" b="1" i="1" dirty="0"/>
              <a:t>ať se rozhodl pro nějakou formu soužití nebo žít sám</a:t>
            </a:r>
            <a:r>
              <a:rPr lang="cs-CZ" i="1" dirty="0"/>
              <a:t>) a respekt k autonomii svobodné vůle při respektování ochrany slabší strany</a:t>
            </a:r>
            <a:r>
              <a:rPr lang="cs-CZ" i="1" baseline="30000" dirty="0"/>
              <a:t>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39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0B486F-F2AC-9640-BDBF-5872703609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37E68D-50F0-2E46-824D-4763D1188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pro další úvahy – rovnost partnerů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8C06FF-5C25-9046-8CC1-127DDE859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Jedním z účinků vstupu do manželství je vyrovnání situace manželů, když jeden z nich přispívá nehmotnými statky (péče o děti, domácnost…), a druhý statky hmotnými (zajišťuje finance…)</a:t>
            </a:r>
          </a:p>
          <a:p>
            <a:pPr algn="just"/>
            <a:r>
              <a:rPr lang="cs-CZ" dirty="0"/>
              <a:t>Po rozpadu nesezdaného soužití (dlouhodobého, příp. se společnými dětmi) může být jeden z partnerů v horší pozici, závislý na druhém </a:t>
            </a:r>
          </a:p>
        </p:txBody>
      </p:sp>
    </p:spTree>
    <p:extLst>
      <p:ext uri="{BB962C8B-B14F-4D97-AF65-F5344CB8AC3E}">
        <p14:creationId xmlns:p14="http://schemas.microsoft.com/office/powerpoint/2010/main" val="66790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9" id="{25D30847-710D-C744-8E93-1EE4A75DC044}" vid="{BDC19DA7-7FC0-C146-A0D4-07665A9C4FC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3060</TotalTime>
  <Words>3719</Words>
  <Application>Microsoft Office PowerPoint</Application>
  <PresentationFormat>Širokoúhlá obrazovka</PresentationFormat>
  <Paragraphs>271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Tahoma</vt:lpstr>
      <vt:lpstr>Wingdings</vt:lpstr>
      <vt:lpstr>Prezentace_MU_CZ</vt:lpstr>
      <vt:lpstr>Nesezdané soužití – právní aspekty ve vazbě na PEFL </vt:lpstr>
      <vt:lpstr>Obsah přednášky</vt:lpstr>
      <vt:lpstr>Střídavá péče o psa – z praxe</vt:lpstr>
      <vt:lpstr>Prameny</vt:lpstr>
      <vt:lpstr>Význam tématu – proč o něm mluvit?</vt:lpstr>
      <vt:lpstr>Význam tématu – proč o něm mluvit?</vt:lpstr>
      <vt:lpstr>Východiska pro další úvahy – rodinný život</vt:lpstr>
      <vt:lpstr>Východiska pro další úvahy – rodinný život</vt:lpstr>
      <vt:lpstr>Východiska pro další úvahy – rovnost partnerů</vt:lpstr>
      <vt:lpstr>Přístupy k institucionalizaci nesezdaného soužití ve světě  </vt:lpstr>
      <vt:lpstr>Institucionalizace - dilema</vt:lpstr>
      <vt:lpstr>Nesezdané soužití v českém právním řádu</vt:lpstr>
      <vt:lpstr>Nesezdané soužití v Občanském zákoníku z roku 2012</vt:lpstr>
      <vt:lpstr>Kdo jsou nesezdaní partneři (okamžik vzniku a zániku) </vt:lpstr>
      <vt:lpstr>Kdo jsou nesezdaní partneři (okamžik vzniku a zániku)</vt:lpstr>
      <vt:lpstr>Nesezdané soužití v českém právním řádu – přehled </vt:lpstr>
      <vt:lpstr>Osoba blízká</vt:lpstr>
      <vt:lpstr>Osoba blízká – právní souvislosti3</vt:lpstr>
      <vt:lpstr>Druh a družka dle TŘ</vt:lpstr>
      <vt:lpstr>Druh a družka dle TŘ</vt:lpstr>
      <vt:lpstr>Druh a družka – sociální zabezpečení</vt:lpstr>
      <vt:lpstr>Práva a povinnosti osobní povahy</vt:lpstr>
      <vt:lpstr>Majetková práva a povinnosti</vt:lpstr>
      <vt:lpstr>Srovnání nesezdaného soužití a manželství</vt:lpstr>
      <vt:lpstr>Majetková práva a povinnosti</vt:lpstr>
      <vt:lpstr>Výlučné vlastnictví, spoluvlastnictví</vt:lpstr>
      <vt:lpstr>Výlučné vlastnictví, spoluvlastnictví</vt:lpstr>
      <vt:lpstr>Bezdůvodné obohacení</vt:lpstr>
      <vt:lpstr>Společenská úsluha, darování </vt:lpstr>
      <vt:lpstr>Vypořádání </vt:lpstr>
      <vt:lpstr>Výživné neprovdané matky</vt:lpstr>
      <vt:lpstr>Další právní souvislosti</vt:lpstr>
      <vt:lpstr>Dědictví</vt:lpstr>
      <vt:lpstr>Principy CEFL</vt:lpstr>
      <vt:lpstr>Použité zdroje, děkuji za pozornost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Nesezdané soužití – právní aspekty ve vazbě na PEFL</dc:title>
  <dc:creator>Lucie Zatloukalová</dc:creator>
  <cp:lastModifiedBy>Zdeňka Králíčková</cp:lastModifiedBy>
  <cp:revision>72</cp:revision>
  <dcterms:created xsi:type="dcterms:W3CDTF">2020-11-08T15:30:05Z</dcterms:created>
  <dcterms:modified xsi:type="dcterms:W3CDTF">2020-11-13T14:50:00Z</dcterms:modified>
</cp:coreProperties>
</file>