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6"/>
  </p:notes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58" r:id="rId13"/>
    <p:sldId id="286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61" r:id="rId22"/>
    <p:sldId id="262" r:id="rId23"/>
    <p:sldId id="263" r:id="rId24"/>
    <p:sldId id="275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C00D4-C63B-466D-AAE9-E83BFEBC03FD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78768-5843-41CD-9459-30451E56F8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403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878768-5843-41CD-9459-30451E56F8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3206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878768-5843-41CD-9459-30451E56F8C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408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878768-5843-41CD-9459-30451E56F8C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6654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878768-5843-41CD-9459-30451E56F8C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368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878768-5843-41CD-9459-30451E56F8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904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878768-5843-41CD-9459-30451E56F8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147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878768-5843-41CD-9459-30451E56F8C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27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878768-5843-41CD-9459-30451E56F8C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309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878768-5843-41CD-9459-30451E56F8C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842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878768-5843-41CD-9459-30451E56F8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901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878768-5843-41CD-9459-30451E56F8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772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878768-5843-41CD-9459-30451E56F8C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251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C8E8-ADCF-4D7F-AAEA-072CE5E85AE5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54C8F01D-CD27-471A-B4C3-6F72B746B8DA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233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C8E8-ADCF-4D7F-AAEA-072CE5E85AE5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01D-CD27-471A-B4C3-6F72B746B8DA}" type="slidenum">
              <a:rPr lang="cs-CZ" smtClean="0"/>
              <a:t>‹#›</a:t>
            </a:fld>
            <a:endParaRPr lang="cs-CZ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4146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C8E8-ADCF-4D7F-AAEA-072CE5E85AE5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01D-CD27-471A-B4C3-6F72B746B8DA}" type="slidenum">
              <a:rPr lang="cs-CZ" smtClean="0"/>
              <a:t>‹#›</a:t>
            </a:fld>
            <a:endParaRPr lang="cs-CZ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589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A198C8E8-ADCF-4D7F-AAEA-072CE5E85AE5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01D-CD27-471A-B4C3-6F72B746B8DA}" type="slidenum">
              <a:rPr lang="cs-CZ" smtClean="0"/>
              <a:t>‹#›</a:t>
            </a:fld>
            <a:endParaRPr lang="cs-CZ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691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C8E8-ADCF-4D7F-AAEA-072CE5E85AE5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01D-CD27-471A-B4C3-6F72B746B8DA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247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C8E8-ADCF-4D7F-AAEA-072CE5E85AE5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01D-CD27-471A-B4C3-6F72B746B8DA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7522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C8E8-ADCF-4D7F-AAEA-072CE5E85AE5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01D-CD27-471A-B4C3-6F72B746B8DA}" type="slidenum">
              <a:rPr lang="cs-CZ" smtClean="0"/>
              <a:t>‹#›</a:t>
            </a:fld>
            <a:endParaRPr lang="cs-CZ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0611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C8E8-ADCF-4D7F-AAEA-072CE5E85AE5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01D-CD27-471A-B4C3-6F72B746B8DA}" type="slidenum">
              <a:rPr lang="cs-CZ" smtClean="0"/>
              <a:t>‹#›</a:t>
            </a:fld>
            <a:endParaRPr lang="cs-CZ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769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C8E8-ADCF-4D7F-AAEA-072CE5E85AE5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01D-CD27-471A-B4C3-6F72B746B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4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8C8E8-ADCF-4D7F-AAEA-072CE5E85AE5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8F01D-CD27-471A-B4C3-6F72B746B8DA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049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A198C8E8-ADCF-4D7F-AAEA-072CE5E85AE5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54C8F01D-CD27-471A-B4C3-6F72B746B8DA}" type="slidenum">
              <a:rPr lang="cs-CZ" smtClean="0"/>
              <a:t>‹#›</a:t>
            </a:fld>
            <a:endParaRPr lang="cs-CZ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8759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8C8E8-ADCF-4D7F-AAEA-072CE5E85AE5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4C8F01D-CD27-471A-B4C3-6F72B746B8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26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B8E293-617D-436C-BB04-764CD6B825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DOKAZOVÁNÍ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2C7F77-493D-46E5-8D84-CBB5C5EA0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2832" y="3989769"/>
            <a:ext cx="8637072" cy="1071095"/>
          </a:xfrm>
        </p:spPr>
        <p:txBody>
          <a:bodyPr/>
          <a:lstStyle/>
          <a:p>
            <a:r>
              <a:rPr lang="cs-CZ" dirty="0"/>
              <a:t>Eva Dobrovolná</a:t>
            </a:r>
          </a:p>
          <a:p>
            <a:r>
              <a:rPr lang="cs-CZ" dirty="0"/>
              <a:t>Civilní právo procesní pro vyšší justiční úředníky II</a:t>
            </a:r>
          </a:p>
        </p:txBody>
      </p:sp>
    </p:spTree>
    <p:extLst>
      <p:ext uri="{BB962C8B-B14F-4D97-AF65-F5344CB8AC3E}">
        <p14:creationId xmlns:p14="http://schemas.microsoft.com/office/powerpoint/2010/main" val="2868215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4B3B4-548C-4B7E-A2D6-0B8C2D7D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IX. – skutková zjištění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895E0B-8AC4-4482-A6C6-5FD9FC0C5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50065"/>
            <a:ext cx="9603275" cy="3616280"/>
          </a:xfrm>
        </p:spPr>
        <p:txBody>
          <a:bodyPr>
            <a:normAutofit/>
          </a:bodyPr>
          <a:lstStyle/>
          <a:p>
            <a:r>
              <a:rPr lang="cs-CZ" altLang="cs-CZ" dirty="0"/>
              <a:t>Poznatky potřebné pro vydání soudního rozhodnutí</a:t>
            </a:r>
          </a:p>
          <a:p>
            <a:r>
              <a:rPr lang="cs-CZ" altLang="cs-CZ" dirty="0"/>
              <a:t>Výsledek logického zpracování všech získaných informací (důkazů)</a:t>
            </a:r>
          </a:p>
          <a:p>
            <a:r>
              <a:rPr lang="cs-CZ" altLang="cs-CZ" dirty="0"/>
              <a:t>Zprávy (informace) získané procesním dokazováním (tj. procesní důkazy) podléhají hodnocení </a:t>
            </a:r>
          </a:p>
          <a:p>
            <a:pPr lvl="1"/>
            <a:r>
              <a:rPr lang="cs-CZ" altLang="cs-CZ" dirty="0"/>
              <a:t>přisuzování nebo naopak nepřisuzování hodnoty pravdivosti</a:t>
            </a:r>
          </a:p>
          <a:p>
            <a:pPr lvl="1"/>
            <a:r>
              <a:rPr lang="cs-CZ" altLang="cs-CZ" dirty="0"/>
              <a:t>důkazy se hodnotí jednotlivě i ve vzájemné souvislosti</a:t>
            </a:r>
          </a:p>
          <a:p>
            <a:pPr lvl="1"/>
            <a:r>
              <a:rPr lang="cs-CZ" altLang="cs-CZ" dirty="0"/>
              <a:t>zásada volného hodnocení důkazů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3468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4B3B4-548C-4B7E-A2D6-0B8C2D7D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X. – předmět dokazování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895E0B-8AC4-4482-A6C6-5FD9FC0C5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50065"/>
            <a:ext cx="9603275" cy="3616280"/>
          </a:xfrm>
        </p:spPr>
        <p:txBody>
          <a:bodyPr>
            <a:normAutofit fontScale="77500" lnSpcReduction="20000"/>
          </a:bodyPr>
          <a:lstStyle/>
          <a:p>
            <a:r>
              <a:rPr lang="cs-CZ" altLang="cs-CZ" dirty="0"/>
              <a:t>Dokazují se</a:t>
            </a:r>
          </a:p>
          <a:p>
            <a:pPr lvl="1"/>
            <a:r>
              <a:rPr lang="cs-CZ" altLang="cs-CZ" dirty="0"/>
              <a:t>právně významné skutečnosti</a:t>
            </a:r>
          </a:p>
          <a:p>
            <a:pPr lvl="1"/>
            <a:r>
              <a:rPr lang="cs-CZ" altLang="cs-CZ" dirty="0"/>
              <a:t>které jsou mezi stranami sporné (jde-li o spor)</a:t>
            </a:r>
          </a:p>
          <a:p>
            <a:r>
              <a:rPr lang="cs-CZ" altLang="cs-CZ" dirty="0"/>
              <a:t>Nedokazují se</a:t>
            </a:r>
          </a:p>
          <a:p>
            <a:pPr lvl="1"/>
            <a:r>
              <a:rPr lang="cs-CZ" altLang="cs-CZ" dirty="0"/>
              <a:t>Skutečnosti mezi stranami nesporné</a:t>
            </a:r>
          </a:p>
          <a:p>
            <a:pPr lvl="1"/>
            <a:r>
              <a:rPr lang="cs-CZ" altLang="cs-CZ" dirty="0"/>
              <a:t>notoriety</a:t>
            </a:r>
          </a:p>
          <a:p>
            <a:pPr lvl="1"/>
            <a:r>
              <a:rPr lang="cs-CZ" altLang="cs-CZ" dirty="0"/>
              <a:t>skutečnosti známé soudu z jeho činnosti</a:t>
            </a:r>
          </a:p>
          <a:p>
            <a:pPr lvl="1"/>
            <a:r>
              <a:rPr lang="cs-CZ" altLang="cs-CZ" dirty="0"/>
              <a:t>právní předpisy uveřejněné nebo oznámené ve Sbírce zákonů</a:t>
            </a:r>
          </a:p>
          <a:p>
            <a:pPr lvl="1"/>
            <a:endParaRPr lang="cs-CZ" altLang="cs-CZ" dirty="0"/>
          </a:p>
          <a:p>
            <a:r>
              <a:rPr lang="cs-CZ" dirty="0"/>
              <a:t>Nelze-li </a:t>
            </a:r>
            <a:r>
              <a:rPr lang="cs-CZ" b="1" dirty="0"/>
              <a:t>výši nároku </a:t>
            </a:r>
            <a:r>
              <a:rPr lang="cs-CZ" dirty="0"/>
              <a:t>zjistit vůbec nebo jenom s nepoměrnými obtížemi, určí ji soud podle své úvahy</a:t>
            </a:r>
          </a:p>
          <a:p>
            <a:pPr lvl="1"/>
            <a:r>
              <a:rPr lang="cs-CZ" i="1" dirty="0"/>
              <a:t>např. výši přiměřeného zadostiučinění za nemajetkovou újmu</a:t>
            </a:r>
          </a:p>
          <a:p>
            <a:pPr marL="457200" lvl="1" indent="0">
              <a:buNone/>
            </a:pPr>
            <a:endParaRPr lang="cs-CZ" altLang="cs-CZ" dirty="0"/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4816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81C15-7558-4735-A4A6-801EBF90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prostředky - přehled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3398BD-A6CD-4A53-86C5-5C2D3E2C8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75637"/>
            <a:ext cx="9603275" cy="3690708"/>
          </a:xfrm>
        </p:spPr>
        <p:txBody>
          <a:bodyPr/>
          <a:lstStyle/>
          <a:p>
            <a:r>
              <a:rPr lang="cs-CZ" altLang="cs-CZ" dirty="0"/>
              <a:t>všechny prostředky, jimiž lze zjistit stav věci</a:t>
            </a:r>
          </a:p>
          <a:p>
            <a:r>
              <a:rPr lang="cs-CZ" altLang="cs-CZ" dirty="0"/>
              <a:t>OSŘ výslovně upravuje</a:t>
            </a:r>
          </a:p>
          <a:p>
            <a:pPr lvl="1"/>
            <a:r>
              <a:rPr lang="cs-CZ" altLang="cs-CZ" dirty="0"/>
              <a:t>výslech svědků</a:t>
            </a:r>
          </a:p>
          <a:p>
            <a:pPr lvl="1"/>
            <a:r>
              <a:rPr lang="cs-CZ" altLang="cs-CZ" dirty="0"/>
              <a:t>znalecký posudek</a:t>
            </a:r>
          </a:p>
          <a:p>
            <a:pPr lvl="1"/>
            <a:r>
              <a:rPr lang="cs-CZ" altLang="cs-CZ" dirty="0"/>
              <a:t>listinný důkaz</a:t>
            </a:r>
          </a:p>
          <a:p>
            <a:pPr lvl="1"/>
            <a:r>
              <a:rPr lang="cs-CZ" altLang="cs-CZ" dirty="0"/>
              <a:t>ohledání</a:t>
            </a:r>
          </a:p>
          <a:p>
            <a:pPr lvl="1"/>
            <a:r>
              <a:rPr lang="cs-CZ" altLang="cs-CZ" dirty="0"/>
              <a:t>zprávy a vyjádření orgánů a právnických osob</a:t>
            </a:r>
          </a:p>
          <a:p>
            <a:pPr lvl="1"/>
            <a:r>
              <a:rPr lang="cs-CZ" altLang="cs-CZ" dirty="0"/>
              <a:t>výslech účastníků</a:t>
            </a:r>
          </a:p>
        </p:txBody>
      </p:sp>
    </p:spTree>
    <p:extLst>
      <p:ext uri="{BB962C8B-B14F-4D97-AF65-F5344CB8AC3E}">
        <p14:creationId xmlns:p14="http://schemas.microsoft.com/office/powerpoint/2010/main" val="3360461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81C15-7558-4735-A4A6-801EBF90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 výslechem svědků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3398BD-A6CD-4A53-86C5-5C2D3E2C8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75637"/>
            <a:ext cx="9603275" cy="3690708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dirty="0"/>
              <a:t>Svědkem je fyzická osoba, která určitou skutečnost přímo vnímala svými smysly a je schopna podat o tom soudu zprávu. </a:t>
            </a:r>
          </a:p>
          <a:p>
            <a:r>
              <a:rPr lang="cs-CZ" altLang="cs-CZ" dirty="0"/>
              <a:t>Zákonná svědecká povinnost - § 126 o. s. ř. </a:t>
            </a:r>
          </a:p>
          <a:p>
            <a:r>
              <a:rPr lang="cs-CZ" altLang="cs-CZ" dirty="0"/>
              <a:t>Nesplnění svědecké povinnosti je trestáno pořádkovou pokutou, předvedením, ale i např. trestněprávními prostředky.</a:t>
            </a:r>
          </a:p>
          <a:p>
            <a:r>
              <a:rPr lang="cs-CZ" altLang="cs-CZ" dirty="0"/>
              <a:t>Svědek může svědeckou výpověď odmítnout pokud by jí způsobil nebezpečí trestního stíhání sobě nebo osobám blízkým.</a:t>
            </a:r>
          </a:p>
          <a:p>
            <a:r>
              <a:rPr lang="cs-CZ" altLang="cs-CZ" dirty="0"/>
              <a:t>Výslech svědka</a:t>
            </a:r>
          </a:p>
          <a:p>
            <a:pPr lvl="1"/>
            <a:r>
              <a:rPr lang="cs-CZ" altLang="cs-CZ" dirty="0"/>
              <a:t>všeobecný výslech</a:t>
            </a:r>
          </a:p>
          <a:p>
            <a:pPr lvl="1"/>
            <a:r>
              <a:rPr lang="cs-CZ" altLang="cs-CZ" dirty="0"/>
              <a:t>výslech k věci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047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81C15-7558-4735-A4A6-801EBF90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 znaleckým posudkem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3398BD-A6CD-4A53-86C5-5C2D3E2C8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75637"/>
            <a:ext cx="9603275" cy="3690708"/>
          </a:xfrm>
        </p:spPr>
        <p:txBody>
          <a:bodyPr/>
          <a:lstStyle/>
          <a:p>
            <a:r>
              <a:rPr lang="cs-CZ" altLang="cs-CZ" dirty="0"/>
              <a:t>Znalce soud ustanoví tehdy, pokud rozhodnutí závisí na posouzení skutečností, k nimž je třeba odborných znalostí (§ 127 o. s. ř.). </a:t>
            </a:r>
          </a:p>
          <a:p>
            <a:r>
              <a:rPr lang="cs-CZ" altLang="cs-CZ" dirty="0"/>
              <a:t>Znalce musí soud ustanovit, i kdyby sám potřebné znalosti měl. </a:t>
            </a:r>
          </a:p>
          <a:p>
            <a:r>
              <a:rPr lang="cs-CZ" altLang="cs-CZ" dirty="0"/>
              <a:t>Znalec získává poznatky, k nimž se má vyjádřit, nepřímo (tj. od soudu, ze spisu, z účasti při provádění důkazů apod.)</a:t>
            </a:r>
          </a:p>
          <a:p>
            <a:r>
              <a:rPr lang="cs-CZ" altLang="cs-CZ" dirty="0"/>
              <a:t>Odborné závěry nelze čerpat ani z výpovědi svědka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8062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81C15-7558-4735-A4A6-801EBF90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 listinami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3398BD-A6CD-4A53-86C5-5C2D3E2C8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75637"/>
            <a:ext cx="9603275" cy="3690708"/>
          </a:xfrm>
        </p:spPr>
        <p:txBody>
          <a:bodyPr/>
          <a:lstStyle/>
          <a:p>
            <a:r>
              <a:rPr lang="cs-CZ" altLang="cs-CZ" dirty="0"/>
              <a:t>Jde o nepřímý důkaz spočívající v podání určité zprávy v písemné formě zachycené na určitém movitém podkladu jako např. papír.</a:t>
            </a:r>
          </a:p>
          <a:p>
            <a:r>
              <a:rPr lang="cs-CZ" altLang="cs-CZ" dirty="0"/>
              <a:t>Rozlišujeme listiny veřejné – mají různou důkazní sílu</a:t>
            </a:r>
          </a:p>
          <a:p>
            <a:r>
              <a:rPr lang="cs-CZ" altLang="cs-CZ" dirty="0"/>
              <a:t>Důkaz listinou se provede tak, že soudce listinu nebo její část při jednání přečte nebo sdělí její obsah. Musí také umožnit účastníkům se k ní vyjádřit a přesvědčit se o její pravosti, neporušenosti apod. </a:t>
            </a:r>
          </a:p>
          <a:p>
            <a:r>
              <a:rPr lang="cs-CZ" altLang="cs-CZ" dirty="0"/>
              <a:t>Ediční povinnost - § 129 odst. 2, § 139 odst. 3</a:t>
            </a:r>
          </a:p>
        </p:txBody>
      </p:sp>
    </p:spTree>
    <p:extLst>
      <p:ext uri="{BB962C8B-B14F-4D97-AF65-F5344CB8AC3E}">
        <p14:creationId xmlns:p14="http://schemas.microsoft.com/office/powerpoint/2010/main" val="3294149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81C15-7558-4735-A4A6-801EBF90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 ohledáním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3398BD-A6CD-4A53-86C5-5C2D3E2C8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75637"/>
            <a:ext cx="9603275" cy="3690708"/>
          </a:xfrm>
        </p:spPr>
        <p:txBody>
          <a:bodyPr/>
          <a:lstStyle/>
          <a:p>
            <a:r>
              <a:rPr lang="cs-CZ" altLang="cs-CZ" dirty="0"/>
              <a:t>Jde o přímý důkazní prostředek – soud nebo znalec zkoumá vlastnosti ohledávaného předmětu nebo jevu.</a:t>
            </a:r>
          </a:p>
          <a:p>
            <a:r>
              <a:rPr lang="cs-CZ" altLang="cs-CZ" dirty="0"/>
              <a:t>Předmět ohledání</a:t>
            </a:r>
          </a:p>
          <a:p>
            <a:pPr lvl="1"/>
            <a:r>
              <a:rPr lang="cs-CZ" altLang="cs-CZ" dirty="0"/>
              <a:t>věci</a:t>
            </a:r>
          </a:p>
          <a:p>
            <a:pPr lvl="1"/>
            <a:r>
              <a:rPr lang="cs-CZ" altLang="cs-CZ" dirty="0"/>
              <a:t>osoby (tělo)</a:t>
            </a:r>
          </a:p>
          <a:p>
            <a:r>
              <a:rPr lang="cs-CZ" altLang="cs-CZ" dirty="0"/>
              <a:t>Nutno předvolat účastníky</a:t>
            </a:r>
          </a:p>
          <a:p>
            <a:r>
              <a:rPr lang="cs-CZ" altLang="cs-CZ" dirty="0"/>
              <a:t>Lze přibrat znalce</a:t>
            </a:r>
          </a:p>
          <a:p>
            <a:r>
              <a:rPr lang="cs-CZ" altLang="cs-CZ" dirty="0"/>
              <a:t>O ohledání se sepisuje protokol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63921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81C15-7558-4735-A4A6-801EBF90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 zprávami a vyjádřením orgánů a PO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3398BD-A6CD-4A53-86C5-5C2D3E2C8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75637"/>
            <a:ext cx="9603275" cy="3690708"/>
          </a:xfrm>
        </p:spPr>
        <p:txBody>
          <a:bodyPr/>
          <a:lstStyle/>
          <a:p>
            <a:r>
              <a:rPr lang="cs-CZ" altLang="cs-CZ" dirty="0"/>
              <a:t>Každý je povinen bezplatně na dotaz soudu sdělit skutečnosti, které mají význam pro řízení a rozhodnutí (§ 128 o. s. ř.)</a:t>
            </a:r>
          </a:p>
          <a:p>
            <a:r>
              <a:rPr lang="cs-CZ" altLang="cs-CZ" dirty="0"/>
              <a:t>Může jít o důkaz listinou nebo výslech osoby.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19361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81C15-7558-4735-A4A6-801EBF90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 výslechem účastníků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3398BD-A6CD-4A53-86C5-5C2D3E2C8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75637"/>
            <a:ext cx="9603275" cy="3690708"/>
          </a:xfrm>
        </p:spPr>
        <p:txBody>
          <a:bodyPr/>
          <a:lstStyle/>
          <a:p>
            <a:r>
              <a:rPr lang="cs-CZ" altLang="cs-CZ" dirty="0"/>
              <a:t>Smyslem není uvádění nových skutečností, ale prokázání pravdivosti tvrzení účastníka</a:t>
            </a:r>
          </a:p>
          <a:p>
            <a:r>
              <a:rPr lang="cs-CZ" altLang="cs-CZ" dirty="0"/>
              <a:t>Ve sporech lze tento důkaz nařídit</a:t>
            </a:r>
          </a:p>
          <a:p>
            <a:pPr lvl="1"/>
            <a:r>
              <a:rPr lang="cs-CZ" altLang="cs-CZ" dirty="0"/>
              <a:t>nelze-li prokazovanou skutečnost dokázat jinak</a:t>
            </a:r>
          </a:p>
          <a:p>
            <a:pPr lvl="1"/>
            <a:r>
              <a:rPr lang="cs-CZ" altLang="cs-CZ" dirty="0"/>
              <a:t>souhlasí-li s tím účastník, který má být vyslechnut</a:t>
            </a:r>
          </a:p>
        </p:txBody>
      </p:sp>
    </p:spTree>
    <p:extLst>
      <p:ext uri="{BB962C8B-B14F-4D97-AF65-F5344CB8AC3E}">
        <p14:creationId xmlns:p14="http://schemas.microsoft.com/office/powerpoint/2010/main" val="3398608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D81C15-7558-4735-A4A6-801EBF90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 výslechem účastníků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3398BD-A6CD-4A53-86C5-5C2D3E2C8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75637"/>
            <a:ext cx="9603275" cy="3690708"/>
          </a:xfrm>
        </p:spPr>
        <p:txBody>
          <a:bodyPr/>
          <a:lstStyle/>
          <a:p>
            <a:r>
              <a:rPr lang="cs-CZ" altLang="cs-CZ" dirty="0"/>
              <a:t>všechny prostředky, jimiž lze zjistit stav věci</a:t>
            </a:r>
          </a:p>
          <a:p>
            <a:r>
              <a:rPr lang="cs-CZ" altLang="cs-CZ" dirty="0"/>
              <a:t>OSŘ výslovně upravuje</a:t>
            </a:r>
          </a:p>
          <a:p>
            <a:pPr lvl="1"/>
            <a:r>
              <a:rPr lang="cs-CZ" altLang="cs-CZ" dirty="0"/>
              <a:t>výslech svědků</a:t>
            </a:r>
          </a:p>
          <a:p>
            <a:pPr lvl="1"/>
            <a:r>
              <a:rPr lang="cs-CZ" altLang="cs-CZ" dirty="0"/>
              <a:t>znalecký posudek</a:t>
            </a:r>
          </a:p>
          <a:p>
            <a:pPr lvl="1"/>
            <a:r>
              <a:rPr lang="cs-CZ" altLang="cs-CZ" dirty="0"/>
              <a:t>listinný důkaz</a:t>
            </a:r>
          </a:p>
          <a:p>
            <a:pPr lvl="1"/>
            <a:r>
              <a:rPr lang="cs-CZ" altLang="cs-CZ" dirty="0"/>
              <a:t>ohledání</a:t>
            </a:r>
          </a:p>
          <a:p>
            <a:pPr lvl="1"/>
            <a:r>
              <a:rPr lang="cs-CZ" altLang="cs-CZ" dirty="0"/>
              <a:t>zprávy a vyjádření orgánů a právnických osob</a:t>
            </a:r>
          </a:p>
          <a:p>
            <a:pPr lvl="1"/>
            <a:r>
              <a:rPr lang="cs-CZ" altLang="cs-CZ" dirty="0"/>
              <a:t>výslech účastníků</a:t>
            </a:r>
          </a:p>
        </p:txBody>
      </p:sp>
    </p:spTree>
    <p:extLst>
      <p:ext uri="{BB962C8B-B14F-4D97-AF65-F5344CB8AC3E}">
        <p14:creationId xmlns:p14="http://schemas.microsoft.com/office/powerpoint/2010/main" val="672727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4B3B4-548C-4B7E-A2D6-0B8C2D7D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I. – procesní dokazování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895E0B-8AC4-4482-A6C6-5FD9FC0C5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50065"/>
            <a:ext cx="9603275" cy="3616280"/>
          </a:xfrm>
        </p:spPr>
        <p:txBody>
          <a:bodyPr>
            <a:normAutofit fontScale="925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K rozhodnutí soud potřebuje poznatky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cs-CZ" dirty="0"/>
              <a:t>právní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cs-CZ" dirty="0"/>
              <a:t>skutkové 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Dokazování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cs-CZ" dirty="0"/>
              <a:t>právem upravený postup soudu, účastníků a dalších osob zúčastněných na řízení </a:t>
            </a:r>
          </a:p>
          <a:p>
            <a:pPr marL="640080" lvl="1" indent="-246888">
              <a:buFont typeface="Wingdings 2"/>
              <a:buChar char=""/>
              <a:defRPr/>
            </a:pPr>
            <a:r>
              <a:rPr lang="cs-CZ" dirty="0"/>
              <a:t>při získávání zpráv (informací) </a:t>
            </a:r>
          </a:p>
          <a:p>
            <a:pPr lvl="2" indent="-246888">
              <a:buFont typeface="Wingdings 2"/>
              <a:buChar char=""/>
              <a:defRPr/>
            </a:pPr>
            <a:r>
              <a:rPr lang="cs-CZ" dirty="0"/>
              <a:t>o </a:t>
            </a:r>
            <a:r>
              <a:rPr lang="cs-CZ" b="1" dirty="0"/>
              <a:t>skutečnostech</a:t>
            </a:r>
            <a:r>
              <a:rPr lang="cs-CZ" dirty="0"/>
              <a:t> vnějšího světa, </a:t>
            </a:r>
          </a:p>
          <a:p>
            <a:pPr lvl="2" indent="-246888">
              <a:buFont typeface="Wingdings 2"/>
              <a:buChar char=""/>
              <a:defRPr/>
            </a:pPr>
            <a:r>
              <a:rPr lang="cs-CZ" dirty="0"/>
              <a:t>které mohou být podkladem pro ověřování </a:t>
            </a:r>
            <a:r>
              <a:rPr lang="cs-CZ" b="1" dirty="0"/>
              <a:t>pravdivosti </a:t>
            </a:r>
            <a:r>
              <a:rPr lang="cs-CZ" dirty="0"/>
              <a:t>skutkových tvrzení účastníků,</a:t>
            </a:r>
          </a:p>
          <a:p>
            <a:pPr lvl="2" indent="-246888">
              <a:buFont typeface="Wingdings 2"/>
              <a:buChar char=""/>
              <a:defRPr/>
            </a:pPr>
            <a:r>
              <a:rPr lang="cs-CZ" b="1" dirty="0"/>
              <a:t>významných</a:t>
            </a:r>
            <a:r>
              <a:rPr lang="cs-CZ" dirty="0"/>
              <a:t> pro rozhodnutí soudu</a:t>
            </a:r>
          </a:p>
        </p:txBody>
      </p:sp>
    </p:spTree>
    <p:extLst>
      <p:ext uri="{BB962C8B-B14F-4D97-AF65-F5344CB8AC3E}">
        <p14:creationId xmlns:p14="http://schemas.microsoft.com/office/powerpoint/2010/main" val="1715415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102B05-CF46-44EF-B54A-88E2C6263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dokazování – fáze dokazování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DC8F04-F9F6-48D4-94C1-D93182DBF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Navrhování důkazních prostředků</a:t>
            </a:r>
          </a:p>
          <a:p>
            <a:pPr lvl="1"/>
            <a:r>
              <a:rPr lang="cs-CZ" altLang="cs-CZ" dirty="0"/>
              <a:t>povinnost (příp. břemeno) tvrzení</a:t>
            </a:r>
          </a:p>
          <a:p>
            <a:pPr lvl="1"/>
            <a:r>
              <a:rPr lang="cs-CZ" altLang="cs-CZ" dirty="0"/>
              <a:t>povinnost (příp. břemeno) důkazní</a:t>
            </a:r>
          </a:p>
          <a:p>
            <a:pPr lvl="1"/>
            <a:r>
              <a:rPr lang="cs-CZ" altLang="cs-CZ" dirty="0"/>
              <a:t>koncentrace řízení</a:t>
            </a:r>
          </a:p>
          <a:p>
            <a:r>
              <a:rPr lang="cs-CZ" altLang="cs-CZ" dirty="0"/>
              <a:t>Obstarávání důkazních prostředků</a:t>
            </a:r>
          </a:p>
          <a:p>
            <a:r>
              <a:rPr lang="cs-CZ" altLang="cs-CZ" dirty="0"/>
              <a:t>Provádění dokazování</a:t>
            </a:r>
          </a:p>
          <a:p>
            <a:r>
              <a:rPr lang="cs-CZ" altLang="cs-CZ" dirty="0"/>
              <a:t>Hodnocení důkazů</a:t>
            </a:r>
          </a:p>
          <a:p>
            <a:pPr lvl="1"/>
            <a:r>
              <a:rPr lang="cs-CZ" altLang="cs-CZ" dirty="0"/>
              <a:t>volné hodnocení všech důkazů (i znaleckého posudku)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129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Důkazní břemeno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778000"/>
            <a:ext cx="8915400" cy="4699000"/>
          </a:xfrm>
        </p:spPr>
        <p:txBody>
          <a:bodyPr>
            <a:normAutofit/>
          </a:bodyPr>
          <a:lstStyle/>
          <a:p>
            <a:r>
              <a:rPr lang="cs-CZ" dirty="0"/>
              <a:t>Institut občanského práva procesního</a:t>
            </a:r>
          </a:p>
          <a:p>
            <a:r>
              <a:rPr lang="cs-CZ" dirty="0"/>
              <a:t>Obecně se přijímá Rosenbergova teorie dělení důkazního břemene – teorie analýzy norem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8830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Objektivní a subjektivní důkazní břemeno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552700"/>
            <a:ext cx="8915400" cy="3777622"/>
          </a:xfrm>
        </p:spPr>
        <p:txBody>
          <a:bodyPr/>
          <a:lstStyle/>
          <a:p>
            <a:r>
              <a:rPr lang="cs-CZ" dirty="0"/>
              <a:t>Objektivní důkazní břemeno:</a:t>
            </a:r>
          </a:p>
          <a:p>
            <a:pPr lvl="2"/>
            <a:r>
              <a:rPr lang="cs-CZ" dirty="0"/>
              <a:t>Vyjádření toho, co je třeba dokázat – co je předmětem důkazní povinnosti</a:t>
            </a:r>
          </a:p>
          <a:p>
            <a:endParaRPr lang="cs-CZ" dirty="0"/>
          </a:p>
          <a:p>
            <a:r>
              <a:rPr lang="cs-CZ" dirty="0"/>
              <a:t>Subjektivní důkazní břemeno:</a:t>
            </a:r>
          </a:p>
          <a:p>
            <a:pPr lvl="2"/>
            <a:r>
              <a:rPr lang="cs-CZ" dirty="0"/>
              <a:t>V závislosti na vývoji procesní situace – dynamický projev důkazního břemene</a:t>
            </a:r>
          </a:p>
          <a:p>
            <a:pPr lvl="2"/>
            <a:r>
              <a:rPr lang="cs-CZ" dirty="0"/>
              <a:t>Míra účasti stran pro přičinění se o výsledek</a:t>
            </a:r>
          </a:p>
          <a:p>
            <a:pPr lvl="2"/>
            <a:r>
              <a:rPr lang="cs-CZ" dirty="0"/>
              <a:t>Kdo musí dokazovat</a:t>
            </a:r>
          </a:p>
        </p:txBody>
      </p:sp>
    </p:spTree>
    <p:extLst>
      <p:ext uri="{BB962C8B-B14F-4D97-AF65-F5344CB8AC3E}">
        <p14:creationId xmlns:p14="http://schemas.microsoft.com/office/powerpoint/2010/main" val="3956285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rozdělení důkazního břemene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Obecné pravidlo dělení důkazního břemene</a:t>
            </a:r>
          </a:p>
          <a:p>
            <a:pPr lvl="2"/>
            <a:r>
              <a:rPr lang="cs-CZ" dirty="0"/>
              <a:t>Každý z účastníků dokazuje skutkové předpoklady jí příznivé právní normy</a:t>
            </a:r>
          </a:p>
          <a:p>
            <a:r>
              <a:rPr lang="cs-CZ" dirty="0"/>
              <a:t>Zvláštní pravidla dělení důkazního břemene:</a:t>
            </a:r>
          </a:p>
          <a:p>
            <a:pPr lvl="2"/>
            <a:r>
              <a:rPr lang="cs-CZ" sz="1600" dirty="0"/>
              <a:t>Zákonné vyvratitelné domněnky</a:t>
            </a:r>
          </a:p>
          <a:p>
            <a:pPr lvl="2"/>
            <a:r>
              <a:rPr lang="cs-CZ" sz="1600" dirty="0"/>
              <a:t>Výslovně zákonem formulované pravidlo dělení důkazního břemene</a:t>
            </a:r>
          </a:p>
          <a:p>
            <a:pPr lvl="2"/>
            <a:r>
              <a:rPr lang="cs-CZ" sz="1600" dirty="0"/>
              <a:t>Soudcovská pravidla</a:t>
            </a:r>
          </a:p>
          <a:p>
            <a:pPr lvl="4"/>
            <a:r>
              <a:rPr lang="cs-CZ" sz="1400" dirty="0"/>
              <a:t>Vysvětlovací povinnost protistrany</a:t>
            </a:r>
          </a:p>
          <a:p>
            <a:pPr lvl="4"/>
            <a:r>
              <a:rPr lang="cs-CZ" sz="1400" dirty="0"/>
              <a:t>Zmaření důkazu</a:t>
            </a:r>
          </a:p>
          <a:p>
            <a:pPr lvl="4"/>
            <a:r>
              <a:rPr lang="cs-CZ" sz="1400" dirty="0"/>
              <a:t>Obtížná prokazatelnost určitých skutečností (restituční spory)</a:t>
            </a:r>
          </a:p>
          <a:p>
            <a:pPr marL="1828800" lvl="4" indent="0">
              <a:buNone/>
            </a:pPr>
            <a:endParaRPr lang="cs-CZ" sz="1400" dirty="0"/>
          </a:p>
          <a:p>
            <a:pPr lvl="2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12738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85466-1804-428A-80BF-F8E1585AB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7B35CC-FDBF-43EC-8236-1D9E50741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1800" dirty="0"/>
              <a:t>Děkuji za pozornost!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Eva.Dobrovolna@law.muni.cz</a:t>
            </a:r>
          </a:p>
        </p:txBody>
      </p:sp>
    </p:spTree>
    <p:extLst>
      <p:ext uri="{BB962C8B-B14F-4D97-AF65-F5344CB8AC3E}">
        <p14:creationId xmlns:p14="http://schemas.microsoft.com/office/powerpoint/2010/main" val="3818481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4B3B4-548C-4B7E-A2D6-0B8C2D7D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II. – důkaz v procesním smyslu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895E0B-8AC4-4482-A6C6-5FD9FC0C5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50065"/>
            <a:ext cx="9603275" cy="3616280"/>
          </a:xfrm>
        </p:spPr>
        <p:txBody>
          <a:bodyPr>
            <a:normAutofit/>
          </a:bodyPr>
          <a:lstStyle/>
          <a:p>
            <a:r>
              <a:rPr lang="cs-CZ" altLang="cs-CZ" dirty="0"/>
              <a:t>informace (zpráva) o skutečnostech vnějšího světa, která je získávána procesním dokazováním</a:t>
            </a:r>
          </a:p>
          <a:p>
            <a:r>
              <a:rPr lang="cs-CZ" altLang="cs-CZ" dirty="0"/>
              <a:t>je obsahem důkazního prostředku</a:t>
            </a:r>
          </a:p>
          <a:p>
            <a:r>
              <a:rPr lang="cs-CZ" altLang="cs-CZ" dirty="0"/>
              <a:t>např. zpráva (informace) obsažená ve výpovědi svědka, posudku znalce, obsahu listiny</a:t>
            </a:r>
          </a:p>
        </p:txBody>
      </p:sp>
    </p:spTree>
    <p:extLst>
      <p:ext uri="{BB962C8B-B14F-4D97-AF65-F5344CB8AC3E}">
        <p14:creationId xmlns:p14="http://schemas.microsoft.com/office/powerpoint/2010/main" val="2641735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4B3B4-548C-4B7E-A2D6-0B8C2D7D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III. – důkaz x osvědčení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895E0B-8AC4-4482-A6C6-5FD9FC0C5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50065"/>
            <a:ext cx="9603275" cy="36162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b="1" dirty="0"/>
              <a:t>(Plný) důkaz </a:t>
            </a:r>
            <a:r>
              <a:rPr lang="cs-CZ" altLang="cs-CZ" dirty="0"/>
              <a:t>je podán, je-li soud plně přesvědčen o (ne)existenci tvrzené skutečnosti</a:t>
            </a:r>
          </a:p>
          <a:p>
            <a:pPr lvl="1">
              <a:defRPr/>
            </a:pPr>
            <a:r>
              <a:rPr lang="cs-CZ" altLang="cs-CZ" dirty="0"/>
              <a:t>plným přesvědčením se rozumí praktická jistota, tedy pravděpodobnost nepřipouštějící rozumné pochybnosti</a:t>
            </a:r>
          </a:p>
          <a:p>
            <a:pPr marL="393700" lvl="1" indent="0">
              <a:buNone/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/>
              <a:t>Osvědčení</a:t>
            </a:r>
          </a:p>
          <a:p>
            <a:pPr lvl="1">
              <a:defRPr/>
            </a:pPr>
            <a:r>
              <a:rPr lang="cs-CZ" altLang="cs-CZ" dirty="0"/>
              <a:t>nižší stupeň pravděpodobnosti</a:t>
            </a:r>
          </a:p>
          <a:p>
            <a:pPr lvl="1">
              <a:defRPr/>
            </a:pPr>
            <a:r>
              <a:rPr lang="cs-CZ" altLang="cs-CZ" dirty="0"/>
              <a:t>postačí převažující pravděpodobnost</a:t>
            </a:r>
          </a:p>
        </p:txBody>
      </p:sp>
    </p:spTree>
    <p:extLst>
      <p:ext uri="{BB962C8B-B14F-4D97-AF65-F5344CB8AC3E}">
        <p14:creationId xmlns:p14="http://schemas.microsoft.com/office/powerpoint/2010/main" val="230569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4B3B4-548C-4B7E-A2D6-0B8C2D7D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IV. – hlavní důkaz x protidůkaz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895E0B-8AC4-4482-A6C6-5FD9FC0C5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50065"/>
            <a:ext cx="9603275" cy="3616280"/>
          </a:xfrm>
        </p:spPr>
        <p:txBody>
          <a:bodyPr>
            <a:normAutofit/>
          </a:bodyPr>
          <a:lstStyle/>
          <a:p>
            <a:r>
              <a:rPr lang="cs-CZ" altLang="cs-CZ" dirty="0"/>
              <a:t>Hlavní důkaz</a:t>
            </a:r>
          </a:p>
          <a:p>
            <a:pPr lvl="1"/>
            <a:r>
              <a:rPr lang="cs-CZ" altLang="cs-CZ" dirty="0"/>
              <a:t>vede jej strana zatížená důkazním břemenem k prokázání pravdivosti svých tvrzení</a:t>
            </a:r>
          </a:p>
          <a:p>
            <a:pPr lvl="1"/>
            <a:r>
              <a:rPr lang="cs-CZ" altLang="cs-CZ" dirty="0"/>
              <a:t>je podán, nabude-li soud plného přesvědčení</a:t>
            </a:r>
          </a:p>
          <a:p>
            <a:r>
              <a:rPr lang="cs-CZ" altLang="cs-CZ" dirty="0"/>
              <a:t>Protidůkaz</a:t>
            </a:r>
          </a:p>
          <a:p>
            <a:pPr lvl="1"/>
            <a:r>
              <a:rPr lang="cs-CZ" altLang="cs-CZ" dirty="0"/>
              <a:t>podává jej odpůrce strany zatížené důkazním břemenem</a:t>
            </a:r>
          </a:p>
          <a:p>
            <a:pPr lvl="1"/>
            <a:r>
              <a:rPr lang="cs-CZ" altLang="cs-CZ" dirty="0"/>
              <a:t>slouží k vyvrácení tvrzení strany zatížené důkazním břemenem nebo k prokázání nepravdivosti takového tvrzení</a:t>
            </a:r>
          </a:p>
          <a:p>
            <a:pPr lvl="1"/>
            <a:r>
              <a:rPr lang="cs-CZ" altLang="cs-CZ" dirty="0"/>
              <a:t>je podán, jsou-li tvrzení </a:t>
            </a:r>
          </a:p>
        </p:txBody>
      </p:sp>
    </p:spTree>
    <p:extLst>
      <p:ext uri="{BB962C8B-B14F-4D97-AF65-F5344CB8AC3E}">
        <p14:creationId xmlns:p14="http://schemas.microsoft.com/office/powerpoint/2010/main" val="3716941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4B3B4-548C-4B7E-A2D6-0B8C2D7D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V. – důkaz opaku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895E0B-8AC4-4482-A6C6-5FD9FC0C5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50065"/>
            <a:ext cx="9603275" cy="3616280"/>
          </a:xfrm>
        </p:spPr>
        <p:txBody>
          <a:bodyPr>
            <a:normAutofit/>
          </a:bodyPr>
          <a:lstStyle/>
          <a:p>
            <a:r>
              <a:rPr lang="cs-CZ" altLang="cs-CZ" dirty="0"/>
              <a:t>Nutno odlišovat od protidůkazu</a:t>
            </a:r>
          </a:p>
          <a:p>
            <a:r>
              <a:rPr lang="cs-CZ" altLang="cs-CZ" dirty="0"/>
              <a:t>Důkazem opaku má být </a:t>
            </a:r>
            <a:r>
              <a:rPr lang="cs-CZ" altLang="cs-CZ" b="1" dirty="0"/>
              <a:t>vyvrácena zákonná domněnka</a:t>
            </a:r>
          </a:p>
          <a:p>
            <a:r>
              <a:rPr lang="cs-CZ" altLang="cs-CZ" dirty="0"/>
              <a:t>např. § 2913 odst. 2 NOZ – žalovaný prokáže, že mu ve splnění povinnosti ze smlouvy dočasně nebo trvale zabránila mimořádná nepředvídatelná a nepřekonatelná překážka vzniklá nezávisle na jeho vůli</a:t>
            </a:r>
          </a:p>
          <a:p>
            <a:r>
              <a:rPr lang="cs-CZ" altLang="cs-CZ" dirty="0"/>
              <a:t>Má povahu hlavního důkazu</a:t>
            </a:r>
          </a:p>
        </p:txBody>
      </p:sp>
    </p:spTree>
    <p:extLst>
      <p:ext uri="{BB962C8B-B14F-4D97-AF65-F5344CB8AC3E}">
        <p14:creationId xmlns:p14="http://schemas.microsoft.com/office/powerpoint/2010/main" val="4088013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4B3B4-548C-4B7E-A2D6-0B8C2D7D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VI. – přímý x nepřímý důkaz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895E0B-8AC4-4482-A6C6-5FD9FC0C5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50065"/>
            <a:ext cx="9603275" cy="3616280"/>
          </a:xfrm>
        </p:spPr>
        <p:txBody>
          <a:bodyPr>
            <a:normAutofit/>
          </a:bodyPr>
          <a:lstStyle/>
          <a:p>
            <a:r>
              <a:rPr lang="cs-CZ" altLang="cs-CZ" b="1" dirty="0"/>
              <a:t>Přímý důkaz</a:t>
            </a:r>
          </a:p>
          <a:p>
            <a:pPr lvl="1"/>
            <a:r>
              <a:rPr lang="cs-CZ" altLang="cs-CZ" dirty="0"/>
              <a:t>má jím být bezprostředně prokázána rozhodná skutečnost</a:t>
            </a:r>
          </a:p>
          <a:p>
            <a:pPr lvl="1"/>
            <a:endParaRPr lang="cs-CZ" altLang="cs-CZ" dirty="0"/>
          </a:p>
          <a:p>
            <a:r>
              <a:rPr lang="cs-CZ" altLang="cs-CZ" b="1" dirty="0"/>
              <a:t>Nepřímý důkaz (indicie)</a:t>
            </a:r>
          </a:p>
          <a:p>
            <a:pPr lvl="1"/>
            <a:r>
              <a:rPr lang="cs-CZ" altLang="cs-CZ" dirty="0"/>
              <a:t>má jím být prokázána skutečnost, která není podle zákona rozhodná, avšak na základě zkušenostních pravidel lze z ní usuzovat na rozhodnou skutečnost</a:t>
            </a:r>
          </a:p>
        </p:txBody>
      </p:sp>
    </p:spTree>
    <p:extLst>
      <p:ext uri="{BB962C8B-B14F-4D97-AF65-F5344CB8AC3E}">
        <p14:creationId xmlns:p14="http://schemas.microsoft.com/office/powerpoint/2010/main" val="2396851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4B3B4-548C-4B7E-A2D6-0B8C2D7D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VII. – důkazní prostředek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895E0B-8AC4-4482-A6C6-5FD9FC0C5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50065"/>
            <a:ext cx="9603275" cy="3616280"/>
          </a:xfrm>
        </p:spPr>
        <p:txBody>
          <a:bodyPr>
            <a:normAutofit/>
          </a:bodyPr>
          <a:lstStyle/>
          <a:p>
            <a:r>
              <a:rPr lang="cs-CZ" altLang="cs-CZ" dirty="0"/>
              <a:t>forma, v níž je obsažen důkaz (tj. informace o vnějších skutečnostech); mezi důkazem a důkazním prostředkem je vztah obsahu a formy</a:t>
            </a:r>
          </a:p>
          <a:p>
            <a:r>
              <a:rPr lang="cs-CZ" altLang="cs-CZ" dirty="0"/>
              <a:t>výpověď svědka, posudek znalce, obsah listiny</a:t>
            </a:r>
          </a:p>
          <a:p>
            <a:r>
              <a:rPr lang="cs-CZ" altLang="cs-CZ" dirty="0"/>
              <a:t>všechny prostředky, jimiž lze zjistit skutkový stav</a:t>
            </a:r>
          </a:p>
          <a:p>
            <a:r>
              <a:rPr lang="cs-CZ" altLang="cs-CZ" dirty="0"/>
              <a:t>podle vztahu k předmětu dokazování rozeznáváme:</a:t>
            </a:r>
          </a:p>
          <a:p>
            <a:pPr lvl="1"/>
            <a:r>
              <a:rPr lang="cs-CZ" altLang="cs-CZ" b="1" dirty="0"/>
              <a:t>přímý DP </a:t>
            </a:r>
            <a:r>
              <a:rPr lang="cs-CZ" altLang="cs-CZ" dirty="0"/>
              <a:t>– přímo umožňuje soudu poznání určité skutečnosti (ohledání)</a:t>
            </a:r>
          </a:p>
          <a:p>
            <a:pPr lvl="1"/>
            <a:r>
              <a:rPr lang="cs-CZ" altLang="cs-CZ" b="1" dirty="0"/>
              <a:t>nepřímý DP </a:t>
            </a:r>
            <a:r>
              <a:rPr lang="cs-CZ" altLang="cs-CZ" dirty="0"/>
              <a:t>– informaci o skutečnostech podává zprostředkovaně (všechny ostatní DP)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69519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4B3B4-548C-4B7E-A2D6-0B8C2D7D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VIII. – nositel důkazu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895E0B-8AC4-4482-A6C6-5FD9FC0C5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50065"/>
            <a:ext cx="9603275" cy="3616280"/>
          </a:xfrm>
        </p:spPr>
        <p:txBody>
          <a:bodyPr>
            <a:normAutofit/>
          </a:bodyPr>
          <a:lstStyle/>
          <a:p>
            <a:r>
              <a:rPr lang="cs-CZ" altLang="cs-CZ" dirty="0"/>
              <a:t>personální nebo věcný substrát</a:t>
            </a:r>
          </a:p>
          <a:p>
            <a:r>
              <a:rPr lang="cs-CZ" altLang="cs-CZ" dirty="0"/>
              <a:t>osoba svědka, znalce, určitá listina</a:t>
            </a:r>
          </a:p>
          <a:p>
            <a:r>
              <a:rPr lang="cs-CZ" altLang="cs-CZ" dirty="0"/>
              <a:t>někdy se pojmy důkazního prostředku a nositele důkazu ztotožňují; důkazním prostředkem se pak rozumí jednotlivá konkrétní osoba nebo určitý předmět, s jehož pomocí má být podán důkaz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4191367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erie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308</TotalTime>
  <Words>1150</Words>
  <Application>Microsoft Office PowerPoint</Application>
  <PresentationFormat>Širokoúhlá obrazovka</PresentationFormat>
  <Paragraphs>172</Paragraphs>
  <Slides>24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Century Gothic</vt:lpstr>
      <vt:lpstr>Wingdings 2</vt:lpstr>
      <vt:lpstr>Galerie</vt:lpstr>
      <vt:lpstr>DOKAZOVÁNÍ</vt:lpstr>
      <vt:lpstr>Základní pojmy I. – procesní dokazování</vt:lpstr>
      <vt:lpstr>Základní pojmy II. – důkaz v procesním smyslu</vt:lpstr>
      <vt:lpstr>Základní pojmy III. – důkaz x osvědčení</vt:lpstr>
      <vt:lpstr>Základní pojmy IV. – hlavní důkaz x protidůkaz</vt:lpstr>
      <vt:lpstr>Základní pojmy V. – důkaz opaku</vt:lpstr>
      <vt:lpstr>Základní pojmy VI. – přímý x nepřímý důkaz</vt:lpstr>
      <vt:lpstr>Základní pojmy VII. – důkazní prostředek</vt:lpstr>
      <vt:lpstr>Základní pojmy VIII. – nositel důkazu</vt:lpstr>
      <vt:lpstr>Základní pojmy IX. – skutková zjištění</vt:lpstr>
      <vt:lpstr>Základní pojmy X. – předmět dokazování</vt:lpstr>
      <vt:lpstr>Důkazní prostředky - přehled</vt:lpstr>
      <vt:lpstr>Důkaz výslechem svědků</vt:lpstr>
      <vt:lpstr>Důkaz znaleckým posudkem</vt:lpstr>
      <vt:lpstr>Důkaz listinami</vt:lpstr>
      <vt:lpstr>Důkaz ohledáním</vt:lpstr>
      <vt:lpstr>Důkaz zprávami a vyjádřením orgánů a PO</vt:lpstr>
      <vt:lpstr>Důkaz výslechem účastníků</vt:lpstr>
      <vt:lpstr>Důkaz výslechem účastníků</vt:lpstr>
      <vt:lpstr>Průběh dokazování – fáze dokazování</vt:lpstr>
      <vt:lpstr>Důkazní břemeno</vt:lpstr>
      <vt:lpstr>Objektivní a subjektivní důkazní břemeno</vt:lpstr>
      <vt:lpstr>Pravidla rozdělení důkazního břemene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PŘED SOUDEM PRVNÍHO STUPNĚ</dc:title>
  <dc:creator>Dr. Eva Dobrovolna | Kanzlei Studio Legale</dc:creator>
  <cp:lastModifiedBy>JUDr. Eva Dobrovolná, Ph.D., LL.M.</cp:lastModifiedBy>
  <cp:revision>23</cp:revision>
  <dcterms:created xsi:type="dcterms:W3CDTF">2020-09-27T12:51:57Z</dcterms:created>
  <dcterms:modified xsi:type="dcterms:W3CDTF">2020-10-28T12:15:49Z</dcterms:modified>
</cp:coreProperties>
</file>