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6" r:id="rId2"/>
    <p:sldId id="262" r:id="rId3"/>
    <p:sldId id="257" r:id="rId4"/>
    <p:sldId id="258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3" r:id="rId13"/>
    <p:sldId id="259" r:id="rId14"/>
    <p:sldId id="260" r:id="rId15"/>
    <p:sldId id="261" r:id="rId16"/>
    <p:sldId id="264" r:id="rId17"/>
    <p:sldId id="265" r:id="rId18"/>
    <p:sldId id="275" r:id="rId19"/>
    <p:sldId id="276" r:id="rId20"/>
    <p:sldId id="277" r:id="rId21"/>
    <p:sldId id="279" r:id="rId22"/>
    <p:sldId id="280" r:id="rId23"/>
    <p:sldId id="285" r:id="rId24"/>
    <p:sldId id="286" r:id="rId25"/>
    <p:sldId id="278" r:id="rId26"/>
    <p:sldId id="281" r:id="rId27"/>
    <p:sldId id="266" r:id="rId28"/>
    <p:sldId id="267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204602" initials="2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8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31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8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1603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52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47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15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59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0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43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99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21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06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05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84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98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34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36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Klauzurní práce z civilního práva procesního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629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Prvostupňové klauzury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Předmětem klauzurní práce je posouzení procesní situace vznikající v souvislosti s řízením v prvním stupni</a:t>
            </a:r>
          </a:p>
          <a:p>
            <a:r>
              <a:rPr lang="cs-CZ" dirty="0" smtClean="0"/>
              <a:t>Zpravidla půjde již o </a:t>
            </a:r>
            <a:r>
              <a:rPr lang="cs-CZ" b="1" dirty="0" smtClean="0"/>
              <a:t>probíhající řízení</a:t>
            </a:r>
          </a:p>
          <a:p>
            <a:pPr lvl="1"/>
            <a:r>
              <a:rPr lang="cs-CZ" dirty="0" smtClean="0"/>
              <a:t>typicky u soudcovských klauzur</a:t>
            </a:r>
          </a:p>
          <a:p>
            <a:pPr lvl="1"/>
            <a:r>
              <a:rPr lang="cs-CZ" dirty="0" smtClean="0"/>
              <a:t>řešitel bude posuzovat např., zda lze žalobu meritorně projednat a s jakým výsledkem; jak bude posouzen návrh na změnu žaloby či jiný procesní </a:t>
            </a:r>
            <a:r>
              <a:rPr lang="cs-CZ" dirty="0"/>
              <a:t>úkon apod.</a:t>
            </a:r>
          </a:p>
          <a:p>
            <a:pPr lvl="1"/>
            <a:r>
              <a:rPr lang="cs-CZ" dirty="0" smtClean="0"/>
              <a:t>u advokátských klauzur např. jaký procesní úkon za dané situace učinit</a:t>
            </a:r>
          </a:p>
          <a:p>
            <a:r>
              <a:rPr lang="cs-CZ" dirty="0" smtClean="0"/>
              <a:t>U advokátských klauzur by mohlo jít dále také o situaci </a:t>
            </a:r>
            <a:r>
              <a:rPr lang="cs-CZ" b="1" dirty="0" smtClean="0"/>
              <a:t>před zahájením řízení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jak žalovat, zda navrhnout předběžné opatření</a:t>
            </a:r>
          </a:p>
        </p:txBody>
      </p:sp>
    </p:spTree>
    <p:extLst>
      <p:ext uri="{BB962C8B-B14F-4D97-AF65-F5344CB8AC3E}">
        <p14:creationId xmlns:p14="http://schemas.microsoft.com/office/powerpoint/2010/main" val="2246662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Klauzury zaměřené na opravné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se z </a:t>
            </a:r>
            <a:r>
              <a:rPr lang="cs-CZ" b="1" dirty="0" smtClean="0"/>
              <a:t>již existujícího prvostupňového rozhodnutí</a:t>
            </a:r>
            <a:r>
              <a:rPr lang="cs-CZ" dirty="0" smtClean="0"/>
              <a:t>, jehož obsah je popsán v zadání</a:t>
            </a:r>
          </a:p>
          <a:p>
            <a:r>
              <a:rPr lang="cs-CZ" dirty="0" smtClean="0"/>
              <a:t>U </a:t>
            </a:r>
            <a:r>
              <a:rPr lang="cs-CZ" b="1" dirty="0" smtClean="0"/>
              <a:t>soudcovské klauzury </a:t>
            </a:r>
            <a:r>
              <a:rPr lang="cs-CZ" dirty="0" smtClean="0"/>
              <a:t>bude součástí zadání rovněž popis opravného prostředku; úkolem řešitele pak je zpravidla posoudit jeho přípustnost a důvodnost</a:t>
            </a:r>
          </a:p>
          <a:p>
            <a:r>
              <a:rPr lang="cs-CZ" dirty="0" smtClean="0"/>
              <a:t>U </a:t>
            </a:r>
            <a:r>
              <a:rPr lang="cs-CZ" b="1" dirty="0" smtClean="0"/>
              <a:t>advokátské klauzury </a:t>
            </a:r>
            <a:r>
              <a:rPr lang="cs-CZ" dirty="0" smtClean="0"/>
              <a:t>bude zpravidla úkolem řešitele vybrat odpovídající opravný prostředek, sepsat jeho důvody a to, čeho se jím strana bude domáhat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475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klauzurní práce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1678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klauzurní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klauzurní práce má </a:t>
            </a:r>
            <a:r>
              <a:rPr lang="cs-CZ" b="1" dirty="0" smtClean="0"/>
              <a:t>dvě složky</a:t>
            </a:r>
          </a:p>
          <a:p>
            <a:pPr lvl="1"/>
            <a:r>
              <a:rPr lang="cs-CZ" dirty="0" smtClean="0"/>
              <a:t>vymezení procesní situace (tj. popis okolností, které mají být posouzeny)</a:t>
            </a:r>
          </a:p>
          <a:p>
            <a:pPr lvl="1"/>
            <a:r>
              <a:rPr lang="cs-CZ" dirty="0" smtClean="0"/>
              <a:t>otázky k případu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582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procesní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Popisuje </a:t>
            </a:r>
            <a:r>
              <a:rPr lang="cs-CZ" dirty="0"/>
              <a:t>procesní </a:t>
            </a:r>
            <a:r>
              <a:rPr lang="cs-CZ" dirty="0" smtClean="0"/>
              <a:t>situaci</a:t>
            </a:r>
          </a:p>
          <a:p>
            <a:pPr lvl="1"/>
            <a:r>
              <a:rPr lang="cs-CZ" dirty="0" smtClean="0"/>
              <a:t>nejen </a:t>
            </a:r>
            <a:r>
              <a:rPr lang="cs-CZ" b="1" dirty="0"/>
              <a:t>staticky</a:t>
            </a:r>
            <a:r>
              <a:rPr lang="cs-CZ" dirty="0"/>
              <a:t>, ale </a:t>
            </a:r>
            <a:endParaRPr lang="cs-CZ" dirty="0" smtClean="0"/>
          </a:p>
          <a:p>
            <a:pPr lvl="1"/>
            <a:r>
              <a:rPr lang="cs-CZ" dirty="0" smtClean="0"/>
              <a:t>někdy </a:t>
            </a:r>
            <a:r>
              <a:rPr lang="cs-CZ" dirty="0"/>
              <a:t>také zahrnuje předchozí </a:t>
            </a:r>
            <a:r>
              <a:rPr lang="cs-CZ" b="1" dirty="0"/>
              <a:t>průběh </a:t>
            </a:r>
            <a:r>
              <a:rPr lang="cs-CZ" b="1" dirty="0" smtClean="0"/>
              <a:t>řízení </a:t>
            </a:r>
            <a:r>
              <a:rPr lang="cs-CZ" dirty="0" smtClean="0"/>
              <a:t>(správné určení fáze, v níž se řízení nachází, může mít značný vliv na řešení případu)</a:t>
            </a:r>
            <a:endParaRPr lang="cs-CZ" dirty="0"/>
          </a:p>
          <a:p>
            <a:r>
              <a:rPr lang="cs-CZ" dirty="0" smtClean="0"/>
              <a:t>Může </a:t>
            </a:r>
            <a:r>
              <a:rPr lang="cs-CZ" dirty="0"/>
              <a:t>být rovněž </a:t>
            </a:r>
            <a:r>
              <a:rPr lang="cs-CZ" dirty="0" smtClean="0"/>
              <a:t>formulov</a:t>
            </a:r>
            <a:r>
              <a:rPr lang="cs-CZ" dirty="0"/>
              <a:t>ána </a:t>
            </a:r>
            <a:r>
              <a:rPr lang="cs-CZ" dirty="0" smtClean="0"/>
              <a:t>prostřednictvím shodných či protichůdných </a:t>
            </a:r>
            <a:r>
              <a:rPr lang="cs-CZ" b="1" dirty="0" smtClean="0"/>
              <a:t>skutkových přednesů</a:t>
            </a:r>
            <a:r>
              <a:rPr lang="cs-CZ" dirty="0" smtClean="0"/>
              <a:t>, které strany k určité okolnosti činí</a:t>
            </a:r>
          </a:p>
          <a:p>
            <a:r>
              <a:rPr lang="cs-CZ" dirty="0" smtClean="0"/>
              <a:t>Řešitel musí být schopen identifikovat, co z poskytnutých informací je pro jeho posouzení </a:t>
            </a:r>
            <a:r>
              <a:rPr lang="cs-CZ" b="1" dirty="0" smtClean="0"/>
              <a:t>podstatné</a:t>
            </a:r>
          </a:p>
          <a:p>
            <a:r>
              <a:rPr lang="cs-CZ" dirty="0" smtClean="0"/>
              <a:t>Zadání si </a:t>
            </a:r>
            <a:r>
              <a:rPr lang="cs-CZ" b="1" dirty="0" smtClean="0"/>
              <a:t>nelze domýšlet </a:t>
            </a:r>
            <a:r>
              <a:rPr lang="cs-CZ" dirty="0" smtClean="0"/>
              <a:t>o další v něm neuvedené okolnosti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442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případu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Způsob formulace</a:t>
            </a:r>
          </a:p>
          <a:p>
            <a:pPr lvl="1"/>
            <a:r>
              <a:rPr lang="cs-CZ" b="1" dirty="0" smtClean="0"/>
              <a:t>několik</a:t>
            </a:r>
            <a:r>
              <a:rPr lang="cs-CZ" dirty="0" smtClean="0"/>
              <a:t> </a:t>
            </a:r>
            <a:r>
              <a:rPr lang="cs-CZ" b="1" dirty="0" smtClean="0"/>
              <a:t>konkrétních otázek </a:t>
            </a:r>
            <a:r>
              <a:rPr lang="cs-CZ" dirty="0" smtClean="0"/>
              <a:t>vztahujících se k případu</a:t>
            </a:r>
          </a:p>
          <a:p>
            <a:pPr lvl="1"/>
            <a:r>
              <a:rPr lang="cs-CZ" b="1" dirty="0" smtClean="0"/>
              <a:t>jedna obecná otázka </a:t>
            </a:r>
            <a:r>
              <a:rPr lang="cs-CZ" dirty="0" smtClean="0"/>
              <a:t>(např. poté, co bude v zadání vymezen obsah prvostupňového rozhodnutí a odvolání, bude otázka znít: posuďte, jak by měl o odvolání rozhodnout odvolací soud)</a:t>
            </a:r>
          </a:p>
          <a:p>
            <a:pPr lvl="1"/>
            <a:r>
              <a:rPr lang="cs-CZ" dirty="0" smtClean="0"/>
              <a:t>druhý způsob je výrazně náročnější</a:t>
            </a:r>
          </a:p>
          <a:p>
            <a:r>
              <a:rPr lang="cs-CZ" b="1" dirty="0" smtClean="0"/>
              <a:t>Vymezovací funkce otázek</a:t>
            </a:r>
          </a:p>
          <a:p>
            <a:pPr lvl="1"/>
            <a:r>
              <a:rPr lang="cs-CZ" dirty="0" smtClean="0"/>
              <a:t>vše, co je předmětem otázek, je nutno zodpovědět</a:t>
            </a:r>
          </a:p>
          <a:p>
            <a:pPr lvl="1"/>
            <a:r>
              <a:rPr lang="cs-CZ" dirty="0" smtClean="0"/>
              <a:t>je zbytečné a nesprávné odpovídat na něco, čeho se dotazy netýkají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169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řešení klauzurní práce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86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řešitele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Doporučuje se </a:t>
            </a:r>
            <a:r>
              <a:rPr lang="cs-CZ" b="1" dirty="0" smtClean="0"/>
              <a:t>nejprve si přečíst dotazy</a:t>
            </a:r>
            <a:r>
              <a:rPr lang="cs-CZ" dirty="0" smtClean="0"/>
              <a:t>, teprve potom vymezení procesní situace</a:t>
            </a:r>
          </a:p>
          <a:p>
            <a:r>
              <a:rPr lang="cs-CZ" dirty="0" smtClean="0"/>
              <a:t>Zadání je nutno přečíst </a:t>
            </a:r>
            <a:r>
              <a:rPr lang="cs-CZ" b="1" dirty="0" smtClean="0"/>
              <a:t>vícekrát</a:t>
            </a:r>
          </a:p>
          <a:p>
            <a:pPr lvl="1"/>
            <a:r>
              <a:rPr lang="cs-CZ" b="1" dirty="0" smtClean="0"/>
              <a:t>první čtení </a:t>
            </a:r>
            <a:r>
              <a:rPr lang="cs-CZ" dirty="0" smtClean="0"/>
              <a:t>je orientační; lze si při něm podtrhávat nebo poznamenávat heslovitě první dojmy, které řešitele napadly (např. podle které normy má být věc posouzena; v čem bude patrně spočívat problém apod.)</a:t>
            </a:r>
          </a:p>
          <a:p>
            <a:pPr lvl="1"/>
            <a:r>
              <a:rPr lang="cs-CZ" b="1" dirty="0" smtClean="0"/>
              <a:t>další (i několikrát opakované) čtení </a:t>
            </a:r>
            <a:r>
              <a:rPr lang="cs-CZ" dirty="0" smtClean="0"/>
              <a:t>již musí být podrobné, pozorné, důkladné a vést k jednoznačnému pochopení situace i otázek; bez toho nelze klauzuru úspěšně vyřešit (tj. identifikovat problém a právně jej posoudit)</a:t>
            </a:r>
          </a:p>
          <a:p>
            <a:pPr lvl="1"/>
            <a:r>
              <a:rPr lang="cs-CZ" dirty="0" smtClean="0"/>
              <a:t>doporučuje se zadání si </a:t>
            </a:r>
            <a:r>
              <a:rPr lang="cs-CZ" b="1" dirty="0" smtClean="0"/>
              <a:t>podtrhávat</a:t>
            </a:r>
            <a:r>
              <a:rPr lang="cs-CZ" dirty="0" smtClean="0"/>
              <a:t> a složitější situace nebo časovou osu si znázornit </a:t>
            </a:r>
            <a:r>
              <a:rPr lang="cs-CZ" b="1" dirty="0" smtClean="0"/>
              <a:t>graficky</a:t>
            </a:r>
          </a:p>
        </p:txBody>
      </p:sp>
    </p:spTree>
    <p:extLst>
      <p:ext uri="{BB962C8B-B14F-4D97-AF65-F5344CB8AC3E}">
        <p14:creationId xmlns:p14="http://schemas.microsoft.com/office/powerpoint/2010/main" val="4083642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řešitele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Řešení nelze nikdy psát ihned formou čistopisu</a:t>
            </a:r>
          </a:p>
          <a:p>
            <a:r>
              <a:rPr lang="cs-CZ" dirty="0" smtClean="0"/>
              <a:t>Nejprve je nutno vypracovat </a:t>
            </a:r>
            <a:r>
              <a:rPr lang="cs-CZ" b="1" dirty="0" smtClean="0"/>
              <a:t>osnovu</a:t>
            </a:r>
          </a:p>
          <a:p>
            <a:pPr lvl="1"/>
            <a:r>
              <a:rPr lang="cs-CZ" dirty="0" smtClean="0"/>
              <a:t>heslovitě</a:t>
            </a:r>
          </a:p>
          <a:p>
            <a:pPr lvl="1"/>
            <a:r>
              <a:rPr lang="cs-CZ" dirty="0" smtClean="0"/>
              <a:t>pomáhá utřídit si myšlenky a brání tomu, aby řešitel ve finální verzi na něco zapomněl či přehlédl</a:t>
            </a:r>
          </a:p>
          <a:p>
            <a:pPr lvl="1"/>
            <a:r>
              <a:rPr lang="cs-CZ" dirty="0" smtClean="0"/>
              <a:t>spolu s náčrty složitějších situací a časové osy je podkladem pro zpracování finální verze (čistopisu)</a:t>
            </a:r>
          </a:p>
          <a:p>
            <a:r>
              <a:rPr lang="cs-CZ" b="1" dirty="0" smtClean="0"/>
              <a:t>Finální verze (čistopis)</a:t>
            </a:r>
          </a:p>
          <a:p>
            <a:pPr lvl="1"/>
            <a:r>
              <a:rPr lang="cs-CZ" dirty="0" smtClean="0"/>
              <a:t>odpovídá na položené dotazy</a:t>
            </a:r>
          </a:p>
          <a:p>
            <a:pPr lvl="1"/>
            <a:r>
              <a:rPr lang="cs-CZ" dirty="0" smtClean="0"/>
              <a:t>před započetím psaní finální verze je nutno ještě jednou zvážit prozatímní pracovní závěry a popř. je přehodnotit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889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odpovídání na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Odpovědi by neměly být upovídané a zbytečně rozsáhlé; je nutno se vyjadřovat </a:t>
            </a:r>
            <a:r>
              <a:rPr lang="cs-CZ" b="1" dirty="0" smtClean="0"/>
              <a:t>jasně, výstižně, jednoduše </a:t>
            </a:r>
            <a:r>
              <a:rPr lang="cs-CZ" b="1" dirty="0"/>
              <a:t>a k věci</a:t>
            </a:r>
          </a:p>
          <a:p>
            <a:r>
              <a:rPr lang="cs-CZ" dirty="0" smtClean="0"/>
              <a:t>Existují </a:t>
            </a:r>
            <a:r>
              <a:rPr lang="cs-CZ" b="1" dirty="0" smtClean="0"/>
              <a:t>dva možné způsoby (styly)</a:t>
            </a:r>
            <a:r>
              <a:rPr lang="cs-CZ" dirty="0" smtClean="0"/>
              <a:t>, jak lze odpovědět na položené dotazy</a:t>
            </a:r>
          </a:p>
          <a:p>
            <a:pPr lvl="1"/>
            <a:r>
              <a:rPr lang="cs-CZ" dirty="0" smtClean="0"/>
              <a:t>posudkový styl</a:t>
            </a:r>
          </a:p>
          <a:p>
            <a:pPr lvl="1"/>
            <a:r>
              <a:rPr lang="cs-CZ" dirty="0" smtClean="0"/>
              <a:t>rozsudkový styl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370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a druhy klauzurních prací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415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Posudkový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Odpověď na každou otázku klauzurní práce musí vždy obsahovat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formulaci obecného právního pravidla </a:t>
            </a:r>
            <a:r>
              <a:rPr lang="cs-CZ" dirty="0" smtClean="0"/>
              <a:t>(zákonné skutkové podstaty), z nějž rovněž plynou obecně stanovené právní následky</a:t>
            </a:r>
          </a:p>
          <a:p>
            <a:pPr lvl="2"/>
            <a:r>
              <a:rPr lang="cs-CZ" dirty="0" smtClean="0"/>
              <a:t>nespočívá v prostém opsání konkrétního ustanovení zákona</a:t>
            </a:r>
          </a:p>
          <a:p>
            <a:pPr lvl="2"/>
            <a:r>
              <a:rPr lang="cs-CZ" dirty="0" smtClean="0"/>
              <a:t>součástí je rovněž definování pojmů, s nimiž obecné právní pravidlo pracuje (např. při otázce na osvobození od soudního poplatku by bylo zapotřebí definovat, co to jsou poměry účastníka odůvodňující osvobození a co se rozumí svévolným nebo zřejmě bezúspěšným uplatňováním nebo bráněním práva)</a:t>
            </a:r>
          </a:p>
          <a:p>
            <a:pPr lvl="1"/>
            <a:r>
              <a:rPr lang="cs-CZ" b="1" dirty="0" smtClean="0"/>
              <a:t>podřazení konkrétních okolností </a:t>
            </a:r>
            <a:r>
              <a:rPr lang="cs-CZ" dirty="0" smtClean="0"/>
              <a:t>tomuto obecnému právnímu pravidlu</a:t>
            </a:r>
          </a:p>
          <a:p>
            <a:pPr lvl="2"/>
            <a:r>
              <a:rPr lang="cs-CZ" dirty="0" smtClean="0"/>
              <a:t>individuální skutkový děj bude subsumován pod obecné právní pravidlo</a:t>
            </a:r>
          </a:p>
          <a:p>
            <a:pPr lvl="1"/>
            <a:r>
              <a:rPr lang="cs-CZ" b="1" dirty="0" smtClean="0"/>
              <a:t>vyvození právních následků </a:t>
            </a:r>
            <a:r>
              <a:rPr lang="cs-CZ" dirty="0" smtClean="0"/>
              <a:t>pro daný konkrétní případ</a:t>
            </a:r>
          </a:p>
        </p:txBody>
      </p:sp>
    </p:spTree>
    <p:extLst>
      <p:ext uri="{BB962C8B-B14F-4D97-AF65-F5344CB8AC3E}">
        <p14:creationId xmlns:p14="http://schemas.microsoft.com/office/powerpoint/2010/main" val="499100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Posudkový styl – příklad č. 1 (začátek)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Zadání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oud I. stupně v plném rozsahu vyhověl žalobě, kterou se žalobce domáhal zaplacení nedoplatku pojistného ve výši 1200 Kč s příslušenstvím. Žalovaná se proti rozsudku odvolala. Jak by měl o odvolání rozhodnout odvolací soud?</a:t>
            </a:r>
          </a:p>
          <a:p>
            <a:r>
              <a:rPr lang="cs-CZ" b="1" dirty="0" smtClean="0"/>
              <a:t>Obecné právní pravidlo</a:t>
            </a:r>
          </a:p>
          <a:p>
            <a:pPr lvl="1"/>
            <a:r>
              <a:rPr lang="cs-CZ" dirty="0" smtClean="0"/>
              <a:t>Krom rozsudku pro uznání a pro zmeškání není přípustné odvolání proti rozsudku, jímž bylo rozhodnuto o peněžitém plnění nepřevyšujícím 10 000 Kč. Pro posouzení této hranice je rozhodující jenom jistina, nikoliv příslušenství (§ 202 odst. 2 OSŘ). Je-li odvolání nepřípustné, bude odmítnuto dle § 218 písm. c) OSŘ.</a:t>
            </a:r>
          </a:p>
        </p:txBody>
      </p:sp>
    </p:spTree>
    <p:extLst>
      <p:ext uri="{BB962C8B-B14F-4D97-AF65-F5344CB8AC3E}">
        <p14:creationId xmlns:p14="http://schemas.microsoft.com/office/powerpoint/2010/main" val="1722064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Posudkový styl – příklad č. 1 (</a:t>
            </a:r>
            <a:r>
              <a:rPr lang="cs-CZ" dirty="0" smtClean="0"/>
              <a:t>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Podřazení konkrétních okolností pod obecné pravidlo</a:t>
            </a:r>
          </a:p>
          <a:p>
            <a:pPr lvl="1"/>
            <a:r>
              <a:rPr lang="cs-CZ" dirty="0"/>
              <a:t>Rozsudkem soudu I. stupně bylo rozhodnuto o žalobě na zaplacení částky 1200 Kč; výše příslušenství, která činila …, přitom není rozhodná. Tato částka je nižší než hranice deseti tisíc korun, stanovená v § 202 odst. 2 OSŘ. Vzhledem k tomu, že soud I. stupně nerozhodoval ani kontumačním rozsudkem, ani rozsudkem pro uznání, je odvolání nepřípustné.</a:t>
            </a:r>
          </a:p>
          <a:p>
            <a:r>
              <a:rPr lang="cs-CZ" b="1" dirty="0"/>
              <a:t>Závěr o právních následcích </a:t>
            </a:r>
            <a:r>
              <a:rPr lang="cs-CZ" dirty="0"/>
              <a:t>v konkrétním případě</a:t>
            </a:r>
          </a:p>
          <a:p>
            <a:pPr lvl="1"/>
            <a:r>
              <a:rPr lang="cs-CZ" dirty="0"/>
              <a:t>Odvolací soud odvolání jako nepřípustné odmítne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90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Posudkový styl – příklad č. </a:t>
            </a:r>
            <a:r>
              <a:rPr lang="cs-CZ" dirty="0" smtClean="0"/>
              <a:t>2 (začátek)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Zadání</a:t>
            </a:r>
          </a:p>
          <a:p>
            <a:pPr lvl="1"/>
            <a:r>
              <a:rPr lang="cs-CZ" dirty="0" smtClean="0"/>
              <a:t>Žalobce, domáhající se vrácení půjčky, požádal o osvobození od soudního poplatku. V prohlášení o majetkových poměrech uvedl, že jediným příjmem je starobní důchod ve výši 9500 Kč. Peníze sotva stačí na pokrytí léků, potravin, ošacení a nákladů na bydlení. Nemovitý ani žádný hodnotný movitý majetek nemá. Jak by měl soud o žádosti rozhodnout?</a:t>
            </a:r>
          </a:p>
          <a:p>
            <a:r>
              <a:rPr lang="cs-CZ" b="1" dirty="0"/>
              <a:t>Obecné právní </a:t>
            </a:r>
            <a:r>
              <a:rPr lang="cs-CZ" b="1" dirty="0" smtClean="0"/>
              <a:t>pravidlo</a:t>
            </a:r>
            <a:endParaRPr lang="cs-CZ" b="1" dirty="0"/>
          </a:p>
          <a:p>
            <a:pPr lvl="1"/>
            <a:r>
              <a:rPr lang="cs-CZ" dirty="0"/>
              <a:t>Účastníkovi </a:t>
            </a:r>
            <a:r>
              <a:rPr lang="cs-CZ" dirty="0" smtClean="0"/>
              <a:t>lze přiznat osvobození od soudních poplatků, pokud (1) to navrhne, (2) osvobození odůvodňují jeho poměry a (3) nejde o </a:t>
            </a:r>
            <a:r>
              <a:rPr lang="cs-CZ" dirty="0"/>
              <a:t>svévolné nebo zřejmě bezúspěšné uplatňování nebo bránění práva (§ </a:t>
            </a:r>
            <a:r>
              <a:rPr lang="cs-CZ" dirty="0" smtClean="0"/>
              <a:t>138 o. s. a.).</a:t>
            </a:r>
            <a:endParaRPr lang="cs-CZ" dirty="0"/>
          </a:p>
          <a:p>
            <a:pPr lvl="1"/>
            <a:r>
              <a:rPr lang="cs-CZ" dirty="0" smtClean="0"/>
              <a:t>Poměry </a:t>
            </a:r>
            <a:r>
              <a:rPr lang="cs-CZ" dirty="0"/>
              <a:t>účastníka odůvodňující osvobození se odvíjí od měsíčního příjmu účastníka a jeho majetku.</a:t>
            </a:r>
          </a:p>
          <a:p>
            <a:pPr lvl="1"/>
            <a:r>
              <a:rPr lang="cs-CZ" dirty="0"/>
              <a:t>Bezúspěšné uplatňovaní práva je takové uplatnění práva, kdy  ze samotných údajů (tvrzení) účastníka, z toho, co je soudu známo z obsahu spisu, z jiné úřední činnosti nebo z toho, co je obecně známo, bez dalšího nepochybné, že požadavku účastníka nemůže být </a:t>
            </a:r>
            <a:r>
              <a:rPr lang="cs-CZ" dirty="0" smtClean="0"/>
              <a:t>vyhověno.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967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Posudkový styl – příklad č. 2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Podřazení konkrétních okolností pod obecné pravidlo</a:t>
            </a:r>
          </a:p>
          <a:p>
            <a:pPr lvl="1"/>
            <a:r>
              <a:rPr lang="cs-CZ" dirty="0" smtClean="0"/>
              <a:t>Účastník </a:t>
            </a:r>
            <a:r>
              <a:rPr lang="cs-CZ" dirty="0"/>
              <a:t>v řešené věci doložil, že měsíčně pobírá </a:t>
            </a:r>
            <a:r>
              <a:rPr lang="cs-CZ" dirty="0" smtClean="0"/>
              <a:t>9500 Kč, a nemá žádný hodnotný movitý ani nemovitý majetek. Jeho majetkové poměry tedy neumožňují, aby ze svého nesl náklady spojené se soudním poplatkem. Z práva na spravedlivý proces přitom plyne, že nedostatečné majetkové poměry nesmí být nikdy překážkou přístupu k soudu.</a:t>
            </a:r>
          </a:p>
          <a:p>
            <a:pPr lvl="1"/>
            <a:r>
              <a:rPr lang="cs-CZ" dirty="0" smtClean="0"/>
              <a:t>Žalobce se domáhá zaplacení </a:t>
            </a:r>
            <a:r>
              <a:rPr lang="cs-CZ" dirty="0"/>
              <a:t>peněžité částky z titulu smlouvy o </a:t>
            </a:r>
            <a:r>
              <a:rPr lang="cs-CZ" dirty="0" smtClean="0"/>
              <a:t>půjčce. Nelze proto tvrdit, že by taková žaloba byla bez dalšího nepochybně neúspěšná; z tohoto důvodu </a:t>
            </a:r>
            <a:r>
              <a:rPr lang="cs-CZ" dirty="0"/>
              <a:t>v řešené věci o </a:t>
            </a:r>
            <a:r>
              <a:rPr lang="cs-CZ" dirty="0" smtClean="0"/>
              <a:t>zřejmě bezúspěšné </a:t>
            </a:r>
            <a:r>
              <a:rPr lang="cs-CZ" dirty="0"/>
              <a:t>uplatňování </a:t>
            </a:r>
            <a:r>
              <a:rPr lang="cs-CZ" dirty="0" smtClean="0"/>
              <a:t>práva nejde</a:t>
            </a:r>
            <a:r>
              <a:rPr lang="cs-CZ" dirty="0"/>
              <a:t>. </a:t>
            </a:r>
          </a:p>
          <a:p>
            <a:pPr lvl="1"/>
            <a:r>
              <a:rPr lang="cs-CZ" dirty="0" smtClean="0"/>
              <a:t>Žalobce o osvobození požádal.</a:t>
            </a:r>
          </a:p>
          <a:p>
            <a:pPr lvl="1"/>
            <a:r>
              <a:rPr lang="cs-CZ" dirty="0" smtClean="0"/>
              <a:t>Z uvedeného je zřejmé, že všechny zákonem stanovené předpoklady osvobození od soudního poplatku jsou splněny.</a:t>
            </a:r>
            <a:endParaRPr lang="cs-CZ" dirty="0"/>
          </a:p>
          <a:p>
            <a:r>
              <a:rPr lang="cs-CZ" b="1" dirty="0"/>
              <a:t>Závěr o právních následcích </a:t>
            </a:r>
            <a:r>
              <a:rPr lang="cs-CZ" dirty="0"/>
              <a:t>v konkrétním případě</a:t>
            </a:r>
          </a:p>
          <a:p>
            <a:pPr lvl="1"/>
            <a:r>
              <a:rPr lang="cs-CZ" dirty="0" smtClean="0"/>
              <a:t>Předseda </a:t>
            </a:r>
            <a:r>
              <a:rPr lang="cs-CZ" dirty="0"/>
              <a:t>senátu usnesením účastníka od soudních poplatků osvobodí.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760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Rozsudkový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rozsudkový styl je </a:t>
            </a:r>
            <a:r>
              <a:rPr lang="cs-CZ" b="1" dirty="0" smtClean="0"/>
              <a:t>v porovnání s posudkovým stylem </a:t>
            </a:r>
            <a:r>
              <a:rPr lang="cs-CZ" dirty="0" smtClean="0"/>
              <a:t>charakteristický</a:t>
            </a:r>
            <a:r>
              <a:rPr lang="cs-CZ" b="1" dirty="0" smtClean="0"/>
              <a:t> obrácený postup</a:t>
            </a:r>
          </a:p>
          <a:p>
            <a:pPr lvl="1"/>
            <a:r>
              <a:rPr lang="cs-CZ" dirty="0" smtClean="0"/>
              <a:t>na začátku se uvede učiněný právní závěr</a:t>
            </a:r>
          </a:p>
          <a:p>
            <a:pPr lvl="1"/>
            <a:r>
              <a:rPr lang="cs-CZ" dirty="0" smtClean="0"/>
              <a:t>každá další následující věta musí plně odůvodňovat větu předcházející; viz tzv. „neboť-test“:</a:t>
            </a:r>
          </a:p>
          <a:p>
            <a:pPr lvl="2"/>
            <a:r>
              <a:rPr lang="cs-CZ" dirty="0" smtClean="0"/>
              <a:t>Žaloba je důvodná.</a:t>
            </a:r>
          </a:p>
          <a:p>
            <a:pPr lvl="3"/>
            <a:r>
              <a:rPr lang="cs-CZ" dirty="0" smtClean="0"/>
              <a:t>(neboť) Žalobce má vůči žalovanému nárok na zaplacení kupní ceny ve výši…</a:t>
            </a:r>
          </a:p>
          <a:p>
            <a:pPr lvl="4"/>
            <a:r>
              <a:rPr lang="cs-CZ" dirty="0"/>
              <a:t>(</a:t>
            </a:r>
            <a:r>
              <a:rPr lang="cs-CZ" dirty="0" smtClean="0"/>
              <a:t>neboť) Mezi žalobcem a žalovaným byla uzavřena dne … kupní smlouva.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8533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Rozsudkový styl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Zadání</a:t>
            </a:r>
          </a:p>
          <a:p>
            <a:pPr lvl="1"/>
            <a:r>
              <a:rPr lang="cs-CZ" dirty="0" smtClean="0"/>
              <a:t>stejné jako u příkladu na posudkový styl</a:t>
            </a:r>
          </a:p>
          <a:p>
            <a:r>
              <a:rPr lang="cs-CZ" b="1" dirty="0" smtClean="0"/>
              <a:t>Aplikace rozsudkového stylu na zadání</a:t>
            </a:r>
          </a:p>
          <a:p>
            <a:pPr lvl="1"/>
            <a:r>
              <a:rPr lang="cs-CZ" dirty="0" smtClean="0"/>
              <a:t>Odvolání žalované se odmítá [§ 218 písm. b) OSŘ]. Důvodem odmítnutí odvolání je jeho nepřípustnost dle § 202 odst. 2 OSŘ. Podle tohoto ustanovení je nepřípustné odvolání proti rozsudku, kterým bylo rozhodnuto o peněžitém plnění nepřevyšujícím 10 000 Kč (k příslušenství se nepřihlíží), nejde-li o rozsudek pro uznání nebo pro zmeškání. Výše peněžitého plnění, o němž bylo rozhodováno v I. stupni, činí 1200 Kč, a je tedy nižší než zákonem stanovená hranice. Jelikož nebylo rozhodnuto rozsudkem pro uznání ani pro zmeškání, je odvolání žalované podle tohoto ustanovení nepřípustné.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414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zadání klauzurní práce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55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-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Okresní soud v Uherském Hradišti rozsudkem ze dne 6. 8. 2015, čj. 30 C 613/2012-155, vyhověl žalobě ze dne 2. 4. 2012 a uložil žalovanému povinnost nahradit žalobci škodu, neboť dospěl k závěru, že v souladu s § 420 o. z. z roku 1964 jsou splněny všechny předpoklady, tj. je zde protiprávní úkon žalovaného (spočívající v tom, že v roce 2005 vykácel stromy rostoucí na jeho pozemku), škoda a příčinná souvislost mezi nimi, a žalovaný netvrdil ani neprokazoval, že škodu nezavinil. K poučení o povinnosti žalovaného tvrdit a prokazovat neexistenci zavinění soud nepřistoupil, neboť žalovaný byl zastoupen advokátem, což je k ochraně jeho práv v procesu dostatečné. Rozsudek byl žalovanému doručen v pátek 28. 8. 2015.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194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– pokračování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Žalovaný se proti rozsudku odvolal. Odvolání podal v pondělí dne 14. 9. 2015, a to nikoliv u Okresního soudu v Uherském Hradišti, ale u Krajského soudu v Brně – pobočka ve Zlíně; krajský soud doručil odvolání soudu I. stupně dne 22. 9. 2015. Žalovaný v odvolání dovozoval, že břemeno tvrzení a důkazní ohledně existence zavinění měl nést žalobce; jde jednak o skutečnosti, které vyznívají v jeho prospěch, a jednak žalovaný nemůže dokazovat něco, co neexistuje (tj. že škodu nezavinil). Rozhodnutí soudu tak spočívá na neúplně zjištěném skutkovém stavu. V každém případě jej však soud I. stupně měl o povinnosti tvrzení a důkazní poučit. Žalovaný rovněž v odvolání namítl, že nárok žalobce je již promlčen. Námitku promlčení neuplatnil v prvním stupni proto, že jej o tom soud nepoučil; i v tom spatřoval vadu řízení. Žalovaný proto navrhl, aby odvolací soud prvostupňové rozhodnutí zrušil a věc mu vrátil k dalšímu 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173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klauzurní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Písemná práce, v jejímž rámci student odpovídá určitým stanoveným </a:t>
            </a:r>
            <a:r>
              <a:rPr lang="cs-CZ" b="1" dirty="0" smtClean="0"/>
              <a:t>postupem </a:t>
            </a:r>
            <a:r>
              <a:rPr lang="cs-CZ" dirty="0" smtClean="0"/>
              <a:t>(posudkovým nebo rozsudkovým stylem) na položené </a:t>
            </a:r>
            <a:r>
              <a:rPr lang="cs-CZ" b="1" dirty="0" smtClean="0"/>
              <a:t>dotazy</a:t>
            </a:r>
          </a:p>
          <a:p>
            <a:r>
              <a:rPr lang="cs-CZ" b="1" dirty="0" smtClean="0"/>
              <a:t>Podle zadání </a:t>
            </a:r>
            <a:r>
              <a:rPr lang="cs-CZ" dirty="0" smtClean="0"/>
              <a:t>lze rozlišovat </a:t>
            </a:r>
            <a:r>
              <a:rPr lang="cs-CZ" b="1" dirty="0" smtClean="0"/>
              <a:t>dvě varianty </a:t>
            </a:r>
            <a:r>
              <a:rPr lang="cs-CZ" dirty="0" smtClean="0"/>
              <a:t>klauzur: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řípadová</a:t>
            </a:r>
            <a:r>
              <a:rPr lang="cs-CZ" dirty="0" smtClean="0"/>
              <a:t> klauzura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lauzura zaměřená na určité právní oblasti či problémy, tj. „</a:t>
            </a:r>
            <a:r>
              <a:rPr lang="cs-CZ" b="1" dirty="0" smtClean="0"/>
              <a:t>abstraktní</a:t>
            </a:r>
            <a:r>
              <a:rPr lang="cs-CZ" dirty="0" smtClean="0"/>
              <a:t>“ klauzura</a:t>
            </a:r>
          </a:p>
        </p:txBody>
      </p:sp>
    </p:spTree>
    <p:extLst>
      <p:ext uri="{BB962C8B-B14F-4D97-AF65-F5344CB8AC3E}">
        <p14:creationId xmlns:p14="http://schemas.microsoft.com/office/powerpoint/2010/main" val="944805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– pokračování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Žalobce ve svém vyjádření označil odvolání za opožděné, neboť žalobce jej v odvolací lhůtě nepodal u soudu I. stupně. I kdyby snad odvolací soud zmeškání žalovaného prominul, označil žalobce námitky za nesprávné, neboť soud nemůže účastníky poučovat ani o námitce promlčení, ani o důkazním břemenu či břemenu tvrzení. Krom toho námitku promlčení měl žalovaný uplatnit už v řízení v prvním stupni; v odvolacím řízení jde o nepřípustnou novotu. Z těchto důvodů žalobce navrhl, aby odvolací soud prvoinstanční rozsudek potvrdil.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689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-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Otázky: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Posuďte</a:t>
            </a:r>
            <a:r>
              <a:rPr lang="cs-CZ" dirty="0"/>
              <a:t>, zda je odvolání včasné. Uveďte, jaké jsou následky opožděného podání odvolání.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dirty="0"/>
              <a:t>právní názor žalovaného ohledně rozložení uvedených procesních břemen správný?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 </a:t>
            </a:r>
            <a:r>
              <a:rPr lang="cs-CZ" dirty="0"/>
              <a:t>soud povinen účastníky poučovat o břemenu důkazním a břemenu tvrzení, a o možnosti uplatnit námitku promlčení? Dospějete-li k závěru, že soud má o těchto otázkách (či o některých z nich) poučovat, posuďte, zda se liší nějak poučovací povinnost soudu ohledně těchto otázek podle toho, zda je účastník zastoupen advokátem.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Mohl </a:t>
            </a:r>
            <a:r>
              <a:rPr lang="cs-CZ" dirty="0"/>
              <a:t>žalovaný uplatnit námitku promlčení až v odvolacím řízení?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 </a:t>
            </a:r>
            <a:r>
              <a:rPr lang="cs-CZ" dirty="0"/>
              <a:t>by měl odvolací soud o odvolání rozhodnout</a:t>
            </a:r>
            <a:r>
              <a:rPr lang="cs-CZ" dirty="0" smtClean="0"/>
              <a:t>?</a:t>
            </a:r>
            <a:endParaRPr lang="cs-CZ" dirty="0"/>
          </a:p>
          <a:p>
            <a:r>
              <a:rPr lang="cs-CZ" dirty="0"/>
              <a:t>Při odpovídání těchto otázek využívejte posudkového stylu a při formulaci obecného právního pravidla nezapomeňte uvést, z jakých právních pramenů je čerpáte.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518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a „abstraktní“ klauzura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Případová klauzura</a:t>
            </a:r>
          </a:p>
          <a:p>
            <a:pPr lvl="1"/>
            <a:r>
              <a:rPr lang="cs-CZ" dirty="0" smtClean="0"/>
              <a:t>na </a:t>
            </a:r>
            <a:r>
              <a:rPr lang="cs-CZ" dirty="0"/>
              <a:t>základě zadaného konkrétního skutkového stavu musí řešitel zodpovědět stanoveným postupem položené dotazy </a:t>
            </a:r>
            <a:r>
              <a:rPr lang="cs-CZ" dirty="0" smtClean="0"/>
              <a:t>vztahující </a:t>
            </a:r>
            <a:r>
              <a:rPr lang="cs-CZ" dirty="0"/>
              <a:t>se k případu</a:t>
            </a:r>
          </a:p>
          <a:p>
            <a:r>
              <a:rPr lang="cs-CZ" b="1" dirty="0"/>
              <a:t>„Abstraktní“ klauzura</a:t>
            </a:r>
          </a:p>
          <a:p>
            <a:pPr lvl="1"/>
            <a:r>
              <a:rPr lang="cs-CZ" dirty="0"/>
              <a:t>je zaměřena na určité právní oblasti (problémy)</a:t>
            </a:r>
          </a:p>
          <a:p>
            <a:pPr lvl="1"/>
            <a:r>
              <a:rPr lang="cs-CZ" dirty="0"/>
              <a:t>položené otázky mají abstraktní povahu, tj. nevycházejí z konkrétního případu</a:t>
            </a:r>
          </a:p>
          <a:p>
            <a:pPr lvl="1"/>
            <a:r>
              <a:rPr lang="cs-CZ" dirty="0"/>
              <a:t>např.: Za jakých předpokladů může soud rozhodnout rozsudkem pro zmeškání?</a:t>
            </a:r>
          </a:p>
          <a:p>
            <a:r>
              <a:rPr lang="cs-CZ" dirty="0"/>
              <a:t>Pro civilní proces jsou typické případové klauzury; další výklad se týká jenom jich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517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</a:t>
            </a:r>
            <a:r>
              <a:rPr lang="cs-CZ" dirty="0"/>
              <a:t>klauzurních prací z civilního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Podle hlediska, z nějž má být procesní situace posouzena</a:t>
            </a:r>
          </a:p>
          <a:p>
            <a:pPr lvl="1"/>
            <a:r>
              <a:rPr lang="cs-CZ" dirty="0" smtClean="0"/>
              <a:t>soudcovská klauzura</a:t>
            </a:r>
          </a:p>
          <a:p>
            <a:pPr lvl="1"/>
            <a:r>
              <a:rPr lang="cs-CZ" dirty="0" smtClean="0"/>
              <a:t>advokátská klauzura</a:t>
            </a:r>
          </a:p>
          <a:p>
            <a:pPr lvl="1"/>
            <a:r>
              <a:rPr lang="cs-CZ" dirty="0" smtClean="0"/>
              <a:t>klauzura zaměřená na posouzení právní situace</a:t>
            </a:r>
          </a:p>
          <a:p>
            <a:r>
              <a:rPr lang="cs-CZ" b="1" dirty="0" smtClean="0"/>
              <a:t>Podle fáze, v níž se řízení nachází</a:t>
            </a:r>
          </a:p>
          <a:p>
            <a:pPr lvl="1"/>
            <a:r>
              <a:rPr lang="cs-CZ" dirty="0" smtClean="0"/>
              <a:t>prvostupňové klauzury</a:t>
            </a:r>
          </a:p>
          <a:p>
            <a:pPr lvl="1"/>
            <a:r>
              <a:rPr lang="cs-CZ" dirty="0" smtClean="0"/>
              <a:t>klauzury týkající se opravných prostředků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1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Soudcovská klauzura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je posuzováno </a:t>
            </a:r>
            <a:r>
              <a:rPr lang="cs-CZ" b="1" dirty="0" smtClean="0"/>
              <a:t>z pozice soudce</a:t>
            </a:r>
          </a:p>
          <a:p>
            <a:pPr lvl="1"/>
            <a:r>
              <a:rPr lang="cs-CZ" dirty="0" smtClean="0"/>
              <a:t>tj. jak by měl soud rozhodnout?</a:t>
            </a:r>
          </a:p>
          <a:p>
            <a:r>
              <a:rPr lang="cs-CZ" dirty="0" smtClean="0"/>
              <a:t>Řešitel musí vždy zvážit</a:t>
            </a:r>
          </a:p>
          <a:p>
            <a:pPr lvl="1"/>
            <a:r>
              <a:rPr lang="cs-CZ" dirty="0" smtClean="0"/>
              <a:t>o jakém návrhu má soud rozhodovat (o žalobě, návrhu na nařízení předběžného opatření, návrhu na přistoupení dalšího účastníka atd.)</a:t>
            </a:r>
          </a:p>
          <a:p>
            <a:pPr lvl="1"/>
            <a:r>
              <a:rPr lang="cs-CZ" dirty="0" smtClean="0"/>
              <a:t>zda je takový návrh přípustný</a:t>
            </a:r>
          </a:p>
          <a:p>
            <a:pPr lvl="1"/>
            <a:r>
              <a:rPr lang="cs-CZ" dirty="0" smtClean="0"/>
              <a:t>a je-li přípustný, zda je také důvodný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768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Advokátská klauzura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Zadání je posuzováno </a:t>
            </a:r>
            <a:r>
              <a:rPr lang="cs-CZ" b="1" dirty="0" smtClean="0"/>
              <a:t>z pohledu advokáta</a:t>
            </a:r>
            <a:r>
              <a:rPr lang="cs-CZ" dirty="0" smtClean="0"/>
              <a:t>, který je s případem obeznámen:</a:t>
            </a:r>
          </a:p>
          <a:p>
            <a:pPr lvl="1"/>
            <a:r>
              <a:rPr lang="cs-CZ" dirty="0" smtClean="0"/>
              <a:t>tj. co by měl advokát straně poradit?</a:t>
            </a:r>
          </a:p>
          <a:p>
            <a:r>
              <a:rPr lang="cs-CZ" dirty="0" smtClean="0"/>
              <a:t>Hodí se spíše pro </a:t>
            </a:r>
            <a:r>
              <a:rPr lang="cs-CZ" b="1" dirty="0" smtClean="0"/>
              <a:t>hmotněprávní klauzury</a:t>
            </a:r>
            <a:r>
              <a:rPr lang="cs-CZ" dirty="0" smtClean="0"/>
              <a:t>, neboť posouzení se zásadně děje v těchto dvou krocích:</a:t>
            </a:r>
          </a:p>
          <a:p>
            <a:pPr lvl="1"/>
            <a:r>
              <a:rPr lang="cs-CZ" dirty="0" smtClean="0"/>
              <a:t>nejprve zvážení, jaký nárok plyne z hmotného práva</a:t>
            </a:r>
          </a:p>
          <a:p>
            <a:pPr lvl="1"/>
            <a:r>
              <a:rPr lang="cs-CZ" dirty="0" smtClean="0"/>
              <a:t>teprve poté volba odpovídajícího procesního postupu (zda žalovat na plnění nebo určení, jak formulovat žalobní petit, zda navrhnout předběžné opatření apod.)</a:t>
            </a:r>
          </a:p>
        </p:txBody>
      </p:sp>
    </p:spTree>
    <p:extLst>
      <p:ext uri="{BB962C8B-B14F-4D97-AF65-F5344CB8AC3E}">
        <p14:creationId xmlns:p14="http://schemas.microsoft.com/office/powerpoint/2010/main" val="2401678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Advokátská klauzura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procesní témata lze </a:t>
            </a:r>
            <a:r>
              <a:rPr lang="cs-CZ" dirty="0" smtClean="0"/>
              <a:t>advokátské klauzury využít </a:t>
            </a:r>
            <a:r>
              <a:rPr lang="cs-CZ" dirty="0"/>
              <a:t>např. tehdy, jsou-li zaměřeny na </a:t>
            </a:r>
            <a:r>
              <a:rPr lang="cs-CZ" b="1" dirty="0"/>
              <a:t>opravné prostředky</a:t>
            </a:r>
          </a:p>
          <a:p>
            <a:pPr lvl="1"/>
            <a:r>
              <a:rPr lang="cs-CZ" dirty="0"/>
              <a:t>např. bude předestřen obsah prvostupňového rozhodnutí a úkolem řešitele bude posoudit, jaký opravný prostředek by podal, jak by jej odůvodnil a čeho by se jím </a:t>
            </a:r>
            <a:r>
              <a:rPr lang="cs-CZ" dirty="0" smtClean="0"/>
              <a:t>domáhal</a:t>
            </a:r>
          </a:p>
          <a:p>
            <a:pPr lvl="1"/>
            <a:r>
              <a:rPr lang="cs-CZ" dirty="0" smtClean="0"/>
              <a:t>sled otázek je v tomto případě opačný:</a:t>
            </a:r>
          </a:p>
          <a:p>
            <a:pPr lvl="2"/>
            <a:r>
              <a:rPr lang="cs-CZ" dirty="0" smtClean="0"/>
              <a:t>nejprve přípustnost opravného prostředku</a:t>
            </a:r>
          </a:p>
          <a:p>
            <a:pPr lvl="2"/>
            <a:r>
              <a:rPr lang="cs-CZ" dirty="0" smtClean="0"/>
              <a:t>poté jeho důvodnost (ta může být dána nejen hmotným právem, ale i právem procesním, jako např. vady řízení či zmatečnosti)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367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</a:t>
            </a:r>
            <a:r>
              <a:rPr lang="pt-BR" dirty="0" smtClean="0"/>
              <a:t>lauzura </a:t>
            </a:r>
            <a:r>
              <a:rPr lang="pt-BR" dirty="0"/>
              <a:t>zaměřená na posouzení právní </a:t>
            </a:r>
            <a:r>
              <a:rPr lang="pt-BR" dirty="0" smtClean="0"/>
              <a:t>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Zadání je nutno posoudit </a:t>
            </a:r>
            <a:r>
              <a:rPr lang="cs-CZ" b="1" dirty="0" smtClean="0"/>
              <a:t>z hlediska právní situace všech subjektů</a:t>
            </a:r>
          </a:p>
          <a:p>
            <a:r>
              <a:rPr lang="cs-CZ" dirty="0" smtClean="0"/>
              <a:t>Procesní situaci je tedy nutno posoudit kupř. z pohledu</a:t>
            </a:r>
          </a:p>
          <a:p>
            <a:pPr lvl="1"/>
            <a:r>
              <a:rPr lang="cs-CZ" dirty="0" smtClean="0"/>
              <a:t>soudu</a:t>
            </a:r>
          </a:p>
          <a:p>
            <a:pPr lvl="1"/>
            <a:r>
              <a:rPr lang="cs-CZ" dirty="0" smtClean="0"/>
              <a:t>žalobce</a:t>
            </a:r>
          </a:p>
          <a:p>
            <a:pPr lvl="1"/>
            <a:r>
              <a:rPr lang="cs-CZ" dirty="0" smtClean="0"/>
              <a:t>žalovaného</a:t>
            </a:r>
          </a:p>
          <a:p>
            <a:pPr lvl="1"/>
            <a:r>
              <a:rPr lang="cs-CZ" dirty="0" smtClean="0"/>
              <a:t>třetích osob, účastní-li se řízení atd.</a:t>
            </a:r>
          </a:p>
          <a:p>
            <a:r>
              <a:rPr lang="cs-CZ" dirty="0" smtClean="0"/>
              <a:t>Řešení pak musí rozebrat </a:t>
            </a:r>
            <a:r>
              <a:rPr lang="cs-CZ" b="1" dirty="0" smtClean="0"/>
              <a:t>možnosti dalšího postupu </a:t>
            </a:r>
            <a:r>
              <a:rPr lang="cs-CZ" dirty="0" smtClean="0"/>
              <a:t>ohledně všech subjektů (co by učinil soud, jak by na to reagovali účastníci atd.)</a:t>
            </a:r>
          </a:p>
          <a:p>
            <a:r>
              <a:rPr lang="cs-CZ" dirty="0" smtClean="0"/>
              <a:t>Jde o mimořádně obtížný druh klauzurní práce</a:t>
            </a:r>
          </a:p>
          <a:p>
            <a:pPr lvl="1"/>
            <a:r>
              <a:rPr lang="cs-CZ" dirty="0" smtClean="0"/>
              <a:t>otázky jsou otevřenější a neplní vymezovací funkci</a:t>
            </a:r>
          </a:p>
          <a:p>
            <a:pPr lvl="1"/>
            <a:r>
              <a:rPr lang="cs-CZ" dirty="0" smtClean="0"/>
              <a:t>nutnost zohlednit možný vývoj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8105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843</TotalTime>
  <Words>2448</Words>
  <Application>Microsoft Office PowerPoint</Application>
  <PresentationFormat>Širokoúhlá obrazovka</PresentationFormat>
  <Paragraphs>166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Century Gothic</vt:lpstr>
      <vt:lpstr>Wingdings 3</vt:lpstr>
      <vt:lpstr>Ion</vt:lpstr>
      <vt:lpstr>Klauzurní práce z civilního práva procesního</vt:lpstr>
      <vt:lpstr>Pojem a druhy klauzurních prací</vt:lpstr>
      <vt:lpstr>Pojem klauzurní práce</vt:lpstr>
      <vt:lpstr>Případová a „abstraktní“ klauzura</vt:lpstr>
      <vt:lpstr>Třídění klauzurních prací z civilního procesu</vt:lpstr>
      <vt:lpstr>Soudcovská klauzura</vt:lpstr>
      <vt:lpstr>Advokátská klauzura I.</vt:lpstr>
      <vt:lpstr>Advokátská klauzura II.</vt:lpstr>
      <vt:lpstr>Klauzura zaměřená na posouzení právní situace</vt:lpstr>
      <vt:lpstr>Prvostupňové klauzury</vt:lpstr>
      <vt:lpstr>Klauzury zaměřené na opravné prostředky</vt:lpstr>
      <vt:lpstr>Zadání klauzurní práce</vt:lpstr>
      <vt:lpstr>Zadání klauzurní práce</vt:lpstr>
      <vt:lpstr>Vymezení procesní situace</vt:lpstr>
      <vt:lpstr>Otázky k případu</vt:lpstr>
      <vt:lpstr>Způsob řešení klauzurní práce</vt:lpstr>
      <vt:lpstr>Postup řešitele I.</vt:lpstr>
      <vt:lpstr>Postup řešitele II.</vt:lpstr>
      <vt:lpstr>Způsob odpovídání na otázky</vt:lpstr>
      <vt:lpstr>Posudkový styl</vt:lpstr>
      <vt:lpstr>Posudkový styl – příklad č. 1 (začátek)</vt:lpstr>
      <vt:lpstr>Posudkový styl – příklad č. 1 (pokračování)</vt:lpstr>
      <vt:lpstr>Posudkový styl – příklad č. 2 (začátek)</vt:lpstr>
      <vt:lpstr>Posudkový styl – příklad č. 2 (pokračování)</vt:lpstr>
      <vt:lpstr>Rozsudkový styl</vt:lpstr>
      <vt:lpstr>Rozsudkový styl - příklad</vt:lpstr>
      <vt:lpstr>Příklad zadání klauzurní práce</vt:lpstr>
      <vt:lpstr>Zadání - úvod</vt:lpstr>
      <vt:lpstr>Zadání – pokračování I.</vt:lpstr>
      <vt:lpstr>Zadání – pokračování II.</vt:lpstr>
      <vt:lpstr>Zadání - otázky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Klauzurní práce z civilního práva procesního</dc:title>
  <dc:creator>JUDr. Petr Lavický, Ph.D.</dc:creator>
  <cp:lastModifiedBy>Petr Lavický</cp:lastModifiedBy>
  <cp:revision>48</cp:revision>
  <dcterms:created xsi:type="dcterms:W3CDTF">2015-09-23T09:21:49Z</dcterms:created>
  <dcterms:modified xsi:type="dcterms:W3CDTF">2016-02-04T08:01:11Z</dcterms:modified>
</cp:coreProperties>
</file>