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  <p:sldMasterId id="2147483653" r:id="rId2"/>
  </p:sldMasterIdLst>
  <p:notesMasterIdLst>
    <p:notesMasterId r:id="rId38"/>
  </p:notesMasterIdLst>
  <p:handoutMasterIdLst>
    <p:handoutMasterId r:id="rId39"/>
  </p:handoutMasterIdLst>
  <p:sldIdLst>
    <p:sldId id="309" r:id="rId3"/>
    <p:sldId id="312" r:id="rId4"/>
    <p:sldId id="361" r:id="rId5"/>
    <p:sldId id="362" r:id="rId6"/>
    <p:sldId id="363" r:id="rId7"/>
    <p:sldId id="365" r:id="rId8"/>
    <p:sldId id="366" r:id="rId9"/>
    <p:sldId id="367" r:id="rId10"/>
    <p:sldId id="368" r:id="rId11"/>
    <p:sldId id="390" r:id="rId12"/>
    <p:sldId id="371" r:id="rId13"/>
    <p:sldId id="369" r:id="rId14"/>
    <p:sldId id="375" r:id="rId15"/>
    <p:sldId id="376" r:id="rId16"/>
    <p:sldId id="377" r:id="rId17"/>
    <p:sldId id="378" r:id="rId18"/>
    <p:sldId id="379" r:id="rId19"/>
    <p:sldId id="380" r:id="rId20"/>
    <p:sldId id="381" r:id="rId21"/>
    <p:sldId id="385" r:id="rId22"/>
    <p:sldId id="386" r:id="rId23"/>
    <p:sldId id="387" r:id="rId24"/>
    <p:sldId id="388" r:id="rId25"/>
    <p:sldId id="372" r:id="rId26"/>
    <p:sldId id="316" r:id="rId27"/>
    <p:sldId id="317" r:id="rId28"/>
    <p:sldId id="318" r:id="rId29"/>
    <p:sldId id="319" r:id="rId30"/>
    <p:sldId id="320" r:id="rId31"/>
    <p:sldId id="374" r:id="rId32"/>
    <p:sldId id="373" r:id="rId33"/>
    <p:sldId id="326" r:id="rId34"/>
    <p:sldId id="327" r:id="rId35"/>
    <p:sldId id="328" r:id="rId36"/>
    <p:sldId id="383" r:id="rId37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D5BD"/>
    <a:srgbClr val="E7C99D"/>
    <a:srgbClr val="80379B"/>
    <a:srgbClr val="A9AAAE"/>
    <a:srgbClr val="68676C"/>
    <a:srgbClr val="DFE1E2"/>
    <a:srgbClr val="F6F6F7"/>
    <a:srgbClr val="DFE0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97" autoAdjust="0"/>
    <p:restoredTop sz="94747" autoAdjust="0"/>
  </p:normalViewPr>
  <p:slideViewPr>
    <p:cSldViewPr>
      <p:cViewPr varScale="1">
        <p:scale>
          <a:sx n="63" d="100"/>
          <a:sy n="63" d="100"/>
        </p:scale>
        <p:origin x="1332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>
            <a:extLst>
              <a:ext uri="{FF2B5EF4-FFF2-40B4-BE49-F238E27FC236}">
                <a16:creationId xmlns:a16="http://schemas.microsoft.com/office/drawing/2014/main" id="{71396A32-8E6A-4CC2-9462-C03F129D994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38595" name="Rectangle 3">
            <a:extLst>
              <a:ext uri="{FF2B5EF4-FFF2-40B4-BE49-F238E27FC236}">
                <a16:creationId xmlns:a16="http://schemas.microsoft.com/office/drawing/2014/main" id="{9D04AA47-60D0-47D0-9930-977FE9046BC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38596" name="Rectangle 4">
            <a:extLst>
              <a:ext uri="{FF2B5EF4-FFF2-40B4-BE49-F238E27FC236}">
                <a16:creationId xmlns:a16="http://schemas.microsoft.com/office/drawing/2014/main" id="{E4B143A0-80FA-40F0-A2FF-F392A688C6E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38597" name="Rectangle 5">
            <a:extLst>
              <a:ext uri="{FF2B5EF4-FFF2-40B4-BE49-F238E27FC236}">
                <a16:creationId xmlns:a16="http://schemas.microsoft.com/office/drawing/2014/main" id="{F1E318C5-A276-413B-B0DD-3273DE8E597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0EE7647-2630-4026-BC10-860FEB3BC76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>
            <a:extLst>
              <a:ext uri="{FF2B5EF4-FFF2-40B4-BE49-F238E27FC236}">
                <a16:creationId xmlns:a16="http://schemas.microsoft.com/office/drawing/2014/main" id="{E0082911-FCCC-4EA6-9864-5783365E6D9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34851" name="Rectangle 3">
            <a:extLst>
              <a:ext uri="{FF2B5EF4-FFF2-40B4-BE49-F238E27FC236}">
                <a16:creationId xmlns:a16="http://schemas.microsoft.com/office/drawing/2014/main" id="{F9ECFA80-9151-4D4F-8834-B36493F41F1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0D7F0986-E0DD-4704-97F5-142271F03710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4853" name="Rectangle 5">
            <a:extLst>
              <a:ext uri="{FF2B5EF4-FFF2-40B4-BE49-F238E27FC236}">
                <a16:creationId xmlns:a16="http://schemas.microsoft.com/office/drawing/2014/main" id="{AE1B4EA5-A896-441A-918C-074B88BA1DC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334854" name="Rectangle 6">
            <a:extLst>
              <a:ext uri="{FF2B5EF4-FFF2-40B4-BE49-F238E27FC236}">
                <a16:creationId xmlns:a16="http://schemas.microsoft.com/office/drawing/2014/main" id="{DD0D8532-3655-4FF8-A69D-C53D6591978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34855" name="Rectangle 7">
            <a:extLst>
              <a:ext uri="{FF2B5EF4-FFF2-40B4-BE49-F238E27FC236}">
                <a16:creationId xmlns:a16="http://schemas.microsoft.com/office/drawing/2014/main" id="{9C628BC6-D55D-4700-B032-DC60741ACE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78C2601-5473-433A-BAF2-2D6B45704B4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>
            <a:extLst>
              <a:ext uri="{FF2B5EF4-FFF2-40B4-BE49-F238E27FC236}">
                <a16:creationId xmlns:a16="http://schemas.microsoft.com/office/drawing/2014/main" id="{F66008B1-0929-43B3-A3F5-53AC45179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6350"/>
            <a:ext cx="9144000" cy="2536825"/>
          </a:xfrm>
          <a:prstGeom prst="rect">
            <a:avLst/>
          </a:prstGeom>
          <a:solidFill>
            <a:srgbClr val="DFE1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cs-CZ" altLang="cs-CZ"/>
          </a:p>
        </p:txBody>
      </p:sp>
      <p:pic>
        <p:nvPicPr>
          <p:cNvPr id="5" name="Picture 21" descr="pruh+znak_PF_13_gray5+fialovy_RGB">
            <a:extLst>
              <a:ext uri="{FF2B5EF4-FFF2-40B4-BE49-F238E27FC236}">
                <a16:creationId xmlns:a16="http://schemas.microsoft.com/office/drawing/2014/main" id="{C6C46824-247E-4C58-AD03-D5AC8211E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6" b="33673"/>
          <a:stretch>
            <a:fillRect/>
          </a:stretch>
        </p:blipFill>
        <p:spPr bwMode="auto">
          <a:xfrm>
            <a:off x="415925" y="-63500"/>
            <a:ext cx="2339975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5" descr="PF_PPT">
            <a:extLst>
              <a:ext uri="{FF2B5EF4-FFF2-40B4-BE49-F238E27FC236}">
                <a16:creationId xmlns:a16="http://schemas.microsoft.com/office/drawing/2014/main" id="{2AC57D27-014F-49BA-B0E1-A4FA927CC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431800"/>
            <a:ext cx="53911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6">
            <a:extLst>
              <a:ext uri="{FF2B5EF4-FFF2-40B4-BE49-F238E27FC236}">
                <a16:creationId xmlns:a16="http://schemas.microsoft.com/office/drawing/2014/main" id="{CDC116A7-E448-40B0-87A9-69E7549EE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1275" y="2457450"/>
            <a:ext cx="2752725" cy="115888"/>
          </a:xfrm>
          <a:prstGeom prst="rect">
            <a:avLst/>
          </a:prstGeom>
          <a:solidFill>
            <a:srgbClr val="8037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cs-CZ" altLang="cs-CZ"/>
          </a:p>
        </p:txBody>
      </p:sp>
      <p:sp>
        <p:nvSpPr>
          <p:cNvPr id="25190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705100" y="3860800"/>
            <a:ext cx="5969000" cy="2376488"/>
          </a:xfrm>
        </p:spPr>
        <p:txBody>
          <a:bodyPr bIns="1080000"/>
          <a:lstStyle>
            <a:lvl1pPr>
              <a:defRPr sz="4600"/>
            </a:lvl1pPr>
          </a:lstStyle>
          <a:p>
            <a:r>
              <a:rPr lang="cs-CZ"/>
              <a:t>Klepnutím lze upravit styl </a:t>
            </a:r>
            <a:br>
              <a:rPr lang="cs-CZ"/>
            </a:br>
            <a:r>
              <a:rPr lang="cs-CZ"/>
              <a:t>předlohy nadpisů.</a:t>
            </a:r>
          </a:p>
        </p:txBody>
      </p:sp>
      <p:sp>
        <p:nvSpPr>
          <p:cNvPr id="25190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705100" y="3141663"/>
            <a:ext cx="5969000" cy="6477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rgbClr val="68676C"/>
                </a:solidFill>
              </a:defRPr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7320E0B-570B-4801-A15B-8BC33680B40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2705100" y="6442075"/>
            <a:ext cx="4960938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JUDr. Klára Drličková, Ph.D.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9304D9D8-DD2F-4B92-AC73-AA86327E95A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8027988" y="6442075"/>
            <a:ext cx="658812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27837-0727-4CC2-A4D4-CABC888FD39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05923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F3547A-5DDF-4B88-B7B4-6B8738CE0EC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JUDr. Klára Drličková, Ph.D.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20C027-673F-4C3B-97F5-150857B45DA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ABDC6-6255-4976-983B-ACD5D9C424A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88811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40525" y="1125538"/>
            <a:ext cx="1946275" cy="5005387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00113" y="1125538"/>
            <a:ext cx="5688012" cy="5005387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5B696A7-5F38-41AE-8FD3-45F8D8998B3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JUDr. Klára Drličková, Ph.D.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61EA3DF-F8AE-42C9-85BE-55E03C0859D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6A16B-9E26-4DB2-A9CB-737F8942D9E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65612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A6788D-9883-41BE-8E47-D0285B3E5A1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JUDr. Klára Drličková, Ph.D.</a:t>
            </a:r>
          </a:p>
        </p:txBody>
      </p:sp>
    </p:spTree>
    <p:extLst>
      <p:ext uri="{BB962C8B-B14F-4D97-AF65-F5344CB8AC3E}">
        <p14:creationId xmlns:p14="http://schemas.microsoft.com/office/powerpoint/2010/main" val="4178975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FA696D7-AE19-468C-B34E-3AA3C631AD1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JUDr. Klára Drličková, Ph.D.</a:t>
            </a:r>
          </a:p>
        </p:txBody>
      </p:sp>
    </p:spTree>
    <p:extLst>
      <p:ext uri="{BB962C8B-B14F-4D97-AF65-F5344CB8AC3E}">
        <p14:creationId xmlns:p14="http://schemas.microsoft.com/office/powerpoint/2010/main" val="1811144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36946ED-93B8-4A2B-825C-F3E90DC4678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JUDr. Klára Drličková, Ph.D.</a:t>
            </a:r>
          </a:p>
        </p:txBody>
      </p:sp>
    </p:spTree>
    <p:extLst>
      <p:ext uri="{BB962C8B-B14F-4D97-AF65-F5344CB8AC3E}">
        <p14:creationId xmlns:p14="http://schemas.microsoft.com/office/powerpoint/2010/main" val="3116270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BB8B90-82F6-4ADF-AB3D-8AE1EC80D58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JUDr. Klára Drličková, Ph.D.</a:t>
            </a:r>
          </a:p>
        </p:txBody>
      </p:sp>
    </p:spTree>
    <p:extLst>
      <p:ext uri="{BB962C8B-B14F-4D97-AF65-F5344CB8AC3E}">
        <p14:creationId xmlns:p14="http://schemas.microsoft.com/office/powerpoint/2010/main" val="31062054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7534ADD-90F2-4625-8605-1AEF4B99F3C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JUDr. Klára Drličková, Ph.D.</a:t>
            </a:r>
          </a:p>
        </p:txBody>
      </p:sp>
    </p:spTree>
    <p:extLst>
      <p:ext uri="{BB962C8B-B14F-4D97-AF65-F5344CB8AC3E}">
        <p14:creationId xmlns:p14="http://schemas.microsoft.com/office/powerpoint/2010/main" val="5931722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70A7049-7F13-4945-AF1C-04A6F3F0F4F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JUDr. Klára Drličková, Ph.D.</a:t>
            </a:r>
          </a:p>
        </p:txBody>
      </p:sp>
    </p:spTree>
    <p:extLst>
      <p:ext uri="{BB962C8B-B14F-4D97-AF65-F5344CB8AC3E}">
        <p14:creationId xmlns:p14="http://schemas.microsoft.com/office/powerpoint/2010/main" val="13226936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D54D078-2545-4E51-B4D6-A27691FDCB4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JUDr. Klára Drličková, Ph.D.</a:t>
            </a:r>
          </a:p>
        </p:txBody>
      </p:sp>
    </p:spTree>
    <p:extLst>
      <p:ext uri="{BB962C8B-B14F-4D97-AF65-F5344CB8AC3E}">
        <p14:creationId xmlns:p14="http://schemas.microsoft.com/office/powerpoint/2010/main" val="1401970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CBF1BE-D6D2-4F35-AA39-55BA7DB20E7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JUDr. Klára Drličková, Ph.D.</a:t>
            </a:r>
          </a:p>
        </p:txBody>
      </p:sp>
    </p:spTree>
    <p:extLst>
      <p:ext uri="{BB962C8B-B14F-4D97-AF65-F5344CB8AC3E}">
        <p14:creationId xmlns:p14="http://schemas.microsoft.com/office/powerpoint/2010/main" val="3174943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772E667-6712-4E8D-BD84-23F527AF892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JUDr. Klára Drličková, Ph.D.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0A60B05-85AD-4B6D-9C0E-F306AFA39E7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E45F5-F756-4C74-852B-C99DF8CC27D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393428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3A6108-BDBC-48FC-92E2-1EFA4B68B2E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JUDr. Klára Drličková, Ph.D.</a:t>
            </a:r>
          </a:p>
        </p:txBody>
      </p:sp>
    </p:spTree>
    <p:extLst>
      <p:ext uri="{BB962C8B-B14F-4D97-AF65-F5344CB8AC3E}">
        <p14:creationId xmlns:p14="http://schemas.microsoft.com/office/powerpoint/2010/main" val="29506051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17BCC5-ABBE-4BF9-97FC-EDE394D17ED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JUDr. Klára Drličková, Ph.D.</a:t>
            </a:r>
          </a:p>
        </p:txBody>
      </p:sp>
    </p:spTree>
    <p:extLst>
      <p:ext uri="{BB962C8B-B14F-4D97-AF65-F5344CB8AC3E}">
        <p14:creationId xmlns:p14="http://schemas.microsoft.com/office/powerpoint/2010/main" val="18567204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852988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8529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6E8A81-079F-46BE-9E08-E0F80144E82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JUDr. Klára Drličková, Ph.D.</a:t>
            </a:r>
          </a:p>
        </p:txBody>
      </p:sp>
    </p:spTree>
    <p:extLst>
      <p:ext uri="{BB962C8B-B14F-4D97-AF65-F5344CB8AC3E}">
        <p14:creationId xmlns:p14="http://schemas.microsoft.com/office/powerpoint/2010/main" val="3022542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F419A62-FB08-4B40-B95B-15E861347C9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JUDr. Klára Drličková, Ph.D.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C909DD0-C133-4BB4-8F59-0505AFFB7E3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7661CB-DD3C-4BDC-BBFC-61ED352796C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13315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00113" y="1773238"/>
            <a:ext cx="3810000" cy="4357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862513" y="1773238"/>
            <a:ext cx="3810000" cy="4357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058C8B-24A6-4FDA-8682-9ECA8611946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JUDr. Klára Drličková, Ph.D.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D7501E-BF5B-4C0F-9F74-24F1A799A4C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55E66-8B7C-4DE9-A5EF-6AA448AB9CE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31685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B090A1C-A47D-42FF-99AA-EB58C4CDBF7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JUDr. Klára Drličková, Ph.D.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6108653-EC5F-4771-8FA4-923F97AAC59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E439C4-9005-470E-8B32-CADEDD0F09A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41957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14864C1-E873-41A3-A20C-44C3324579F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JUDr. Klára Drličková, Ph.D.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B3DF7D0-DDBF-4DFE-A048-2E36E26FC41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F99F5-FE9B-4507-BC19-97893C9F1D1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64926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E28B4A6-28D0-4175-852A-8B07410670C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JUDr. Klára Drličková, Ph.D.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D7F32C1-F7A3-440F-8DD4-389A42DF30A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3BA1F-060D-4674-B770-00291A1A32A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33679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AE7F28-6699-45AC-8C73-7FF113E7EF6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JUDr. Klára Drličková, Ph.D.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32E115-CFA6-4603-AFDA-C4EBC3DE07B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DDF54-AF22-40FD-9B3F-8D92B05CF90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70167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13E3A9-AD15-4FE9-A46C-26C10844795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JUDr. Klára Drličková, Ph.D.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1E4CE3-1A68-46B9-AF54-02BE10D6383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55A25-C450-41A0-822C-D1DEDF32CDA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43160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2">
            <a:extLst>
              <a:ext uri="{FF2B5EF4-FFF2-40B4-BE49-F238E27FC236}">
                <a16:creationId xmlns:a16="http://schemas.microsoft.com/office/drawing/2014/main" id="{FDAE7BBF-E6BC-4D9B-9517-FE2B05CF3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6350"/>
            <a:ext cx="9144000" cy="889000"/>
          </a:xfrm>
          <a:prstGeom prst="rect">
            <a:avLst/>
          </a:prstGeom>
          <a:solidFill>
            <a:srgbClr val="DFE1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cs-CZ" altLang="cs-CZ"/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51E51E49-B73E-4737-9647-ABC7DD9A9C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125538"/>
            <a:ext cx="7772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7BC70185-36B4-485B-B0BD-4B013A4C3F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773238"/>
            <a:ext cx="7772400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226308" name="Rectangle 4">
            <a:extLst>
              <a:ext uri="{FF2B5EF4-FFF2-40B4-BE49-F238E27FC236}">
                <a16:creationId xmlns:a16="http://schemas.microsoft.com/office/drawing/2014/main" id="{353E0D48-642A-43A5-BA12-652A6304B1F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98525" y="6442075"/>
            <a:ext cx="6837363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777777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cs-CZ"/>
              <a:t>JUDr. Klára Drličková, Ph.D.</a:t>
            </a:r>
          </a:p>
        </p:txBody>
      </p:sp>
      <p:sp>
        <p:nvSpPr>
          <p:cNvPr id="226309" name="Rectangle 5">
            <a:extLst>
              <a:ext uri="{FF2B5EF4-FFF2-40B4-BE49-F238E27FC236}">
                <a16:creationId xmlns:a16="http://schemas.microsoft.com/office/drawing/2014/main" id="{97EB6C2A-65CA-42B8-AFB1-9990405A11F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3225" y="6442075"/>
            <a:ext cx="66357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fld id="{74EF8FFE-45E1-4395-BE49-B237F15505B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1031" name="Text Box 10">
            <a:extLst>
              <a:ext uri="{FF2B5EF4-FFF2-40B4-BE49-F238E27FC236}">
                <a16:creationId xmlns:a16="http://schemas.microsoft.com/office/drawing/2014/main" id="{D389F6BE-E548-4A54-BB69-425EAEDCF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161925"/>
            <a:ext cx="21605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cs-CZ" altLang="cs-CZ" sz="1400">
                <a:solidFill>
                  <a:srgbClr val="68676C"/>
                </a:solidFill>
                <a:latin typeface="Trebuchet MS" panose="020B0603020202020204" pitchFamily="34" charset="0"/>
              </a:rPr>
              <a:t>www.law.muni.cz</a:t>
            </a:r>
          </a:p>
        </p:txBody>
      </p:sp>
      <p:pic>
        <p:nvPicPr>
          <p:cNvPr id="1032" name="Picture 18" descr="PF_PPT2">
            <a:extLst>
              <a:ext uri="{FF2B5EF4-FFF2-40B4-BE49-F238E27FC236}">
                <a16:creationId xmlns:a16="http://schemas.microsoft.com/office/drawing/2014/main" id="{EFCF0117-D178-411A-8C0B-7B9A7ADAA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214313"/>
            <a:ext cx="242252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24" descr="PF_PPT_nahled">
            <a:extLst>
              <a:ext uri="{FF2B5EF4-FFF2-40B4-BE49-F238E27FC236}">
                <a16:creationId xmlns:a16="http://schemas.microsoft.com/office/drawing/2014/main" id="{BB815196-77DA-4475-9B82-A7576E376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-6350"/>
            <a:ext cx="233997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Rectangle 25">
            <a:extLst>
              <a:ext uri="{FF2B5EF4-FFF2-40B4-BE49-F238E27FC236}">
                <a16:creationId xmlns:a16="http://schemas.microsoft.com/office/drawing/2014/main" id="{605099FB-0B4F-4FD9-BDE3-B6F2DEBFC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1275" y="819150"/>
            <a:ext cx="2752725" cy="115888"/>
          </a:xfrm>
          <a:prstGeom prst="rect">
            <a:avLst/>
          </a:prstGeom>
          <a:solidFill>
            <a:srgbClr val="8037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A9AAA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A9AAA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A9AAA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A9AAA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46D6034-C18D-400B-AA3C-E125A2F87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6350"/>
            <a:ext cx="9144000" cy="2536825"/>
          </a:xfrm>
          <a:prstGeom prst="rect">
            <a:avLst/>
          </a:prstGeom>
          <a:solidFill>
            <a:srgbClr val="DFE1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cs-CZ" altLang="cs-CZ"/>
          </a:p>
        </p:txBody>
      </p:sp>
      <p:sp>
        <p:nvSpPr>
          <p:cNvPr id="227332" name="Rectangle 4">
            <a:extLst>
              <a:ext uri="{FF2B5EF4-FFF2-40B4-BE49-F238E27FC236}">
                <a16:creationId xmlns:a16="http://schemas.microsoft.com/office/drawing/2014/main" id="{8401A24F-57F2-4A3D-A176-A7283F86FA7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5100" y="6442075"/>
            <a:ext cx="4960938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777777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cs-CZ"/>
              <a:t>JUDr. Klára Drličková, Ph.D.</a:t>
            </a:r>
          </a:p>
        </p:txBody>
      </p:sp>
      <p:sp>
        <p:nvSpPr>
          <p:cNvPr id="2052" name="Rectangle 11">
            <a:extLst>
              <a:ext uri="{FF2B5EF4-FFF2-40B4-BE49-F238E27FC236}">
                <a16:creationId xmlns:a16="http://schemas.microsoft.com/office/drawing/2014/main" id="{F536D9CE-E166-4691-89E4-AE210FB82B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705100" y="3141663"/>
            <a:ext cx="596900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2053" name="Rectangle 22">
            <a:extLst>
              <a:ext uri="{FF2B5EF4-FFF2-40B4-BE49-F238E27FC236}">
                <a16:creationId xmlns:a16="http://schemas.microsoft.com/office/drawing/2014/main" id="{D5C8DAD3-742D-4C07-8ECC-461B4040F2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1275" y="2457450"/>
            <a:ext cx="2752725" cy="115888"/>
          </a:xfrm>
          <a:prstGeom prst="rect">
            <a:avLst/>
          </a:prstGeom>
          <a:solidFill>
            <a:srgbClr val="8037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cs-CZ" altLang="cs-CZ"/>
          </a:p>
        </p:txBody>
      </p:sp>
      <p:pic>
        <p:nvPicPr>
          <p:cNvPr id="2054" name="Picture 23" descr="PF_PPT">
            <a:extLst>
              <a:ext uri="{FF2B5EF4-FFF2-40B4-BE49-F238E27FC236}">
                <a16:creationId xmlns:a16="http://schemas.microsoft.com/office/drawing/2014/main" id="{93FD7763-2155-4E99-A108-56E4F7149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431800"/>
            <a:ext cx="53911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4" descr="pruh+znak_PF_13_gray5+fialovy_RGB">
            <a:extLst>
              <a:ext uri="{FF2B5EF4-FFF2-40B4-BE49-F238E27FC236}">
                <a16:creationId xmlns:a16="http://schemas.microsoft.com/office/drawing/2014/main" id="{09ACDE4C-47AB-4638-920B-12CA048DF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6" b="33673"/>
          <a:stretch>
            <a:fillRect/>
          </a:stretch>
        </p:blipFill>
        <p:spPr bwMode="auto">
          <a:xfrm>
            <a:off x="415925" y="-63500"/>
            <a:ext cx="2339975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hf sldNum="0" hdr="0" dt="0"/>
  <p:txStyles>
    <p:titleStyle>
      <a:lvl1pPr algn="l" rtl="0" eaLnBrk="0" fontAlgn="base" hangingPunct="0">
        <a:spcBef>
          <a:spcPct val="20000"/>
        </a:spcBef>
        <a:spcAft>
          <a:spcPct val="0"/>
        </a:spcAft>
        <a:buClr>
          <a:srgbClr val="7D1E1E"/>
        </a:buClr>
        <a:buSzPct val="90000"/>
        <a:buFont typeface="Wingdings" panose="05000000000000000000" pitchFamily="2" charset="2"/>
        <a:defRPr sz="5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20000"/>
        </a:spcBef>
        <a:spcAft>
          <a:spcPct val="0"/>
        </a:spcAft>
        <a:buClr>
          <a:srgbClr val="7D1E1E"/>
        </a:buClr>
        <a:buSzPct val="90000"/>
        <a:buFont typeface="Wingdings" panose="05000000000000000000" pitchFamily="2" charset="2"/>
        <a:defRPr sz="5200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20000"/>
        </a:spcBef>
        <a:spcAft>
          <a:spcPct val="0"/>
        </a:spcAft>
        <a:buClr>
          <a:srgbClr val="7D1E1E"/>
        </a:buClr>
        <a:buSzPct val="90000"/>
        <a:buFont typeface="Wingdings" panose="05000000000000000000" pitchFamily="2" charset="2"/>
        <a:defRPr sz="5200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20000"/>
        </a:spcBef>
        <a:spcAft>
          <a:spcPct val="0"/>
        </a:spcAft>
        <a:buClr>
          <a:srgbClr val="7D1E1E"/>
        </a:buClr>
        <a:buSzPct val="90000"/>
        <a:buFont typeface="Wingdings" panose="05000000000000000000" pitchFamily="2" charset="2"/>
        <a:defRPr sz="5200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20000"/>
        </a:spcBef>
        <a:spcAft>
          <a:spcPct val="0"/>
        </a:spcAft>
        <a:buClr>
          <a:srgbClr val="7D1E1E"/>
        </a:buClr>
        <a:buSzPct val="90000"/>
        <a:buFont typeface="Wingdings" panose="05000000000000000000" pitchFamily="2" charset="2"/>
        <a:defRPr sz="5200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20000"/>
        </a:spcBef>
        <a:spcAft>
          <a:spcPct val="0"/>
        </a:spcAft>
        <a:buClr>
          <a:srgbClr val="7D1E1E"/>
        </a:buClr>
        <a:buSzPct val="90000"/>
        <a:buFont typeface="Wingdings" pitchFamily="2" charset="2"/>
        <a:defRPr sz="5200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20000"/>
        </a:spcBef>
        <a:spcAft>
          <a:spcPct val="0"/>
        </a:spcAft>
        <a:buClr>
          <a:srgbClr val="7D1E1E"/>
        </a:buClr>
        <a:buSzPct val="90000"/>
        <a:buFont typeface="Wingdings" pitchFamily="2" charset="2"/>
        <a:defRPr sz="5200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20000"/>
        </a:spcBef>
        <a:spcAft>
          <a:spcPct val="0"/>
        </a:spcAft>
        <a:buClr>
          <a:srgbClr val="7D1E1E"/>
        </a:buClr>
        <a:buSzPct val="90000"/>
        <a:buFont typeface="Wingdings" pitchFamily="2" charset="2"/>
        <a:defRPr sz="5200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20000"/>
        </a:spcBef>
        <a:spcAft>
          <a:spcPct val="0"/>
        </a:spcAft>
        <a:buClr>
          <a:srgbClr val="7D1E1E"/>
        </a:buClr>
        <a:buSzPct val="90000"/>
        <a:buFont typeface="Wingdings" pitchFamily="2" charset="2"/>
        <a:defRPr sz="5200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7D1E1E"/>
        </a:buClr>
        <a:buSzPct val="90000"/>
        <a:buFont typeface="Wingdings" panose="05000000000000000000" pitchFamily="2" charset="2"/>
        <a:defRPr sz="3600" b="1">
          <a:solidFill>
            <a:srgbClr val="7D1E1E"/>
          </a:solidFill>
          <a:latin typeface="+mn-lt"/>
          <a:ea typeface="+mn-ea"/>
          <a:cs typeface="+mn-cs"/>
        </a:defRPr>
      </a:lvl1pPr>
      <a:lvl2pPr marL="827088" indent="-285750" algn="l" rtl="0" eaLnBrk="0" fontAlgn="base" hangingPunct="0">
        <a:spcBef>
          <a:spcPct val="20000"/>
        </a:spcBef>
        <a:spcAft>
          <a:spcPct val="0"/>
        </a:spcAft>
        <a:buClr>
          <a:srgbClr val="7D1E1E"/>
        </a:buClr>
        <a:buSzPct val="75000"/>
        <a:buFont typeface="Wingdings" panose="05000000000000000000" pitchFamily="2" charset="2"/>
        <a:buChar char="n"/>
        <a:defRPr sz="2600">
          <a:solidFill>
            <a:schemeClr val="tx1"/>
          </a:solidFill>
          <a:latin typeface="Arial" charset="0"/>
        </a:defRPr>
      </a:lvl2pPr>
      <a:lvl3pPr marL="1235075" indent="-228600" algn="l" rtl="0" eaLnBrk="0" fontAlgn="base" hangingPunct="0">
        <a:spcBef>
          <a:spcPct val="20000"/>
        </a:spcBef>
        <a:spcAft>
          <a:spcPct val="0"/>
        </a:spcAft>
        <a:buClr>
          <a:srgbClr val="7D1E1E"/>
        </a:buClr>
        <a:buFont typeface="Wingdings" panose="05000000000000000000" pitchFamily="2" charset="2"/>
        <a:buChar char="n"/>
        <a:defRPr sz="2300">
          <a:solidFill>
            <a:schemeClr val="tx1"/>
          </a:solidFill>
          <a:latin typeface="Arial" charset="0"/>
        </a:defRPr>
      </a:lvl3pPr>
      <a:lvl4pPr marL="1643063" indent="-228600" algn="l" rtl="0" eaLnBrk="0" fontAlgn="base" hangingPunct="0">
        <a:spcBef>
          <a:spcPct val="20000"/>
        </a:spcBef>
        <a:spcAft>
          <a:spcPct val="0"/>
        </a:spcAft>
        <a:buClr>
          <a:srgbClr val="7D1E1E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7D1E1E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0F9712F-651A-4034-A096-AC8A1CF7A9D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PROF. JUDR. N. ROZEHNALOVÁ,CSc.</a:t>
            </a:r>
          </a:p>
        </p:txBody>
      </p:sp>
      <p:sp>
        <p:nvSpPr>
          <p:cNvPr id="6147" name="Rectangle 6">
            <a:extLst>
              <a:ext uri="{FF2B5EF4-FFF2-40B4-BE49-F238E27FC236}">
                <a16:creationId xmlns:a16="http://schemas.microsoft.com/office/drawing/2014/main" id="{263E6156-DABD-4A5C-97F5-47728E7EDA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43125" y="3141663"/>
            <a:ext cx="7000875" cy="3311525"/>
          </a:xfrm>
        </p:spPr>
        <p:txBody>
          <a:bodyPr/>
          <a:lstStyle/>
          <a:p>
            <a:pPr eaLnBrk="1" hangingPunct="1"/>
            <a:r>
              <a:rPr lang="cs-CZ" altLang="cs-CZ" sz="4000" dirty="0"/>
              <a:t>METODY ÚPRAVY</a:t>
            </a:r>
            <a:br>
              <a:rPr lang="cs-CZ" altLang="cs-CZ" sz="4000" dirty="0"/>
            </a:br>
            <a:r>
              <a:rPr lang="cs-CZ" altLang="cs-CZ" sz="4000" dirty="0"/>
              <a:t>MPS</a:t>
            </a:r>
            <a:br>
              <a:rPr lang="cs-CZ" altLang="cs-CZ" sz="4000" dirty="0"/>
            </a:br>
            <a:br>
              <a:rPr lang="cs-CZ" altLang="cs-CZ" sz="4000" dirty="0"/>
            </a:br>
            <a:r>
              <a:rPr lang="cs-CZ" altLang="cs-CZ" sz="4000" dirty="0"/>
              <a:t>PŘEDNÁŠKA Č. 2</a:t>
            </a:r>
            <a:br>
              <a:rPr lang="cs-CZ" altLang="cs-CZ" sz="4000" dirty="0"/>
            </a:br>
            <a:r>
              <a:rPr lang="cs-CZ" altLang="cs-CZ" sz="4000" dirty="0"/>
              <a:t>KONZULTACE Č. 1</a:t>
            </a:r>
            <a:br>
              <a:rPr lang="cs-CZ" altLang="cs-CZ" sz="4000" dirty="0"/>
            </a:br>
            <a:br>
              <a:rPr lang="cs-CZ" altLang="cs-CZ" dirty="0"/>
            </a:br>
            <a:endParaRPr lang="cs-CZ" alt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821C025-DDEF-4711-8B80-44A94792C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902"/>
    </mc:Choice>
    <mc:Fallback>
      <p:transition spd="slow" advTm="44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4BA7B8AB-0E52-4CC1-92C2-8C840E2758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PŮVOD KOLIZNÍ NORMY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3D83581-4F00-49C6-BBD0-6176801D5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JAKOU KOLIZNÍ NORMU POUŽIJI? 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PRAVIDLO APLIKACE NORMY FORA (PRAVIDLO LEX FORI), POUŽIJI KOLIZNÍ NORMU PLATNOU V MÍSTĚ SÍDLA SOUDU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STŘET PRAMENŮ – VIZ PŘEDNÁŠKA O ZDROJÍCH PRÁVNÍ ÚPRAVY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202DE42-95EE-4DE1-86C4-C2CB7CA46A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15365" name="Zástupný symbol pro číslo snímku 4">
            <a:extLst>
              <a:ext uri="{FF2B5EF4-FFF2-40B4-BE49-F238E27FC236}">
                <a16:creationId xmlns:a16="http://schemas.microsoft.com/office/drawing/2014/main" id="{79A1EB4D-CF3B-4029-80A7-B2F68F2946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D1FA02C-E098-4174-9728-42517011933F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cs-CZ" altLang="cs-CZ" sz="12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39E2502-E324-4DD4-9E6A-D6C99320E4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493"/>
    </mc:Choice>
    <mc:Fallback>
      <p:transition spd="slow" advTm="142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82600B75-809C-4EBA-BAF7-5CEA645EE1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STRUKTURA KOLIZNÍ NORMY</a:t>
            </a:r>
          </a:p>
        </p:txBody>
      </p:sp>
      <p:sp>
        <p:nvSpPr>
          <p:cNvPr id="16387" name="Zástupný symbol pro obsah 2">
            <a:extLst>
              <a:ext uri="{FF2B5EF4-FFF2-40B4-BE49-F238E27FC236}">
                <a16:creationId xmlns:a16="http://schemas.microsoft.com/office/drawing/2014/main" id="{4FF7115F-488B-4D4C-9338-6B814442E6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ROZSAH – OKRUH PRÁVNÍCH VZTAHŮ ČI OTÁZEK, NA KTERÉ DOPADÁ – </a:t>
            </a:r>
            <a:r>
              <a:rPr lang="cs-CZ" altLang="cs-CZ" dirty="0">
                <a:solidFill>
                  <a:srgbClr val="FF0000"/>
                </a:solidFill>
              </a:rPr>
              <a:t>PROBLÉM KVALIFIKACE – DALŠÍ PŘEDNÁŠKA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>
              <a:defRPr/>
            </a:pPr>
            <a:r>
              <a:rPr lang="cs-CZ" altLang="cs-CZ" dirty="0"/>
              <a:t>NAVÁZÁNÍ – HRANIČNÍ URČOVATEL – PROPOJUJE VZTAH S PRÁVNÍM ŘÁDEM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>
              <a:defRPr/>
            </a:pPr>
            <a:r>
              <a:rPr lang="cs-CZ" altLang="cs-CZ" dirty="0"/>
              <a:t>VZOR:</a:t>
            </a:r>
          </a:p>
          <a:p>
            <a:pPr>
              <a:defRPr/>
            </a:pPr>
            <a:r>
              <a:rPr lang="cs-CZ" altLang="cs-CZ" cap="small" dirty="0"/>
              <a:t>právní poměry dědické se řídí právním řádem státu, jehož byl zůstavitel příslušníkem v době SMRTI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B7EB980-2D8A-48A8-A7D2-72B552555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16389" name="Zástupný symbol pro číslo snímku 4">
            <a:extLst>
              <a:ext uri="{FF2B5EF4-FFF2-40B4-BE49-F238E27FC236}">
                <a16:creationId xmlns:a16="http://schemas.microsoft.com/office/drawing/2014/main" id="{CB2F9B24-51D1-4964-B0DB-67FB192575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FF73EA1-8F63-40D2-AFCA-14A4145E93F2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cs-CZ" altLang="cs-CZ" sz="12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18BE7CD-A9C1-4029-9426-D28F8AA69B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075"/>
    </mc:Choice>
    <mc:Fallback>
      <p:transition spd="slow" advTm="172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6D87383B-E98E-4C51-A1FD-C1EEFE1442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KOLIZNÍ NORMY</a:t>
            </a:r>
          </a:p>
        </p:txBody>
      </p:sp>
      <p:sp>
        <p:nvSpPr>
          <p:cNvPr id="18435" name="Zástupný symbol pro obsah 2">
            <a:extLst>
              <a:ext uri="{FF2B5EF4-FFF2-40B4-BE49-F238E27FC236}">
                <a16:creationId xmlns:a16="http://schemas.microsoft.com/office/drawing/2014/main" id="{C7CC31D4-DC54-4E7F-9CDB-5CDABFDE9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113" y="1773238"/>
            <a:ext cx="7772400" cy="4656137"/>
          </a:xfrm>
        </p:spPr>
        <p:txBody>
          <a:bodyPr/>
          <a:lstStyle/>
          <a:p>
            <a:pPr>
              <a:defRPr/>
            </a:pPr>
            <a:r>
              <a:rPr lang="cs-CZ" altLang="cs-CZ" b="1" dirty="0"/>
              <a:t>KOLIZNÍ NORMY SLEPÉ:</a:t>
            </a:r>
          </a:p>
          <a:p>
            <a:pPr>
              <a:defRPr/>
            </a:pPr>
            <a:r>
              <a:rPr lang="cs-CZ" altLang="cs-CZ" dirty="0"/>
              <a:t>„PRÁVNÍ POMĚRY DĚDICKÉ SE ŘÍDÍM PRÁVNÍM ŘÁDEM </a:t>
            </a:r>
            <a:r>
              <a:rPr lang="cs-CZ" altLang="cs-CZ" dirty="0">
                <a:solidFill>
                  <a:srgbClr val="FF0000"/>
                </a:solidFill>
              </a:rPr>
              <a:t>MÍSTA OBVYKLÉHO BYDLIŠTĚ ZEMŘELÉHO</a:t>
            </a:r>
            <a:r>
              <a:rPr lang="cs-CZ" altLang="cs-CZ" dirty="0"/>
              <a:t>“. </a:t>
            </a:r>
          </a:p>
          <a:p>
            <a:pPr>
              <a:defRPr/>
            </a:pPr>
            <a:endParaRPr lang="cs-CZ" altLang="cs-CZ" dirty="0"/>
          </a:p>
          <a:p>
            <a:pPr>
              <a:defRPr/>
            </a:pPr>
            <a:r>
              <a:rPr lang="cs-CZ" altLang="cs-CZ" b="1" dirty="0"/>
              <a:t>KOLIZNÍ NORMY MATERIALIZOVANÉ</a:t>
            </a:r>
            <a:r>
              <a:rPr lang="cs-CZ" altLang="cs-CZ" dirty="0"/>
              <a:t>:</a:t>
            </a:r>
          </a:p>
          <a:p>
            <a:pPr>
              <a:defRPr/>
            </a:pPr>
            <a:r>
              <a:rPr lang="cs-CZ" altLang="cs-CZ" cap="small" dirty="0"/>
              <a:t>§ 24 ZMPS Z ROKU 1963:   Vztahy mezi rodiči a dětmi, včetně výchovy a výživy, řídí se </a:t>
            </a:r>
            <a:r>
              <a:rPr lang="cs-CZ" altLang="cs-CZ" cap="small" dirty="0">
                <a:solidFill>
                  <a:srgbClr val="FF0000"/>
                </a:solidFill>
              </a:rPr>
              <a:t>právem státu, jehož příslušníkem je dítě.</a:t>
            </a:r>
            <a:r>
              <a:rPr lang="cs-CZ" altLang="cs-CZ" cap="small" dirty="0"/>
              <a:t> Žije-li dítě v České republice, mohou být tyto vztahy posuzovány podle práva československého, je-li to v zájmu dítěte.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81F98FB-0C15-4482-A57C-062282DE47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17413" name="Zástupný symbol pro číslo snímku 4">
            <a:extLst>
              <a:ext uri="{FF2B5EF4-FFF2-40B4-BE49-F238E27FC236}">
                <a16:creationId xmlns:a16="http://schemas.microsoft.com/office/drawing/2014/main" id="{24E7F6A1-7945-4088-A24B-B708978911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9ECA87B-DC9C-4133-9D30-0051EA424B47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cs-CZ" altLang="cs-CZ" sz="12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FB20C86-2159-4493-AF47-CC9914C6FE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722"/>
    </mc:Choice>
    <mc:Fallback>
      <p:transition spd="slow" advTm="246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3ED6DC1-05EE-4769-A9A3-E2FAC20C7C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18435" name="Zástupný symbol pro číslo snímku 4">
            <a:extLst>
              <a:ext uri="{FF2B5EF4-FFF2-40B4-BE49-F238E27FC236}">
                <a16:creationId xmlns:a16="http://schemas.microsoft.com/office/drawing/2014/main" id="{5DAC287E-3FEF-4EFE-8C5B-BEF83ADD30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B9DD228-2FBD-433B-AEB5-AFF77B763372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cs-CZ" altLang="cs-CZ" sz="1200"/>
          </a:p>
        </p:txBody>
      </p:sp>
      <p:sp>
        <p:nvSpPr>
          <p:cNvPr id="18436" name="Rectangle 2">
            <a:extLst>
              <a:ext uri="{FF2B5EF4-FFF2-40B4-BE49-F238E27FC236}">
                <a16:creationId xmlns:a16="http://schemas.microsoft.com/office/drawing/2014/main" id="{8A0AFBA4-EA45-450E-B837-2E7512F329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HRANIČNÍ URČOVATEL - DEFINICE </a:t>
            </a:r>
          </a:p>
        </p:txBody>
      </p:sp>
      <p:sp>
        <p:nvSpPr>
          <p:cNvPr id="18437" name="Rectangle 3">
            <a:extLst>
              <a:ext uri="{FF2B5EF4-FFF2-40B4-BE49-F238E27FC236}">
                <a16:creationId xmlns:a16="http://schemas.microsoft.com/office/drawing/2014/main" id="{7FE79662-7A0F-49A2-A87C-344D889B61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u="sng" dirty="0"/>
          </a:p>
          <a:p>
            <a:pPr eaLnBrk="1" hangingPunct="1">
              <a:defRPr/>
            </a:pPr>
            <a:endParaRPr lang="cs-CZ" altLang="cs-CZ" u="sng" dirty="0"/>
          </a:p>
          <a:p>
            <a:pPr eaLnBrk="1" hangingPunct="1">
              <a:defRPr/>
            </a:pPr>
            <a:endParaRPr lang="cs-CZ" altLang="cs-CZ" u="sng" dirty="0"/>
          </a:p>
          <a:p>
            <a:pPr eaLnBrk="1" hangingPunct="1">
              <a:defRPr/>
            </a:pPr>
            <a:endParaRPr lang="cs-CZ" altLang="cs-CZ" u="sng" dirty="0"/>
          </a:p>
          <a:p>
            <a:pPr eaLnBrk="1" hangingPunct="1">
              <a:defRPr/>
            </a:pPr>
            <a:r>
              <a:rPr lang="cs-CZ" altLang="cs-CZ" u="sng" cap="small" dirty="0"/>
              <a:t>Skutečnost</a:t>
            </a:r>
            <a:r>
              <a:rPr lang="cs-CZ" altLang="cs-CZ" cap="small" dirty="0"/>
              <a:t> významná pro daný druh právních vztahů nebo otázek označených v navázání kolizní normy, která </a:t>
            </a:r>
            <a:r>
              <a:rPr lang="cs-CZ" altLang="cs-CZ" u="sng" cap="small" dirty="0"/>
              <a:t>rozhoduje o výběru práva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5C03D64-C224-4733-B254-3AA0A435D6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76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34B1591-BD11-47AE-B51A-703BBE791A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19459" name="Zástupný symbol pro číslo snímku 4">
            <a:extLst>
              <a:ext uri="{FF2B5EF4-FFF2-40B4-BE49-F238E27FC236}">
                <a16:creationId xmlns:a16="http://schemas.microsoft.com/office/drawing/2014/main" id="{F9709624-1248-4411-BAFF-5084260E97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BCEDE64-BDA1-4BC9-8BBE-C7EB5BEA14C1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cs-CZ" altLang="cs-CZ" sz="1200"/>
          </a:p>
        </p:txBody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6668188A-0B3F-41E9-958D-A3B06DB6B6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Druhy hraničních určovatelů</a:t>
            </a:r>
          </a:p>
        </p:txBody>
      </p:sp>
      <p:sp>
        <p:nvSpPr>
          <p:cNvPr id="19461" name="Rectangle 3">
            <a:extLst>
              <a:ext uri="{FF2B5EF4-FFF2-40B4-BE49-F238E27FC236}">
                <a16:creationId xmlns:a16="http://schemas.microsoft.com/office/drawing/2014/main" id="{13C2D641-A285-49DB-BCDE-4B337C544B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lnSpc>
                <a:spcPct val="90000"/>
              </a:lnSpc>
              <a:defRPr/>
            </a:pPr>
            <a:r>
              <a:rPr lang="cs-CZ" altLang="cs-CZ" cap="small" dirty="0"/>
              <a:t>Souvislost s některým prvkem právního vztahu</a:t>
            </a:r>
          </a:p>
          <a:p>
            <a:pPr marL="609600" indent="-609600" eaLnBrk="1" hangingPunct="1">
              <a:lnSpc>
                <a:spcPct val="90000"/>
              </a:lnSpc>
              <a:buFont typeface="Wingdings" panose="05000000000000000000" pitchFamily="2" charset="2"/>
              <a:buAutoNum type="arabicParenR"/>
              <a:defRPr/>
            </a:pPr>
            <a:endParaRPr lang="cs-CZ" altLang="cs-CZ" cap="small" dirty="0"/>
          </a:p>
          <a:p>
            <a:pPr marL="609600" indent="-609600" eaLnBrk="1" hangingPunct="1">
              <a:lnSpc>
                <a:spcPct val="90000"/>
              </a:lnSpc>
              <a:buFont typeface="Wingdings" panose="05000000000000000000" pitchFamily="2" charset="2"/>
              <a:buAutoNum type="arabicParenR"/>
              <a:defRPr/>
            </a:pPr>
            <a:r>
              <a:rPr lang="cs-CZ" altLang="cs-CZ" cap="small" dirty="0"/>
              <a:t>Se subjektem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cap="small" dirty="0"/>
              <a:t>       </a:t>
            </a:r>
            <a:r>
              <a:rPr lang="cs-CZ" altLang="cs-CZ" cap="small" dirty="0">
                <a:solidFill>
                  <a:srgbClr val="FF0000"/>
                </a:solidFill>
              </a:rPr>
              <a:t>Státní příslušnost </a:t>
            </a:r>
            <a:r>
              <a:rPr lang="cs-CZ" altLang="cs-CZ" i="1" cap="small" dirty="0">
                <a:solidFill>
                  <a:srgbClr val="FF0000"/>
                </a:solidFill>
              </a:rPr>
              <a:t>(lex </a:t>
            </a:r>
            <a:r>
              <a:rPr lang="cs-CZ" altLang="cs-CZ" i="1" cap="small" dirty="0" err="1">
                <a:solidFill>
                  <a:srgbClr val="FF0000"/>
                </a:solidFill>
              </a:rPr>
              <a:t>patriae</a:t>
            </a:r>
            <a:r>
              <a:rPr lang="cs-CZ" altLang="cs-CZ" cap="small" dirty="0">
                <a:solidFill>
                  <a:srgbClr val="FF0000"/>
                </a:solidFill>
              </a:rPr>
              <a:t>)</a:t>
            </a:r>
          </a:p>
          <a:p>
            <a:pPr marL="609600" indent="-609600"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cs-CZ" altLang="cs-CZ" cap="small" dirty="0">
                <a:solidFill>
                  <a:srgbClr val="FF0000"/>
                </a:solidFill>
              </a:rPr>
              <a:t>Bydliště, obvyklé bydliště, sídlo </a:t>
            </a:r>
          </a:p>
          <a:p>
            <a:pPr marL="609600" indent="-609600"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cs-CZ" altLang="cs-CZ" cap="small" dirty="0">
                <a:solidFill>
                  <a:srgbClr val="FF0000"/>
                </a:solidFill>
              </a:rPr>
              <a:t>Domicil </a:t>
            </a:r>
            <a:r>
              <a:rPr lang="cs-CZ" altLang="cs-CZ" i="1" cap="small" dirty="0">
                <a:solidFill>
                  <a:srgbClr val="FF0000"/>
                </a:solidFill>
              </a:rPr>
              <a:t>(lex </a:t>
            </a:r>
            <a:r>
              <a:rPr lang="cs-CZ" altLang="cs-CZ" i="1" cap="small" dirty="0" err="1">
                <a:solidFill>
                  <a:srgbClr val="FF0000"/>
                </a:solidFill>
              </a:rPr>
              <a:t>domicilii</a:t>
            </a:r>
            <a:r>
              <a:rPr lang="cs-CZ" altLang="cs-CZ" cap="small" dirty="0">
                <a:solidFill>
                  <a:srgbClr val="FF0000"/>
                </a:solidFill>
              </a:rPr>
              <a:t>)</a:t>
            </a:r>
          </a:p>
          <a:p>
            <a:pPr marL="609600" indent="-609600"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cs-CZ" altLang="cs-CZ" cap="small" dirty="0">
                <a:solidFill>
                  <a:srgbClr val="FF0000"/>
                </a:solidFill>
              </a:rPr>
              <a:t>Právní řád, podle něhož byla založena PO </a:t>
            </a:r>
            <a:r>
              <a:rPr lang="cs-CZ" altLang="cs-CZ" i="1" cap="small" dirty="0">
                <a:solidFill>
                  <a:srgbClr val="FF0000"/>
                </a:solidFill>
              </a:rPr>
              <a:t>(lex </a:t>
            </a:r>
            <a:r>
              <a:rPr lang="cs-CZ" altLang="cs-CZ" i="1" cap="small" dirty="0" err="1">
                <a:solidFill>
                  <a:srgbClr val="FF0000"/>
                </a:solidFill>
              </a:rPr>
              <a:t>incorporationis</a:t>
            </a:r>
            <a:r>
              <a:rPr lang="cs-CZ" altLang="cs-CZ" i="1" cap="small" dirty="0">
                <a:solidFill>
                  <a:srgbClr val="FF0000"/>
                </a:solidFill>
              </a:rPr>
              <a:t>) </a:t>
            </a:r>
            <a:endParaRPr lang="cs-CZ" altLang="cs-CZ" cap="small" dirty="0">
              <a:solidFill>
                <a:srgbClr val="FF0000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 typeface="Wingdings" panose="05000000000000000000" pitchFamily="2" charset="2"/>
              <a:buAutoNum type="arabicParenR"/>
              <a:defRPr/>
            </a:pPr>
            <a:endParaRPr lang="cs-CZ" altLang="cs-CZ" i="1" dirty="0">
              <a:solidFill>
                <a:srgbClr val="FF0000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D68E7F6-F886-4661-8946-ED4CE42E6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675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2667B7C-2120-4A08-A672-EA870509E3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20483" name="Zástupný symbol pro číslo snímku 4">
            <a:extLst>
              <a:ext uri="{FF2B5EF4-FFF2-40B4-BE49-F238E27FC236}">
                <a16:creationId xmlns:a16="http://schemas.microsoft.com/office/drawing/2014/main" id="{C5FC2D9C-111F-4B44-8ADE-339521A884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0436C95-A147-4D23-8BBB-E80F9FB04B57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cs-CZ" altLang="cs-CZ" sz="1200"/>
          </a:p>
        </p:txBody>
      </p:sp>
      <p:sp>
        <p:nvSpPr>
          <p:cNvPr id="20484" name="Rectangle 2">
            <a:extLst>
              <a:ext uri="{FF2B5EF4-FFF2-40B4-BE49-F238E27FC236}">
                <a16:creationId xmlns:a16="http://schemas.microsoft.com/office/drawing/2014/main" id="{2B09F00F-66D6-4C05-84A5-C9CE118827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Druhy hraničních určovatelů </a:t>
            </a:r>
          </a:p>
        </p:txBody>
      </p:sp>
      <p:sp>
        <p:nvSpPr>
          <p:cNvPr id="20485" name="Rectangle 3">
            <a:extLst>
              <a:ext uri="{FF2B5EF4-FFF2-40B4-BE49-F238E27FC236}">
                <a16:creationId xmlns:a16="http://schemas.microsoft.com/office/drawing/2014/main" id="{A539AD6F-5096-4239-87FA-43980C10AE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71500" indent="-571500" eaLnBrk="1" hangingPunct="1">
              <a:lnSpc>
                <a:spcPct val="90000"/>
              </a:lnSpc>
              <a:buFont typeface="Wingdings" panose="05000000000000000000" pitchFamily="2" charset="2"/>
              <a:buAutoNum type="arabicParenR" startAt="2"/>
              <a:defRPr/>
            </a:pPr>
            <a:r>
              <a:rPr lang="cs-CZ" altLang="cs-CZ" cap="small" dirty="0"/>
              <a:t>Se skutečností, kterou vznikl právní vztah </a:t>
            </a:r>
          </a:p>
          <a:p>
            <a:pPr marL="571500" indent="-571500" eaLnBrk="1" hangingPunct="1">
              <a:lnSpc>
                <a:spcPct val="90000"/>
              </a:lnSpc>
              <a:buFont typeface="Wingdings" panose="05000000000000000000" pitchFamily="2" charset="2"/>
              <a:buAutoNum type="arabicParenR" startAt="2"/>
              <a:defRPr/>
            </a:pPr>
            <a:endParaRPr lang="cs-CZ" altLang="cs-CZ" cap="small" dirty="0"/>
          </a:p>
          <a:p>
            <a:pPr marL="571500" indent="-571500"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cs-CZ" altLang="cs-CZ" cap="small" dirty="0">
                <a:solidFill>
                  <a:srgbClr val="FF0000"/>
                </a:solidFill>
              </a:rPr>
              <a:t>Místo učinění právního úkonu </a:t>
            </a:r>
            <a:r>
              <a:rPr lang="cs-CZ" altLang="cs-CZ" i="1" cap="small" dirty="0">
                <a:solidFill>
                  <a:srgbClr val="FF0000"/>
                </a:solidFill>
              </a:rPr>
              <a:t>(lex loci </a:t>
            </a:r>
            <a:r>
              <a:rPr lang="cs-CZ" altLang="cs-CZ" i="1" cap="small" dirty="0" err="1">
                <a:solidFill>
                  <a:srgbClr val="FF0000"/>
                </a:solidFill>
              </a:rPr>
              <a:t>actus</a:t>
            </a:r>
            <a:r>
              <a:rPr lang="cs-CZ" altLang="cs-CZ" cap="small" dirty="0">
                <a:solidFill>
                  <a:srgbClr val="FF0000"/>
                </a:solidFill>
              </a:rPr>
              <a:t>)</a:t>
            </a:r>
          </a:p>
          <a:p>
            <a:pPr marL="571500" indent="-571500"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cs-CZ" altLang="cs-CZ" cap="small" dirty="0">
                <a:solidFill>
                  <a:srgbClr val="FF0000"/>
                </a:solidFill>
              </a:rPr>
              <a:t>Místo uzavření smlouvy (</a:t>
            </a:r>
            <a:r>
              <a:rPr lang="cs-CZ" altLang="cs-CZ" i="1" cap="small" dirty="0">
                <a:solidFill>
                  <a:srgbClr val="FF0000"/>
                </a:solidFill>
              </a:rPr>
              <a:t>lex loci </a:t>
            </a:r>
            <a:r>
              <a:rPr lang="cs-CZ" altLang="cs-CZ" i="1" cap="small" dirty="0" err="1">
                <a:solidFill>
                  <a:srgbClr val="FF0000"/>
                </a:solidFill>
              </a:rPr>
              <a:t>conclusionis</a:t>
            </a:r>
            <a:r>
              <a:rPr lang="cs-CZ" altLang="cs-CZ" i="1" cap="small" dirty="0">
                <a:solidFill>
                  <a:srgbClr val="FF0000"/>
                </a:solidFill>
              </a:rPr>
              <a:t> </a:t>
            </a:r>
            <a:r>
              <a:rPr lang="cs-CZ" altLang="cs-CZ" i="1" cap="small" dirty="0" err="1">
                <a:solidFill>
                  <a:srgbClr val="FF0000"/>
                </a:solidFill>
              </a:rPr>
              <a:t>contractus</a:t>
            </a:r>
            <a:r>
              <a:rPr lang="cs-CZ" altLang="cs-CZ" i="1" cap="small" dirty="0">
                <a:solidFill>
                  <a:srgbClr val="FF0000"/>
                </a:solidFill>
              </a:rPr>
              <a:t>)</a:t>
            </a:r>
          </a:p>
          <a:p>
            <a:pPr marL="571500" indent="-571500"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cs-CZ" altLang="cs-CZ" cap="small" dirty="0">
                <a:solidFill>
                  <a:srgbClr val="FF0000"/>
                </a:solidFill>
              </a:rPr>
              <a:t>Místo deliktu (</a:t>
            </a:r>
            <a:r>
              <a:rPr lang="cs-CZ" altLang="cs-CZ" i="1" cap="small" dirty="0">
                <a:solidFill>
                  <a:srgbClr val="FF0000"/>
                </a:solidFill>
              </a:rPr>
              <a:t>lex loci delicti</a:t>
            </a:r>
            <a:r>
              <a:rPr lang="cs-CZ" altLang="cs-CZ" cap="small" dirty="0">
                <a:solidFill>
                  <a:srgbClr val="FF0000"/>
                </a:solidFill>
              </a:rPr>
              <a:t>)</a:t>
            </a:r>
          </a:p>
          <a:p>
            <a:pPr marL="571500" indent="-571500"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cs-CZ" altLang="cs-CZ" cap="small" dirty="0">
                <a:solidFill>
                  <a:srgbClr val="FF0000"/>
                </a:solidFill>
              </a:rPr>
              <a:t>Místo události zakládající nárok na náhradu škody</a:t>
            </a:r>
            <a:r>
              <a:rPr lang="cs-CZ" altLang="cs-CZ" b="1" cap="small" dirty="0">
                <a:solidFill>
                  <a:srgbClr val="FF0000"/>
                </a:solidFill>
              </a:rPr>
              <a:t> </a:t>
            </a:r>
            <a:r>
              <a:rPr lang="cs-CZ" altLang="cs-CZ" i="1" cap="small" dirty="0">
                <a:solidFill>
                  <a:srgbClr val="FF0000"/>
                </a:solidFill>
              </a:rPr>
              <a:t>(lex loci delicti </a:t>
            </a:r>
            <a:r>
              <a:rPr lang="cs-CZ" altLang="cs-CZ" i="1" cap="small" dirty="0" err="1">
                <a:solidFill>
                  <a:srgbClr val="FF0000"/>
                </a:solidFill>
              </a:rPr>
              <a:t>commissi</a:t>
            </a:r>
            <a:r>
              <a:rPr lang="cs-CZ" altLang="cs-CZ" i="1" cap="small" dirty="0">
                <a:solidFill>
                  <a:srgbClr val="FF0000"/>
                </a:solidFill>
              </a:rPr>
              <a:t>)</a:t>
            </a:r>
          </a:p>
          <a:p>
            <a:pPr marL="571500" indent="-571500"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cs-CZ" altLang="cs-CZ" cap="small" dirty="0">
                <a:solidFill>
                  <a:srgbClr val="FF0000"/>
                </a:solidFill>
              </a:rPr>
              <a:t>Místo vzniku škody (</a:t>
            </a:r>
            <a:r>
              <a:rPr lang="cs-CZ" altLang="cs-CZ" i="1" cap="small" dirty="0">
                <a:solidFill>
                  <a:srgbClr val="FF0000"/>
                </a:solidFill>
              </a:rPr>
              <a:t>lex loci </a:t>
            </a:r>
            <a:r>
              <a:rPr lang="cs-CZ" altLang="cs-CZ" i="1" cap="small" dirty="0" err="1">
                <a:solidFill>
                  <a:srgbClr val="FF0000"/>
                </a:solidFill>
              </a:rPr>
              <a:t>damni</a:t>
            </a:r>
            <a:r>
              <a:rPr lang="cs-CZ" altLang="cs-CZ" i="1" cap="small" dirty="0">
                <a:solidFill>
                  <a:srgbClr val="FF0000"/>
                </a:solidFill>
              </a:rPr>
              <a:t> </a:t>
            </a:r>
            <a:r>
              <a:rPr lang="cs-CZ" altLang="cs-CZ" i="1" cap="small" dirty="0" err="1">
                <a:solidFill>
                  <a:srgbClr val="FF0000"/>
                </a:solidFill>
              </a:rPr>
              <a:t>infecti</a:t>
            </a:r>
            <a:r>
              <a:rPr lang="cs-CZ" altLang="cs-CZ" cap="small" dirty="0">
                <a:solidFill>
                  <a:srgbClr val="FF0000"/>
                </a:solidFill>
              </a:rPr>
              <a:t>)</a:t>
            </a:r>
          </a:p>
          <a:p>
            <a:pPr marL="571500" indent="-571500" eaLnBrk="1" hangingPunct="1">
              <a:lnSpc>
                <a:spcPct val="90000"/>
              </a:lnSpc>
              <a:buFont typeface="Wingdings" panose="05000000000000000000" pitchFamily="2" charset="2"/>
              <a:buAutoNum type="arabicParenR" startAt="2"/>
              <a:defRPr/>
            </a:pPr>
            <a:endParaRPr lang="cs-CZ" altLang="cs-CZ" i="1" dirty="0"/>
          </a:p>
          <a:p>
            <a:pPr marL="571500" indent="-57150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18DA78B-E6E6-4201-AA18-EDF27D84F1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27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C0FF31C-EC67-4EFC-B791-524EBD96DE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.</a:t>
            </a:r>
          </a:p>
        </p:txBody>
      </p:sp>
      <p:sp>
        <p:nvSpPr>
          <p:cNvPr id="21507" name="Zástupný symbol pro číslo snímku 4">
            <a:extLst>
              <a:ext uri="{FF2B5EF4-FFF2-40B4-BE49-F238E27FC236}">
                <a16:creationId xmlns:a16="http://schemas.microsoft.com/office/drawing/2014/main" id="{209C0BFF-FA10-463A-A10D-1F0DA1BD0E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3EE27F2-47C8-44C4-8F14-8F6429CFA6AD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cs-CZ" altLang="cs-CZ" sz="1200"/>
          </a:p>
        </p:txBody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id="{FE558B51-3D15-41F3-B8C2-BBE714FF9E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Druhy hraničních určovatelů</a:t>
            </a:r>
          </a:p>
        </p:txBody>
      </p:sp>
      <p:sp>
        <p:nvSpPr>
          <p:cNvPr id="21509" name="Rectangle 3">
            <a:extLst>
              <a:ext uri="{FF2B5EF4-FFF2-40B4-BE49-F238E27FC236}">
                <a16:creationId xmlns:a16="http://schemas.microsoft.com/office/drawing/2014/main" id="{96DBF7BD-BE43-49D8-9499-27505AC05D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buFont typeface="Wingdings" panose="05000000000000000000" pitchFamily="2" charset="2"/>
              <a:buAutoNum type="arabicParenR" startAt="3"/>
            </a:pPr>
            <a:endParaRPr lang="cs-CZ" altLang="cs-CZ"/>
          </a:p>
          <a:p>
            <a:pPr marL="609600" indent="-609600" eaLnBrk="1" hangingPunct="1">
              <a:buFont typeface="Wingdings" panose="05000000000000000000" pitchFamily="2" charset="2"/>
              <a:buAutoNum type="arabicParenR" startAt="3"/>
            </a:pPr>
            <a:endParaRPr lang="cs-CZ" altLang="cs-CZ"/>
          </a:p>
          <a:p>
            <a:pPr marL="609600" indent="-609600" eaLnBrk="1" hangingPunct="1">
              <a:buFont typeface="Wingdings" panose="05000000000000000000" pitchFamily="2" charset="2"/>
              <a:buAutoNum type="arabicParenR" startAt="3"/>
            </a:pPr>
            <a:r>
              <a:rPr lang="cs-CZ" altLang="cs-CZ"/>
              <a:t>S chováním účastníků, které je předmětem právního vztahu</a:t>
            </a:r>
          </a:p>
          <a:p>
            <a:pPr marL="609600" indent="-609600" eaLnBrk="1" hangingPunct="1">
              <a:buFont typeface="Wingdings" panose="05000000000000000000" pitchFamily="2" charset="2"/>
              <a:buChar char="Ø"/>
            </a:pPr>
            <a:r>
              <a:rPr lang="cs-CZ" altLang="cs-CZ"/>
              <a:t>Místo plnění (</a:t>
            </a:r>
            <a:r>
              <a:rPr lang="cs-CZ" altLang="cs-CZ" i="1"/>
              <a:t>lex loci solutionis</a:t>
            </a:r>
            <a:r>
              <a:rPr lang="cs-CZ" altLang="cs-CZ"/>
              <a:t>)</a:t>
            </a:r>
          </a:p>
          <a:p>
            <a:pPr marL="609600" indent="-609600" eaLnBrk="1" hangingPunct="1">
              <a:buFont typeface="Wingdings" panose="05000000000000000000" pitchFamily="2" charset="2"/>
              <a:buChar char="Ø"/>
            </a:pPr>
            <a:r>
              <a:rPr lang="cs-CZ" altLang="cs-CZ"/>
              <a:t>Místo výkonu práce (</a:t>
            </a:r>
            <a:r>
              <a:rPr lang="cs-CZ" altLang="cs-CZ" i="1"/>
              <a:t>lex loci laboris</a:t>
            </a:r>
            <a:r>
              <a:rPr lang="cs-CZ" altLang="cs-CZ"/>
              <a:t>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22D8A75-C480-4B74-98F7-63DEAC52B5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17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C56FB69-7A3A-45EA-9D05-CFE585D695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22531" name="Zástupný symbol pro číslo snímku 4">
            <a:extLst>
              <a:ext uri="{FF2B5EF4-FFF2-40B4-BE49-F238E27FC236}">
                <a16:creationId xmlns:a16="http://schemas.microsoft.com/office/drawing/2014/main" id="{058B7A35-ABEC-4CAA-8E14-541F25FB48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D72C8C4-0F89-469C-938C-7BC1628EAD40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cs-CZ" altLang="cs-CZ" sz="1200"/>
          </a:p>
        </p:txBody>
      </p:sp>
      <p:sp>
        <p:nvSpPr>
          <p:cNvPr id="22532" name="Rectangle 2">
            <a:extLst>
              <a:ext uri="{FF2B5EF4-FFF2-40B4-BE49-F238E27FC236}">
                <a16:creationId xmlns:a16="http://schemas.microsoft.com/office/drawing/2014/main" id="{B61EE044-B3B1-4A5C-8B24-09DEB0DDCA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Druhy hraničních určovatelů</a:t>
            </a:r>
          </a:p>
        </p:txBody>
      </p:sp>
      <p:sp>
        <p:nvSpPr>
          <p:cNvPr id="22533" name="Rectangle 3">
            <a:extLst>
              <a:ext uri="{FF2B5EF4-FFF2-40B4-BE49-F238E27FC236}">
                <a16:creationId xmlns:a16="http://schemas.microsoft.com/office/drawing/2014/main" id="{29601299-0A8B-4EDF-88E0-22E7280138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71500" indent="-571500" eaLnBrk="1" hangingPunct="1">
              <a:buFont typeface="Wingdings" panose="05000000000000000000" pitchFamily="2" charset="2"/>
              <a:buAutoNum type="arabicParenR" startAt="4"/>
              <a:defRPr/>
            </a:pPr>
            <a:endParaRPr lang="cs-CZ" altLang="cs-CZ" dirty="0"/>
          </a:p>
          <a:p>
            <a:pPr marL="571500" indent="-571500" eaLnBrk="1" hangingPunct="1">
              <a:buFont typeface="Wingdings" panose="05000000000000000000" pitchFamily="2" charset="2"/>
              <a:buAutoNum type="arabicParenR" startAt="4"/>
              <a:defRPr/>
            </a:pPr>
            <a:endParaRPr lang="cs-CZ" altLang="cs-CZ" dirty="0"/>
          </a:p>
          <a:p>
            <a:pPr marL="571500" indent="-571500" eaLnBrk="1" hangingPunct="1">
              <a:buFont typeface="Wingdings" panose="05000000000000000000" pitchFamily="2" charset="2"/>
              <a:buAutoNum type="arabicParenR" startAt="4"/>
              <a:defRPr/>
            </a:pPr>
            <a:r>
              <a:rPr lang="cs-CZ" altLang="cs-CZ" cap="small" dirty="0"/>
              <a:t>S věcí nebo hodnotou, která je nepřímým předmětem právního vztahu</a:t>
            </a:r>
          </a:p>
          <a:p>
            <a:pPr marL="571500" indent="-571500" eaLnBrk="1" hangingPunct="1">
              <a:buFont typeface="Wingdings" panose="05000000000000000000" pitchFamily="2" charset="2"/>
              <a:buAutoNum type="arabicParenR" startAt="4"/>
              <a:defRPr/>
            </a:pPr>
            <a:endParaRPr lang="cs-CZ" altLang="cs-CZ" cap="small" dirty="0"/>
          </a:p>
          <a:p>
            <a:pPr marL="571500" indent="-571500" eaLnBrk="1" hangingPunct="1">
              <a:buFont typeface="Wingdings" panose="05000000000000000000" pitchFamily="2" charset="2"/>
              <a:buChar char="Ø"/>
              <a:defRPr/>
            </a:pPr>
            <a:r>
              <a:rPr lang="cs-CZ" altLang="cs-CZ" cap="small" dirty="0">
                <a:solidFill>
                  <a:srgbClr val="FF0000"/>
                </a:solidFill>
              </a:rPr>
              <a:t>Poloha věci (</a:t>
            </a:r>
            <a:r>
              <a:rPr lang="cs-CZ" altLang="cs-CZ" i="1" cap="small" dirty="0">
                <a:solidFill>
                  <a:srgbClr val="FF0000"/>
                </a:solidFill>
              </a:rPr>
              <a:t>lex </a:t>
            </a:r>
            <a:r>
              <a:rPr lang="cs-CZ" altLang="cs-CZ" i="1" cap="small" dirty="0" err="1">
                <a:solidFill>
                  <a:srgbClr val="FF0000"/>
                </a:solidFill>
              </a:rPr>
              <a:t>rei</a:t>
            </a:r>
            <a:r>
              <a:rPr lang="cs-CZ" altLang="cs-CZ" i="1" cap="small" dirty="0">
                <a:solidFill>
                  <a:srgbClr val="FF0000"/>
                </a:solidFill>
              </a:rPr>
              <a:t> </a:t>
            </a:r>
            <a:r>
              <a:rPr lang="cs-CZ" altLang="cs-CZ" i="1" cap="small" dirty="0" err="1">
                <a:solidFill>
                  <a:srgbClr val="FF0000"/>
                </a:solidFill>
              </a:rPr>
              <a:t>sitae</a:t>
            </a:r>
            <a:r>
              <a:rPr lang="cs-CZ" altLang="cs-CZ" cap="small" dirty="0">
                <a:solidFill>
                  <a:srgbClr val="FF0000"/>
                </a:solidFill>
              </a:rPr>
              <a:t>)</a:t>
            </a:r>
          </a:p>
          <a:p>
            <a:pPr marL="571500" indent="-571500" eaLnBrk="1" hangingPunct="1">
              <a:buFont typeface="Wingdings" panose="05000000000000000000" pitchFamily="2" charset="2"/>
              <a:buChar char="Ø"/>
              <a:defRPr/>
            </a:pPr>
            <a:r>
              <a:rPr lang="cs-CZ" altLang="cs-CZ" cap="small" dirty="0">
                <a:solidFill>
                  <a:srgbClr val="FF0000"/>
                </a:solidFill>
              </a:rPr>
              <a:t>Místo odeslání věci (</a:t>
            </a:r>
            <a:r>
              <a:rPr lang="cs-CZ" altLang="cs-CZ" i="1" cap="small" dirty="0">
                <a:solidFill>
                  <a:srgbClr val="FF0000"/>
                </a:solidFill>
              </a:rPr>
              <a:t>lex loci </a:t>
            </a:r>
            <a:r>
              <a:rPr lang="cs-CZ" altLang="cs-CZ" i="1" cap="small" dirty="0" err="1">
                <a:solidFill>
                  <a:srgbClr val="FF0000"/>
                </a:solidFill>
              </a:rPr>
              <a:t>expeditionis</a:t>
            </a:r>
            <a:r>
              <a:rPr lang="cs-CZ" altLang="cs-CZ" cap="small" dirty="0">
                <a:solidFill>
                  <a:srgbClr val="FF0000"/>
                </a:solidFill>
              </a:rPr>
              <a:t>)</a:t>
            </a:r>
          </a:p>
          <a:p>
            <a:pPr marL="571500" indent="-571500" eaLnBrk="1" hangingPunct="1">
              <a:buFont typeface="Wingdings" panose="05000000000000000000" pitchFamily="2" charset="2"/>
              <a:buNone/>
              <a:defRPr/>
            </a:pPr>
            <a:endParaRPr lang="cs-CZ" altLang="cs-CZ" cap="small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0BC09BB-2A86-45D4-9275-2F4ADECA63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77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09E12A5-9009-48D2-9811-2E34A2B467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23555" name="Zástupný symbol pro číslo snímku 4">
            <a:extLst>
              <a:ext uri="{FF2B5EF4-FFF2-40B4-BE49-F238E27FC236}">
                <a16:creationId xmlns:a16="http://schemas.microsoft.com/office/drawing/2014/main" id="{5708BF23-BD3A-44C2-B097-CE8B1DAB99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B72508D-3A33-4D52-A099-A98AD1197459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cs-CZ" altLang="cs-CZ" sz="1200"/>
          </a:p>
        </p:txBody>
      </p:sp>
      <p:sp>
        <p:nvSpPr>
          <p:cNvPr id="23556" name="Rectangle 2">
            <a:extLst>
              <a:ext uri="{FF2B5EF4-FFF2-40B4-BE49-F238E27FC236}">
                <a16:creationId xmlns:a16="http://schemas.microsoft.com/office/drawing/2014/main" id="{728AC3CC-15EF-4F6A-8BDF-7F9928CB8B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Druhy hraničních určovatelů</a:t>
            </a:r>
          </a:p>
        </p:txBody>
      </p:sp>
      <p:sp>
        <p:nvSpPr>
          <p:cNvPr id="23557" name="Rectangle 3">
            <a:extLst>
              <a:ext uri="{FF2B5EF4-FFF2-40B4-BE49-F238E27FC236}">
                <a16:creationId xmlns:a16="http://schemas.microsoft.com/office/drawing/2014/main" id="{6729A170-2F95-4126-9140-7B775BD63C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Wingdings" panose="05000000000000000000" pitchFamily="2" charset="2"/>
              <a:buAutoNum type="arabicParenR" startAt="5"/>
              <a:defRPr/>
            </a:pPr>
            <a:r>
              <a:rPr lang="cs-CZ" altLang="cs-CZ" cap="small" dirty="0"/>
              <a:t>S obsahem právního vztahu, k němuž se přidružují další otázky nebo který je základním vztahem pro jiné </a:t>
            </a:r>
            <a:r>
              <a:rPr lang="cs-CZ" altLang="cs-CZ" cap="small" dirty="0" err="1"/>
              <a:t>akcesorický</a:t>
            </a:r>
            <a:r>
              <a:rPr lang="cs-CZ" altLang="cs-CZ" cap="small" dirty="0"/>
              <a:t> vztah</a:t>
            </a:r>
          </a:p>
          <a:p>
            <a:pPr marL="609600" indent="-609600"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cs-CZ" altLang="cs-CZ" cap="small" dirty="0"/>
          </a:p>
          <a:p>
            <a:pPr marL="609600" indent="-609600"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cs-CZ" altLang="cs-CZ" cap="small" dirty="0"/>
          </a:p>
          <a:p>
            <a:pPr marL="609600" indent="-609600"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cs-CZ" altLang="cs-CZ" cap="small" dirty="0">
                <a:solidFill>
                  <a:srgbClr val="FF0000"/>
                </a:solidFill>
              </a:rPr>
              <a:t>Právní řád, kterým se řídí základní vztah (</a:t>
            </a:r>
            <a:r>
              <a:rPr lang="cs-CZ" altLang="cs-CZ" i="1" cap="small" dirty="0">
                <a:solidFill>
                  <a:srgbClr val="FF0000"/>
                </a:solidFill>
              </a:rPr>
              <a:t>lex </a:t>
            </a:r>
            <a:r>
              <a:rPr lang="cs-CZ" altLang="cs-CZ" i="1" cap="small" dirty="0" err="1">
                <a:solidFill>
                  <a:srgbClr val="FF0000"/>
                </a:solidFill>
              </a:rPr>
              <a:t>causae</a:t>
            </a:r>
            <a:r>
              <a:rPr lang="cs-CZ" altLang="cs-CZ" cap="small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0A87896-9E61-45BA-8DC8-E95A430190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767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A30F8E9-920D-436F-BF85-16D703B5EB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24579" name="Zástupný symbol pro číslo snímku 4">
            <a:extLst>
              <a:ext uri="{FF2B5EF4-FFF2-40B4-BE49-F238E27FC236}">
                <a16:creationId xmlns:a16="http://schemas.microsoft.com/office/drawing/2014/main" id="{58CDC226-E76E-4841-98A0-4472EF9397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A0AB6B5-F3DD-40F0-BD57-D250D25D7066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cs-CZ" altLang="cs-CZ" sz="1200"/>
          </a:p>
        </p:txBody>
      </p:sp>
      <p:sp>
        <p:nvSpPr>
          <p:cNvPr id="24580" name="Rectangle 2">
            <a:extLst>
              <a:ext uri="{FF2B5EF4-FFF2-40B4-BE49-F238E27FC236}">
                <a16:creationId xmlns:a16="http://schemas.microsoft.com/office/drawing/2014/main" id="{99EC4639-A318-491D-BFA8-E88DCBB394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Druhy hraničních určovatelů</a:t>
            </a:r>
          </a:p>
        </p:txBody>
      </p:sp>
      <p:sp>
        <p:nvSpPr>
          <p:cNvPr id="24581" name="Rectangle 3">
            <a:extLst>
              <a:ext uri="{FF2B5EF4-FFF2-40B4-BE49-F238E27FC236}">
                <a16:creationId xmlns:a16="http://schemas.microsoft.com/office/drawing/2014/main" id="{22EBE3F3-4C33-4D7C-9CF0-800A5B7314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71500" indent="-571500" eaLnBrk="1" hangingPunct="1">
              <a:defRPr/>
            </a:pPr>
            <a:r>
              <a:rPr lang="cs-CZ" altLang="cs-CZ" cap="small" dirty="0"/>
              <a:t>Vztah k jiným skutečnostem mající význam pro právní vztah</a:t>
            </a:r>
          </a:p>
          <a:p>
            <a:pPr marL="571500" indent="-571500" eaLnBrk="1" hangingPunct="1">
              <a:buFont typeface="Wingdings" panose="05000000000000000000" pitchFamily="2" charset="2"/>
              <a:buAutoNum type="arabicParenR"/>
              <a:defRPr/>
            </a:pPr>
            <a:endParaRPr lang="cs-CZ" altLang="cs-CZ" cap="small" dirty="0"/>
          </a:p>
          <a:p>
            <a:pPr marL="571500" indent="-571500" eaLnBrk="1" hangingPunct="1">
              <a:buFont typeface="Wingdings" panose="05000000000000000000" pitchFamily="2" charset="2"/>
              <a:buAutoNum type="arabicParenR"/>
              <a:defRPr/>
            </a:pPr>
            <a:endParaRPr lang="cs-CZ" altLang="cs-CZ" cap="small" dirty="0"/>
          </a:p>
          <a:p>
            <a:pPr marL="571500" indent="-571500" eaLnBrk="1" hangingPunct="1">
              <a:buFont typeface="Wingdings" panose="05000000000000000000" pitchFamily="2" charset="2"/>
              <a:buAutoNum type="arabicParenR"/>
              <a:defRPr/>
            </a:pPr>
            <a:r>
              <a:rPr lang="cs-CZ" altLang="cs-CZ" cap="small" dirty="0">
                <a:solidFill>
                  <a:srgbClr val="FF0000"/>
                </a:solidFill>
              </a:rPr>
              <a:t>Volba práva </a:t>
            </a:r>
            <a:r>
              <a:rPr lang="cs-CZ" altLang="cs-CZ" i="1" cap="small" dirty="0">
                <a:solidFill>
                  <a:srgbClr val="FF0000"/>
                </a:solidFill>
              </a:rPr>
              <a:t>(lex </a:t>
            </a:r>
            <a:r>
              <a:rPr lang="cs-CZ" altLang="cs-CZ" i="1" cap="small" dirty="0" err="1">
                <a:solidFill>
                  <a:srgbClr val="FF0000"/>
                </a:solidFill>
              </a:rPr>
              <a:t>electa</a:t>
            </a:r>
            <a:r>
              <a:rPr lang="cs-CZ" altLang="cs-CZ" i="1" cap="small" dirty="0">
                <a:solidFill>
                  <a:srgbClr val="FF0000"/>
                </a:solidFill>
              </a:rPr>
              <a:t>)</a:t>
            </a:r>
          </a:p>
          <a:p>
            <a:pPr marL="571500" indent="-571500" eaLnBrk="1" hangingPunct="1">
              <a:buFont typeface="Wingdings" panose="05000000000000000000" pitchFamily="2" charset="2"/>
              <a:buAutoNum type="arabicParenR"/>
              <a:defRPr/>
            </a:pPr>
            <a:r>
              <a:rPr lang="cs-CZ" altLang="cs-CZ" cap="small" dirty="0">
                <a:solidFill>
                  <a:srgbClr val="FF0000"/>
                </a:solidFill>
              </a:rPr>
              <a:t>Místo sídla soudu </a:t>
            </a:r>
            <a:r>
              <a:rPr lang="cs-CZ" altLang="cs-CZ" i="1" cap="small" dirty="0">
                <a:solidFill>
                  <a:srgbClr val="FF0000"/>
                </a:solidFill>
              </a:rPr>
              <a:t>(lex </a:t>
            </a:r>
            <a:r>
              <a:rPr lang="cs-CZ" altLang="cs-CZ" i="1" cap="small" dirty="0" err="1">
                <a:solidFill>
                  <a:srgbClr val="FF0000"/>
                </a:solidFill>
              </a:rPr>
              <a:t>fori</a:t>
            </a:r>
            <a:r>
              <a:rPr lang="cs-CZ" altLang="cs-CZ" i="1" cap="small" dirty="0">
                <a:solidFill>
                  <a:srgbClr val="FF0000"/>
                </a:solidFill>
              </a:rPr>
              <a:t>)</a:t>
            </a:r>
          </a:p>
          <a:p>
            <a:pPr marL="571500" indent="-571500" eaLnBrk="1" hangingPunct="1">
              <a:buFont typeface="Wingdings" panose="05000000000000000000" pitchFamily="2" charset="2"/>
              <a:buChar char="§"/>
              <a:defRPr/>
            </a:pPr>
            <a:endParaRPr lang="cs-CZ" altLang="cs-CZ" i="1" cap="small" dirty="0"/>
          </a:p>
          <a:p>
            <a:pPr marL="571500" indent="-571500" eaLnBrk="1" hangingPunct="1">
              <a:buFont typeface="Wingdings" panose="05000000000000000000" pitchFamily="2" charset="2"/>
              <a:buChar char="§"/>
              <a:defRPr/>
            </a:pPr>
            <a:endParaRPr lang="cs-CZ" altLang="cs-CZ" cap="small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E8ABBB1-63A6-4758-9AF4-FA176954F9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043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ástupný symbol pro číslo snímku 4">
            <a:extLst>
              <a:ext uri="{FF2B5EF4-FFF2-40B4-BE49-F238E27FC236}">
                <a16:creationId xmlns:a16="http://schemas.microsoft.com/office/drawing/2014/main" id="{980DA837-902A-4199-91E9-339128A2E5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1900834-B47D-416C-B64A-0035B2DAF034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cs-CZ" altLang="cs-CZ" sz="1200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56F03A47-BB51-4C7A-BE40-2338E0DA3F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Obsah přednášky</a:t>
            </a:r>
          </a:p>
        </p:txBody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1CD9580C-ECD3-42AA-B9B1-9FFDC2CCA2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/>
              <a:t>1. Metody úpravy</a:t>
            </a:r>
          </a:p>
          <a:p>
            <a:pPr eaLnBrk="1" hangingPunct="1"/>
            <a:r>
              <a:rPr lang="cs-CZ" altLang="cs-CZ"/>
              <a:t>A) kolizní (charakteristika, kolizní normy)</a:t>
            </a:r>
          </a:p>
          <a:p>
            <a:pPr eaLnBrk="1" hangingPunct="1"/>
            <a:r>
              <a:rPr lang="cs-CZ" altLang="cs-CZ"/>
              <a:t>B) přímá  </a:t>
            </a:r>
          </a:p>
          <a:p>
            <a:pPr eaLnBrk="1" hangingPunct="1"/>
            <a:endParaRPr lang="cs-CZ" altLang="cs-CZ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/>
              <a:t>2. Vztahy mezi metodou kolizní a metodou přímou</a:t>
            </a:r>
          </a:p>
          <a:p>
            <a:pPr eaLnBrk="1" hangingPunct="1"/>
            <a:endParaRPr lang="cs-CZ" altLang="cs-CZ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C173F31-38A8-4BD5-83FD-9AC03E07DF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681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>
            <a:extLst>
              <a:ext uri="{FF2B5EF4-FFF2-40B4-BE49-F238E27FC236}">
                <a16:creationId xmlns:a16="http://schemas.microsoft.com/office/drawing/2014/main" id="{EE128E81-A254-499E-AE76-5A391219DB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TYPY KOLIZNÍCH NOREM</a:t>
            </a:r>
          </a:p>
        </p:txBody>
      </p:sp>
      <p:sp>
        <p:nvSpPr>
          <p:cNvPr id="25603" name="Zástupný symbol pro obsah 2">
            <a:extLst>
              <a:ext uri="{FF2B5EF4-FFF2-40B4-BE49-F238E27FC236}">
                <a16:creationId xmlns:a16="http://schemas.microsoft.com/office/drawing/2014/main" id="{DF6D34EF-8BC1-4561-8364-88EC0587771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b="1"/>
              <a:t>JEDNOSTRANNÉ VS. DVOUSTRANNÉ</a:t>
            </a:r>
          </a:p>
          <a:p>
            <a:endParaRPr lang="cs-CZ" altLang="cs-CZ" b="1"/>
          </a:p>
          <a:p>
            <a:r>
              <a:rPr lang="cs-CZ" altLang="cs-CZ"/>
              <a:t>JEDNOSTRANNÉ – STARŠÍ, VYMEZUJE PŮSOBNOST VLASTNÍHO PRÁVNÍHO ŘÁDU. NAPŘ. „NEMOVITOSTI LEŽÍCÍ VE STÁTĚ XY SE ŘÍDÍ PRÁVNÍM ŘÁDEM XY.“</a:t>
            </a:r>
          </a:p>
          <a:p>
            <a:endParaRPr lang="cs-CZ" altLang="cs-CZ"/>
          </a:p>
          <a:p>
            <a:r>
              <a:rPr lang="cs-CZ" altLang="cs-CZ"/>
              <a:t>DVOUSTRANNÉ – NAVAZUJE NA KTERÝKOLI PRÁVNÍ ŘÁD. NAPŘ. „PRÁVNÍ POMĚRY DĚDICKÉ SE ŘÍDÍ PRÁVEM MÍSTA BYDLIŠTĚ ZESNULÉHO.“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857416C-12F2-4427-BEE1-FCB39CD77D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25605" name="Zástupný symbol pro číslo snímku 4">
            <a:extLst>
              <a:ext uri="{FF2B5EF4-FFF2-40B4-BE49-F238E27FC236}">
                <a16:creationId xmlns:a16="http://schemas.microsoft.com/office/drawing/2014/main" id="{F84275CA-17EF-431B-A8A0-94E848B1C8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71FB3A8-DB27-456F-9D26-E54EE95C3132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cs-CZ" altLang="cs-CZ" sz="12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B15E2DF-D88C-4F36-A4F8-D5B435E0F0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441"/>
    </mc:Choice>
    <mc:Fallback>
      <p:transition spd="slow" advTm="80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>
            <a:extLst>
              <a:ext uri="{FF2B5EF4-FFF2-40B4-BE49-F238E27FC236}">
                <a16:creationId xmlns:a16="http://schemas.microsoft.com/office/drawing/2014/main" id="{7252F1B0-7775-4365-9661-2829A148C0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TYPY KOLIZNÍCH NOREM </a:t>
            </a:r>
          </a:p>
        </p:txBody>
      </p:sp>
      <p:sp>
        <p:nvSpPr>
          <p:cNvPr id="26627" name="Zástupný symbol pro obsah 2">
            <a:extLst>
              <a:ext uri="{FF2B5EF4-FFF2-40B4-BE49-F238E27FC236}">
                <a16:creationId xmlns:a16="http://schemas.microsoft.com/office/drawing/2014/main" id="{2CDF01D4-781A-43DA-AEA8-2E72B8F7A5D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b="1"/>
              <a:t>SAMOSTATNÉ VS. NESAMOSTATNÉ</a:t>
            </a:r>
          </a:p>
          <a:p>
            <a:endParaRPr lang="cs-CZ" altLang="cs-CZ" b="1"/>
          </a:p>
          <a:p>
            <a:r>
              <a:rPr lang="cs-CZ" altLang="cs-CZ" b="1"/>
              <a:t>SAMOSTATNÉ:  STAČÍ PRO URČENÍ PRÁVNÍHO ŘÁDU SAMY</a:t>
            </a:r>
          </a:p>
          <a:p>
            <a:endParaRPr lang="cs-CZ" altLang="cs-CZ" b="1"/>
          </a:p>
          <a:p>
            <a:r>
              <a:rPr lang="cs-CZ" altLang="cs-CZ" b="1"/>
              <a:t>NESAMOSTATNÉ: NESTAČÍ. ODKAZUJÍ NA JINOU KOLIZNÍ NORMU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91B48C5-F3D1-4019-ADE2-7D597DCFE8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26629" name="Zástupný symbol pro číslo snímku 4">
            <a:extLst>
              <a:ext uri="{FF2B5EF4-FFF2-40B4-BE49-F238E27FC236}">
                <a16:creationId xmlns:a16="http://schemas.microsoft.com/office/drawing/2014/main" id="{50F9A2C0-6DD1-4811-937A-AECD78BB34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2F7BCFD-590C-479A-AD8A-3A07DC79566D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cs-CZ" altLang="cs-CZ" sz="12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49AA90C-D4A9-4BF0-B786-DADAF0393E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23"/>
    </mc:Choice>
    <mc:Fallback>
      <p:transition spd="slow" advTm="21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>
            <a:extLst>
              <a:ext uri="{FF2B5EF4-FFF2-40B4-BE49-F238E27FC236}">
                <a16:creationId xmlns:a16="http://schemas.microsoft.com/office/drawing/2014/main" id="{649FFD9B-2840-4E01-87B3-87C9BB22C7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TYPY KOLIZNÍCH NOREM</a:t>
            </a:r>
          </a:p>
        </p:txBody>
      </p:sp>
      <p:sp>
        <p:nvSpPr>
          <p:cNvPr id="27651" name="Zástupný symbol pro obsah 2">
            <a:extLst>
              <a:ext uri="{FF2B5EF4-FFF2-40B4-BE49-F238E27FC236}">
                <a16:creationId xmlns:a16="http://schemas.microsoft.com/office/drawing/2014/main" id="{646F47D6-3C02-452D-B707-C072E2628B6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b="1"/>
              <a:t>DISPOZITIVNÍ VS. KOGENTNÍ</a:t>
            </a:r>
          </a:p>
          <a:p>
            <a:endParaRPr lang="cs-CZ" altLang="cs-CZ" b="1"/>
          </a:p>
          <a:p>
            <a:endParaRPr lang="cs-CZ" altLang="cs-CZ" b="1"/>
          </a:p>
          <a:p>
            <a:r>
              <a:rPr lang="cs-CZ" altLang="cs-CZ" b="1"/>
              <a:t>DISPOZITIVNÍ: NAPŘ. ČLÁNEK 4 NAŘÍZENÍ ŘÍM I</a:t>
            </a:r>
          </a:p>
          <a:p>
            <a:endParaRPr lang="cs-CZ" altLang="cs-CZ" b="1"/>
          </a:p>
          <a:p>
            <a:r>
              <a:rPr lang="cs-CZ" altLang="cs-CZ" b="1"/>
              <a:t>KOGENTNÍ: VĚTŠINA OSTATNÍCH – VIZ ZÁKON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253ED76-97F7-4366-9DD8-4415A06041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7950" y="6543675"/>
            <a:ext cx="6837363" cy="263525"/>
          </a:xfrm>
        </p:spPr>
        <p:txBody>
          <a:bodyPr/>
          <a:lstStyle/>
          <a:p>
            <a:pPr>
              <a:defRPr/>
            </a:pPr>
            <a:r>
              <a:rPr lang="cs-CZ" dirty="0"/>
              <a:t>.</a:t>
            </a:r>
          </a:p>
        </p:txBody>
      </p:sp>
      <p:sp>
        <p:nvSpPr>
          <p:cNvPr id="27653" name="Zástupný symbol pro číslo snímku 4">
            <a:extLst>
              <a:ext uri="{FF2B5EF4-FFF2-40B4-BE49-F238E27FC236}">
                <a16:creationId xmlns:a16="http://schemas.microsoft.com/office/drawing/2014/main" id="{D2FA785E-C0DF-4C89-AE43-7661B5A736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8DDED87-E6BF-4032-9061-F815DD40CD69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cs-CZ" altLang="cs-CZ" sz="12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0DC9E55-D859-486A-B7A5-8B56C0480D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841"/>
    </mc:Choice>
    <mc:Fallback>
      <p:transition spd="slow" advTm="47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>
            <a:extLst>
              <a:ext uri="{FF2B5EF4-FFF2-40B4-BE49-F238E27FC236}">
                <a16:creationId xmlns:a16="http://schemas.microsoft.com/office/drawing/2014/main" id="{A241C565-6824-4A82-BCE2-B9BE0232A0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DALŠÍ ČLENĚNÍ</a:t>
            </a:r>
          </a:p>
        </p:txBody>
      </p:sp>
      <p:sp>
        <p:nvSpPr>
          <p:cNvPr id="28675" name="Zástupný symbol pro obsah 2">
            <a:extLst>
              <a:ext uri="{FF2B5EF4-FFF2-40B4-BE49-F238E27FC236}">
                <a16:creationId xmlns:a16="http://schemas.microsoft.com/office/drawing/2014/main" id="{5AA44BF0-2EC7-48D7-A00E-8B4ED9C9BE3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ROZŠIŘUJÍCÍ – ROZŠIŘUJE ROZSAH POUŽÍTÍ TUZEMSKÉHO PRÁVA</a:t>
            </a:r>
          </a:p>
          <a:p>
            <a:r>
              <a:rPr lang="cs-CZ" altLang="cs-CZ"/>
              <a:t>VYLUČUJÍCÍ – Z ROZSAHU VYLUČUJE URČITOU SKUPINU A PRO NI SE POUŽIJE TUZEMSKÉ PRÁVO</a:t>
            </a:r>
          </a:p>
          <a:p>
            <a:r>
              <a:rPr lang="cs-CZ" altLang="cs-CZ"/>
              <a:t>SUBSIDIÁRNÍ – ZACHOVÁVÁ PLATNOST NAPŘÍKLAD ÚKONU SUBSIDIÁRNÍM POUŽITÍM JINÉHO PRÁVNÍHO ŘÁDU</a:t>
            </a:r>
          </a:p>
          <a:p>
            <a:r>
              <a:rPr lang="cs-CZ" altLang="cs-CZ"/>
              <a:t>KN SPOJENÉ S HMOTNĚPRÁVNÍ ÚPRAVOU </a:t>
            </a:r>
          </a:p>
          <a:p>
            <a:r>
              <a:rPr lang="cs-CZ" altLang="cs-CZ"/>
              <a:t>VNITROSTÁTNÍHO PŮVODU ČI UNIFIKOVANÉ…………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1F3FC49-672E-4A60-996A-A65BB0CE57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28677" name="Zástupný symbol pro číslo snímku 4">
            <a:extLst>
              <a:ext uri="{FF2B5EF4-FFF2-40B4-BE49-F238E27FC236}">
                <a16:creationId xmlns:a16="http://schemas.microsoft.com/office/drawing/2014/main" id="{211C7DD6-D41B-439F-8425-C9C6D06AD8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4E7B1B7-BB90-4371-ADF0-FC5170E05E69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cs-CZ" altLang="cs-CZ" sz="12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9C098F4-ED1A-4FEC-A0B9-C546E1E932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236"/>
    </mc:Choice>
    <mc:Fallback>
      <p:transition spd="slow" advTm="188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97143CA1-BB07-42B1-BE1E-3D5E5DBEC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PŘÍMÁ METODA</a:t>
            </a:r>
          </a:p>
        </p:txBody>
      </p:sp>
      <p:sp>
        <p:nvSpPr>
          <p:cNvPr id="29699" name="Zástupný symbol pro text 6">
            <a:extLst>
              <a:ext uri="{FF2B5EF4-FFF2-40B4-BE49-F238E27FC236}">
                <a16:creationId xmlns:a16="http://schemas.microsoft.com/office/drawing/2014/main" id="{15878492-5241-484F-AD88-F1C541FD82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A1A1588-6898-4040-927F-5D644A1AA1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JUDr. Klára Drličková, Ph.D.</a:t>
            </a:r>
          </a:p>
        </p:txBody>
      </p:sp>
      <p:sp>
        <p:nvSpPr>
          <p:cNvPr id="29701" name="Zástupný symbol pro číslo snímku 4">
            <a:extLst>
              <a:ext uri="{FF2B5EF4-FFF2-40B4-BE49-F238E27FC236}">
                <a16:creationId xmlns:a16="http://schemas.microsoft.com/office/drawing/2014/main" id="{81447CA0-A53B-4BA9-8A34-82AE1F7ECD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E0198C5-01BF-4FEC-B2D1-0F83C9F80655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cs-CZ" altLang="cs-CZ" sz="12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6731266-C074-4465-B3FE-BC96051ADC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56"/>
    </mc:Choice>
    <mc:Fallback>
      <p:transition spd="slow" advTm="10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3CFBF3D-C408-4B8C-86D4-14E0606D94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30723" name="Zástupný symbol pro číslo snímku 4">
            <a:extLst>
              <a:ext uri="{FF2B5EF4-FFF2-40B4-BE49-F238E27FC236}">
                <a16:creationId xmlns:a16="http://schemas.microsoft.com/office/drawing/2014/main" id="{339838BB-FD3A-4A78-95A0-E4EF0E0515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96EF961-2CEB-4BC8-BED0-F1A7AAAB1A0C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cs-CZ" altLang="cs-CZ" sz="1200"/>
          </a:p>
        </p:txBody>
      </p:sp>
      <p:sp>
        <p:nvSpPr>
          <p:cNvPr id="30724" name="Rectangle 2">
            <a:extLst>
              <a:ext uri="{FF2B5EF4-FFF2-40B4-BE49-F238E27FC236}">
                <a16:creationId xmlns:a16="http://schemas.microsoft.com/office/drawing/2014/main" id="{C7B7DA2D-5A3F-490D-87CE-60B1A8C7CF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Přímá metoda</a:t>
            </a:r>
          </a:p>
        </p:txBody>
      </p:sp>
      <p:sp>
        <p:nvSpPr>
          <p:cNvPr id="32773" name="Rectangle 3">
            <a:extLst>
              <a:ext uri="{FF2B5EF4-FFF2-40B4-BE49-F238E27FC236}">
                <a16:creationId xmlns:a16="http://schemas.microsoft.com/office/drawing/2014/main" id="{7FB48535-6852-4E07-90F3-258479F246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cap="small" dirty="0"/>
              <a:t>Oproti kolizní metodě je metodou speciální</a:t>
            </a:r>
          </a:p>
          <a:p>
            <a:pPr eaLnBrk="1" hangingPunct="1">
              <a:defRPr/>
            </a:pPr>
            <a:endParaRPr lang="cs-CZ" altLang="cs-CZ" cap="small" dirty="0"/>
          </a:p>
          <a:p>
            <a:pPr eaLnBrk="1" hangingPunct="1">
              <a:defRPr/>
            </a:pPr>
            <a:r>
              <a:rPr lang="cs-CZ" altLang="cs-CZ" cap="small" dirty="0"/>
              <a:t>SPÍŠE VÝJIMEČNÁ </a:t>
            </a:r>
          </a:p>
          <a:p>
            <a:pPr eaLnBrk="1" hangingPunct="1">
              <a:defRPr/>
            </a:pPr>
            <a:endParaRPr lang="cs-CZ" altLang="cs-CZ" cap="small" dirty="0"/>
          </a:p>
          <a:p>
            <a:pPr eaLnBrk="1" hangingPunct="1">
              <a:defRPr/>
            </a:pPr>
            <a:r>
              <a:rPr lang="cs-CZ" altLang="cs-CZ" cap="small" dirty="0"/>
              <a:t>Určena výlučně k úpravě soukromoprávních vztahů s mezinárodním prvkem</a:t>
            </a:r>
          </a:p>
          <a:p>
            <a:pPr eaLnBrk="1" hangingPunct="1">
              <a:defRPr/>
            </a:pPr>
            <a:endParaRPr lang="cs-CZ" altLang="cs-CZ" cap="small" dirty="0"/>
          </a:p>
          <a:p>
            <a:pPr eaLnBrk="1" hangingPunct="1">
              <a:defRPr/>
            </a:pPr>
            <a:r>
              <a:rPr lang="cs-CZ" altLang="cs-CZ" cap="small" dirty="0"/>
              <a:t>Přímé stanovení práv a povinností účastníků soukromoprávních vztahů s mezinárodním prvkem</a:t>
            </a:r>
          </a:p>
          <a:p>
            <a:pPr eaLnBrk="1" hangingPunct="1">
              <a:defRPr/>
            </a:pPr>
            <a:r>
              <a:rPr lang="cs-CZ" altLang="cs-CZ" cap="small" dirty="0"/>
              <a:t>Bezprostřední použití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DB1B21E-8512-4698-8594-C80C7F238B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508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25F62CD-631B-492C-B3A8-94967EB429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.</a:t>
            </a:r>
          </a:p>
        </p:txBody>
      </p:sp>
      <p:sp>
        <p:nvSpPr>
          <p:cNvPr id="31747" name="Zástupný symbol pro číslo snímku 4">
            <a:extLst>
              <a:ext uri="{FF2B5EF4-FFF2-40B4-BE49-F238E27FC236}">
                <a16:creationId xmlns:a16="http://schemas.microsoft.com/office/drawing/2014/main" id="{8173719F-D651-4208-AC87-5881C07597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C1D16B8-3F5A-4426-9775-1FFDDB865D75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cs-CZ" altLang="cs-CZ" sz="1200"/>
          </a:p>
        </p:txBody>
      </p:sp>
      <p:sp>
        <p:nvSpPr>
          <p:cNvPr id="31748" name="Rectangle 2">
            <a:extLst>
              <a:ext uri="{FF2B5EF4-FFF2-40B4-BE49-F238E27FC236}">
                <a16:creationId xmlns:a16="http://schemas.microsoft.com/office/drawing/2014/main" id="{0B229008-E04A-4A23-86B6-26F376111B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PŘÍMÉ NORMY - VZOR</a:t>
            </a:r>
          </a:p>
        </p:txBody>
      </p:sp>
      <p:sp>
        <p:nvSpPr>
          <p:cNvPr id="33797" name="Rectangle 3">
            <a:extLst>
              <a:ext uri="{FF2B5EF4-FFF2-40B4-BE49-F238E27FC236}">
                <a16:creationId xmlns:a16="http://schemas.microsoft.com/office/drawing/2014/main" id="{F4946D80-BF8D-4025-B781-5849002BAC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cap="small" dirty="0"/>
              <a:t>Odpověď na nabídku, která se jeví přijetím, avšak obsahuje dodatky, omezení nebo jiné změny, je odmítnutím nabídky a je protinabídkou.</a:t>
            </a:r>
          </a:p>
          <a:p>
            <a:pPr eaLnBrk="1" hangingPunct="1">
              <a:defRPr/>
            </a:pPr>
            <a:endParaRPr lang="cs-CZ" altLang="cs-CZ" cap="small" dirty="0"/>
          </a:p>
          <a:p>
            <a:pPr eaLnBrk="1" hangingPunct="1">
              <a:defRPr/>
            </a:pPr>
            <a:r>
              <a:rPr lang="cs-CZ" altLang="cs-CZ" cap="small" dirty="0"/>
              <a:t>Prodávající je povinen zboží dodat do místa určeného ve smlouvě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F4D23C6-E3B7-4F6C-ACFD-05A43D57B8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568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CCC3022-46FD-4648-8F16-0C56FB08BD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32771" name="Zástupný symbol pro číslo snímku 4">
            <a:extLst>
              <a:ext uri="{FF2B5EF4-FFF2-40B4-BE49-F238E27FC236}">
                <a16:creationId xmlns:a16="http://schemas.microsoft.com/office/drawing/2014/main" id="{21C9DDD3-146E-4931-8363-09B7C335D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6C96C0-F2ED-4F28-A368-43F36C850205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cs-CZ" altLang="cs-CZ" sz="1200"/>
          </a:p>
        </p:txBody>
      </p:sp>
      <p:sp>
        <p:nvSpPr>
          <p:cNvPr id="32772" name="Rectangle 2">
            <a:extLst>
              <a:ext uri="{FF2B5EF4-FFF2-40B4-BE49-F238E27FC236}">
                <a16:creationId xmlns:a16="http://schemas.microsoft.com/office/drawing/2014/main" id="{22AF828F-3106-476B-AD00-8BC8D4206D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Přímé normy </a:t>
            </a:r>
          </a:p>
        </p:txBody>
      </p:sp>
      <p:sp>
        <p:nvSpPr>
          <p:cNvPr id="34821" name="Rectangle 3">
            <a:extLst>
              <a:ext uri="{FF2B5EF4-FFF2-40B4-BE49-F238E27FC236}">
                <a16:creationId xmlns:a16="http://schemas.microsoft.com/office/drawing/2014/main" id="{8FF16342-DC42-42AB-8B84-9577BE6BB6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cap="small" dirty="0"/>
              <a:t>Základní znaky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cap="small" dirty="0"/>
          </a:p>
          <a:p>
            <a:pPr eaLnBrk="1" hangingPunct="1">
              <a:lnSpc>
                <a:spcPct val="90000"/>
              </a:lnSpc>
              <a:defRPr/>
            </a:pPr>
            <a:endParaRPr lang="cs-CZ" altLang="cs-CZ" cap="small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cs-CZ" altLang="cs-CZ" cap="small" dirty="0"/>
              <a:t>Bezprostřednost úpravy (obsahují hmotněprávní úpravu práv a povinností účastníků)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cs-CZ" altLang="cs-CZ" cap="small" dirty="0"/>
              <a:t>Bezprostřednost použití (nemusí předcházet použití jiné normy)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cs-CZ" altLang="cs-CZ" cap="small" dirty="0"/>
              <a:t>Úprava pouze vztahů s mezinárodním prvkem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25656FC-BF33-4C7D-AE39-93A605A5CC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79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06810D8-3955-4180-A6EF-C1A97966A0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.</a:t>
            </a:r>
          </a:p>
        </p:txBody>
      </p:sp>
      <p:sp>
        <p:nvSpPr>
          <p:cNvPr id="33795" name="Zástupný symbol pro číslo snímku 4">
            <a:extLst>
              <a:ext uri="{FF2B5EF4-FFF2-40B4-BE49-F238E27FC236}">
                <a16:creationId xmlns:a16="http://schemas.microsoft.com/office/drawing/2014/main" id="{DEB75A1E-DCA6-4B15-9864-C6673C4947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D409217-99EB-4D54-AF59-584CB89652E0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cs-CZ" altLang="cs-CZ" sz="1200"/>
          </a:p>
        </p:txBody>
      </p:sp>
      <p:sp>
        <p:nvSpPr>
          <p:cNvPr id="33796" name="Rectangle 2">
            <a:extLst>
              <a:ext uri="{FF2B5EF4-FFF2-40B4-BE49-F238E27FC236}">
                <a16:creationId xmlns:a16="http://schemas.microsoft.com/office/drawing/2014/main" id="{3382CD9E-B362-4FDD-9140-544A74EE92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Přímé normy</a:t>
            </a:r>
          </a:p>
        </p:txBody>
      </p:sp>
      <p:sp>
        <p:nvSpPr>
          <p:cNvPr id="33797" name="Rectangle 3">
            <a:extLst>
              <a:ext uri="{FF2B5EF4-FFF2-40B4-BE49-F238E27FC236}">
                <a16:creationId xmlns:a16="http://schemas.microsoft.com/office/drawing/2014/main" id="{93E0F273-F106-49B2-A2D9-2F6D846239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/>
              <a:t>Prameny přímých norem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/>
              <a:t>Mezinárodní smlouvy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v"/>
            </a:pPr>
            <a:endParaRPr lang="cs-CZ" altLang="cs-CZ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cs-CZ" altLang="cs-CZ"/>
              <a:t>Součást právních řádů smluvních států =&gt; stát s nimi zachází jako se svými normami =&gt; odpadá problém s používáním cizího práva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v"/>
            </a:pPr>
            <a:endParaRPr lang="cs-CZ" altLang="cs-CZ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v"/>
            </a:pPr>
            <a:endParaRPr lang="cs-CZ" altLang="cs-CZ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cs-CZ" altLang="cs-CZ"/>
              <a:t>V právních řádech smluvních států vzniká pro určité vztahy s mezinárodním prvkem jednotné hmotné právo =&gt; unifikace hmotného práva – mezinárodně unifikované přímé normy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04C444F-076F-4757-B011-0FE7344AB4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925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00CBCD5-869B-45C2-B772-CC90AA85F0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34819" name="Zástupný symbol pro číslo snímku 4">
            <a:extLst>
              <a:ext uri="{FF2B5EF4-FFF2-40B4-BE49-F238E27FC236}">
                <a16:creationId xmlns:a16="http://schemas.microsoft.com/office/drawing/2014/main" id="{29622EA9-CA75-494A-AF41-EE7D399724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9A23F56-4EDD-4608-A48B-1ECC791E85E4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cs-CZ" altLang="cs-CZ" sz="1200"/>
          </a:p>
        </p:txBody>
      </p:sp>
      <p:sp>
        <p:nvSpPr>
          <p:cNvPr id="34820" name="Rectangle 2">
            <a:extLst>
              <a:ext uri="{FF2B5EF4-FFF2-40B4-BE49-F238E27FC236}">
                <a16:creationId xmlns:a16="http://schemas.microsoft.com/office/drawing/2014/main" id="{E07D7498-E08D-4A46-AB37-D7C08546E5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Přímé normy </a:t>
            </a:r>
          </a:p>
        </p:txBody>
      </p:sp>
      <p:sp>
        <p:nvSpPr>
          <p:cNvPr id="36869" name="Rectangle 3">
            <a:extLst>
              <a:ext uri="{FF2B5EF4-FFF2-40B4-BE49-F238E27FC236}">
                <a16:creationId xmlns:a16="http://schemas.microsoft.com/office/drawing/2014/main" id="{529406D3-7EF8-482E-9B20-9697B361F3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cs-CZ" altLang="cs-CZ" dirty="0"/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cs-CZ" altLang="cs-CZ" dirty="0"/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cs-CZ" altLang="cs-CZ" dirty="0"/>
              <a:t>Vnitrostátního původu</a:t>
            </a:r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r>
              <a:rPr lang="cs-CZ" altLang="cs-CZ" dirty="0"/>
              <a:t>Výjimečné</a:t>
            </a:r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r>
              <a:rPr lang="cs-CZ" altLang="cs-CZ" dirty="0"/>
              <a:t>Normy upravující postavení cizinců v soukromoprávních vztazích (např. §48/3 ZP)</a:t>
            </a:r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endParaRPr lang="cs-CZ" altLang="cs-CZ" dirty="0"/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r>
              <a:rPr lang="cs-CZ" altLang="cs-CZ" dirty="0"/>
              <a:t>Různé názory – tento autor nesdílí možnost pramene vnitrostátního původu</a:t>
            </a:r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endParaRPr lang="cs-CZ" altLang="cs-CZ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3253A1E-C2DE-4169-B4B1-09377B3E82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08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A3B3F13C-1B27-427D-BBDB-431F5B1A0C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PŘÍKLAD</a:t>
            </a:r>
          </a:p>
        </p:txBody>
      </p:sp>
      <p:sp>
        <p:nvSpPr>
          <p:cNvPr id="8195" name="Zástupný symbol pro obsah 2">
            <a:extLst>
              <a:ext uri="{FF2B5EF4-FFF2-40B4-BE49-F238E27FC236}">
                <a16:creationId xmlns:a16="http://schemas.microsoft.com/office/drawing/2014/main" id="{47673B6E-39D3-4A20-AF5F-B19E407CDD7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773238"/>
            <a:ext cx="9036050" cy="4668837"/>
          </a:xfrm>
        </p:spPr>
        <p:txBody>
          <a:bodyPr/>
          <a:lstStyle/>
          <a:p>
            <a:pPr algn="just" eaLnBrk="1" hangingPunct="1">
              <a:buFont typeface="Wingdings" panose="05000000000000000000" pitchFamily="2" charset="2"/>
              <a:buNone/>
            </a:pPr>
            <a:r>
              <a:rPr lang="cs-CZ" altLang="cs-CZ" i="1">
                <a:solidFill>
                  <a:srgbClr val="FF0000"/>
                </a:solidFill>
              </a:rPr>
              <a:t>Slečna Nováková pojala za manžela pana Abdula, státního příslušníka státu Izrael. Následně spolu žili část roku v ČR, část roku v Izraeli (pan Abdul byl obchodník). Měli spolu dvě děti. Paní Nováková – Abdulová se rozhodla pro rozvod. 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cs-CZ" altLang="cs-CZ" i="1">
              <a:solidFill>
                <a:srgbClr val="FF0000"/>
              </a:solidFill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cs-CZ" altLang="cs-CZ" i="1">
                <a:solidFill>
                  <a:srgbClr val="FF0000"/>
                </a:solidFill>
              </a:rPr>
              <a:t>ZÁKLADNÍ OTÁZKY</a:t>
            </a:r>
            <a:r>
              <a:rPr lang="cs-CZ" altLang="cs-CZ" i="1"/>
              <a:t>: 1. KDE PODÁ NÁVRH NA ROZVOD, URČENÍ DĚTI DO PÉČE A URČENÍ VÝŽIVNÉHO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cs-CZ" altLang="cs-CZ" i="1"/>
              <a:t>                               </a:t>
            </a:r>
            <a:r>
              <a:rPr lang="cs-CZ" altLang="cs-CZ" i="1">
                <a:solidFill>
                  <a:srgbClr val="FF0000"/>
                </a:solidFill>
              </a:rPr>
              <a:t>2. ČÍM SE BUDOU ŘÍDIT TYTO VZTAHY – JAKÝ JE JEJICH PRÁVNÍ REŽIM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cs-CZ" altLang="cs-CZ" i="1"/>
              <a:t>                               3. CO BUDE S ROZHODNUTÍM, KTERÉ BY MĚLO BÝT ÚČINNÉ A V ČÁSTI VÝŽIVNÉHO VYKONATELNÉ NA ÚZEMÍ OBOU STÁTŮ? 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cs-CZ" altLang="cs-CZ" i="1"/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cs-CZ" altLang="cs-CZ" i="1"/>
          </a:p>
          <a:p>
            <a:pPr eaLnBrk="1" hangingPunct="1"/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966349F-8833-441A-B6BC-F433F1DE5B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8197" name="Zástupný symbol pro číslo snímku 4">
            <a:extLst>
              <a:ext uri="{FF2B5EF4-FFF2-40B4-BE49-F238E27FC236}">
                <a16:creationId xmlns:a16="http://schemas.microsoft.com/office/drawing/2014/main" id="{1AB36657-81D8-456F-A901-A319848F42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6140DEA-FFEC-49C8-9DB4-04E696831D4C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cs-CZ" altLang="cs-CZ" sz="12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2A1DE4B-4BB6-4C45-BF13-C511FE1CD8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573"/>
    </mc:Choice>
    <mc:Fallback>
      <p:transition spd="slow" advTm="197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48C4CF0-0D20-4C0D-9847-E6C5E01808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35843" name="Zástupný symbol pro číslo snímku 4">
            <a:extLst>
              <a:ext uri="{FF2B5EF4-FFF2-40B4-BE49-F238E27FC236}">
                <a16:creationId xmlns:a16="http://schemas.microsoft.com/office/drawing/2014/main" id="{D73C6629-05D3-46C1-A87D-355A59A929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B4E3EEA-FAA5-45CC-ACDC-557C13707678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cs-CZ" altLang="cs-CZ" sz="1200"/>
          </a:p>
        </p:txBody>
      </p:sp>
      <p:sp>
        <p:nvSpPr>
          <p:cNvPr id="35844" name="Rectangle 2">
            <a:extLst>
              <a:ext uri="{FF2B5EF4-FFF2-40B4-BE49-F238E27FC236}">
                <a16:creationId xmlns:a16="http://schemas.microsoft.com/office/drawing/2014/main" id="{383E457D-B537-4707-A707-56A1F6F37D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PŘEHLED</a:t>
            </a:r>
          </a:p>
        </p:txBody>
      </p:sp>
      <p:sp>
        <p:nvSpPr>
          <p:cNvPr id="35845" name="Rectangle 3">
            <a:extLst>
              <a:ext uri="{FF2B5EF4-FFF2-40B4-BE49-F238E27FC236}">
                <a16:creationId xmlns:a16="http://schemas.microsoft.com/office/drawing/2014/main" id="{F35737F9-121F-41B1-A751-05CA5D246E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000"/>
              <a:t>Úmluva  OSN o smlouvách o  mezinárodní koupi zboží,  č. 160/1991 Sb.</a:t>
            </a:r>
          </a:p>
          <a:p>
            <a:pPr eaLnBrk="1" hangingPunct="1"/>
            <a:r>
              <a:rPr lang="cs-CZ" altLang="cs-CZ" sz="2000"/>
              <a:t>Úmluva  OSN o promlčení  při mezinárodní koupi  zboží.  Protokol  doplňující  Úmluvu  OSN  o  promlčení při mezinárodní koupi zboží, č. 161/1991 Sb.</a:t>
            </a:r>
          </a:p>
          <a:p>
            <a:pPr eaLnBrk="1" hangingPunct="1"/>
            <a:r>
              <a:rPr lang="cs-CZ" altLang="cs-CZ" sz="2000"/>
              <a:t>Úmluva o mezinárodní železniční dopravě (COTIF), č. 8/1985 Sb.</a:t>
            </a:r>
          </a:p>
          <a:p>
            <a:pPr eaLnBrk="1" hangingPunct="1"/>
            <a:r>
              <a:rPr lang="cs-CZ" altLang="cs-CZ" sz="2000"/>
              <a:t>Úmluva  o sjednocení některých pravidel  o mezinárodní letecké dopravě,  č. 15/1935 Sb. změněná  Protokolem, kterým se mění</a:t>
            </a:r>
          </a:p>
          <a:p>
            <a:pPr eaLnBrk="1" hangingPunct="1"/>
            <a:r>
              <a:rPr lang="cs-CZ" altLang="cs-CZ" sz="2000"/>
              <a:t>Úmluva  o  sjednocení  některých  pravidel  o mezinárodní letecké dopravě, č. 15/1966 Sb.</a:t>
            </a:r>
          </a:p>
          <a:p>
            <a:pPr eaLnBrk="1" hangingPunct="1"/>
            <a:r>
              <a:rPr lang="cs-CZ" altLang="cs-CZ" sz="2000"/>
              <a:t>Úmluva o přepravní smlouvě v mezinárodní silniční nákladní dopravě, č. 11/1975 Sb.</a:t>
            </a:r>
          </a:p>
          <a:p>
            <a:pPr eaLnBrk="1" hangingPunct="1"/>
            <a:r>
              <a:rPr lang="cs-CZ" altLang="cs-CZ" sz="2000"/>
              <a:t>Úmluva OSN o námořní přepravě zboží, č. 193/1996 Sb.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6A4AC6E-1D4A-4ABD-AD86-429B80AEC2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756"/>
    </mc:Choice>
    <mc:Fallback>
      <p:transition spd="slow" advTm="93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AA8F01-5814-4CD4-AA8A-15E842B0FA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36867" name="Zástupný symbol pro číslo snímku 5">
            <a:extLst>
              <a:ext uri="{FF2B5EF4-FFF2-40B4-BE49-F238E27FC236}">
                <a16:creationId xmlns:a16="http://schemas.microsoft.com/office/drawing/2014/main" id="{603AA2BD-D164-47F4-959C-1DD5D21C74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2EFE426-34F0-48DE-94B3-CCDCC9D83557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cs-CZ" altLang="cs-CZ" sz="1200"/>
          </a:p>
        </p:txBody>
      </p:sp>
      <p:sp>
        <p:nvSpPr>
          <p:cNvPr id="36868" name="Rectangle 2">
            <a:extLst>
              <a:ext uri="{FF2B5EF4-FFF2-40B4-BE49-F238E27FC236}">
                <a16:creationId xmlns:a16="http://schemas.microsoft.com/office/drawing/2014/main" id="{D8F2BFF9-558D-4473-BE7A-6D43EF0392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/>
              <a:t>NORMY PŘÍMÉ V. NORMY KOLIZNÍ</a:t>
            </a:r>
          </a:p>
        </p:txBody>
      </p:sp>
      <p:sp>
        <p:nvSpPr>
          <p:cNvPr id="36869" name="Rectangle 4">
            <a:extLst>
              <a:ext uri="{FF2B5EF4-FFF2-40B4-BE49-F238E27FC236}">
                <a16:creationId xmlns:a16="http://schemas.microsoft.com/office/drawing/2014/main" id="{31A062E3-0999-4E14-B1FC-3C09BE5A8DE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900113" y="2349500"/>
            <a:ext cx="3810000" cy="3781425"/>
          </a:xfrm>
        </p:spPr>
        <p:txBody>
          <a:bodyPr/>
          <a:lstStyle/>
          <a:p>
            <a:pPr eaLnBrk="1" hangingPunct="1"/>
            <a:r>
              <a:rPr lang="cs-CZ" altLang="cs-CZ" sz="2000" b="1"/>
              <a:t>PŘÍMÉ V. KOLIZNÍ</a:t>
            </a:r>
          </a:p>
          <a:p>
            <a:pPr eaLnBrk="1" hangingPunct="1"/>
            <a:endParaRPr lang="cs-CZ" altLang="cs-CZ" sz="2000" b="1"/>
          </a:p>
          <a:p>
            <a:pPr eaLnBrk="1" hangingPunct="1"/>
            <a:r>
              <a:rPr lang="cs-CZ" altLang="cs-CZ" sz="2000"/>
              <a:t>PŘÍMÁ ÚPRAVA V. ODKAZ NA HMOTNÉ NORMY</a:t>
            </a:r>
          </a:p>
          <a:p>
            <a:pPr eaLnBrk="1" hangingPunct="1"/>
            <a:r>
              <a:rPr lang="cs-CZ" altLang="cs-CZ" sz="2000"/>
              <a:t>MEZINÁRODNÍ SMLOUVA V. VŠECHNY ZDROJE ÚPRAVY</a:t>
            </a:r>
          </a:p>
          <a:p>
            <a:pPr eaLnBrk="1" hangingPunct="1"/>
            <a:r>
              <a:rPr lang="cs-CZ" altLang="cs-CZ" sz="2000"/>
              <a:t>PŘÍMÁ APLIKACE (DÍKY ZDROJI ÚPRAVY)</a:t>
            </a:r>
          </a:p>
          <a:p>
            <a:pPr eaLnBrk="1" hangingPunct="1"/>
            <a:r>
              <a:rPr lang="cs-CZ" altLang="cs-CZ" sz="2000"/>
              <a:t>SPECIÁLNÍ V. UNIVERSÁLNÍ </a:t>
            </a:r>
          </a:p>
        </p:txBody>
      </p:sp>
      <p:sp>
        <p:nvSpPr>
          <p:cNvPr id="36870" name="Rectangle 5">
            <a:extLst>
              <a:ext uri="{FF2B5EF4-FFF2-40B4-BE49-F238E27FC236}">
                <a16:creationId xmlns:a16="http://schemas.microsoft.com/office/drawing/2014/main" id="{13A8D899-DF04-4E4A-89A4-16744D27CF0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862513" y="2349500"/>
            <a:ext cx="3810000" cy="3781425"/>
          </a:xfrm>
        </p:spPr>
        <p:txBody>
          <a:bodyPr/>
          <a:lstStyle/>
          <a:p>
            <a:pPr eaLnBrk="1" hangingPunct="1"/>
            <a:endParaRPr lang="cs-CZ" altLang="cs-CZ" sz="2000" b="1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7A30610-539C-4079-861F-B65732F1B4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106"/>
    </mc:Choice>
    <mc:Fallback>
      <p:transition spd="slow" advTm="79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CB3BED3-180D-411F-BB09-ECBD2DE018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37891" name="Zástupný symbol pro číslo snímku 4">
            <a:extLst>
              <a:ext uri="{FF2B5EF4-FFF2-40B4-BE49-F238E27FC236}">
                <a16:creationId xmlns:a16="http://schemas.microsoft.com/office/drawing/2014/main" id="{B736DCDA-324B-41D3-A640-C613424C40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A1AC902-4BC5-470D-9B40-30CB1668A61F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cs-CZ" altLang="cs-CZ" sz="1200"/>
          </a:p>
        </p:txBody>
      </p:sp>
      <p:sp>
        <p:nvSpPr>
          <p:cNvPr id="37892" name="Rectangle 2">
            <a:extLst>
              <a:ext uri="{FF2B5EF4-FFF2-40B4-BE49-F238E27FC236}">
                <a16:creationId xmlns:a16="http://schemas.microsoft.com/office/drawing/2014/main" id="{ACD3E89D-189F-49D5-8D44-B0D330408E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/>
              <a:t>Vztah metody přímé a metody kolizní </a:t>
            </a:r>
          </a:p>
        </p:txBody>
      </p:sp>
      <p:sp>
        <p:nvSpPr>
          <p:cNvPr id="39941" name="Rectangle 3">
            <a:extLst>
              <a:ext uri="{FF2B5EF4-FFF2-40B4-BE49-F238E27FC236}">
                <a16:creationId xmlns:a16="http://schemas.microsoft.com/office/drawing/2014/main" id="{A01CA753-A191-4F0A-BABA-6795BC42A0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cap="small" dirty="0"/>
              <a:t>Určitý vztah spadá do předmětu úpravy mezinárodně sjednaného souboru přímých norem =&gt; použijeme tyto normy</a:t>
            </a:r>
          </a:p>
          <a:p>
            <a:pPr eaLnBrk="1" hangingPunct="1">
              <a:defRPr/>
            </a:pPr>
            <a:endParaRPr lang="cs-CZ" altLang="cs-CZ" cap="small" dirty="0"/>
          </a:p>
          <a:p>
            <a:pPr eaLnBrk="1" hangingPunct="1">
              <a:defRPr/>
            </a:pPr>
            <a:endParaRPr lang="cs-CZ" altLang="cs-CZ" cap="small" dirty="0"/>
          </a:p>
          <a:p>
            <a:pPr eaLnBrk="1" hangingPunct="1">
              <a:defRPr/>
            </a:pPr>
            <a:endParaRPr lang="cs-CZ" altLang="cs-CZ" cap="small" dirty="0"/>
          </a:p>
          <a:p>
            <a:pPr eaLnBrk="1" hangingPunct="1">
              <a:defRPr/>
            </a:pPr>
            <a:endParaRPr lang="cs-CZ" altLang="cs-CZ" cap="small" dirty="0"/>
          </a:p>
          <a:p>
            <a:pPr eaLnBrk="1" hangingPunct="1">
              <a:defRPr/>
            </a:pPr>
            <a:r>
              <a:rPr lang="cs-CZ" altLang="cs-CZ" cap="small" dirty="0"/>
              <a:t>V </a:t>
            </a:r>
            <a:r>
              <a:rPr lang="cs-CZ" altLang="cs-CZ" b="1" cap="small" dirty="0"/>
              <a:t>mezích</a:t>
            </a:r>
            <a:r>
              <a:rPr lang="cs-CZ" altLang="cs-CZ" cap="small" dirty="0"/>
              <a:t> předmětu úpravy nahrazuje přímá metoda metodu kolizní (specialita)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alt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BEBBBD4-8C09-4F76-96BA-DA54412F9D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999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2632EDF-A943-4DCA-8692-88A149D202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27088" y="6453188"/>
            <a:ext cx="6837362" cy="263525"/>
          </a:xfrm>
        </p:spPr>
        <p:txBody>
          <a:bodyPr/>
          <a:lstStyle/>
          <a:p>
            <a:pPr>
              <a:defRPr/>
            </a:pPr>
            <a:r>
              <a:rPr lang="cs-CZ" dirty="0"/>
              <a:t>.</a:t>
            </a:r>
          </a:p>
        </p:txBody>
      </p:sp>
      <p:sp>
        <p:nvSpPr>
          <p:cNvPr id="38915" name="Zástupný symbol pro číslo snímku 4">
            <a:extLst>
              <a:ext uri="{FF2B5EF4-FFF2-40B4-BE49-F238E27FC236}">
                <a16:creationId xmlns:a16="http://schemas.microsoft.com/office/drawing/2014/main" id="{1604082B-AFAA-457C-9AC6-F02A56DAAA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EAE9E7F-879A-4772-BD05-22DE471B960D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cs-CZ" altLang="cs-CZ" sz="1200"/>
          </a:p>
        </p:txBody>
      </p:sp>
      <p:sp>
        <p:nvSpPr>
          <p:cNvPr id="38916" name="Rectangle 2">
            <a:extLst>
              <a:ext uri="{FF2B5EF4-FFF2-40B4-BE49-F238E27FC236}">
                <a16:creationId xmlns:a16="http://schemas.microsoft.com/office/drawing/2014/main" id="{AA53821C-9F05-4C58-9658-8B3ABA8951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/>
              <a:t>Vztah metody přímé a metody kolizní </a:t>
            </a:r>
          </a:p>
        </p:txBody>
      </p:sp>
      <p:sp>
        <p:nvSpPr>
          <p:cNvPr id="38917" name="Rectangle 3">
            <a:extLst>
              <a:ext uri="{FF2B5EF4-FFF2-40B4-BE49-F238E27FC236}">
                <a16:creationId xmlns:a16="http://schemas.microsoft.com/office/drawing/2014/main" id="{D984FD8C-D844-41E2-B260-FB4F2A8099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Vnější meze přímé úprava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endParaRPr lang="cs-CZ" altLang="cs-CZ"/>
          </a:p>
          <a:p>
            <a:pPr eaLnBrk="1" hangingPunct="1">
              <a:buFont typeface="Wingdings" panose="05000000000000000000" pitchFamily="2" charset="2"/>
              <a:buChar char="Ø"/>
            </a:pPr>
            <a:endParaRPr lang="cs-CZ" altLang="cs-CZ"/>
          </a:p>
          <a:p>
            <a:pPr eaLnBrk="1" hangingPunct="1">
              <a:buFont typeface="Wingdings" panose="05000000000000000000" pitchFamily="2" charset="2"/>
              <a:buChar char="Ø"/>
            </a:pPr>
            <a:endParaRPr lang="cs-CZ" altLang="cs-CZ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/>
              <a:t>Mezinárodně sjednaný soubor přímých norem má svůj předmět úpravy = právní vztahy, na které dopadá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/>
              <a:t>Věcná stránka (druhy vztahů)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/>
              <a:t>Mezinárodní prvek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073AA54-E4F5-4778-ABF0-E192BFC51B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709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B745E45-35BE-4E69-B41C-AF260C0B18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39939" name="Zástupný symbol pro číslo snímku 4">
            <a:extLst>
              <a:ext uri="{FF2B5EF4-FFF2-40B4-BE49-F238E27FC236}">
                <a16:creationId xmlns:a16="http://schemas.microsoft.com/office/drawing/2014/main" id="{04EA8391-BDD4-4952-ACC4-20FA01AB7D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C07D62E-946F-49A2-8EDB-DD410225EA59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cs-CZ" altLang="cs-CZ" sz="1200"/>
          </a:p>
        </p:txBody>
      </p:sp>
      <p:sp>
        <p:nvSpPr>
          <p:cNvPr id="39940" name="Rectangle 2">
            <a:extLst>
              <a:ext uri="{FF2B5EF4-FFF2-40B4-BE49-F238E27FC236}">
                <a16:creationId xmlns:a16="http://schemas.microsoft.com/office/drawing/2014/main" id="{450DE562-E386-47A8-9274-F48C170571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/>
              <a:t>Vztah metody přímé a metody kolizní</a:t>
            </a:r>
          </a:p>
        </p:txBody>
      </p:sp>
      <p:sp>
        <p:nvSpPr>
          <p:cNvPr id="41989" name="Rectangle 3">
            <a:extLst>
              <a:ext uri="{FF2B5EF4-FFF2-40B4-BE49-F238E27FC236}">
                <a16:creationId xmlns:a16="http://schemas.microsoft.com/office/drawing/2014/main" id="{11CB7BF4-BAA6-4353-A168-4952D56093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cap="small" dirty="0"/>
              <a:t>Vnitřní meze přímé úpravy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cs-CZ" altLang="cs-CZ" cap="small" dirty="0"/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cs-CZ" altLang="cs-CZ" cap="small" dirty="0"/>
              <a:t>¨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cs-CZ" altLang="cs-CZ" cap="small" dirty="0"/>
              <a:t>Mezinárodně sjednaný soubor norem neupravuje všechny otázky, které spadají do jeho předmětu úpravy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cs-CZ" altLang="cs-CZ" cap="small" dirty="0"/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cs-CZ" altLang="cs-CZ" dirty="0"/>
              <a:t>OTÁZKY, KTERÉ NEJSOU UPRAVENY, SE ŘÍDÍ KOLIZNÍMI NORMAMI STÁTU MÍSTA SUDIŠTĚ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EB20878-F9EE-4ADF-8B43-1446FF5689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498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5">
            <a:extLst>
              <a:ext uri="{FF2B5EF4-FFF2-40B4-BE49-F238E27FC236}">
                <a16:creationId xmlns:a16="http://schemas.microsoft.com/office/drawing/2014/main" id="{AFFF56AE-188A-4557-A199-68A674B0666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cs-CZ"/>
              <a:t>DĚKUJI</a:t>
            </a:r>
          </a:p>
        </p:txBody>
      </p:sp>
      <p:sp>
        <p:nvSpPr>
          <p:cNvPr id="40963" name="Podnadpis 6">
            <a:extLst>
              <a:ext uri="{FF2B5EF4-FFF2-40B4-BE49-F238E27FC236}">
                <a16:creationId xmlns:a16="http://schemas.microsoft.com/office/drawing/2014/main" id="{4D60E717-F4AD-49A2-BD0B-BF6800770BA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C361B6C-6F6A-4B30-8431-80C62D067B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0965" name="Zástupný symbol pro číslo snímku 4">
            <a:extLst>
              <a:ext uri="{FF2B5EF4-FFF2-40B4-BE49-F238E27FC236}">
                <a16:creationId xmlns:a16="http://schemas.microsoft.com/office/drawing/2014/main" id="{E5F14906-40D6-4AC8-9E40-95F61FFAD5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17AE7FD-EC17-40D7-9D8E-B8BA68DD6A20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cs-CZ" altLang="cs-CZ" sz="12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B0D0DD0-C9E2-46F8-BC94-71D8370B74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328"/>
    </mc:Choice>
    <mc:Fallback>
      <p:transition spd="slow" advTm="38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FA507A21-EB29-45D5-B06B-4126F1916C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NÁSTIN ŘEŠENÍ</a:t>
            </a:r>
          </a:p>
        </p:txBody>
      </p:sp>
      <p:sp>
        <p:nvSpPr>
          <p:cNvPr id="9219" name="Zástupný symbol pro obsah 2">
            <a:extLst>
              <a:ext uri="{FF2B5EF4-FFF2-40B4-BE49-F238E27FC236}">
                <a16:creationId xmlns:a16="http://schemas.microsoft.com/office/drawing/2014/main" id="{77C3809D-F20A-443F-B4A2-DC449BC5FFC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00113" y="1773238"/>
            <a:ext cx="7772400" cy="4751387"/>
          </a:xfrm>
        </p:spPr>
        <p:txBody>
          <a:bodyPr/>
          <a:lstStyle/>
          <a:p>
            <a:pPr marL="457200" indent="-457200" eaLnBrk="1" hangingPunct="1">
              <a:buFont typeface="Wingdings" panose="05000000000000000000" pitchFamily="2" charset="2"/>
              <a:buAutoNum type="arabicPeriod"/>
            </a:pPr>
            <a:r>
              <a:rPr lang="cs-CZ" altLang="cs-CZ"/>
              <a:t>KDE SE BUDU SOUDIT – VĚC MEZINÁRODNÍHO PRÁVA PROCESNÍHO (URČENÍ PRAVOMOCI SOUDU) </a:t>
            </a:r>
          </a:p>
          <a:p>
            <a:pPr marL="457200" indent="-457200" eaLnBrk="1" hangingPunct="1">
              <a:buFont typeface="Wingdings" panose="05000000000000000000" pitchFamily="2" charset="2"/>
              <a:buAutoNum type="arabicPeriod"/>
            </a:pPr>
            <a:endParaRPr lang="cs-CZ" altLang="cs-CZ"/>
          </a:p>
          <a:p>
            <a:pPr marL="457200" indent="-457200" eaLnBrk="1" hangingPunct="1">
              <a:buFont typeface="Wingdings" panose="05000000000000000000" pitchFamily="2" charset="2"/>
              <a:buAutoNum type="arabicPeriod"/>
            </a:pPr>
            <a:r>
              <a:rPr lang="cs-CZ" altLang="cs-CZ"/>
              <a:t>PRÁVNÍ REŽIM – METODA KOLIZNÍ (NEMŮŽE BÝT METODA PŘÍMÁ)</a:t>
            </a:r>
            <a:r>
              <a:rPr lang="cs-CZ" altLang="cs-CZ">
                <a:solidFill>
                  <a:srgbClr val="FF0000"/>
                </a:solidFill>
              </a:rPr>
              <a:t> </a:t>
            </a:r>
            <a:r>
              <a:rPr lang="cs-CZ" altLang="cs-CZ"/>
              <a:t>CO TO ZNAMENÁ? Z DOTČENÝCH PRÁVNÍCH ŘÁDŮ KOLIZNÍ NORMA VYBERE PRÁVNÍ ŘÁD.</a:t>
            </a:r>
          </a:p>
          <a:p>
            <a:pPr marL="457200" indent="-457200" eaLnBrk="1" hangingPunct="1">
              <a:buFont typeface="Wingdings" panose="05000000000000000000" pitchFamily="2" charset="2"/>
              <a:buAutoNum type="arabicPeriod"/>
            </a:pPr>
            <a:endParaRPr lang="cs-CZ" altLang="cs-CZ"/>
          </a:p>
          <a:p>
            <a:pPr marL="457200" indent="-457200" eaLnBrk="1" hangingPunct="1">
              <a:buFont typeface="Wingdings" panose="05000000000000000000" pitchFamily="2" charset="2"/>
              <a:buNone/>
            </a:pPr>
            <a:r>
              <a:rPr lang="cs-CZ" altLang="cs-CZ"/>
              <a:t>3. CO S ROZHODNUTÍM – VĚC MEZINÁRODNÍHO PRÁVA PROCESNÍHO – JAKÝ PROCES JE NUTNÉ ABSOLVOVAT, ABY ROZHODNUTÍ MĚLO NA ÚZEMÍ JINÉHO STÁTU STEJNÉ ÚČINKY JAKO V MÍSTĚ VYDÁNÍ </a:t>
            </a:r>
          </a:p>
          <a:p>
            <a:pPr marL="457200" indent="-457200" eaLnBrk="1" hangingPunct="1">
              <a:buFont typeface="Wingdings" panose="05000000000000000000" pitchFamily="2" charset="2"/>
              <a:buNone/>
            </a:pPr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1E49D69-76AA-465A-BA4F-8305C666F9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.</a:t>
            </a:r>
          </a:p>
        </p:txBody>
      </p:sp>
      <p:sp>
        <p:nvSpPr>
          <p:cNvPr id="9221" name="Zástupný symbol pro číslo snímku 4">
            <a:extLst>
              <a:ext uri="{FF2B5EF4-FFF2-40B4-BE49-F238E27FC236}">
                <a16:creationId xmlns:a16="http://schemas.microsoft.com/office/drawing/2014/main" id="{04E0ADAD-EE51-40B7-9644-0DDB70C43A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BFF94CC-13F3-4962-8A9A-355AED4E9372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cs-CZ" altLang="cs-CZ" sz="12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4B01847-3BCA-4808-B9C8-F0A9A55ECB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288"/>
    </mc:Choice>
    <mc:Fallback>
      <p:transition spd="slow" advTm="34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204F8EC-4294-4467-BA9A-BFAE602B3C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10243" name="Zástupný symbol pro číslo snímku 4">
            <a:extLst>
              <a:ext uri="{FF2B5EF4-FFF2-40B4-BE49-F238E27FC236}">
                <a16:creationId xmlns:a16="http://schemas.microsoft.com/office/drawing/2014/main" id="{5F3A8FFF-4782-4DAE-AB40-6659942F75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A23E0BE-DF1A-4834-BAF0-EC78981516DF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cs-CZ" altLang="cs-CZ" sz="1200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C77FEB1E-D422-4247-B0FD-78EC4F0178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Příklad  č. 2</a:t>
            </a:r>
          </a:p>
        </p:txBody>
      </p:sp>
      <p:sp>
        <p:nvSpPr>
          <p:cNvPr id="10245" name="Rectangle 3">
            <a:extLst>
              <a:ext uri="{FF2B5EF4-FFF2-40B4-BE49-F238E27FC236}">
                <a16:creationId xmlns:a16="http://schemas.microsoft.com/office/drawing/2014/main" id="{8BBD34A4-2462-47CB-9FE6-0774659692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i="1"/>
              <a:t>Pan Novák je český státní příslušník, který se na důchod přesídlil do Portugalska, kde si koupil nemovitost. Tam i zemřel. Má být řešeno dědictví po něm. Má děti z prvého manželství, které žijí v ČR; v Portugalsku se znovu oženil a má zde manželku.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i="1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i="1"/>
              <a:t>Otázky: 1. ORGÁN KTERÉHO STÁTU BUDE POSUZOVAT DĚDICTVÍ?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i="1"/>
              <a:t>             2. JAKÝM PRÁVNÍM ŘÁDEM SE BUDE TOTO ŘÍDIT?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i="1"/>
              <a:t>             3. CO BUDE S ROZHODNUTÍM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4FB9AC0-6C47-4549-84FC-D89F274B7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287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DE0AF214-7D8F-40CC-9183-66CF37D9B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METODA KOLIZNÍ </a:t>
            </a:r>
          </a:p>
        </p:txBody>
      </p:sp>
      <p:sp>
        <p:nvSpPr>
          <p:cNvPr id="11267" name="Zástupný symbol pro text 6">
            <a:extLst>
              <a:ext uri="{FF2B5EF4-FFF2-40B4-BE49-F238E27FC236}">
                <a16:creationId xmlns:a16="http://schemas.microsoft.com/office/drawing/2014/main" id="{9D8407F2-188F-458D-AC10-312273041E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800"/>
              <a:t>ČÁST I</a:t>
            </a:r>
          </a:p>
        </p:txBody>
      </p:sp>
      <p:sp>
        <p:nvSpPr>
          <p:cNvPr id="11268" name="Zástupný symbol pro číslo snímku 4">
            <a:extLst>
              <a:ext uri="{FF2B5EF4-FFF2-40B4-BE49-F238E27FC236}">
                <a16:creationId xmlns:a16="http://schemas.microsoft.com/office/drawing/2014/main" id="{9E68ECF5-BA2F-41D9-9A10-4FD5F44B0B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CC4D9E1-727E-48F9-94B8-6896120483F9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cs-CZ" altLang="cs-CZ" sz="12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168B4CF-EC8B-4D84-8B37-0197E619B7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87"/>
    </mc:Choice>
    <mc:Fallback>
      <p:transition spd="slow" advTm="19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číslo snímku 4">
            <a:extLst>
              <a:ext uri="{FF2B5EF4-FFF2-40B4-BE49-F238E27FC236}">
                <a16:creationId xmlns:a16="http://schemas.microsoft.com/office/drawing/2014/main" id="{035B5720-A9D1-4785-B89B-EF883B6776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F2C2675-43A0-4359-A839-98467360F1D0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cs-CZ" altLang="cs-CZ" sz="1200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6FD46093-DF8C-4CE1-8508-906C4B3BD3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KOLIZNÍ METODA</a:t>
            </a:r>
          </a:p>
        </p:txBody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D9DF0C6C-5D04-48F6-A657-E080D063BC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Obecná metoda </a:t>
            </a:r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PODSTATA: VYCHÁZÍ Z PŘEDSTAVY STŘETU PRÁVNÍCH ŘÁDŮ, KOLIZE PRÁVNÍCH ŘÁDŮ – PROTO TAKÉ KOLIZNÍ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1A1291F-EC02-4F14-8C58-06215EED73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658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74FDA77-2CD5-4B7F-A87B-868E4D10B1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13315" name="Zástupný symbol pro číslo snímku 4">
            <a:extLst>
              <a:ext uri="{FF2B5EF4-FFF2-40B4-BE49-F238E27FC236}">
                <a16:creationId xmlns:a16="http://schemas.microsoft.com/office/drawing/2014/main" id="{7C619253-C563-4199-A76F-2999F883B1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F266D88-6BB1-4741-BA6A-7E50BE2507BB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cs-CZ" altLang="cs-CZ" sz="1200"/>
          </a:p>
        </p:txBody>
      </p:sp>
      <p:sp>
        <p:nvSpPr>
          <p:cNvPr id="13316" name="Rectangle 2">
            <a:extLst>
              <a:ext uri="{FF2B5EF4-FFF2-40B4-BE49-F238E27FC236}">
                <a16:creationId xmlns:a16="http://schemas.microsoft.com/office/drawing/2014/main" id="{DF6EA322-5987-4747-B0BB-CA0B5C01D7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KOLIZNÍ METODA</a:t>
            </a:r>
          </a:p>
        </p:txBody>
      </p:sp>
      <p:sp>
        <p:nvSpPr>
          <p:cNvPr id="13317" name="Rectangle 3">
            <a:extLst>
              <a:ext uri="{FF2B5EF4-FFF2-40B4-BE49-F238E27FC236}">
                <a16:creationId xmlns:a16="http://schemas.microsoft.com/office/drawing/2014/main" id="{33582387-DD4F-40E5-8CF6-2D87BA9E3C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/>
              <a:t>VÝBĚR PROBÍHÁ DLE KOLIZNÍCH NOREM (VIZ DÁLE)</a:t>
            </a:r>
          </a:p>
          <a:p>
            <a:pPr eaLnBrk="1" hangingPunct="1">
              <a:lnSpc>
                <a:spcPct val="90000"/>
              </a:lnSpc>
            </a:pPr>
            <a:endParaRPr lang="cs-CZ" altLang="cs-CZ"/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VÝBĚR MŮŽE BÝT KOLIZNĚ SLEPÝ NEBO MATERIALIZOVANÝ, TEDY ZOHLEDŇUJÍCÍ OBSAH PRÁVNÍCH ŘÁDŮ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eaLnBrk="1" hangingPunct="1">
              <a:lnSpc>
                <a:spcPct val="90000"/>
              </a:lnSpc>
            </a:pPr>
            <a:endParaRPr lang="cs-CZ" altLang="cs-CZ"/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ZPRAVIDLA  V ZÁKLADNÍ PODOBĚ NENÍ ROZLIŠOVÁNO MEZI TUZEMSKÝM A ZAHRANIČNÍM PRÁVNÍM ŘÁDEM</a:t>
            </a:r>
          </a:p>
          <a:p>
            <a:pPr eaLnBrk="1" hangingPunct="1">
              <a:lnSpc>
                <a:spcPct val="90000"/>
              </a:lnSpc>
            </a:pPr>
            <a:endParaRPr lang="cs-CZ" altLang="cs-CZ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E330A30-03DE-4A78-95C1-6FDBCE9D4F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527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1B78BA3-81B5-4E58-B487-1415260F66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14339" name="Zástupný symbol pro číslo snímku 4">
            <a:extLst>
              <a:ext uri="{FF2B5EF4-FFF2-40B4-BE49-F238E27FC236}">
                <a16:creationId xmlns:a16="http://schemas.microsoft.com/office/drawing/2014/main" id="{F892D32A-E852-4E02-92AE-4280586C50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7CC597C-E2E3-4B67-96BA-0649DC7E2BF4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cs-CZ" altLang="cs-CZ" sz="1200"/>
          </a:p>
        </p:txBody>
      </p:sp>
      <p:sp>
        <p:nvSpPr>
          <p:cNvPr id="14340" name="Rectangle 2">
            <a:extLst>
              <a:ext uri="{FF2B5EF4-FFF2-40B4-BE49-F238E27FC236}">
                <a16:creationId xmlns:a16="http://schemas.microsoft.com/office/drawing/2014/main" id="{1EC1B53B-0C46-46DF-80CD-8A57D8FDBB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Kolizní normy</a:t>
            </a:r>
          </a:p>
        </p:txBody>
      </p:sp>
      <p:sp>
        <p:nvSpPr>
          <p:cNvPr id="14341" name="Rectangle 3">
            <a:extLst>
              <a:ext uri="{FF2B5EF4-FFF2-40B4-BE49-F238E27FC236}">
                <a16:creationId xmlns:a16="http://schemas.microsoft.com/office/drawing/2014/main" id="{9DD17CB1-FC41-4565-A7A4-23689EA96A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773238"/>
            <a:ext cx="8893175" cy="4357687"/>
          </a:xfrm>
        </p:spPr>
        <p:txBody>
          <a:bodyPr/>
          <a:lstStyle/>
          <a:p>
            <a:pPr eaLnBrk="1" hangingPunct="1"/>
            <a:r>
              <a:rPr lang="cs-CZ" altLang="cs-CZ"/>
              <a:t>Funkce – úprava soukromoprávních vztahů s mezinárodním prvkem výběrem použitelného (rozhodného) práva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Neobsahuje věcnou úpravu – TEDY – CO SE Z NÍ NEDOZVÍM</a:t>
            </a:r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Přikazuje použití jiných (věcných) norem – TEDY – CO SE Z DOZVÍM</a:t>
            </a:r>
          </a:p>
          <a:p>
            <a:pPr eaLnBrk="1" hangingPunct="1"/>
            <a:endParaRPr lang="cs-CZ" alt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501AEED-0D8B-450A-B5DF-48EADD382E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062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558">
  <a:themeElements>
    <a:clrScheme name="3558 13">
      <a:dk1>
        <a:srgbClr val="000000"/>
      </a:dk1>
      <a:lt1>
        <a:srgbClr val="FFEEBB"/>
      </a:lt1>
      <a:dk2>
        <a:srgbClr val="330033"/>
      </a:dk2>
      <a:lt2>
        <a:srgbClr val="330033"/>
      </a:lt2>
      <a:accent1>
        <a:srgbClr val="8C3500"/>
      </a:accent1>
      <a:accent2>
        <a:srgbClr val="FF0000"/>
      </a:accent2>
      <a:accent3>
        <a:srgbClr val="FFF5DA"/>
      </a:accent3>
      <a:accent4>
        <a:srgbClr val="000000"/>
      </a:accent4>
      <a:accent5>
        <a:srgbClr val="C5AEAA"/>
      </a:accent5>
      <a:accent6>
        <a:srgbClr val="E70000"/>
      </a:accent6>
      <a:hlink>
        <a:srgbClr val="000000"/>
      </a:hlink>
      <a:folHlink>
        <a:srgbClr val="8C3500"/>
      </a:folHlink>
    </a:clrScheme>
    <a:fontScheme name="3558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558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558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558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558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558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558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558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558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558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558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558 11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558 12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990033"/>
        </a:hlink>
        <a:folHlink>
          <a:srgbClr val="8C3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558 13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000000"/>
        </a:hlink>
        <a:folHlink>
          <a:srgbClr val="8C35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ÉŽOVÁ TITL">
  <a:themeElements>
    <a:clrScheme name="BÉŽOVÁ TITL 13">
      <a:dk1>
        <a:srgbClr val="000000"/>
      </a:dk1>
      <a:lt1>
        <a:srgbClr val="FFEEBB"/>
      </a:lt1>
      <a:dk2>
        <a:srgbClr val="330033"/>
      </a:dk2>
      <a:lt2>
        <a:srgbClr val="330033"/>
      </a:lt2>
      <a:accent1>
        <a:srgbClr val="8C3500"/>
      </a:accent1>
      <a:accent2>
        <a:srgbClr val="FF0000"/>
      </a:accent2>
      <a:accent3>
        <a:srgbClr val="FFF5DA"/>
      </a:accent3>
      <a:accent4>
        <a:srgbClr val="000000"/>
      </a:accent4>
      <a:accent5>
        <a:srgbClr val="C5AEAA"/>
      </a:accent5>
      <a:accent6>
        <a:srgbClr val="E70000"/>
      </a:accent6>
      <a:hlink>
        <a:srgbClr val="000000"/>
      </a:hlink>
      <a:folHlink>
        <a:srgbClr val="8C3500"/>
      </a:folHlink>
    </a:clrScheme>
    <a:fontScheme name="BÉŽOVÁ TITL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ÉŽOVÁ TITL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ÉŽOVÁ TITL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ÉŽOVÁ TITL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ÉŽOVÁ TITL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ÉŽOVÁ TITL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ÉŽOVÁ TITL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ÉŽOVÁ TITL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ÉŽOVÁ TITL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ÉŽOVÁ TITL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ÉŽOVÁ TITL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ÉŽOVÁ TITL 11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ÉŽOVÁ TITL 12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990033"/>
        </a:hlink>
        <a:folHlink>
          <a:srgbClr val="8C3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ÉŽOVÁ TITL 13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000000"/>
        </a:hlink>
        <a:folHlink>
          <a:srgbClr val="8C35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3558</Template>
  <TotalTime>256</TotalTime>
  <Words>1443</Words>
  <Application>Microsoft Office PowerPoint</Application>
  <PresentationFormat>Předvádění na obrazovce (4:3)</PresentationFormat>
  <Paragraphs>263</Paragraphs>
  <Slides>35</Slides>
  <Notes>0</Notes>
  <HiddenSlides>0</HiddenSlides>
  <MMClips>35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35</vt:i4>
      </vt:variant>
    </vt:vector>
  </HeadingPairs>
  <TitlesOfParts>
    <vt:vector size="40" baseType="lpstr">
      <vt:lpstr>Arial</vt:lpstr>
      <vt:lpstr>Trebuchet MS</vt:lpstr>
      <vt:lpstr>Wingdings</vt:lpstr>
      <vt:lpstr>3558</vt:lpstr>
      <vt:lpstr>BÉŽOVÁ TITL</vt:lpstr>
      <vt:lpstr>METODY ÚPRAVY MPS  PŘEDNÁŠKA Č. 2 KONZULTACE Č. 1  </vt:lpstr>
      <vt:lpstr>Obsah přednášky</vt:lpstr>
      <vt:lpstr>PŘÍKLAD</vt:lpstr>
      <vt:lpstr>NÁSTIN ŘEŠENÍ</vt:lpstr>
      <vt:lpstr>Příklad  č. 2</vt:lpstr>
      <vt:lpstr>METODA KOLIZNÍ </vt:lpstr>
      <vt:lpstr>KOLIZNÍ METODA</vt:lpstr>
      <vt:lpstr>KOLIZNÍ METODA</vt:lpstr>
      <vt:lpstr>Kolizní normy</vt:lpstr>
      <vt:lpstr>PŮVOD KOLIZNÍ NORMY</vt:lpstr>
      <vt:lpstr>STRUKTURA KOLIZNÍ NORMY</vt:lpstr>
      <vt:lpstr>KOLIZNÍ NORMY</vt:lpstr>
      <vt:lpstr>HRANIČNÍ URČOVATEL - DEFINICE </vt:lpstr>
      <vt:lpstr>Druhy hraničních určovatelů</vt:lpstr>
      <vt:lpstr>Druhy hraničních určovatelů </vt:lpstr>
      <vt:lpstr>Druhy hraničních určovatelů</vt:lpstr>
      <vt:lpstr>Druhy hraničních určovatelů</vt:lpstr>
      <vt:lpstr>Druhy hraničních určovatelů</vt:lpstr>
      <vt:lpstr>Druhy hraničních určovatelů</vt:lpstr>
      <vt:lpstr>TYPY KOLIZNÍCH NOREM</vt:lpstr>
      <vt:lpstr>TYPY KOLIZNÍCH NOREM </vt:lpstr>
      <vt:lpstr>TYPY KOLIZNÍCH NOREM</vt:lpstr>
      <vt:lpstr>DALŠÍ ČLENĚNÍ</vt:lpstr>
      <vt:lpstr>PŘÍMÁ METODA</vt:lpstr>
      <vt:lpstr>Přímá metoda</vt:lpstr>
      <vt:lpstr>PŘÍMÉ NORMY - VZOR</vt:lpstr>
      <vt:lpstr>Přímé normy </vt:lpstr>
      <vt:lpstr>Přímé normy</vt:lpstr>
      <vt:lpstr>Přímé normy </vt:lpstr>
      <vt:lpstr>PŘEHLED</vt:lpstr>
      <vt:lpstr>NORMY PŘÍMÉ V. NORMY KOLIZNÍ</vt:lpstr>
      <vt:lpstr>Vztah metody přímé a metody kolizní </vt:lpstr>
      <vt:lpstr>Vztah metody přímé a metody kolizní </vt:lpstr>
      <vt:lpstr>Vztah metody přímé a metody kolizní</vt:lpstr>
      <vt:lpstr>DĚKUJI</vt:lpstr>
    </vt:vector>
  </TitlesOfParts>
  <Company>Právnická fakulta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Metody úpravy  v MPS</dc:title>
  <dc:creator>Klára Svobodová</dc:creator>
  <cp:lastModifiedBy>Naděžda Rozehnalová</cp:lastModifiedBy>
  <cp:revision>20</cp:revision>
  <dcterms:created xsi:type="dcterms:W3CDTF">2011-10-09T12:13:31Z</dcterms:created>
  <dcterms:modified xsi:type="dcterms:W3CDTF">2020-10-13T10:53:29Z</dcterms:modified>
</cp:coreProperties>
</file>