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6"/>
  </p:notesMasterIdLst>
  <p:handoutMasterIdLst>
    <p:handoutMasterId r:id="rId47"/>
  </p:handoutMasterIdLst>
  <p:sldIdLst>
    <p:sldId id="300" r:id="rId2"/>
    <p:sldId id="431" r:id="rId3"/>
    <p:sldId id="504" r:id="rId4"/>
    <p:sldId id="334" r:id="rId5"/>
    <p:sldId id="500" r:id="rId6"/>
    <p:sldId id="501" r:id="rId7"/>
    <p:sldId id="503" r:id="rId8"/>
    <p:sldId id="432" r:id="rId9"/>
    <p:sldId id="434" r:id="rId10"/>
    <p:sldId id="400" r:id="rId11"/>
    <p:sldId id="436" r:id="rId12"/>
    <p:sldId id="435" r:id="rId13"/>
    <p:sldId id="437" r:id="rId14"/>
    <p:sldId id="438" r:id="rId15"/>
    <p:sldId id="439" r:id="rId16"/>
    <p:sldId id="440" r:id="rId17"/>
    <p:sldId id="442" r:id="rId18"/>
    <p:sldId id="505" r:id="rId19"/>
    <p:sldId id="394" r:id="rId20"/>
    <p:sldId id="367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75" r:id="rId29"/>
    <p:sldId id="376" r:id="rId30"/>
    <p:sldId id="377" r:id="rId31"/>
    <p:sldId id="378" r:id="rId32"/>
    <p:sldId id="379" r:id="rId33"/>
    <p:sldId id="380" r:id="rId34"/>
    <p:sldId id="381" r:id="rId35"/>
    <p:sldId id="382" r:id="rId36"/>
    <p:sldId id="383" r:id="rId37"/>
    <p:sldId id="384" r:id="rId38"/>
    <p:sldId id="385" r:id="rId39"/>
    <p:sldId id="395" r:id="rId40"/>
    <p:sldId id="387" r:id="rId41"/>
    <p:sldId id="388" r:id="rId42"/>
    <p:sldId id="389" r:id="rId43"/>
    <p:sldId id="390" r:id="rId44"/>
    <p:sldId id="399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63" d="100"/>
          <a:sy n="63" d="100"/>
        </p:scale>
        <p:origin x="1448" y="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714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357864" y="4705350"/>
            <a:ext cx="6066655" cy="4457700"/>
          </a:xfrm>
        </p:spPr>
        <p:txBody>
          <a:bodyPr/>
          <a:lstStyle/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6598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357864" y="4705350"/>
            <a:ext cx="6066655" cy="4457700"/>
          </a:xfrm>
        </p:spPr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2195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340824" y="4705350"/>
            <a:ext cx="5998490" cy="4457700"/>
          </a:xfrm>
        </p:spPr>
        <p:txBody>
          <a:bodyPr/>
          <a:lstStyle/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9722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255618" y="4705350"/>
            <a:ext cx="6237066" cy="4696006"/>
          </a:xfrm>
        </p:spPr>
        <p:txBody>
          <a:bodyPr/>
          <a:lstStyle/>
          <a:p>
            <a:pPr defTabSz="907633">
              <a:defRPr/>
            </a:pPr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07738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340825" y="4705350"/>
            <a:ext cx="6066654" cy="4457700"/>
          </a:xfrm>
        </p:spPr>
        <p:txBody>
          <a:bodyPr/>
          <a:lstStyle/>
          <a:p>
            <a:endParaRPr lang="cs-CZ" baseline="0" dirty="0"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8194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cap="none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6066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/>
              <a:t>Mezinárodní právo soukromé I/JUDr. Klára Drličková, Ph.D.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právo soukromé I/JUDr. Klára Drličková,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právo soukromé I/JUDr. Klára Drličková,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právo soukromé I/JUDr. Klára Drličková,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právo soukromé I/JUDr. Klára Drličková,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právo soukromé I/JUDr. Klára Drličková, Ph.D.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právo soukromé I/JUDr. Klára Drličková, Ph.D.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právo soukromé I/JUDr. Klára Drličková, Ph.D.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právo soukromé I/JUDr. Klára Drličková, Ph.D.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právo soukromé I/JUDr. Klára Drličková,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právo soukromé I/JUDr. Klára Drličková,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/>
              <a:t>Mezinárodní právo soukromé I/JUDr. Klára Drličková, Ph.D.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 spd="slow">
    <p:wipe/>
  </p:transition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Relationship Id="rId9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5820" y="2346960"/>
            <a:ext cx="8503920" cy="2854960"/>
          </a:xfrm>
        </p:spPr>
        <p:txBody>
          <a:bodyPr/>
          <a:lstStyle/>
          <a:p>
            <a:r>
              <a:rPr lang="cs-CZ" cap="small" dirty="0"/>
              <a:t>ÚVOD </a:t>
            </a:r>
            <a:br>
              <a:rPr lang="cs-CZ" cap="small" dirty="0"/>
            </a:br>
            <a:r>
              <a:rPr lang="cs-CZ" cap="small" dirty="0"/>
              <a:t>PRAMENY MEZINÁRODNÍHO PRÁVA SOUKROMÉHO </a:t>
            </a:r>
            <a:br>
              <a:rPr lang="cs-CZ" cap="small" dirty="0"/>
            </a:br>
            <a:br>
              <a:rPr lang="cs-CZ" cap="small" dirty="0"/>
            </a:br>
            <a:r>
              <a:rPr lang="cs-CZ" cap="small" dirty="0"/>
              <a:t>PŘEDNÁŠKA Č. 1 </a:t>
            </a:r>
            <a:br>
              <a:rPr lang="cs-CZ" cap="small" dirty="0"/>
            </a:br>
            <a:r>
              <a:rPr lang="cs-CZ" cap="small" dirty="0"/>
              <a:t>konzultace č. 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Prof. JUDr. Naděžda Rozehnalová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18310626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E5C0E671-B0C2-4F89-87BA-3CD7320D6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9" y="1920241"/>
            <a:ext cx="8634411" cy="3848736"/>
          </a:xfrm>
        </p:spPr>
        <p:txBody>
          <a:bodyPr/>
          <a:lstStyle/>
          <a:p>
            <a:r>
              <a:rPr lang="cs-CZ" dirty="0"/>
              <a:t>KTERÁ DISCIPLÍNA ŘEŠÍ TUTO PROBLEMATIKU?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MEZINÁRODNÍ PRÁVO SOUKROMÉ A PROCESNÍ </a:t>
            </a:r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4B8C680E-0963-431C-A8BF-27ACE574A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9589" y="3627120"/>
            <a:ext cx="8091487" cy="241808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F925922-58F1-4A46-8AF4-F2F3CE91F4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Mezinárodní právo soukromé I/JUDr. Klára Drličková, Ph.D.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53DD39-A7BC-45CA-892A-1F91F8F273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3127837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</a:t>
            </a:r>
            <a:r>
              <a:rPr lang="cs-CZ" cap="small" dirty="0"/>
              <a:t>soubor zvláštních právních norem, které upravují výlučně </a:t>
            </a:r>
            <a:r>
              <a:rPr lang="cs-CZ" b="1" cap="small" dirty="0"/>
              <a:t>soukromoprávní poměry s mezinárodním prvkem</a:t>
            </a:r>
            <a:r>
              <a:rPr lang="cs-CZ" cap="small" dirty="0"/>
              <a:t>, včetně právních norem upravujících postup soudů a jiných orgánů a účastníků, případně i jiných osob, a poměry mezi nimi vznikající v </a:t>
            </a:r>
            <a:r>
              <a:rPr lang="cs-CZ" b="1" cap="small" dirty="0"/>
              <a:t>řízení o soukromoprávních věcech</a:t>
            </a:r>
            <a:r>
              <a:rPr lang="cs-CZ" cap="small" dirty="0"/>
              <a:t>, v němž je obsažen mezinárodní prvek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540000" y="6227514"/>
            <a:ext cx="5940001" cy="251956"/>
          </a:xfrm>
        </p:spPr>
        <p:txBody>
          <a:bodyPr/>
          <a:lstStyle/>
          <a:p>
            <a:r>
              <a:rPr lang="cs-CZ" dirty="0"/>
              <a:t>Úvod do mezinárodního práva soukromého 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B4424935-ED63-4A3B-A0F5-72EE01A7C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</a:t>
            </a:r>
          </a:p>
        </p:txBody>
      </p:sp>
    </p:spTree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Pojem mezinárodního práva soukromého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Samostatné, zvláštní právní odvětví</a:t>
            </a:r>
          </a:p>
          <a:p>
            <a:r>
              <a:rPr lang="cs-CZ" cap="small" dirty="0"/>
              <a:t>Součást vnitrostátního práva</a:t>
            </a:r>
          </a:p>
          <a:p>
            <a:r>
              <a:rPr lang="cs-CZ" cap="small" dirty="0"/>
              <a:t>„mezinárodní“ – reaguje na existenci mezinárodního prvku</a:t>
            </a:r>
          </a:p>
          <a:p>
            <a:r>
              <a:rPr lang="cs-CZ" cap="small" dirty="0"/>
              <a:t>Normy MPS nejsou obsaženy pouze ve vnitrostátních předpisech, ale i v mezinárodních smlouvách a unijních předpisech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540000" y="6227514"/>
            <a:ext cx="5940001" cy="251956"/>
          </a:xfrm>
        </p:spPr>
        <p:txBody>
          <a:bodyPr/>
          <a:lstStyle/>
          <a:p>
            <a:r>
              <a:rPr lang="cs-CZ" dirty="0"/>
              <a:t>Úvod do mezinárodního práva soukromého </a:t>
            </a:r>
          </a:p>
        </p:txBody>
      </p:sp>
    </p:spTree>
    <p:extLst>
      <p:ext uri="{BB962C8B-B14F-4D97-AF65-F5344CB8AC3E}">
        <p14:creationId xmlns:p14="http://schemas.microsoft.com/office/powerpoint/2010/main" val="456058800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999" cap="small" dirty="0"/>
              <a:t>Předmět mezinárodního práva soukromého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-172719" y="2017712"/>
            <a:ext cx="8764630" cy="5896927"/>
          </a:xfrm>
        </p:spPr>
        <p:txBody>
          <a:bodyPr/>
          <a:lstStyle/>
          <a:p>
            <a:r>
              <a:rPr lang="cs-CZ" b="1" cap="small" dirty="0"/>
              <a:t>Soukromoprávní poměry</a:t>
            </a:r>
            <a:r>
              <a:rPr lang="cs-CZ" cap="small" dirty="0"/>
              <a:t>…</a:t>
            </a:r>
          </a:p>
          <a:p>
            <a:pPr lvl="1"/>
            <a:r>
              <a:rPr lang="cs-CZ" cap="small" dirty="0"/>
              <a:t>občanské</a:t>
            </a:r>
          </a:p>
          <a:p>
            <a:pPr lvl="1"/>
            <a:r>
              <a:rPr lang="cs-CZ" cap="small" dirty="0"/>
              <a:t>obchodní</a:t>
            </a:r>
          </a:p>
          <a:p>
            <a:pPr lvl="1"/>
            <a:r>
              <a:rPr lang="cs-CZ" cap="small" dirty="0"/>
              <a:t>pracovní</a:t>
            </a:r>
          </a:p>
          <a:p>
            <a:pPr lvl="1"/>
            <a:r>
              <a:rPr lang="cs-CZ" cap="small" dirty="0"/>
              <a:t>rodinné</a:t>
            </a:r>
          </a:p>
          <a:p>
            <a:r>
              <a:rPr lang="cs-CZ" cap="small" dirty="0"/>
              <a:t>… </a:t>
            </a:r>
            <a:r>
              <a:rPr lang="cs-CZ" b="1" cap="small" dirty="0"/>
              <a:t>s mezinárodním prvkem</a:t>
            </a:r>
          </a:p>
          <a:p>
            <a:pPr lvl="1"/>
            <a:r>
              <a:rPr lang="cs-CZ" cap="small" dirty="0"/>
              <a:t>subjekt</a:t>
            </a:r>
          </a:p>
          <a:p>
            <a:pPr lvl="1"/>
            <a:r>
              <a:rPr lang="cs-CZ" cap="small" dirty="0"/>
              <a:t>skutečnost právně významná pro vznik a existenci právního poměru</a:t>
            </a:r>
          </a:p>
          <a:p>
            <a:pPr lvl="1"/>
            <a:r>
              <a:rPr lang="cs-CZ" cap="small" dirty="0"/>
              <a:t>předmět</a:t>
            </a:r>
          </a:p>
          <a:p>
            <a:pPr lvl="1"/>
            <a:r>
              <a:rPr lang="cs-CZ" cap="small" dirty="0"/>
              <a:t>Související otázky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540000" y="6227514"/>
            <a:ext cx="5940001" cy="251956"/>
          </a:xfrm>
        </p:spPr>
        <p:txBody>
          <a:bodyPr/>
          <a:lstStyle/>
          <a:p>
            <a:r>
              <a:rPr lang="cs-CZ" dirty="0"/>
              <a:t>Úvod do mezinárodního práva soukromého / JUDr. Lucie Zavadilová</a:t>
            </a:r>
          </a:p>
        </p:txBody>
      </p:sp>
    </p:spTree>
    <p:extLst>
      <p:ext uri="{BB962C8B-B14F-4D97-AF65-F5344CB8AC3E}">
        <p14:creationId xmlns:p14="http://schemas.microsoft.com/office/powerpoint/2010/main" val="4154727935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Základní okruhy otázek, které MPS řeší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Kde (v jakém státě) se bude spor řešit?</a:t>
            </a:r>
          </a:p>
          <a:p>
            <a:pPr lvl="1"/>
            <a:r>
              <a:rPr lang="cs-CZ" cap="small" dirty="0"/>
              <a:t>Mezinárodní pravomoc/ příslušnost </a:t>
            </a:r>
            <a:r>
              <a:rPr lang="cs-CZ" cap="small" dirty="0">
                <a:sym typeface="Wingdings" panose="05000000000000000000" pitchFamily="2" charset="2"/>
              </a:rPr>
              <a:t> MPP</a:t>
            </a:r>
            <a:endParaRPr lang="cs-CZ" cap="small" dirty="0"/>
          </a:p>
          <a:p>
            <a:r>
              <a:rPr lang="cs-CZ" cap="small" dirty="0"/>
              <a:t>Podle jakého práva bude předmět sporu posuzován?</a:t>
            </a:r>
          </a:p>
          <a:p>
            <a:pPr lvl="1"/>
            <a:r>
              <a:rPr lang="cs-CZ" cap="small" dirty="0"/>
              <a:t>Problematika </a:t>
            </a:r>
            <a:r>
              <a:rPr lang="cs-CZ" b="1" cap="small" dirty="0">
                <a:solidFill>
                  <a:schemeClr val="tx2"/>
                </a:solidFill>
              </a:rPr>
              <a:t>určování práva rozhodného </a:t>
            </a:r>
            <a:r>
              <a:rPr lang="cs-CZ" cap="small" dirty="0">
                <a:sym typeface="Wingdings" panose="05000000000000000000" pitchFamily="2" charset="2"/>
              </a:rPr>
              <a:t> MPS</a:t>
            </a:r>
            <a:endParaRPr lang="cs-CZ" cap="small" dirty="0"/>
          </a:p>
          <a:p>
            <a:r>
              <a:rPr lang="cs-CZ" cap="small" dirty="0"/>
              <a:t>Jak se bude nakládat s vydaným rozhodnutím v cizině?</a:t>
            </a:r>
          </a:p>
          <a:p>
            <a:pPr lvl="1"/>
            <a:r>
              <a:rPr lang="cs-CZ" cap="small" dirty="0"/>
              <a:t>Uznání a výkon rozhodnutí </a:t>
            </a:r>
            <a:r>
              <a:rPr lang="cs-CZ" cap="small" dirty="0">
                <a:sym typeface="Wingdings" panose="05000000000000000000" pitchFamily="2" charset="2"/>
              </a:rPr>
              <a:t> MPP</a:t>
            </a:r>
            <a:endParaRPr lang="cs-CZ" sz="2799" cap="small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540000" y="6227514"/>
            <a:ext cx="5940001" cy="251956"/>
          </a:xfrm>
        </p:spPr>
        <p:txBody>
          <a:bodyPr/>
          <a:lstStyle/>
          <a:p>
            <a:r>
              <a:rPr lang="cs-CZ" dirty="0"/>
              <a:t>Úvod do mezinárodního práva soukromého </a:t>
            </a:r>
          </a:p>
        </p:txBody>
      </p:sp>
    </p:spTree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Občanka České republiky žijící ve Francii se svým manželem, egyptským občanem, se rozhodla podat návrh na rozvod manželství. Kromě rozvodu bude nutné vyřešit i otázku péče o dítě a vypořádat společný majetek manželů.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9857" y="3944546"/>
            <a:ext cx="3425185" cy="2116658"/>
          </a:xfrm>
          <a:prstGeom prst="rect">
            <a:avLst/>
          </a:prstGeom>
        </p:spPr>
      </p:pic>
      <p:pic>
        <p:nvPicPr>
          <p:cNvPr id="7" name="Obrázek 6" descr="c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93184" y="3944545"/>
            <a:ext cx="933623" cy="62261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Obrázek 7" descr="f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706540" y="4703362"/>
            <a:ext cx="898360" cy="59902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656" y="5439203"/>
            <a:ext cx="930884" cy="622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540000" y="6227514"/>
            <a:ext cx="5940001" cy="251956"/>
          </a:xfrm>
        </p:spPr>
        <p:txBody>
          <a:bodyPr/>
          <a:lstStyle/>
          <a:p>
            <a:r>
              <a:rPr lang="cs-CZ" dirty="0"/>
              <a:t>Úvod do mezinárodního práva soukromého / JUDr. Lucie Zavadilová</a:t>
            </a:r>
          </a:p>
        </p:txBody>
      </p:sp>
    </p:spTree>
    <p:extLst>
      <p:ext uri="{BB962C8B-B14F-4D97-AF65-F5344CB8AC3E}">
        <p14:creationId xmlns:p14="http://schemas.microsoft.com/office/powerpoint/2010/main" val="3210443326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230687"/>
          </a:xfrm>
        </p:spPr>
        <p:txBody>
          <a:bodyPr/>
          <a:lstStyle/>
          <a:p>
            <a:r>
              <a:rPr lang="cs-CZ" cap="small" dirty="0"/>
              <a:t>Český lyžař byl při sjezdu z francouzské strany </a:t>
            </a:r>
            <a:r>
              <a:rPr lang="cs-CZ" cap="small" dirty="0" err="1"/>
              <a:t>Mont</a:t>
            </a:r>
            <a:r>
              <a:rPr lang="cs-CZ" cap="small" dirty="0"/>
              <a:t> </a:t>
            </a:r>
            <a:r>
              <a:rPr lang="cs-CZ" cap="small" dirty="0" err="1"/>
              <a:t>Blancu</a:t>
            </a:r>
            <a:r>
              <a:rPr lang="cs-CZ" cap="small" dirty="0"/>
              <a:t> sražen švýcarským lyžařem.</a:t>
            </a:r>
          </a:p>
          <a:p>
            <a:pPr marL="71986" indent="0">
              <a:buNone/>
            </a:pPr>
            <a:endParaRPr lang="cs-CZ" cap="small" dirty="0"/>
          </a:p>
          <a:p>
            <a:pPr lvl="1"/>
            <a:r>
              <a:rPr lang="cs-CZ" cap="small" dirty="0"/>
              <a:t>Posuďte situaci.</a:t>
            </a:r>
          </a:p>
          <a:p>
            <a:pPr lvl="1"/>
            <a:r>
              <a:rPr lang="cs-CZ" cap="small" dirty="0"/>
              <a:t>Posuďte existenci a významnost mezinárodního prvku.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276" y="4282236"/>
            <a:ext cx="5112025" cy="1966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713599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4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Český občan žil posledních 15 let v Nizozemsku, kde zemřel a zanechal dědictví – nemovitost, peníze na účtu atd. Dědicové žijí v ČR.</a:t>
            </a:r>
          </a:p>
          <a:p>
            <a:endParaRPr lang="cs-CZ" cap="small" dirty="0"/>
          </a:p>
          <a:p>
            <a:pPr lvl="1"/>
            <a:r>
              <a:rPr lang="cs-CZ" cap="small" dirty="0"/>
              <a:t>Posuďte situaci.</a:t>
            </a:r>
          </a:p>
          <a:p>
            <a:pPr lvl="1"/>
            <a:r>
              <a:rPr lang="cs-CZ" cap="small" dirty="0"/>
              <a:t>Posuďte existenci a významnost mezinárodního prvku.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559" y="5058876"/>
            <a:ext cx="2552882" cy="1646724"/>
          </a:xfrm>
          <a:prstGeom prst="rect">
            <a:avLst/>
          </a:prstGeom>
        </p:spPr>
      </p:pic>
      <p:sp>
        <p:nvSpPr>
          <p:cNvPr id="6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540000" y="6227514"/>
            <a:ext cx="5940001" cy="251956"/>
          </a:xfrm>
        </p:spPr>
        <p:txBody>
          <a:bodyPr/>
          <a:lstStyle/>
          <a:p>
            <a:r>
              <a:rPr lang="cs-CZ" dirty="0"/>
              <a:t>Úvod do mezinárodního práva soukromého / JUDr. Lucie Zavadilová</a:t>
            </a:r>
          </a:p>
        </p:txBody>
      </p:sp>
    </p:spTree>
    <p:extLst>
      <p:ext uri="{BB962C8B-B14F-4D97-AF65-F5344CB8AC3E}">
        <p14:creationId xmlns:p14="http://schemas.microsoft.com/office/powerpoint/2010/main" val="1541736872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C1DF3F74-6BC6-4456-83C4-BEE18EC99A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PRAMENY PRÁVNÍ ÚPRAVY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DCC2B14-787E-4C1F-AC79-E39A6BFC68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8F1E4E5-1B7F-4C4A-892B-2821094F02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1742535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PRAMENY MPS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EXISTENCE STÁTŮ</a:t>
            </a:r>
          </a:p>
          <a:p>
            <a:endParaRPr lang="cs-CZ" dirty="0"/>
          </a:p>
          <a:p>
            <a:r>
              <a:rPr lang="cs-CZ" dirty="0"/>
              <a:t>EXISTENCE KONTAKTŮ MEZI STÁTY</a:t>
            </a:r>
          </a:p>
          <a:p>
            <a:endParaRPr lang="cs-CZ" dirty="0"/>
          </a:p>
          <a:p>
            <a:r>
              <a:rPr lang="cs-CZ" dirty="0"/>
              <a:t>VZÁJEMNÉ, BYŤ NEFORMÁLNÍ UZNÁVÁNÍ STÁTŮ A JEJICH PRÁVNÍCH ŘÁDŮ NAVZÁJEM</a:t>
            </a:r>
          </a:p>
          <a:p>
            <a:endParaRPr lang="cs-CZ" dirty="0"/>
          </a:p>
          <a:p>
            <a:r>
              <a:rPr lang="cs-CZ" dirty="0"/>
              <a:t>DOSTATEČNÝ MYŠLENKOVÝ POTENCIÁL ZPŮSOBILÝ VYHODNOTIT A ŘEŠIT KOLIZE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2091204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literatura</a:t>
            </a:r>
          </a:p>
        </p:txBody>
      </p:sp>
      <p:pic>
        <p:nvPicPr>
          <p:cNvPr id="6" name="Zástupný symbol pro obsah 5" descr="Úvod do MP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765040" y="1656071"/>
            <a:ext cx="3291840" cy="4139481"/>
          </a:xfrm>
        </p:spPr>
      </p:pic>
      <p:sp>
        <p:nvSpPr>
          <p:cNvPr id="8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540000" y="6227514"/>
            <a:ext cx="5940001" cy="251956"/>
          </a:xfrm>
        </p:spPr>
        <p:txBody>
          <a:bodyPr/>
          <a:lstStyle/>
          <a:p>
            <a:r>
              <a:rPr lang="cs-CZ" dirty="0"/>
              <a:t>Úvod do mezinárodního práva soukromého / JUDr. Lucie Zavadilová</a:t>
            </a:r>
          </a:p>
        </p:txBody>
      </p:sp>
      <p:pic>
        <p:nvPicPr>
          <p:cNvPr id="9" name="Obrázek 8" descr="Vybrané kapitoly z MP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6679" y="1656072"/>
            <a:ext cx="2704521" cy="3730372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Formální prameny MPS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Pluralita zdrojů PRÁVNÍ ÚPRAVY – DŮSLEDEK ZPŮSOBU ÚPRAVY</a:t>
            </a:r>
          </a:p>
          <a:p>
            <a:r>
              <a:rPr lang="cs-CZ" cap="small" dirty="0"/>
              <a:t>MPS není univerzální DISCIPLÍNA</a:t>
            </a:r>
          </a:p>
          <a:p>
            <a:endParaRPr lang="cs-CZ" cap="small" dirty="0"/>
          </a:p>
          <a:p>
            <a:r>
              <a:rPr lang="cs-CZ" cap="small" dirty="0"/>
              <a:t>Zdroje právní úpravy:</a:t>
            </a:r>
          </a:p>
          <a:p>
            <a:pPr marL="900000"/>
            <a:r>
              <a:rPr lang="cs-CZ" cap="small" dirty="0">
                <a:solidFill>
                  <a:srgbClr val="7030A0"/>
                </a:solidFill>
              </a:rPr>
              <a:t>Vnitrostátní původ</a:t>
            </a:r>
          </a:p>
          <a:p>
            <a:pPr marL="900000"/>
            <a:r>
              <a:rPr lang="cs-CZ" cap="small" dirty="0">
                <a:solidFill>
                  <a:srgbClr val="7030A0"/>
                </a:solidFill>
              </a:rPr>
              <a:t>Unijní původ</a:t>
            </a:r>
          </a:p>
          <a:p>
            <a:pPr marL="900000"/>
            <a:r>
              <a:rPr lang="cs-CZ" cap="small" dirty="0">
                <a:solidFill>
                  <a:srgbClr val="7030A0"/>
                </a:solidFill>
              </a:rPr>
              <a:t>Mezinárodní původ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93056002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694" y="1162485"/>
            <a:ext cx="8086635" cy="647700"/>
          </a:xfrm>
        </p:spPr>
        <p:txBody>
          <a:bodyPr/>
          <a:lstStyle/>
          <a:p>
            <a:r>
              <a:rPr lang="cs-CZ" cap="small" dirty="0"/>
              <a:t>Kodifikace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Vnitrostátní úroveň VS. MEZINÁRODNÍ ÚROVEŇ</a:t>
            </a:r>
          </a:p>
          <a:p>
            <a:endParaRPr lang="cs-CZ" cap="small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KODIFIKACE VNITROSTÁTNÍ - DEFINICE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7914031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4789" y="1125539"/>
            <a:ext cx="8086635" cy="647700"/>
          </a:xfrm>
        </p:spPr>
        <p:txBody>
          <a:bodyPr/>
          <a:lstStyle/>
          <a:p>
            <a:r>
              <a:rPr lang="cs-CZ" cap="small" dirty="0"/>
              <a:t>Unifikace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cap="small" dirty="0"/>
              <a:t>Sjednocení právní úpravy na úrovni více státu</a:t>
            </a:r>
          </a:p>
          <a:p>
            <a:r>
              <a:rPr lang="cs-CZ" sz="2200" cap="small" dirty="0"/>
              <a:t>Hmotné (přímé) normy </a:t>
            </a:r>
          </a:p>
          <a:p>
            <a:pPr marL="900000"/>
            <a:r>
              <a:rPr lang="cs-CZ" sz="2000" cap="small" dirty="0"/>
              <a:t>Př. Úmluva OSN o smlouvách o mezinárodní koupi zboží</a:t>
            </a:r>
          </a:p>
          <a:p>
            <a:pPr marL="900000"/>
            <a:r>
              <a:rPr lang="cs-CZ" sz="2000" cap="small" dirty="0"/>
              <a:t>UNCITRAL, UNIDROIT</a:t>
            </a:r>
          </a:p>
          <a:p>
            <a:r>
              <a:rPr lang="cs-CZ" sz="2200" cap="small" dirty="0"/>
              <a:t>Kolizní normy </a:t>
            </a:r>
          </a:p>
          <a:p>
            <a:pPr marL="900000"/>
            <a:r>
              <a:rPr lang="cs-CZ" sz="2000" cap="small" dirty="0"/>
              <a:t>Př. nařízení Řím I, nařízení Řím II</a:t>
            </a:r>
          </a:p>
          <a:p>
            <a:pPr marL="900000"/>
            <a:r>
              <a:rPr lang="cs-CZ" sz="2000" cap="small" dirty="0"/>
              <a:t>EU, Haagská konference mezinárodního práva soukromého</a:t>
            </a:r>
          </a:p>
          <a:p>
            <a:r>
              <a:rPr lang="cs-CZ" sz="2200" cap="small" dirty="0"/>
              <a:t>Procesní normy (mezinárodní příslušnost, uznání cizích rozhodnutí)</a:t>
            </a:r>
          </a:p>
          <a:p>
            <a:pPr marL="900000"/>
            <a:r>
              <a:rPr lang="cs-CZ" sz="2000" cap="small" dirty="0"/>
              <a:t>Př. nařízení Brusel Ibis</a:t>
            </a:r>
          </a:p>
          <a:p>
            <a:pPr marL="900000"/>
            <a:r>
              <a:rPr lang="cs-CZ" sz="2000" cap="small" dirty="0"/>
              <a:t>EU, Haagská konference mezinárodního práva soukromého</a:t>
            </a:r>
          </a:p>
          <a:p>
            <a:endParaRPr lang="cs-CZ" sz="22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Mezinárodní právo soukromé I/JUDr. Klára </a:t>
            </a:r>
            <a:r>
              <a:rPr lang="cs-CZ" altLang="cs-CZ" dirty="0" err="1"/>
              <a:t>Drličková</a:t>
            </a:r>
            <a:r>
              <a:rPr lang="cs-CZ" altLang="cs-CZ" dirty="0"/>
              <a:t>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31703541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Harmonizace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Vzorové zákony či vzorové úpravy</a:t>
            </a:r>
          </a:p>
          <a:p>
            <a:pPr marL="900000"/>
            <a:r>
              <a:rPr lang="cs-CZ" cap="small" dirty="0"/>
              <a:t>Vzory pro vnitrostátní úpravy</a:t>
            </a:r>
          </a:p>
          <a:p>
            <a:pPr marL="900000"/>
            <a:r>
              <a:rPr lang="cs-CZ" cap="small" dirty="0"/>
              <a:t>UNCITRAL – př. Vzorový zákon UNCITRAL o mezinárodním rozhodčím řízení </a:t>
            </a:r>
          </a:p>
          <a:p>
            <a:pPr marL="900000"/>
            <a:endParaRPr lang="cs-CZ" cap="small" dirty="0"/>
          </a:p>
          <a:p>
            <a:pPr marL="900000"/>
            <a:endParaRPr lang="cs-CZ" cap="small" dirty="0"/>
          </a:p>
          <a:p>
            <a:r>
              <a:rPr lang="cs-CZ" cap="small" dirty="0"/>
              <a:t>Směrnice v EU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9564219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Vnitrostátní předpisy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Vývoj </a:t>
            </a:r>
          </a:p>
          <a:p>
            <a:pPr marL="900000"/>
            <a:r>
              <a:rPr lang="cs-CZ" dirty="0"/>
              <a:t>Zákon č. 41/1948 Sb., o mezinárodním a mezioblastním právu soukromém</a:t>
            </a:r>
          </a:p>
          <a:p>
            <a:pPr marL="1080000"/>
            <a:r>
              <a:rPr lang="cs-CZ" dirty="0"/>
              <a:t>Pouze kolizní normy</a:t>
            </a:r>
          </a:p>
          <a:p>
            <a:pPr marL="900000"/>
            <a:r>
              <a:rPr lang="cs-CZ" dirty="0"/>
              <a:t>Zákon č. 97/1963 Sb., o mezinárodním právu soukromém a procesním </a:t>
            </a:r>
          </a:p>
          <a:p>
            <a:pPr marL="1080000"/>
            <a:r>
              <a:rPr lang="cs-CZ" dirty="0"/>
              <a:t>V zásadě kodifikace MPS</a:t>
            </a:r>
          </a:p>
          <a:p>
            <a:pPr marL="1080000"/>
            <a:r>
              <a:rPr lang="cs-CZ" dirty="0"/>
              <a:t>Dílčí normy i v jiných předpisech</a:t>
            </a:r>
          </a:p>
          <a:p>
            <a:pPr marL="900000"/>
            <a:r>
              <a:rPr lang="cs-CZ" b="1" dirty="0">
                <a:solidFill>
                  <a:srgbClr val="7030A0"/>
                </a:solidFill>
              </a:rPr>
              <a:t>Zákon 91/2012 Sb., o mezinárodním právu soukromém </a:t>
            </a:r>
            <a:r>
              <a:rPr lang="cs-CZ" dirty="0"/>
              <a:t>(„ZMPS“)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56031282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Kodifikace českého MPS</a:t>
            </a:r>
          </a:p>
          <a:p>
            <a:r>
              <a:rPr lang="cs-CZ" cap="small" dirty="0"/>
              <a:t>Účinný od 1.1.2014 (§ 125)</a:t>
            </a:r>
          </a:p>
          <a:p>
            <a:r>
              <a:rPr lang="cs-CZ" cap="small" dirty="0"/>
              <a:t>Věcná působnost - § 1 </a:t>
            </a:r>
          </a:p>
          <a:p>
            <a:r>
              <a:rPr lang="cs-CZ" cap="small" dirty="0"/>
              <a:t>Územní působnost – soudy a jiné orgány rozhodující v rámci věcné působnosti – na území ČR</a:t>
            </a:r>
          </a:p>
          <a:p>
            <a:r>
              <a:rPr lang="cs-CZ" cap="small" dirty="0"/>
              <a:t>Osobní působnost – fyzické a právnické osoby (včetně vynětí z pravomoci českých soudů - § 7) </a:t>
            </a:r>
          </a:p>
          <a:p>
            <a:r>
              <a:rPr lang="cs-CZ" cap="small" dirty="0"/>
              <a:t>Obecná x zvláštní část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31578443"/>
      </p:ext>
    </p:extLst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Unijní právo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b="1" cap="small" dirty="0"/>
              <a:t>Jádro“ aktuální úpravy MPS i MPP</a:t>
            </a:r>
          </a:p>
          <a:p>
            <a:endParaRPr lang="cs-CZ" b="1" cap="small" dirty="0"/>
          </a:p>
          <a:p>
            <a:r>
              <a:rPr lang="cs-CZ" b="1" cap="small" dirty="0"/>
              <a:t>Evropské mezinárodní právo soukromé/evropský justiční prostor/soudní spolupráce v civilních věcech</a:t>
            </a:r>
          </a:p>
          <a:p>
            <a:r>
              <a:rPr lang="cs-CZ" b="1" cap="small" dirty="0"/>
              <a:t> </a:t>
            </a:r>
          </a:p>
          <a:p>
            <a:r>
              <a:rPr lang="cs-CZ" b="1" cap="small" dirty="0">
                <a:solidFill>
                  <a:srgbClr val="7030A0"/>
                </a:solidFill>
              </a:rPr>
              <a:t>Prameny:</a:t>
            </a:r>
          </a:p>
          <a:p>
            <a:pPr marL="900000"/>
            <a:r>
              <a:rPr lang="cs-CZ" b="1" cap="small" dirty="0"/>
              <a:t>Primární právo – zejména článek 81 SFEU</a:t>
            </a:r>
          </a:p>
          <a:p>
            <a:pPr marL="900000"/>
            <a:r>
              <a:rPr lang="cs-CZ" b="1" cap="small" dirty="0"/>
              <a:t>Sekundární předpisy – zejména nařízení</a:t>
            </a:r>
          </a:p>
          <a:p>
            <a:pPr marL="900000"/>
            <a:r>
              <a:rPr lang="cs-CZ" b="1" cap="small" dirty="0"/>
              <a:t>Mezinárodní smlouvy uzavřené EU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2938972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Článek 81 SFEU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/>
              <a:t>„Unie rozvíjí justiční spolupráci v občanských věcech s mezinárodním prvkem založenou na zásadě vzájemného uznávání soudních a mimosoudních rozhodnutí. Tato spolupráce může zahrnovat přijímání opatření pro sbližování právních předpisů členských států.“</a:t>
            </a:r>
          </a:p>
          <a:p>
            <a:r>
              <a:rPr lang="cs-CZ" sz="2000" dirty="0"/>
              <a:t>Odst. 2 – cíle (vzájemné uznávání a výkon soudních a mimosoudních rozhodnutí, přeshraniční doručování soudních a mimosoudních písemností, slučitelnost kolizních norem a pravidel pro určení příslušnosti, spolupráce při opatřování důkazů a další)</a:t>
            </a:r>
          </a:p>
          <a:p>
            <a:r>
              <a:rPr lang="cs-CZ" sz="2000" dirty="0"/>
              <a:t>Řádný legislativní postup x článek 81 odst. 3 – zvláštní legislativní postup pro opatření v oblasti rodinného práva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19768777"/>
      </p:ext>
    </p:extLst>
  </p:cSld>
  <p:clrMapOvr>
    <a:masterClrMapping/>
  </p:clrMapOvr>
  <p:transition spd="slow"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Sekundární předpisy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Článek 288 SFEU</a:t>
            </a:r>
          </a:p>
          <a:p>
            <a:endParaRPr lang="cs-CZ" cap="small" dirty="0"/>
          </a:p>
          <a:p>
            <a:r>
              <a:rPr lang="cs-CZ" cap="small" dirty="0">
                <a:solidFill>
                  <a:srgbClr val="7030A0"/>
                </a:solidFill>
              </a:rPr>
              <a:t>Nařízení </a:t>
            </a:r>
            <a:r>
              <a:rPr lang="cs-CZ" cap="small" dirty="0"/>
              <a:t>– obecná působnost, přímá použitelnost</a:t>
            </a:r>
          </a:p>
          <a:p>
            <a:pPr marL="900000"/>
            <a:r>
              <a:rPr lang="cs-CZ" i="1" cap="small" dirty="0"/>
              <a:t>Single x double x triple</a:t>
            </a:r>
          </a:p>
          <a:p>
            <a:pPr marL="900000"/>
            <a:endParaRPr lang="cs-CZ" i="1" cap="small" dirty="0"/>
          </a:p>
          <a:p>
            <a:r>
              <a:rPr lang="cs-CZ" cap="small" dirty="0"/>
              <a:t>Směrnice – závazná pro státy, výsledek, implementace</a:t>
            </a:r>
          </a:p>
          <a:p>
            <a:pPr marL="900000"/>
            <a:endParaRPr lang="cs-CZ" cap="small" dirty="0"/>
          </a:p>
          <a:p>
            <a:pPr marL="900000"/>
            <a:r>
              <a:rPr lang="cs-CZ" cap="small" dirty="0"/>
              <a:t>Některé požadavky nutné provést i do MPS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56842108"/>
      </p:ext>
    </p:extLst>
  </p:cSld>
  <p:clrMapOvr>
    <a:masterClrMapping/>
  </p:clrMapOvr>
  <p:transition spd="slow"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Mezinárodní smlouvy uzavřené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230687"/>
          </a:xfrm>
        </p:spPr>
        <p:txBody>
          <a:bodyPr/>
          <a:lstStyle/>
          <a:p>
            <a:r>
              <a:rPr lang="cs-CZ" cap="small" dirty="0"/>
              <a:t>Článek 3 odst. 2 SFEU</a:t>
            </a:r>
          </a:p>
          <a:p>
            <a:pPr marL="720000"/>
            <a:r>
              <a:rPr lang="cs-CZ" sz="2000" i="1" cap="small" dirty="0"/>
              <a:t>Ve výlučné pravomoci Unie je rovněž uzavření mezinárodní smlouvy, pokud je její uzavření stanoveno legislativním aktem Unie nebo je nezbytné k tomu, aby Unie mohla vykonávat svou vnitřní pravomoc, nebo pokud její uzavření může ovlivnit společná pravidla či změnit jejich působnost.</a:t>
            </a:r>
          </a:p>
          <a:p>
            <a:pPr marL="720000"/>
            <a:endParaRPr lang="cs-CZ" sz="2000" i="1" cap="small" dirty="0"/>
          </a:p>
          <a:p>
            <a:r>
              <a:rPr lang="cs-CZ" cap="small" dirty="0"/>
              <a:t>Př. Luganská úmluva, úmluvy v rámci Haagské konference (EU je členem) </a:t>
            </a:r>
          </a:p>
          <a:p>
            <a:r>
              <a:rPr lang="cs-CZ" cap="small" dirty="0"/>
              <a:t>Přednost před nařízeními, není-li uvedeno jinak v nařízení (viz příklad Nařízení Řím I vs. dvoustranné smlouvy členských států.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2902258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28869-4DD4-4444-B0BA-D6B86DAE2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VYUČUJÍCÍ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FB9691-5E45-4372-B5E6-CAC045994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PROF. JUDR. N. ROZEHNALOVÁ,CSC. – 1. KONZULTACE</a:t>
            </a:r>
          </a:p>
          <a:p>
            <a:endParaRPr lang="cs-CZ" dirty="0"/>
          </a:p>
          <a:p>
            <a:r>
              <a:rPr lang="cs-CZ" dirty="0"/>
              <a:t>MGR. RADOVAN MALACHTA – 2. KONZULTACE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DOC. JUDR. JIŘÍ VALDHANS, PHD. – 3. KONZULTACE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C6C3B1E-129B-4B51-8710-2350FB7746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Mezinárodní právo soukromé I/JUDr. Klára Drličková, Ph.D.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B38362-E5BA-431A-911F-F593AAB4B7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02913092"/>
      </p:ext>
    </p:extLst>
  </p:cSld>
  <p:clrMapOvr>
    <a:masterClrMapping/>
  </p:clrMapOvr>
  <p:transition spd="slow"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Zvláštní postavení GB, IRL, DK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Protokoly k SFEU (č. 21 a 22) </a:t>
            </a:r>
          </a:p>
          <a:p>
            <a:endParaRPr lang="cs-CZ" cap="small" dirty="0"/>
          </a:p>
          <a:p>
            <a:r>
              <a:rPr lang="cs-CZ" cap="small" dirty="0"/>
              <a:t>Dánsko se justiční spolupráce neúčastní</a:t>
            </a:r>
          </a:p>
          <a:p>
            <a:pPr marL="900000"/>
            <a:r>
              <a:rPr lang="cs-CZ" cap="small" dirty="0"/>
              <a:t>Dvoustranné smlouvy s EU – např. nařízení Brusel Ibis</a:t>
            </a:r>
          </a:p>
          <a:p>
            <a:pPr marL="900000"/>
            <a:endParaRPr lang="cs-CZ" cap="small" dirty="0"/>
          </a:p>
          <a:p>
            <a:r>
              <a:rPr lang="cs-CZ" cap="small" dirty="0"/>
              <a:t>Velká Británie, Irsko</a:t>
            </a:r>
          </a:p>
          <a:p>
            <a:pPr marL="900000"/>
            <a:r>
              <a:rPr lang="cs-CZ" cap="small" dirty="0"/>
              <a:t>Tzv. </a:t>
            </a:r>
            <a:r>
              <a:rPr lang="cs-CZ" i="1" cap="small" dirty="0" err="1"/>
              <a:t>opt</a:t>
            </a:r>
            <a:r>
              <a:rPr lang="cs-CZ" i="1" cap="small" dirty="0"/>
              <a:t>-in</a:t>
            </a:r>
          </a:p>
          <a:p>
            <a:pPr marL="900000"/>
            <a:r>
              <a:rPr lang="cs-CZ" i="1" cap="small" dirty="0" err="1"/>
              <a:t>Brexit</a:t>
            </a:r>
            <a:r>
              <a:rPr lang="cs-CZ" i="1" cap="small" dirty="0"/>
              <a:t>????????????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7946896"/>
      </p:ext>
    </p:extLst>
  </p:cSld>
  <p:clrMapOvr>
    <a:masterClrMapping/>
  </p:clrMapOvr>
  <p:transition spd="slow">
    <p:wip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Posílená spolupráce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Články 326 – 334 SFEU</a:t>
            </a:r>
          </a:p>
          <a:p>
            <a:endParaRPr lang="cs-CZ" cap="small" dirty="0"/>
          </a:p>
          <a:p>
            <a:r>
              <a:rPr lang="cs-CZ" cap="small" dirty="0"/>
              <a:t>Opatření mohou přijmout jen některé členské státy</a:t>
            </a:r>
          </a:p>
          <a:p>
            <a:endParaRPr lang="cs-CZ" cap="small" dirty="0"/>
          </a:p>
          <a:p>
            <a:r>
              <a:rPr lang="cs-CZ" cap="small" dirty="0"/>
              <a:t>Nařízení Řím III (ČR se neúčastní)</a:t>
            </a:r>
          </a:p>
          <a:p>
            <a:endParaRPr lang="cs-CZ" cap="small" dirty="0"/>
          </a:p>
          <a:p>
            <a:r>
              <a:rPr lang="cs-CZ" cap="small" dirty="0"/>
              <a:t>Nařízení v oblasti majetkových poměrů manželů a registrovaných partnerů (ČR se účastní)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19430913"/>
      </p:ext>
    </p:extLst>
  </p:cSld>
  <p:clrMapOvr>
    <a:masterClrMapping/>
  </p:clrMapOvr>
  <p:transition spd="slow">
    <p:wip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Jednotná intepretace práva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cap="small" dirty="0"/>
              <a:t>Soudní dvůr</a:t>
            </a:r>
          </a:p>
          <a:p>
            <a:endParaRPr lang="cs-CZ" cap="small" dirty="0"/>
          </a:p>
          <a:p>
            <a:r>
              <a:rPr lang="cs-CZ" cap="small" dirty="0"/>
              <a:t>Autonomní výklad</a:t>
            </a:r>
          </a:p>
          <a:p>
            <a:endParaRPr lang="cs-CZ" cap="small" dirty="0"/>
          </a:p>
          <a:p>
            <a:r>
              <a:rPr lang="cs-CZ" cap="small" dirty="0"/>
              <a:t>Předběžné otázky – článek 267 SFEU</a:t>
            </a:r>
          </a:p>
          <a:p>
            <a:endParaRPr lang="cs-CZ" cap="small" dirty="0"/>
          </a:p>
          <a:p>
            <a:r>
              <a:rPr lang="cs-CZ" cap="small" dirty="0"/>
              <a:t>Rozhodnutí Soudního dvora – významný zdroj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27934906"/>
      </p:ext>
    </p:extLst>
  </p:cSld>
  <p:clrMapOvr>
    <a:masterClrMapping/>
  </p:clrMapOvr>
  <p:transition spd="slow">
    <p:wip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Vývoj evropského justičního prostoru - shrnutí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Vývoj pravomocí ES/EU</a:t>
            </a:r>
          </a:p>
          <a:p>
            <a:endParaRPr lang="cs-CZ" cap="small" dirty="0"/>
          </a:p>
          <a:p>
            <a:endParaRPr lang="cs-CZ" cap="small" dirty="0"/>
          </a:p>
          <a:p>
            <a:r>
              <a:rPr lang="cs-CZ" cap="small" dirty="0"/>
              <a:t>3 fáze</a:t>
            </a:r>
          </a:p>
          <a:p>
            <a:pPr marL="900000"/>
            <a:r>
              <a:rPr lang="cs-CZ" cap="small" dirty="0"/>
              <a:t>Fáze koordinace (1957 – 1992)</a:t>
            </a:r>
          </a:p>
          <a:p>
            <a:pPr marL="900000"/>
            <a:r>
              <a:rPr lang="cs-CZ" cap="small" dirty="0"/>
              <a:t>Fáze spolupráce (1992 – 1997)</a:t>
            </a:r>
          </a:p>
          <a:p>
            <a:pPr marL="900000"/>
            <a:r>
              <a:rPr lang="cs-CZ" cap="small" dirty="0"/>
              <a:t>Fáze aktů ES/EU (1997 – 2009, od roku 2009)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7933560"/>
      </p:ext>
    </p:extLst>
  </p:cSld>
  <p:clrMapOvr>
    <a:masterClrMapping/>
  </p:clrMapOvr>
  <p:transition spd="slow">
    <p:wip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Fáze koordinace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cap="small" dirty="0"/>
              <a:t>1957 (1958) – </a:t>
            </a:r>
            <a:r>
              <a:rPr lang="cs-CZ" cap="small" dirty="0"/>
              <a:t>Římské smlouvy – vznik EHS</a:t>
            </a:r>
          </a:p>
          <a:p>
            <a:r>
              <a:rPr lang="cs-CZ" cap="small" dirty="0"/>
              <a:t>EHS nemělo žádnou pravomoc v oblasti MPS </a:t>
            </a:r>
          </a:p>
          <a:p>
            <a:r>
              <a:rPr lang="cs-CZ" cap="small" dirty="0"/>
              <a:t>Mezinárodní smlouvy mezi členskými státy </a:t>
            </a:r>
          </a:p>
          <a:p>
            <a:r>
              <a:rPr lang="cs-CZ" cap="small" dirty="0"/>
              <a:t>Právní základ: článek 220 SEHS/článek 293 SES</a:t>
            </a:r>
          </a:p>
          <a:p>
            <a:pPr marL="900000"/>
            <a:r>
              <a:rPr lang="sk-SK" altLang="cs-CZ" sz="2000" i="1" cap="small" dirty="0"/>
              <a:t>„Členské státy </a:t>
            </a:r>
            <a:r>
              <a:rPr lang="sk-SK" altLang="cs-CZ" sz="2000" i="1" cap="small" dirty="0" err="1"/>
              <a:t>zahájí</a:t>
            </a:r>
            <a:r>
              <a:rPr lang="sk-SK" altLang="cs-CZ" sz="2000" i="1" cap="small" dirty="0"/>
              <a:t> </a:t>
            </a:r>
            <a:r>
              <a:rPr lang="sk-SK" altLang="cs-CZ" sz="2000" i="1" cap="small" dirty="0" err="1"/>
              <a:t>mezi</a:t>
            </a:r>
            <a:r>
              <a:rPr lang="sk-SK" altLang="cs-CZ" sz="2000" i="1" cap="small" dirty="0"/>
              <a:t> sebou v </a:t>
            </a:r>
            <a:r>
              <a:rPr lang="sk-SK" altLang="cs-CZ" sz="2000" i="1" cap="small" dirty="0" err="1"/>
              <a:t>případě</a:t>
            </a:r>
            <a:r>
              <a:rPr lang="sk-SK" altLang="cs-CZ" sz="2000" i="1" cap="small" dirty="0"/>
              <a:t> </a:t>
            </a:r>
            <a:r>
              <a:rPr lang="sk-SK" altLang="cs-CZ" sz="2000" i="1" cap="small" dirty="0" err="1"/>
              <a:t>potřeby</a:t>
            </a:r>
            <a:r>
              <a:rPr lang="sk-SK" altLang="cs-CZ" sz="2000" i="1" cap="small" dirty="0"/>
              <a:t> </a:t>
            </a:r>
            <a:r>
              <a:rPr lang="sk-SK" altLang="cs-CZ" sz="2000" i="1" cap="small" dirty="0" err="1"/>
              <a:t>jednání</a:t>
            </a:r>
            <a:r>
              <a:rPr lang="sk-SK" altLang="cs-CZ" sz="2000" i="1" cap="small" dirty="0"/>
              <a:t> s </a:t>
            </a:r>
            <a:r>
              <a:rPr lang="sk-SK" altLang="cs-CZ" sz="2000" i="1" cap="small" dirty="0" err="1"/>
              <a:t>cílem</a:t>
            </a:r>
            <a:r>
              <a:rPr lang="sk-SK" altLang="cs-CZ" sz="2000" i="1" cap="small" dirty="0"/>
              <a:t> </a:t>
            </a:r>
            <a:r>
              <a:rPr lang="sk-SK" altLang="cs-CZ" sz="2000" i="1" cap="small" dirty="0" err="1"/>
              <a:t>zajistit</a:t>
            </a:r>
            <a:r>
              <a:rPr lang="sk-SK" altLang="cs-CZ" sz="2000" i="1" cap="small" dirty="0"/>
              <a:t> </a:t>
            </a:r>
            <a:r>
              <a:rPr lang="sk-SK" altLang="cs-CZ" sz="2000" i="1" cap="small" dirty="0" err="1"/>
              <a:t>ve</a:t>
            </a:r>
            <a:r>
              <a:rPr lang="sk-SK" altLang="cs-CZ" sz="2000" i="1" cap="small" dirty="0"/>
              <a:t> </a:t>
            </a:r>
            <a:r>
              <a:rPr lang="sk-SK" altLang="cs-CZ" sz="2000" i="1" cap="small" dirty="0" err="1"/>
              <a:t>prospěch</a:t>
            </a:r>
            <a:r>
              <a:rPr lang="sk-SK" altLang="cs-CZ" sz="2000" i="1" cap="small" dirty="0"/>
              <a:t> </a:t>
            </a:r>
            <a:r>
              <a:rPr lang="sk-SK" altLang="cs-CZ" sz="2000" i="1" cap="small" dirty="0" err="1"/>
              <a:t>svých</a:t>
            </a:r>
            <a:r>
              <a:rPr lang="sk-SK" altLang="cs-CZ" sz="2000" i="1" cap="small" dirty="0"/>
              <a:t> </a:t>
            </a:r>
            <a:r>
              <a:rPr lang="sk-SK" altLang="cs-CZ" sz="2000" i="1" cap="small" dirty="0" err="1"/>
              <a:t>státních</a:t>
            </a:r>
            <a:r>
              <a:rPr lang="sk-SK" altLang="cs-CZ" sz="2000" i="1" cap="small" dirty="0"/>
              <a:t> </a:t>
            </a:r>
            <a:r>
              <a:rPr lang="sk-SK" altLang="cs-CZ" sz="2000" i="1" cap="small" dirty="0" err="1"/>
              <a:t>příslušník</a:t>
            </a:r>
            <a:r>
              <a:rPr lang="en-US" altLang="cs-CZ" sz="2000" i="1" cap="small" dirty="0"/>
              <a:t>ů</a:t>
            </a:r>
            <a:r>
              <a:rPr lang="sk-SK" altLang="cs-CZ" sz="2000" i="1" cap="small" dirty="0"/>
              <a:t> zjednodušení </a:t>
            </a:r>
            <a:r>
              <a:rPr lang="sk-SK" altLang="cs-CZ" sz="2000" i="1" cap="small" dirty="0" err="1"/>
              <a:t>formalit</a:t>
            </a:r>
            <a:r>
              <a:rPr lang="sk-SK" altLang="cs-CZ" sz="2000" i="1" cap="small" dirty="0"/>
              <a:t>, </a:t>
            </a:r>
            <a:r>
              <a:rPr lang="sk-SK" altLang="cs-CZ" sz="2000" i="1" cap="small" dirty="0" err="1"/>
              <a:t>jimž</a:t>
            </a:r>
            <a:r>
              <a:rPr lang="sk-SK" altLang="cs-CZ" sz="2000" i="1" cap="small" dirty="0"/>
              <a:t> </a:t>
            </a:r>
            <a:r>
              <a:rPr lang="sk-SK" altLang="cs-CZ" sz="2000" i="1" cap="small" dirty="0" err="1"/>
              <a:t>podléhá</a:t>
            </a:r>
            <a:r>
              <a:rPr lang="sk-SK" altLang="cs-CZ" sz="2000" i="1" cap="small" dirty="0"/>
              <a:t> </a:t>
            </a:r>
            <a:r>
              <a:rPr lang="sk-SK" altLang="cs-CZ" sz="2000" i="1" u="sng" cap="small" dirty="0" err="1"/>
              <a:t>vzájemné</a:t>
            </a:r>
            <a:r>
              <a:rPr lang="sk-SK" altLang="cs-CZ" sz="2000" i="1" u="sng" cap="small" dirty="0"/>
              <a:t> </a:t>
            </a:r>
            <a:r>
              <a:rPr lang="sk-SK" altLang="cs-CZ" sz="2000" i="1" u="sng" cap="small" dirty="0" err="1"/>
              <a:t>uznávání</a:t>
            </a:r>
            <a:r>
              <a:rPr lang="sk-SK" altLang="cs-CZ" sz="2000" i="1" u="sng" cap="small" dirty="0"/>
              <a:t> a výkon </a:t>
            </a:r>
            <a:r>
              <a:rPr lang="sk-SK" altLang="cs-CZ" sz="2000" i="1" u="sng" cap="small" dirty="0" err="1"/>
              <a:t>soudních</a:t>
            </a:r>
            <a:r>
              <a:rPr lang="sk-SK" altLang="cs-CZ" sz="2000" i="1" u="sng" cap="small" dirty="0"/>
              <a:t> rozhodnutí</a:t>
            </a:r>
            <a:r>
              <a:rPr lang="sk-SK" altLang="cs-CZ" sz="2000" i="1" cap="small" dirty="0"/>
              <a:t> a </a:t>
            </a:r>
            <a:r>
              <a:rPr lang="sk-SK" altLang="cs-CZ" sz="2000" i="1" cap="small" dirty="0" err="1"/>
              <a:t>rozhodčích</a:t>
            </a:r>
            <a:r>
              <a:rPr lang="sk-SK" altLang="cs-CZ" sz="2000" i="1" cap="small" dirty="0"/>
              <a:t> nález</a:t>
            </a:r>
            <a:r>
              <a:rPr lang="en-US" altLang="cs-CZ" sz="2000" i="1" cap="small" dirty="0"/>
              <a:t>ů</a:t>
            </a:r>
            <a:r>
              <a:rPr lang="sk-SK" altLang="cs-CZ" sz="2000" i="1" cap="small" dirty="0"/>
              <a:t>.“</a:t>
            </a:r>
            <a:endParaRPr lang="cs-CZ" cap="small" dirty="0"/>
          </a:p>
          <a:p>
            <a:r>
              <a:rPr lang="cs-CZ" cap="small" dirty="0">
                <a:solidFill>
                  <a:srgbClr val="7030A0"/>
                </a:solidFill>
              </a:rPr>
              <a:t>Bruselská úmluva</a:t>
            </a:r>
            <a:r>
              <a:rPr lang="en-GB" cap="small" dirty="0">
                <a:solidFill>
                  <a:srgbClr val="7030A0"/>
                </a:solidFill>
              </a:rPr>
              <a:t>(1968)</a:t>
            </a:r>
            <a:r>
              <a:rPr lang="cs-CZ" cap="small" dirty="0">
                <a:solidFill>
                  <a:srgbClr val="7030A0"/>
                </a:solidFill>
              </a:rPr>
              <a:t>, Římská úmluva </a:t>
            </a:r>
            <a:r>
              <a:rPr lang="en-GB" cap="small" dirty="0">
                <a:solidFill>
                  <a:srgbClr val="7030A0"/>
                </a:solidFill>
              </a:rPr>
              <a:t>(1980</a:t>
            </a:r>
            <a:r>
              <a:rPr lang="cs-CZ" cap="small" dirty="0">
                <a:solidFill>
                  <a:srgbClr val="7030A0"/>
                </a:solidFill>
              </a:rPr>
              <a:t>)</a:t>
            </a:r>
            <a:endParaRPr lang="en-GB" cap="small" dirty="0">
              <a:solidFill>
                <a:srgbClr val="7030A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1516214"/>
      </p:ext>
    </p:extLst>
  </p:cSld>
  <p:clrMapOvr>
    <a:masterClrMapping/>
  </p:clrMapOvr>
  <p:transition spd="slow">
    <p:wip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Fáze spolupráce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cap="small" dirty="0"/>
              <a:t>1992 (1993) – </a:t>
            </a:r>
            <a:r>
              <a:rPr lang="en-GB" cap="small" dirty="0" err="1"/>
              <a:t>Maastri</a:t>
            </a:r>
            <a:r>
              <a:rPr lang="cs-CZ" cap="small" dirty="0" err="1"/>
              <a:t>chtská</a:t>
            </a:r>
            <a:r>
              <a:rPr lang="cs-CZ" cap="small" dirty="0"/>
              <a:t> smlouva </a:t>
            </a:r>
            <a:r>
              <a:rPr lang="en-GB" cap="small" dirty="0"/>
              <a:t>– </a:t>
            </a:r>
            <a:r>
              <a:rPr lang="cs-CZ" cap="small" dirty="0"/>
              <a:t>vytvoření EU – </a:t>
            </a:r>
            <a:r>
              <a:rPr lang="cs-CZ" cap="small" dirty="0" err="1"/>
              <a:t>třípilířová</a:t>
            </a:r>
            <a:r>
              <a:rPr lang="cs-CZ" cap="small" dirty="0"/>
              <a:t> struktura </a:t>
            </a:r>
          </a:p>
          <a:p>
            <a:endParaRPr lang="cs-CZ" cap="small" dirty="0"/>
          </a:p>
          <a:p>
            <a:r>
              <a:rPr lang="cs-CZ" cap="small" dirty="0"/>
              <a:t>Třetí pilíř – spolupráce v oblasti vnitřních věcí a justice – soudní spolupráce v civilních a trestních věcech </a:t>
            </a:r>
          </a:p>
          <a:p>
            <a:endParaRPr lang="sk-SK" altLang="cs-CZ" cap="small" dirty="0"/>
          </a:p>
          <a:p>
            <a:r>
              <a:rPr lang="sk-SK" altLang="cs-CZ" cap="small" dirty="0" err="1"/>
              <a:t>Oblast</a:t>
            </a:r>
            <a:r>
              <a:rPr lang="sk-SK" altLang="cs-CZ" cap="small" dirty="0"/>
              <a:t> </a:t>
            </a:r>
            <a:r>
              <a:rPr lang="sk-SK" altLang="cs-CZ" cap="small" dirty="0" err="1"/>
              <a:t>společného</a:t>
            </a:r>
            <a:r>
              <a:rPr lang="sk-SK" altLang="cs-CZ" cap="small" dirty="0"/>
              <a:t> </a:t>
            </a:r>
            <a:r>
              <a:rPr lang="sk-SK" altLang="cs-CZ" cap="small" dirty="0" err="1"/>
              <a:t>zájmu</a:t>
            </a:r>
            <a:endParaRPr lang="sk-SK" altLang="cs-CZ" cap="small" dirty="0"/>
          </a:p>
          <a:p>
            <a:endParaRPr lang="cs-CZ" cap="small" dirty="0"/>
          </a:p>
          <a:p>
            <a:r>
              <a:rPr lang="cs-CZ" cap="small" dirty="0"/>
              <a:t>Mezivládní pilíř  - mezinárodní smlouvy </a:t>
            </a:r>
          </a:p>
          <a:p>
            <a:pPr marL="0" indent="0">
              <a:buNone/>
            </a:pPr>
            <a:endParaRPr lang="en-US" cap="small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21490110"/>
      </p:ext>
    </p:extLst>
  </p:cSld>
  <p:clrMapOvr>
    <a:masterClrMapping/>
  </p:clrMapOvr>
  <p:transition spd="slow">
    <p:wip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Fáze unijní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1997 (1999) – Amsterdamská smlouva </a:t>
            </a:r>
          </a:p>
          <a:p>
            <a:endParaRPr lang="cs-CZ" cap="small" dirty="0"/>
          </a:p>
          <a:p>
            <a:r>
              <a:rPr lang="cs-CZ" cap="small" dirty="0"/>
              <a:t>Oblast svobody, bezpečnosti a práva</a:t>
            </a:r>
          </a:p>
          <a:p>
            <a:endParaRPr lang="cs-CZ" cap="small" dirty="0"/>
          </a:p>
          <a:p>
            <a:r>
              <a:rPr lang="cs-CZ" cap="small" dirty="0"/>
              <a:t>Soudní spolupráce v civilních věcech byla přenesena do prvního pilíře </a:t>
            </a:r>
          </a:p>
          <a:p>
            <a:endParaRPr lang="cs-CZ" b="1" cap="small" dirty="0">
              <a:solidFill>
                <a:srgbClr val="7030A0"/>
              </a:solidFill>
            </a:endParaRPr>
          </a:p>
          <a:p>
            <a:r>
              <a:rPr lang="cs-CZ" cap="small" dirty="0"/>
              <a:t>Článek 65 SES</a:t>
            </a:r>
          </a:p>
          <a:p>
            <a:endParaRPr lang="cs-CZ" cap="small" dirty="0"/>
          </a:p>
          <a:p>
            <a:r>
              <a:rPr lang="cs-CZ" cap="small" dirty="0"/>
              <a:t>Speciální režim pro DK, GB, IRL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08304305"/>
      </p:ext>
    </p:extLst>
  </p:cSld>
  <p:clrMapOvr>
    <a:masterClrMapping/>
  </p:clrMapOvr>
  <p:transition spd="slow">
    <p:wip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Fáze unijní -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2009 – Lisabonská smlouva</a:t>
            </a:r>
          </a:p>
          <a:p>
            <a:endParaRPr lang="cs-CZ" cap="small" dirty="0"/>
          </a:p>
          <a:p>
            <a:endParaRPr lang="cs-CZ" cap="small" dirty="0"/>
          </a:p>
          <a:p>
            <a:r>
              <a:rPr lang="cs-CZ" cap="small" dirty="0"/>
              <a:t>Článek 81 SFEU</a:t>
            </a:r>
          </a:p>
          <a:p>
            <a:endParaRPr lang="cs-CZ" cap="small" dirty="0"/>
          </a:p>
          <a:p>
            <a:r>
              <a:rPr lang="cs-CZ" cap="small" dirty="0"/>
              <a:t> </a:t>
            </a:r>
          </a:p>
          <a:p>
            <a:r>
              <a:rPr lang="cs-CZ" cap="small" dirty="0"/>
              <a:t>Protokoly č. 21 a 22 k SFEU – DK, GB, IRL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7999736"/>
      </p:ext>
    </p:extLst>
  </p:cSld>
  <p:clrMapOvr>
    <a:masterClrMapping/>
  </p:clrMapOvr>
  <p:transition spd="slow">
    <p:wip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20436"/>
            <a:ext cx="8086635" cy="1052803"/>
          </a:xfrm>
        </p:spPr>
        <p:txBody>
          <a:bodyPr/>
          <a:lstStyle/>
          <a:p>
            <a:r>
              <a:rPr lang="cs-CZ" cap="small" dirty="0"/>
              <a:t>Mezinárodní smlouvy JAKO ZDROJ ÚPRAVY MPS - MPP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cap="small" dirty="0" err="1"/>
              <a:t>Self-executing</a:t>
            </a:r>
            <a:r>
              <a:rPr lang="cs-CZ" i="1" cap="small" dirty="0"/>
              <a:t> </a:t>
            </a:r>
            <a:r>
              <a:rPr lang="cs-CZ" cap="small" dirty="0"/>
              <a:t>smlouvy</a:t>
            </a:r>
          </a:p>
          <a:p>
            <a:endParaRPr lang="cs-CZ" cap="small" dirty="0"/>
          </a:p>
          <a:p>
            <a:r>
              <a:rPr lang="cs-CZ" cap="small" dirty="0"/>
              <a:t> </a:t>
            </a:r>
          </a:p>
          <a:p>
            <a:r>
              <a:rPr lang="cs-CZ" cap="small" dirty="0"/>
              <a:t>Dvoustranné x mnohostranné</a:t>
            </a:r>
          </a:p>
          <a:p>
            <a:endParaRPr lang="cs-CZ" cap="small" dirty="0"/>
          </a:p>
          <a:p>
            <a:r>
              <a:rPr lang="cs-CZ" cap="small" dirty="0"/>
              <a:t>Dle typu unifikace - účelu (typu norem) </a:t>
            </a:r>
          </a:p>
          <a:p>
            <a:endParaRPr lang="cs-CZ" cap="small" dirty="0"/>
          </a:p>
          <a:p>
            <a:r>
              <a:rPr lang="cs-CZ" i="1" cap="small" dirty="0"/>
              <a:t>Erga omnes </a:t>
            </a:r>
            <a:r>
              <a:rPr lang="cs-CZ" cap="small" dirty="0"/>
              <a:t>x </a:t>
            </a:r>
            <a:r>
              <a:rPr lang="cs-CZ" i="1" cap="small" dirty="0"/>
              <a:t>inter partes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39617320"/>
      </p:ext>
    </p:extLst>
  </p:cSld>
  <p:clrMapOvr>
    <a:masterClrMapping/>
  </p:clrMapOvr>
  <p:transition spd="slow">
    <p:wip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VZTAHY MEZI PRAMENY PRÁVNÍ ÚPRAVY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5667442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Osnova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cap="small" dirty="0"/>
              <a:t>ÚVOD</a:t>
            </a:r>
          </a:p>
          <a:p>
            <a:r>
              <a:rPr lang="cs-CZ" sz="2800" cap="small" dirty="0"/>
              <a:t>Skupiny pramenů v MPS</a:t>
            </a:r>
          </a:p>
          <a:p>
            <a:r>
              <a:rPr lang="cs-CZ" sz="2800" cap="small" dirty="0"/>
              <a:t>Pojmy kodifikace, unifikace, harmonizace </a:t>
            </a:r>
          </a:p>
          <a:p>
            <a:r>
              <a:rPr lang="cs-CZ" sz="2800" cap="small" dirty="0"/>
              <a:t>Prameny vnitrostátního původu</a:t>
            </a:r>
          </a:p>
          <a:p>
            <a:r>
              <a:rPr lang="cs-CZ" sz="2800" cap="small" dirty="0"/>
              <a:t>Prameny unijního původy</a:t>
            </a:r>
          </a:p>
          <a:p>
            <a:r>
              <a:rPr lang="cs-CZ" sz="2800" cap="small" dirty="0"/>
              <a:t>Prameny mezinárodního původu</a:t>
            </a:r>
          </a:p>
          <a:p>
            <a:r>
              <a:rPr lang="cs-CZ" sz="2800" cap="small" dirty="0"/>
              <a:t>Vztahy  A KOLIZE mezi prameny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88112"/>
      </p:ext>
    </p:extLst>
  </p:cSld>
  <p:clrMapOvr>
    <a:masterClrMapping/>
  </p:clrMapOvr>
  <p:transition spd="slow">
    <p:wip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ZMPS vs. mezinárodní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Přednost mezinárodních smluv</a:t>
            </a:r>
          </a:p>
          <a:p>
            <a:endParaRPr lang="cs-CZ" cap="small" dirty="0"/>
          </a:p>
          <a:p>
            <a:r>
              <a:rPr lang="cs-CZ" cap="small" dirty="0"/>
              <a:t>Článek 10 Ústavy</a:t>
            </a:r>
          </a:p>
          <a:p>
            <a:endParaRPr lang="cs-CZ" cap="small" dirty="0"/>
          </a:p>
          <a:p>
            <a:r>
              <a:rPr lang="cs-CZ" cap="small" dirty="0"/>
              <a:t>§ 2 ZMPS A ŘADA DALŠÍCH USTANOVENÍ</a:t>
            </a:r>
          </a:p>
          <a:p>
            <a:pPr marL="0" indent="0">
              <a:buNone/>
            </a:pPr>
            <a:endParaRPr lang="cs-CZ" cap="small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Mezinárodní právo soukromé I/JUDr. Klára </a:t>
            </a:r>
            <a:r>
              <a:rPr lang="cs-CZ" altLang="cs-CZ" dirty="0" err="1"/>
              <a:t>Drličková</a:t>
            </a:r>
            <a:r>
              <a:rPr lang="cs-CZ" altLang="cs-CZ" dirty="0"/>
              <a:t>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86394843"/>
      </p:ext>
    </p:extLst>
  </p:cSld>
  <p:clrMapOvr>
    <a:masterClrMapping/>
  </p:clrMapOvr>
  <p:transition spd="slow">
    <p:wip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ZMPS vs. unijní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Aplikační přednost</a:t>
            </a:r>
          </a:p>
          <a:p>
            <a:endParaRPr lang="cs-CZ" cap="small" dirty="0"/>
          </a:p>
          <a:p>
            <a:endParaRPr lang="cs-CZ" cap="small" dirty="0"/>
          </a:p>
          <a:p>
            <a:endParaRPr lang="cs-CZ" cap="small" dirty="0"/>
          </a:p>
          <a:p>
            <a:r>
              <a:rPr lang="cs-CZ" cap="small" dirty="0"/>
              <a:t>Dovozena z judikatury Soudního dvora (př. 6/64 </a:t>
            </a:r>
            <a:r>
              <a:rPr lang="cs-CZ" cap="small" dirty="0" err="1"/>
              <a:t>Costa</a:t>
            </a:r>
            <a:r>
              <a:rPr lang="cs-CZ" cap="small" dirty="0"/>
              <a:t> vs. ENEL)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20470605"/>
      </p:ext>
    </p:extLst>
  </p:cSld>
  <p:clrMapOvr>
    <a:masterClrMapping/>
  </p:clrMapOvr>
  <p:transition spd="slow">
    <p:wip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Mezinárodní smlouvy vs. unijní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Mezinárodní smlouvy uzavřené ČR před vstupem do EU</a:t>
            </a:r>
          </a:p>
          <a:p>
            <a:endParaRPr lang="cs-CZ" cap="small" dirty="0"/>
          </a:p>
          <a:p>
            <a:r>
              <a:rPr lang="cs-CZ" cap="small" dirty="0"/>
              <a:t>Článek 351 SFEU</a:t>
            </a:r>
          </a:p>
          <a:p>
            <a:r>
              <a:rPr lang="cs-CZ" cap="small" dirty="0"/>
              <a:t> </a:t>
            </a:r>
          </a:p>
          <a:p>
            <a:r>
              <a:rPr lang="cs-CZ" cap="small" dirty="0"/>
              <a:t>Řešení v jednotlivých nařízeních</a:t>
            </a:r>
          </a:p>
          <a:p>
            <a:r>
              <a:rPr lang="cs-CZ" cap="small" dirty="0"/>
              <a:t>Nařízení Brusel Ibis jako příklad </a:t>
            </a:r>
          </a:p>
          <a:p>
            <a:pPr marL="900000"/>
            <a:r>
              <a:rPr lang="cs-CZ" cap="small" dirty="0"/>
              <a:t>Dvoustranné smlouvy s členským státem</a:t>
            </a:r>
          </a:p>
          <a:p>
            <a:pPr marL="900000"/>
            <a:r>
              <a:rPr lang="cs-CZ" cap="small" dirty="0"/>
              <a:t>Dvoustranné smlouvy se třetím státem</a:t>
            </a:r>
          </a:p>
          <a:p>
            <a:pPr marL="900000"/>
            <a:r>
              <a:rPr lang="cs-CZ" cap="small" dirty="0"/>
              <a:t>Mnohostranné smlouvy (členské i nečlenské státy</a:t>
            </a:r>
            <a:r>
              <a:rPr lang="cs-CZ" dirty="0"/>
              <a:t>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56408310"/>
      </p:ext>
    </p:extLst>
  </p:cSld>
  <p:clrMapOvr>
    <a:masterClrMapping/>
  </p:clrMapOvr>
  <p:transition spd="slow">
    <p:wip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Střet mezinárodních smluv - SITUACE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Oba dotčené státy jsou vázány jednou smlouvou, pouze jeden stát druhou smlouvou </a:t>
            </a:r>
          </a:p>
          <a:p>
            <a:endParaRPr lang="cs-CZ" cap="small" dirty="0"/>
          </a:p>
          <a:p>
            <a:r>
              <a:rPr lang="cs-CZ" cap="small" dirty="0"/>
              <a:t>Vzájemný vztah je výslovně upraven alespoň v jedné ze smluv</a:t>
            </a:r>
          </a:p>
          <a:p>
            <a:endParaRPr lang="cs-CZ" cap="small" dirty="0"/>
          </a:p>
          <a:p>
            <a:r>
              <a:rPr lang="cs-CZ" cap="small" dirty="0"/>
              <a:t>Smlouvy se stejným předmětem úpravy</a:t>
            </a:r>
          </a:p>
          <a:p>
            <a:endParaRPr lang="cs-CZ" cap="small" dirty="0"/>
          </a:p>
          <a:p>
            <a:r>
              <a:rPr lang="cs-CZ" cap="small" dirty="0"/>
              <a:t>Smlouvy s různým předmětem úpravy </a:t>
            </a:r>
          </a:p>
          <a:p>
            <a:pPr marL="0" indent="0">
              <a:buNone/>
            </a:pPr>
            <a:endParaRPr lang="cs-CZ" cap="small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03004221"/>
      </p:ext>
    </p:extLst>
  </p:cSld>
  <p:clrMapOvr>
    <a:masterClrMapping/>
  </p:clrMapOvr>
  <p:transition spd="slow">
    <p:wip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/>
              <a:t>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3187122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5021738-A25E-49C2-8634-284B75CF8A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4405F47-6736-4B0E-9192-E76FD7C37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V ČEM JE ROZDÍL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EDE871A-3057-42E8-AC2C-D321BF1F1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Anna (česká státní příslušnice, bydliště v ČR) si na Zelném trhu v Brně koupila jablka od prodejce z jižní Moravy.</a:t>
            </a:r>
          </a:p>
          <a:p>
            <a:endParaRPr lang="cs-CZ" cap="small" dirty="0"/>
          </a:p>
          <a:p>
            <a:r>
              <a:rPr lang="cs-CZ" cap="small" dirty="0"/>
              <a:t>Anna (česká státní příslušnice, bydliště v ČR) si při svém pobytu v Rotterdamu (Nizozemsko) koupila jablka od místního prodejce.</a:t>
            </a:r>
          </a:p>
          <a:p>
            <a:pPr marL="71986" indent="0">
              <a:buNone/>
            </a:pP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5C0B92-D7A5-46A9-A99B-C5E438EFE3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mezinárodního práva soukromého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72FAF62-B680-4B03-A68B-7B3A2E28B8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373" y="4676509"/>
            <a:ext cx="2724255" cy="1802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27012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4F8BAAD-8705-44F6-9238-6828CE3675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5AD845B-005A-43BF-B18F-CE98C58E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ČEM JE ROZDÍL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5AFC9AC-FA35-441A-9E9D-CC856944B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Pan Novák (český státní příslušník, bydliště v ČR) zarezervoval pro celou svoji rodinu ubytování v hotelu na Šumavě, provozovaném společností založenou podle českého práva.</a:t>
            </a:r>
          </a:p>
          <a:p>
            <a:endParaRPr lang="cs-CZ" cap="small" dirty="0"/>
          </a:p>
          <a:p>
            <a:r>
              <a:rPr lang="cs-CZ" cap="small" dirty="0"/>
              <a:t>Pan Novák (český státní příslušník, bydliště v ČR) zarezervoval přes webovou stránku Booking.com pro celou svoji rodinu ubytování v hotelu v Grazu (Rakousko), provozovaném společností založenou podle rakouského práva.</a:t>
            </a:r>
          </a:p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16D2D7-2238-4852-B374-F8B58FC7D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mezinárodního práva soukromého </a:t>
            </a:r>
          </a:p>
        </p:txBody>
      </p:sp>
    </p:spTree>
    <p:extLst>
      <p:ext uri="{BB962C8B-B14F-4D97-AF65-F5344CB8AC3E}">
        <p14:creationId xmlns:p14="http://schemas.microsoft.com/office/powerpoint/2010/main" val="3241133104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FE3FB79-28B9-4E5E-9C26-7F9C4F6825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49BF198-C6EE-468F-B637-EB70088D8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ČEM JE ROZDÍL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6BE753-2F55-4F1C-B456-F1C9099E7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Alice a Milan (čeští státní příslušníci, bydliště v ČR) uzavřeli manželství na zámku v Lednici.</a:t>
            </a:r>
          </a:p>
          <a:p>
            <a:endParaRPr lang="cs-CZ" cap="small" dirty="0"/>
          </a:p>
          <a:p>
            <a:r>
              <a:rPr lang="cs-CZ" cap="small" dirty="0"/>
              <a:t>Alice (slovenská státní příslušnice, bydliště v SR) a Milan (český státní příslušník, bydliště v ČR) uzavřeli manželství na zámku v Lednici.</a:t>
            </a:r>
          </a:p>
          <a:p>
            <a:endParaRPr lang="cs-CZ" cap="small" dirty="0"/>
          </a:p>
          <a:p>
            <a:r>
              <a:rPr lang="cs-CZ" cap="small" dirty="0"/>
              <a:t>Alice (slovenská státní příslušnice, bydliště v SR) a Milan (český státní příslušník, bydliště v ČR) uzavřeli manželství na pláži v Austrálii.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AFD782-F33A-489D-A631-ABADAD353D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mezinárodního práva soukromého</a:t>
            </a:r>
          </a:p>
        </p:txBody>
      </p:sp>
    </p:spTree>
    <p:extLst>
      <p:ext uri="{BB962C8B-B14F-4D97-AF65-F5344CB8AC3E}">
        <p14:creationId xmlns:p14="http://schemas.microsoft.com/office/powerpoint/2010/main" val="1445540439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Mezinárodní právo soukromé v praxi </a:t>
            </a:r>
            <a:r>
              <a:rPr lang="cs-CZ" dirty="0"/>
              <a:t>ELEKTRONICKÉ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" y="1961317"/>
            <a:ext cx="2202725" cy="2202725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287" y="2318390"/>
            <a:ext cx="2808325" cy="218259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608" y="2558860"/>
            <a:ext cx="3021392" cy="1701649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430" y="4500980"/>
            <a:ext cx="3227422" cy="77684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176" y="3314966"/>
            <a:ext cx="1407876" cy="1022449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" y="4903785"/>
            <a:ext cx="1600669" cy="1003277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101" y="4337415"/>
            <a:ext cx="3309295" cy="1729107"/>
          </a:xfrm>
          <a:prstGeom prst="rect">
            <a:avLst/>
          </a:prstGeom>
        </p:spPr>
      </p:pic>
      <p:sp>
        <p:nvSpPr>
          <p:cNvPr id="11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540000" y="6227514"/>
            <a:ext cx="5940001" cy="251956"/>
          </a:xfrm>
        </p:spPr>
        <p:txBody>
          <a:bodyPr/>
          <a:lstStyle/>
          <a:p>
            <a:r>
              <a:rPr lang="cs-CZ" dirty="0"/>
              <a:t>Úvod do mezinárodního práva soukromého </a:t>
            </a:r>
          </a:p>
        </p:txBody>
      </p:sp>
    </p:spTree>
    <p:extLst>
      <p:ext uri="{BB962C8B-B14F-4D97-AF65-F5344CB8AC3E}">
        <p14:creationId xmlns:p14="http://schemas.microsoft.com/office/powerpoint/2010/main" val="3415948763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Student </a:t>
            </a:r>
            <a:r>
              <a:rPr lang="cs-CZ" cap="small" dirty="0" err="1"/>
              <a:t>PrF</a:t>
            </a:r>
            <a:r>
              <a:rPr lang="cs-CZ" cap="small" dirty="0"/>
              <a:t> MU (český státní příslušník, bydliště v ČR) nakoupí zboží na aliexpress.com (čínský internetový obchod). Zboží je doručeno, po rozbalení však student zjistí, že neodpovídá fotografiím a popisu na webu. Čínský prodávající nereaguje na e-maily českého studenta.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540000" y="6227514"/>
            <a:ext cx="5940001" cy="251956"/>
          </a:xfrm>
        </p:spPr>
        <p:txBody>
          <a:bodyPr/>
          <a:lstStyle/>
          <a:p>
            <a:r>
              <a:rPr lang="cs-CZ" dirty="0"/>
              <a:t>Úvod do mezinárodního práva soukromého</a:t>
            </a:r>
          </a:p>
        </p:txBody>
      </p:sp>
    </p:spTree>
    <p:extLst>
      <p:ext uri="{BB962C8B-B14F-4D97-AF65-F5344CB8AC3E}">
        <p14:creationId xmlns:p14="http://schemas.microsoft.com/office/powerpoint/2010/main" val="369428871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law_sablona_cz-1</Template>
  <TotalTime>300</TotalTime>
  <Words>1832</Words>
  <Application>Microsoft Office PowerPoint</Application>
  <PresentationFormat>Předvádění na obrazovce (4:3)</PresentationFormat>
  <Paragraphs>346</Paragraphs>
  <Slides>44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8" baseType="lpstr">
      <vt:lpstr>Arial</vt:lpstr>
      <vt:lpstr>Tahoma</vt:lpstr>
      <vt:lpstr>Wingdings</vt:lpstr>
      <vt:lpstr>Prezentace_MU_CZ</vt:lpstr>
      <vt:lpstr>ÚVOD  PRAMENY MEZINÁRODNÍHO PRÁVA SOUKROMÉHO   PŘEDNÁŠKA Č. 1  konzultace č. 1</vt:lpstr>
      <vt:lpstr>Studijní literatura</vt:lpstr>
      <vt:lpstr>VYUČUJÍCÍ </vt:lpstr>
      <vt:lpstr>Osnova  </vt:lpstr>
      <vt:lpstr> V ČEM JE ROZDÍL</vt:lpstr>
      <vt:lpstr>V ČEM JE ROZDÍL</vt:lpstr>
      <vt:lpstr>V ČEM JE ROZDÍL</vt:lpstr>
      <vt:lpstr>Mezinárodní právo soukromé v praxi ELEKTRONICKÉ</vt:lpstr>
      <vt:lpstr>Příklad </vt:lpstr>
      <vt:lpstr>KTERÁ DISCIPLÍNA ŘEŠÍ TUTO PROBLEMATIKU?   MEZINÁRODNÍ PRÁVO SOUKROMÉ A PROCESNÍ </vt:lpstr>
      <vt:lpstr>DEFINICE </vt:lpstr>
      <vt:lpstr>Pojem mezinárodního práva soukromého</vt:lpstr>
      <vt:lpstr>Předmět mezinárodního práva soukromého</vt:lpstr>
      <vt:lpstr>Základní okruhy otázek, které MPS řeší</vt:lpstr>
      <vt:lpstr>Příklad 1</vt:lpstr>
      <vt:lpstr>Příklad 2</vt:lpstr>
      <vt:lpstr>Příklad 4</vt:lpstr>
      <vt:lpstr>PRAMENY PRÁVNÍ ÚPRAVY</vt:lpstr>
      <vt:lpstr>MATERIÁLNÍ PRAMENY MPS</vt:lpstr>
      <vt:lpstr>Formální prameny MPS</vt:lpstr>
      <vt:lpstr>Kodifikace </vt:lpstr>
      <vt:lpstr>Unifikace</vt:lpstr>
      <vt:lpstr>Harmonizace</vt:lpstr>
      <vt:lpstr>Vnitrostátní předpisy </vt:lpstr>
      <vt:lpstr>ZMPS</vt:lpstr>
      <vt:lpstr>Unijní právo </vt:lpstr>
      <vt:lpstr>Článek 81 SFEU</vt:lpstr>
      <vt:lpstr>Sekundární předpisy </vt:lpstr>
      <vt:lpstr>Mezinárodní smlouvy uzavřené EU</vt:lpstr>
      <vt:lpstr>Zvláštní postavení GB, IRL, DK</vt:lpstr>
      <vt:lpstr>Posílená spolupráce</vt:lpstr>
      <vt:lpstr>Jednotná intepretace práva EU</vt:lpstr>
      <vt:lpstr>Vývoj evropského justičního prostoru - shrnutí </vt:lpstr>
      <vt:lpstr>Fáze koordinace </vt:lpstr>
      <vt:lpstr>Fáze spolupráce </vt:lpstr>
      <vt:lpstr>Fáze unijní</vt:lpstr>
      <vt:lpstr>Fáze unijní - vývoj</vt:lpstr>
      <vt:lpstr>Mezinárodní smlouvy JAKO ZDROJ ÚPRAVY MPS - MPP</vt:lpstr>
      <vt:lpstr>VZTAHY MEZI PRAMENY PRÁVNÍ ÚPRAVY</vt:lpstr>
      <vt:lpstr>ZMPS vs. mezinárodní smlouvy</vt:lpstr>
      <vt:lpstr>ZMPS vs. unijní předpisy</vt:lpstr>
      <vt:lpstr>Mezinárodní smlouvy vs. unijní předpisy</vt:lpstr>
      <vt:lpstr>Střet mezinárodních smluv - SITUACE </vt:lpstr>
      <vt:lpstr>DĚKUJI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61143</dc:creator>
  <cp:lastModifiedBy>Naděžda Rozehnalová</cp:lastModifiedBy>
  <cp:revision>47</cp:revision>
  <cp:lastPrinted>1601-01-01T00:00:00Z</cp:lastPrinted>
  <dcterms:created xsi:type="dcterms:W3CDTF">2016-09-28T08:50:11Z</dcterms:created>
  <dcterms:modified xsi:type="dcterms:W3CDTF">2020-10-13T09:07:37Z</dcterms:modified>
</cp:coreProperties>
</file>