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2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75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84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75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45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24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44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0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1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7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31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B3CB6-E5F7-4FA6-9998-7AC498652377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F18C2-4F5B-4196-A4AC-A9FD2B31B3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47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Prekérní formy práce, sociální ochrana zaměstnanců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622538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ochrana zaměstnanců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Změny ve struktuře zaměstnavatele – dopad na větší počet zaměstnanců i na trh práce</a:t>
            </a:r>
          </a:p>
          <a:p>
            <a:pPr marL="457200" indent="-457200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Rozdílná úprava ve členských státech měla dopad na fungování vnitřního trhu – v tzv. zlatém věku pracovního práva (70. léta 20.století) přijata úprava týkajících se ochrany zaměstnanců při:</a:t>
            </a:r>
          </a:p>
          <a:p>
            <a:pPr marL="1257300" lvl="2" indent="-342900">
              <a:buFontTx/>
              <a:buAutoNum type="arabicParenR"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platební neschopnosti zaměstnavatele,</a:t>
            </a:r>
          </a:p>
          <a:p>
            <a:pPr marL="1257300" lvl="2" indent="-342900">
              <a:buFontTx/>
              <a:buAutoNum type="arabicParenR"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hromadném propouštění,</a:t>
            </a:r>
          </a:p>
          <a:p>
            <a:pPr marL="1257300" lvl="2" indent="-342900">
              <a:buFontTx/>
              <a:buAutoNum type="arabicParenR"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převodu zaměstnavatele (části zaměstnavatele)</a:t>
            </a:r>
          </a:p>
          <a:p>
            <a:pPr marL="457200" indent="-45720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3479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4800" y="476251"/>
            <a:ext cx="9093200" cy="1000125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zaměstnanců při platební neschopnosti jejich zaměstnavatele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Platební neschopnost zaměstnavatele – dopad do sociální sféry zaměstnanců i jejich rodin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Současná úprava  - směrnice Evropského parlamentu a Rady 2008/94/ES ze dne 22. října 2008 o ochraně zaměstnanců v případě platební neschopnosti zaměstnavatele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úpravy  -  zajistit nesplacené pohledávky zaměstnanců vůči zaměstnavateli alespoň v minimální výši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Pohledávky zaměstnanců vznikající z pracovních smluv nebo pracovních poměrů a, pokud to stanoví vnitrostátní úprava odstupné při skončení pracovního poměru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08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03200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Záruka</a:t>
            </a:r>
            <a:r>
              <a:rPr lang="cs-CZ" alt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splacení pohledávek zaměstnanců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 členských států zajistit vyplacení pohledávek zaměstnanců vůči platebně neschopnému zaměstnavateli provedla záruční instituce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stanovit horní hranici úhrady prováděné záruční institucí (sociální účel směrnice)</a:t>
            </a:r>
          </a:p>
        </p:txBody>
      </p:sp>
    </p:spTree>
    <p:extLst>
      <p:ext uri="{BB962C8B-B14F-4D97-AF65-F5344CB8AC3E}">
        <p14:creationId xmlns:p14="http://schemas.microsoft.com/office/powerpoint/2010/main" val="1734409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zaměstnanců při převodu podniku nebo části podniku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obsažena ve směrnici Rady 2001/23/ES ze dne 12. března 2001 o sbližování právních předpisů členských států týkajících se zachování práv zaměstnanců v případě převodů podniků, závodů nebo části podniků nebo závodů</a:t>
            </a:r>
          </a:p>
          <a:p>
            <a:pPr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působnosti  - smluvní převod nebo sloučení </a:t>
            </a:r>
          </a:p>
          <a:p>
            <a:pPr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i soukromé podniky, které vykonávají hospodářskou činnost s cílem dosáhnout zisku nebo bez tohoto cíle </a:t>
            </a:r>
          </a:p>
          <a:p>
            <a:pPr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Převodem není správní reorganizace orgánů veřejné správy nebo převod správních funkcí mezi orgány veřejné správy</a:t>
            </a:r>
          </a:p>
          <a:p>
            <a:pPr algn="just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 – převod hospodářské jednotky, která si zachovává svoji identitu, považované za organizované seskupení prostředků, jehož cílem je vykonávat hospodářskou činnost jako činnost hlavní nebo doplňkovou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7160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Důsledky převodu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zaměstnanců spočívá v zachování jejích práv – přechod práv a povinností z pracovněprávních vztahů existujících ke dni převodu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stejné pracovní podmínky a podmínky odměňování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Zachování rovněž práv vyplývajících z kolektivních smluv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Samotný převod podniku nebo části podniku nesmí být důvodem propouštění</a:t>
            </a:r>
          </a:p>
        </p:txBody>
      </p:sp>
    </p:spTree>
    <p:extLst>
      <p:ext uri="{BB962C8B-B14F-4D97-AF65-F5344CB8AC3E}">
        <p14:creationId xmlns:p14="http://schemas.microsoft.com/office/powerpoint/2010/main" val="1557417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zaměstnanců při hromadném propouštění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Hromadné propouštění – dopad na existenci pracovněprávních vztahů zaměstnanců i na trh práce</a:t>
            </a: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- směrnice Rady 98/59/ES ze dne 20. července 1998 o sbližování právních předpisů členských států týkajících se hromadného propouštění</a:t>
            </a:r>
          </a:p>
        </p:txBody>
      </p:sp>
    </p:spTree>
    <p:extLst>
      <p:ext uri="{BB962C8B-B14F-4D97-AF65-F5344CB8AC3E}">
        <p14:creationId xmlns:p14="http://schemas.microsoft.com/office/powerpoint/2010/main" val="2786995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Hromadné propouštění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členského státu definovat: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buď v období 30 dnů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alespoň 10 v podnicích, které obvykle zaměstnávají více než 20 a méně než 100 zaměstnanců,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alespoň 10 % z počtu zaměstnanců v podnicích, které obvykle zaměstnávají alespoň 100, ale méně než 300 zaměstnanců,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alespoň 30 v podnicích, které obvykle zaměstnávají alespoň 300 zaměstnanců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 období 90 dnů alespoň 20 bez ohledu na počet zaměstnanců, kteří jsou obvykle zaměstnáni v dotyčných podnicích </a:t>
            </a:r>
          </a:p>
        </p:txBody>
      </p:sp>
    </p:spTree>
    <p:extLst>
      <p:ext uri="{BB962C8B-B14F-4D97-AF65-F5344CB8AC3E}">
        <p14:creationId xmlns:p14="http://schemas.microsoft.com/office/powerpoint/2010/main" val="713631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Povinnosti zaměstnavatele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Konzultovat se zaměstnanci (zástupci zaměstnanců) mj.: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Možnost předcházení hromadného propouštění,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a profesní složení zaměstnanců, kteří mají být dotčeni,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Zmírnění důsledků hromadného propouštění</a:t>
            </a:r>
          </a:p>
          <a:p>
            <a:pPr marL="609600" indent="-609600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752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Prekérní formy práce – vymezení,</a:t>
            </a:r>
          </a:p>
          <a:p>
            <a:pPr marL="514350" indent="-514350">
              <a:buAutoNum type="arabicPeriod"/>
            </a:pPr>
            <a:r>
              <a:rPr lang="cs-CZ" dirty="0"/>
              <a:t> Účel úpravy,</a:t>
            </a:r>
          </a:p>
          <a:p>
            <a:pPr marL="514350" indent="-514350">
              <a:buAutoNum type="arabicPeriod"/>
            </a:pPr>
            <a:r>
              <a:rPr lang="cs-CZ" dirty="0"/>
              <a:t>Práce na částečný úvazek, pracovní poměry na dobu určitou, agenturní zaměstnávání, práce na dálku,</a:t>
            </a:r>
          </a:p>
          <a:p>
            <a:pPr marL="514350" indent="-514350">
              <a:buAutoNum type="arabicPeriod"/>
            </a:pPr>
            <a:r>
              <a:rPr lang="cs-CZ" dirty="0"/>
              <a:t>Sociální ochrana zaměstnanců,</a:t>
            </a:r>
          </a:p>
          <a:p>
            <a:pPr marL="514350" indent="-514350">
              <a:buAutoNum type="arabicPeriod"/>
            </a:pPr>
            <a:r>
              <a:rPr lang="cs-CZ" dirty="0"/>
              <a:t>Účel úpravy,</a:t>
            </a:r>
          </a:p>
          <a:p>
            <a:pPr marL="514350" indent="-514350">
              <a:buAutoNum type="arabicPeriod"/>
            </a:pPr>
            <a:r>
              <a:rPr lang="cs-CZ" dirty="0"/>
              <a:t>Ochrana zaměstnanců při hromadném propouštění, při platební neschopnosti zaměstnavatele a při převodu podniku</a:t>
            </a:r>
          </a:p>
        </p:txBody>
      </p:sp>
    </p:spTree>
    <p:extLst>
      <p:ext uri="{BB962C8B-B14F-4D97-AF65-F5344CB8AC3E}">
        <p14:creationId xmlns:p14="http://schemas.microsoft.com/office/powerpoint/2010/main" val="346574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Prekérní formy zaměstnávání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Typická forma práce: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práce po stanovenou týdenní pracovní dobu,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 uzavřený přímo mezi zaměstnancem a zaměstnavatelem,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 sjednán na dobu neurčitou,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práce na pracovišti zaměstnavatele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Prekérní forma práce – jeden nebo více znaků chybí</a:t>
            </a:r>
          </a:p>
        </p:txBody>
      </p:sp>
    </p:spTree>
    <p:extLst>
      <p:ext uri="{BB962C8B-B14F-4D97-AF65-F5344CB8AC3E}">
        <p14:creationId xmlns:p14="http://schemas.microsoft.com/office/powerpoint/2010/main" val="319112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flexibilních forem práce na smluvním základě,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minimální úrovně ochrany zaměstnanců vykonávající tyto formy práce ve všech členských státech,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Zajistit rovné zacházení a zákaz diskriminace z důvodu typu pracovněprávního vztahu</a:t>
            </a:r>
          </a:p>
        </p:txBody>
      </p:sp>
    </p:spTree>
    <p:extLst>
      <p:ext uri="{BB962C8B-B14F-4D97-AF65-F5344CB8AC3E}">
        <p14:creationId xmlns:p14="http://schemas.microsoft.com/office/powerpoint/2010/main" val="91613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částečný úvazek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- Směrnice Rady 97/81/ES ze dne 15. prosince 1997 o Rámcové dohodě o částečném pracovním úvazku uzavřené mezi organizacemi UNICE, CEEP a EKOS,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– zlepšit pracovní podmínky zaměstnanců vykonávajících práci na částečný úvazek, zabránit nerovnému zacházení z důvodu výkonu práce na částečný úvazek,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práce na částečná úvazek na dobrovolném základě,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přechodu na plný úvazek v souladu s potřebami zaměstnance a zaměstnavatele,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Rozdílné zacházení z důvodu práce na částečný úvazek musí být objektivně odůvodnitelné</a:t>
            </a:r>
          </a:p>
        </p:txBody>
      </p:sp>
    </p:spTree>
    <p:extLst>
      <p:ext uri="{BB962C8B-B14F-4D97-AF65-F5344CB8AC3E}">
        <p14:creationId xmlns:p14="http://schemas.microsoft.com/office/powerpoint/2010/main" val="282244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poměry na dobu určitou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– Směrnice Rady o rámcové dohodě o pracovních poměrech na dobu určitou uzavřené mezi organizacemi UNICE, CEEP a EKOS,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působnosti  - veřejný i soukromý sektor, pracovní smlouvy nebo pracovní poměry uzavřené přímo mezi zaměstnancem a zaměstnavatelem (vyloučení agenturního zaměstnávání)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– zlepšit povahu práce na dobu určitou,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Zabránit zneužívání po sobě jdoucích pracovních smluv nebo pracovních poměrů na dobu určitou,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Zabránit diskriminaci zaměstnanců z důvodu pracovního poměru na dobu určitou,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Zajistit informování zaměstnanců na dobu určitou o pracovních místech na dobu neurčitou u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48107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Způsoby zabránění zneužívání po sobě jdoucích pracovních smluv nebo pracovních poměrů na dobu určitou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Členské státy mají povinnost přijmout alespoň jedno z těchto opatření.</a:t>
            </a:r>
          </a:p>
          <a:p>
            <a:pPr marL="742950" indent="-742950">
              <a:buAutoNum type="arabicPeriod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Stanoviti objektivní  důvody pro uzavírání po sobě jdoucích pracovních poměrů na dobu určitou,</a:t>
            </a:r>
          </a:p>
          <a:p>
            <a:pPr marL="742950" indent="-742950">
              <a:buAutoNum type="arabicPeriod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Stanovit maximální dobu trvání pracovních poměrů na dobu určitou,</a:t>
            </a:r>
          </a:p>
          <a:p>
            <a:pPr marL="742950" indent="-742950">
              <a:buAutoNum type="arabicPeriod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Stanovit maximální počet obnovení pracovních poměrů na dobu určitou</a:t>
            </a:r>
          </a:p>
        </p:txBody>
      </p:sp>
    </p:spTree>
    <p:extLst>
      <p:ext uri="{BB962C8B-B14F-4D97-AF65-F5344CB8AC3E}">
        <p14:creationId xmlns:p14="http://schemas.microsoft.com/office/powerpoint/2010/main" val="3749299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Agenturní zaměstnávání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Úprava- směrnice Evropského parlamentu a Rady 2008/104/ES o agenturním zaměstnávání,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– zlepšit povahu práce agenturních zaměstnanců, 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zajistit rovné zacházení s agenturními zaměstnanci zejména, pokud jde o pracovní podmínky a podmínky odměňování,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požadavek – agentury práce mají postavení zaměstnavatelů</a:t>
            </a:r>
          </a:p>
        </p:txBody>
      </p:sp>
    </p:spTree>
    <p:extLst>
      <p:ext uri="{BB962C8B-B14F-4D97-AF65-F5344CB8AC3E}">
        <p14:creationId xmlns:p14="http://schemas.microsoft.com/office/powerpoint/2010/main" val="37810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dálku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– Rámcová dohoda UNICE, CEEP a UEAPME o práci na dálku, nemá formu směrnice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zlepšit povahu práce na dálku, zabránit nerovnému zacházení se zaměstnanci vykonávajícími práci mimo pracoviště zaměstnavatele.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Dobrovolný charakter práce na dálku,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BOTP,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soukromí a osobních dat,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o zaměstnance pracující mimo pracoviště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2731282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1009</Words>
  <Application>Microsoft Office PowerPoint</Application>
  <PresentationFormat>Širokoúhlá obrazovka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Prekérní formy práce, sociální ochrana zaměstnanců</vt:lpstr>
      <vt:lpstr>Program přednášky</vt:lpstr>
      <vt:lpstr>Prekérní formy zaměstnávání</vt:lpstr>
      <vt:lpstr>Účel úpravy</vt:lpstr>
      <vt:lpstr>Práce na částečný úvazek</vt:lpstr>
      <vt:lpstr>Pracovní poměry na dobu určitou</vt:lpstr>
      <vt:lpstr>Způsoby zabránění zneužívání po sobě jdoucích pracovních smluv nebo pracovních poměrů na dobu určitou</vt:lpstr>
      <vt:lpstr>Agenturní zaměstnávání</vt:lpstr>
      <vt:lpstr>Práce na dálku</vt:lpstr>
      <vt:lpstr>Sociální ochrana zaměstnanců</vt:lpstr>
      <vt:lpstr>Ochrana zaměstnanců při platební neschopnosti jejich zaměstnavatele</vt:lpstr>
      <vt:lpstr>Záruka splacení pohledávek zaměstnanců</vt:lpstr>
      <vt:lpstr>Ochrana zaměstnanců při převodu podniku nebo části podniku</vt:lpstr>
      <vt:lpstr>Důsledky převodu</vt:lpstr>
      <vt:lpstr>Ochrana zaměstnanců při hromadném propouštění</vt:lpstr>
      <vt:lpstr>Hromadné propouštění</vt:lpstr>
      <vt:lpstr>Povinnosti zaměstnavatele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Prekérní formy práce, sociální ochrana taměstnanců</dc:title>
  <dc:creator>Jana Komendová</dc:creator>
  <cp:lastModifiedBy>Jana Komendová</cp:lastModifiedBy>
  <cp:revision>9</cp:revision>
  <cp:lastPrinted>2019-10-17T15:19:02Z</cp:lastPrinted>
  <dcterms:created xsi:type="dcterms:W3CDTF">2019-10-17T14:30:02Z</dcterms:created>
  <dcterms:modified xsi:type="dcterms:W3CDTF">2020-09-30T08:35:42Z</dcterms:modified>
</cp:coreProperties>
</file>