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5" r:id="rId3"/>
    <p:sldId id="284" r:id="rId4"/>
    <p:sldId id="285" r:id="rId5"/>
    <p:sldId id="286" r:id="rId6"/>
    <p:sldId id="283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8" r:id="rId16"/>
    <p:sldId id="289" r:id="rId17"/>
    <p:sldId id="290" r:id="rId18"/>
    <p:sldId id="291" r:id="rId19"/>
    <p:sldId id="292" r:id="rId20"/>
    <p:sldId id="293" r:id="rId21"/>
    <p:sldId id="287" r:id="rId2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  <p15:guide id="11" pos="2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9" d="100"/>
          <a:sy n="109" d="100"/>
        </p:scale>
        <p:origin x="126" y="528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  <p:guide pos="26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6" d="100"/>
          <a:sy n="126" d="100"/>
        </p:scale>
        <p:origin x="-4824" y="-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3152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1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50901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2" y="1514475"/>
            <a:ext cx="5026025" cy="3080148"/>
          </a:xfrm>
        </p:spPr>
        <p:txBody>
          <a:bodyPr/>
          <a:lstStyle>
            <a:lvl1pPr>
              <a:defRPr sz="3200"/>
            </a:lvl1pPr>
            <a:lvl2pPr marL="895350" indent="-358775">
              <a:buSzPct val="100000"/>
              <a:defRPr sz="2800"/>
            </a:lvl2pPr>
            <a:lvl3pPr marL="1254125" indent="-358775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1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900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5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buSzPct val="100000"/>
              <a:defRPr/>
            </a:lvl2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90" y="844155"/>
            <a:ext cx="1703387" cy="375523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5"/>
            <a:ext cx="6037861" cy="3755231"/>
          </a:xfrm>
        </p:spPr>
        <p:txBody>
          <a:bodyPr vert="eaVert"/>
          <a:lstStyle>
            <a:lvl2pPr>
              <a:buSzPct val="100000"/>
              <a:defRPr/>
            </a:lvl2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0" y="1514475"/>
            <a:ext cx="8082321" cy="3082529"/>
          </a:xfrm>
        </p:spPr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2pPr>
            <a:lvl3pPr marL="12573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4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90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70" y="1514476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7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20" y="1514476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4" y="2204051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6"/>
            <a:ext cx="3876944" cy="3082925"/>
          </a:xfrm>
        </p:spPr>
        <p:txBody>
          <a:bodyPr/>
          <a:lstStyle>
            <a:lvl1pPr>
              <a:defRPr sz="2800"/>
            </a:lvl1pPr>
            <a:lvl2pPr marL="742950" indent="-296863">
              <a:buSzPct val="100000"/>
              <a:defRPr sz="2400"/>
            </a:lvl2pPr>
            <a:lvl3pPr>
              <a:defRPr sz="2000"/>
            </a:lvl3pPr>
            <a:lvl4pPr marL="1600200" indent="-228600"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6"/>
            <a:ext cx="3876944" cy="3082925"/>
          </a:xfrm>
        </p:spPr>
        <p:txBody>
          <a:bodyPr/>
          <a:lstStyle>
            <a:lvl1pPr>
              <a:defRPr sz="2800"/>
            </a:lvl1pPr>
            <a:lvl2pPr>
              <a:buSzPct val="100000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9" y="1514475"/>
            <a:ext cx="8091487" cy="308014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50709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9" y="1514475"/>
            <a:ext cx="8091487" cy="308014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05567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90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90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1200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4" r:id="rId4"/>
    <p:sldLayoutId id="2147483663" r:id="rId5"/>
    <p:sldLayoutId id="2147483665" r:id="rId6"/>
    <p:sldLayoutId id="2147483672" r:id="rId7"/>
    <p:sldLayoutId id="2147483671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1" y="1792166"/>
            <a:ext cx="6992082" cy="1997869"/>
          </a:xfrm>
        </p:spPr>
        <p:txBody>
          <a:bodyPr/>
          <a:lstStyle/>
          <a:p>
            <a:pPr algn="ctr"/>
            <a:r>
              <a:rPr lang="cs-CZ" dirty="0" smtClean="0"/>
              <a:t>Obligace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cs-CZ" dirty="0" smtClean="0"/>
              <a:t>Úvod a kontrakty</a:t>
            </a:r>
            <a:endParaRPr lang="cs-CZ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 smtClean="0"/>
              <a:t>JUDr. Mgr. Radek Černoch, Ph.D., Katedra dějin státu a práva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err="1" smtClean="0"/>
              <a:t>Mutuum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err="1" smtClean="0"/>
              <a:t>Darlehen</a:t>
            </a:r>
            <a:endParaRPr lang="cs-CZ" i="1" dirty="0" smtClean="0"/>
          </a:p>
          <a:p>
            <a:pPr algn="just"/>
            <a:r>
              <a:rPr lang="cs-CZ" dirty="0" smtClean="0"/>
              <a:t>Genericky (druhově) určené věci (</a:t>
            </a:r>
            <a:r>
              <a:rPr lang="cs-CZ" i="1" dirty="0" smtClean="0"/>
              <a:t>genus </a:t>
            </a:r>
            <a:r>
              <a:rPr lang="cs-CZ" i="1" dirty="0" err="1" smtClean="0"/>
              <a:t>perire</a:t>
            </a:r>
            <a:r>
              <a:rPr lang="cs-CZ" i="1" dirty="0" smtClean="0"/>
              <a:t> non </a:t>
            </a:r>
            <a:r>
              <a:rPr lang="cs-CZ" i="1" dirty="0" err="1" smtClean="0"/>
              <a:t>censetur</a:t>
            </a:r>
            <a:r>
              <a:rPr lang="cs-CZ" dirty="0" smtClean="0"/>
              <a:t>)</a:t>
            </a:r>
          </a:p>
          <a:p>
            <a:pPr lvl="1" algn="just"/>
            <a:r>
              <a:rPr lang="cs-CZ" i="1" dirty="0" err="1"/>
              <a:t>t</a:t>
            </a:r>
            <a:r>
              <a:rPr lang="cs-CZ" i="1" dirty="0" err="1" smtClean="0"/>
              <a:t>antumdem</a:t>
            </a:r>
            <a:r>
              <a:rPr lang="cs-CZ" i="1" dirty="0" smtClean="0"/>
              <a:t> </a:t>
            </a:r>
            <a:r>
              <a:rPr lang="cs-CZ" i="1" dirty="0" err="1" smtClean="0"/>
              <a:t>eiusdem</a:t>
            </a:r>
            <a:r>
              <a:rPr lang="cs-CZ" i="1" dirty="0" smtClean="0"/>
              <a:t> </a:t>
            </a:r>
            <a:r>
              <a:rPr lang="cs-CZ" i="1" dirty="0" err="1" smtClean="0"/>
              <a:t>generis</a:t>
            </a:r>
            <a:r>
              <a:rPr lang="cs-CZ" i="1" dirty="0" smtClean="0"/>
              <a:t> et </a:t>
            </a:r>
            <a:r>
              <a:rPr lang="cs-CZ" i="1" dirty="0" err="1" smtClean="0"/>
              <a:t>qualitatis</a:t>
            </a:r>
            <a:endParaRPr lang="cs-CZ" i="1" dirty="0" smtClean="0"/>
          </a:p>
          <a:p>
            <a:pPr lvl="1" algn="just"/>
            <a:r>
              <a:rPr lang="cs-CZ" dirty="0" smtClean="0"/>
              <a:t>úroky stipulací (4–12 %, </a:t>
            </a:r>
            <a:r>
              <a:rPr lang="cs-CZ" i="1" dirty="0" err="1" smtClean="0"/>
              <a:t>fenus</a:t>
            </a:r>
            <a:r>
              <a:rPr lang="cs-CZ" i="1" dirty="0" smtClean="0"/>
              <a:t> </a:t>
            </a:r>
            <a:r>
              <a:rPr lang="cs-CZ" i="1" dirty="0" err="1" smtClean="0"/>
              <a:t>nauticum</a:t>
            </a:r>
            <a:r>
              <a:rPr lang="cs-CZ" dirty="0" smtClean="0"/>
              <a:t>)</a:t>
            </a:r>
          </a:p>
          <a:p>
            <a:pPr algn="just"/>
            <a:r>
              <a:rPr lang="cs-CZ" i="1" dirty="0" err="1" smtClean="0"/>
              <a:t>Stricti</a:t>
            </a:r>
            <a:r>
              <a:rPr lang="cs-CZ" i="1" dirty="0" smtClean="0"/>
              <a:t> </a:t>
            </a:r>
            <a:r>
              <a:rPr lang="cs-CZ" i="1" dirty="0" err="1" smtClean="0"/>
              <a:t>iuris</a:t>
            </a:r>
            <a:endParaRPr lang="cs-CZ" i="1" dirty="0" smtClean="0"/>
          </a:p>
          <a:p>
            <a:pPr algn="just"/>
            <a:r>
              <a:rPr lang="cs-CZ" i="1" dirty="0" smtClean="0"/>
              <a:t>A. </a:t>
            </a:r>
            <a:r>
              <a:rPr lang="cs-CZ" i="1" dirty="0" err="1" smtClean="0"/>
              <a:t>certae</a:t>
            </a:r>
            <a:r>
              <a:rPr lang="cs-CZ" i="1" dirty="0" smtClean="0"/>
              <a:t> </a:t>
            </a:r>
            <a:r>
              <a:rPr lang="cs-CZ" i="1" dirty="0" err="1" smtClean="0"/>
              <a:t>creditae</a:t>
            </a:r>
            <a:r>
              <a:rPr lang="cs-CZ" i="1" dirty="0" smtClean="0"/>
              <a:t> </a:t>
            </a:r>
            <a:r>
              <a:rPr lang="cs-CZ" i="1" dirty="0" err="1" smtClean="0"/>
              <a:t>pecuniae</a:t>
            </a:r>
            <a:r>
              <a:rPr lang="cs-CZ" i="1" dirty="0" smtClean="0"/>
              <a:t>/</a:t>
            </a:r>
            <a:r>
              <a:rPr lang="cs-CZ" i="1" dirty="0" err="1" smtClean="0"/>
              <a:t>rei</a:t>
            </a:r>
            <a:endParaRPr lang="cs-CZ" i="1" dirty="0" smtClean="0"/>
          </a:p>
          <a:p>
            <a:pPr algn="just"/>
            <a:r>
              <a:rPr lang="cs-CZ" i="1" dirty="0" smtClean="0"/>
              <a:t>A. </a:t>
            </a:r>
            <a:r>
              <a:rPr lang="cs-CZ" i="1" dirty="0" err="1" smtClean="0"/>
              <a:t>pecuniae</a:t>
            </a:r>
            <a:r>
              <a:rPr lang="cs-CZ" i="1" dirty="0" smtClean="0"/>
              <a:t> </a:t>
            </a:r>
            <a:r>
              <a:rPr lang="cs-CZ" i="1" dirty="0" err="1" smtClean="0"/>
              <a:t>traiecticiae</a:t>
            </a:r>
            <a:endParaRPr lang="cs-CZ" i="1" dirty="0" smtClean="0"/>
          </a:p>
          <a:p>
            <a:pPr algn="just"/>
            <a:r>
              <a:rPr lang="cs-CZ" i="1" dirty="0" smtClean="0"/>
              <a:t>SC </a:t>
            </a:r>
            <a:r>
              <a:rPr lang="cs-CZ" i="1" dirty="0" err="1" smtClean="0"/>
              <a:t>Macedonianum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789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err="1" smtClean="0"/>
              <a:t>Commodatum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err="1" smtClean="0"/>
              <a:t>Leihe</a:t>
            </a:r>
            <a:endParaRPr lang="cs-CZ" i="1" dirty="0" smtClean="0"/>
          </a:p>
          <a:p>
            <a:pPr algn="just"/>
            <a:r>
              <a:rPr lang="cs-CZ" dirty="0" smtClean="0"/>
              <a:t>Individuálně určené věci (</a:t>
            </a:r>
            <a:r>
              <a:rPr lang="cs-CZ" i="1" dirty="0" smtClean="0"/>
              <a:t>species</a:t>
            </a:r>
            <a:r>
              <a:rPr lang="cs-CZ" dirty="0" smtClean="0"/>
              <a:t>)</a:t>
            </a:r>
          </a:p>
          <a:p>
            <a:pPr algn="just"/>
            <a:r>
              <a:rPr lang="cs-CZ" i="1" dirty="0" smtClean="0"/>
              <a:t>A. </a:t>
            </a:r>
            <a:r>
              <a:rPr lang="cs-CZ" i="1" dirty="0" err="1" smtClean="0"/>
              <a:t>commodati</a:t>
            </a:r>
            <a:r>
              <a:rPr lang="cs-CZ" i="1" dirty="0"/>
              <a:t> </a:t>
            </a:r>
            <a:r>
              <a:rPr lang="cs-CZ" i="1" dirty="0" err="1" smtClean="0"/>
              <a:t>directa</a:t>
            </a:r>
            <a:r>
              <a:rPr lang="cs-CZ" i="1" dirty="0" smtClean="0"/>
              <a:t>/</a:t>
            </a:r>
            <a:r>
              <a:rPr lang="cs-CZ" i="1" dirty="0" err="1" smtClean="0"/>
              <a:t>contraria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786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smtClean="0"/>
              <a:t>Depositum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smtClean="0"/>
              <a:t>A. </a:t>
            </a:r>
            <a:r>
              <a:rPr lang="cs-CZ" i="1" dirty="0" err="1" smtClean="0"/>
              <a:t>depositi</a:t>
            </a:r>
            <a:r>
              <a:rPr lang="cs-CZ" i="1" dirty="0" smtClean="0"/>
              <a:t> </a:t>
            </a:r>
            <a:r>
              <a:rPr lang="cs-CZ" i="1" dirty="0" err="1" smtClean="0"/>
              <a:t>directa</a:t>
            </a:r>
            <a:r>
              <a:rPr lang="cs-CZ" i="1" dirty="0" smtClean="0"/>
              <a:t>/</a:t>
            </a:r>
            <a:r>
              <a:rPr lang="cs-CZ" i="1" dirty="0" err="1" smtClean="0"/>
              <a:t>contraria</a:t>
            </a:r>
            <a:endParaRPr lang="cs-CZ" i="1" dirty="0" smtClean="0"/>
          </a:p>
          <a:p>
            <a:pPr algn="just"/>
            <a:r>
              <a:rPr lang="cs-CZ" i="1" dirty="0"/>
              <a:t>Cui bono? =&gt; Dolus, culpa </a:t>
            </a:r>
            <a:r>
              <a:rPr lang="cs-CZ" i="1" dirty="0" smtClean="0"/>
              <a:t>lata</a:t>
            </a:r>
          </a:p>
          <a:p>
            <a:pPr algn="just"/>
            <a:r>
              <a:rPr lang="cs-CZ" i="1" dirty="0" err="1" smtClean="0"/>
              <a:t>Furtum</a:t>
            </a:r>
            <a:r>
              <a:rPr lang="cs-CZ" i="1" dirty="0" smtClean="0"/>
              <a:t> usus</a:t>
            </a:r>
          </a:p>
          <a:p>
            <a:pPr algn="just"/>
            <a:r>
              <a:rPr lang="cs-CZ" i="1" dirty="0" err="1" smtClean="0"/>
              <a:t>Diligentia</a:t>
            </a:r>
            <a:r>
              <a:rPr lang="cs-CZ" i="1" dirty="0" smtClean="0"/>
              <a:t> </a:t>
            </a:r>
            <a:r>
              <a:rPr lang="cs-CZ" i="1" dirty="0" err="1" smtClean="0"/>
              <a:t>quam</a:t>
            </a:r>
            <a:r>
              <a:rPr lang="cs-CZ" i="1" dirty="0" smtClean="0"/>
              <a:t> in </a:t>
            </a:r>
            <a:r>
              <a:rPr lang="cs-CZ" i="1" dirty="0" err="1" smtClean="0"/>
              <a:t>suis</a:t>
            </a:r>
            <a:r>
              <a:rPr lang="cs-CZ" i="1" dirty="0" smtClean="0"/>
              <a:t> </a:t>
            </a:r>
            <a:r>
              <a:rPr lang="cs-CZ" i="1" dirty="0" err="1" smtClean="0"/>
              <a:t>rebus</a:t>
            </a:r>
            <a:endParaRPr lang="cs-CZ" i="1" dirty="0" smtClean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023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err="1" smtClean="0"/>
              <a:t>Pignus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dirty="0" err="1" smtClean="0"/>
              <a:t>akcesorické</a:t>
            </a:r>
            <a:endParaRPr lang="cs-CZ" dirty="0" smtClean="0"/>
          </a:p>
          <a:p>
            <a:pPr algn="just"/>
            <a:r>
              <a:rPr lang="cs-CZ" i="1" dirty="0" smtClean="0"/>
              <a:t>A. </a:t>
            </a:r>
            <a:r>
              <a:rPr lang="cs-CZ" i="1" dirty="0" err="1" smtClean="0"/>
              <a:t>pigneraticia</a:t>
            </a:r>
            <a:r>
              <a:rPr lang="cs-CZ" i="1" dirty="0" smtClean="0"/>
              <a:t> </a:t>
            </a:r>
            <a:r>
              <a:rPr lang="cs-CZ" i="1" dirty="0" err="1" smtClean="0"/>
              <a:t>directa</a:t>
            </a:r>
            <a:r>
              <a:rPr lang="cs-CZ" i="1" dirty="0" smtClean="0"/>
              <a:t>/</a:t>
            </a:r>
            <a:r>
              <a:rPr lang="cs-CZ" i="1" dirty="0" err="1" smtClean="0"/>
              <a:t>contraria</a:t>
            </a:r>
            <a:endParaRPr lang="cs-CZ" i="1" dirty="0" smtClean="0"/>
          </a:p>
          <a:p>
            <a:pPr algn="just"/>
            <a:r>
              <a:rPr lang="cs-CZ" i="1" dirty="0" smtClean="0"/>
              <a:t>A. </a:t>
            </a:r>
            <a:r>
              <a:rPr lang="cs-CZ" i="1" dirty="0" err="1" smtClean="0"/>
              <a:t>pigneraticia</a:t>
            </a:r>
            <a:r>
              <a:rPr lang="cs-CZ" i="1" dirty="0" smtClean="0"/>
              <a:t> in </a:t>
            </a:r>
            <a:r>
              <a:rPr lang="cs-CZ" i="1" dirty="0" err="1" smtClean="0"/>
              <a:t>rem</a:t>
            </a:r>
            <a:endParaRPr lang="cs-CZ" i="1" dirty="0" smtClean="0"/>
          </a:p>
          <a:p>
            <a:pPr algn="just"/>
            <a:endParaRPr lang="cs-CZ" i="1" dirty="0"/>
          </a:p>
          <a:p>
            <a:pPr algn="just"/>
            <a:r>
              <a:rPr lang="cs-CZ" i="1" dirty="0" err="1" smtClean="0"/>
              <a:t>Cf</a:t>
            </a:r>
            <a:r>
              <a:rPr lang="cs-CZ" i="1" dirty="0" smtClean="0"/>
              <a:t>. </a:t>
            </a:r>
            <a:r>
              <a:rPr lang="cs-CZ" i="1" dirty="0" err="1"/>
              <a:t>f</a:t>
            </a:r>
            <a:r>
              <a:rPr lang="cs-CZ" i="1" dirty="0" err="1" smtClean="0"/>
              <a:t>iducia</a:t>
            </a:r>
            <a:endParaRPr lang="cs-CZ" i="1" dirty="0" smtClean="0"/>
          </a:p>
          <a:p>
            <a:pPr algn="just"/>
            <a:r>
              <a:rPr lang="cs-CZ" i="1" dirty="0" err="1" smtClean="0"/>
              <a:t>Cf</a:t>
            </a:r>
            <a:r>
              <a:rPr lang="cs-CZ" i="1" dirty="0" smtClean="0"/>
              <a:t>. </a:t>
            </a:r>
            <a:r>
              <a:rPr lang="cs-CZ" i="1" dirty="0" err="1"/>
              <a:t>h</a:t>
            </a:r>
            <a:r>
              <a:rPr lang="cs-CZ" i="1" dirty="0" err="1" smtClean="0"/>
              <a:t>ypotheca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696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err="1" smtClean="0"/>
              <a:t>Innominátní</a:t>
            </a:r>
            <a:r>
              <a:rPr lang="cs-CZ" i="1" dirty="0" smtClean="0"/>
              <a:t> (nepojmenované) kontrakty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smtClean="0"/>
              <a:t>Do </a:t>
            </a:r>
            <a:r>
              <a:rPr lang="cs-CZ" i="1" dirty="0" err="1" smtClean="0"/>
              <a:t>ut</a:t>
            </a:r>
            <a:r>
              <a:rPr lang="cs-CZ" i="1" dirty="0" smtClean="0"/>
              <a:t> des</a:t>
            </a:r>
          </a:p>
          <a:p>
            <a:pPr algn="just"/>
            <a:r>
              <a:rPr lang="cs-CZ" i="1" dirty="0" smtClean="0"/>
              <a:t>Do </a:t>
            </a:r>
            <a:r>
              <a:rPr lang="cs-CZ" i="1" dirty="0" err="1" smtClean="0"/>
              <a:t>ut</a:t>
            </a:r>
            <a:r>
              <a:rPr lang="cs-CZ" i="1" dirty="0" smtClean="0"/>
              <a:t> </a:t>
            </a:r>
            <a:r>
              <a:rPr lang="cs-CZ" i="1" dirty="0" err="1" smtClean="0"/>
              <a:t>facias</a:t>
            </a:r>
            <a:endParaRPr lang="cs-CZ" i="1" dirty="0" smtClean="0"/>
          </a:p>
          <a:p>
            <a:pPr algn="just"/>
            <a:r>
              <a:rPr lang="cs-CZ" i="1" dirty="0" err="1" smtClean="0"/>
              <a:t>Facio</a:t>
            </a:r>
            <a:r>
              <a:rPr lang="cs-CZ" i="1" dirty="0" smtClean="0"/>
              <a:t> </a:t>
            </a:r>
            <a:r>
              <a:rPr lang="cs-CZ" i="1" dirty="0" err="1" smtClean="0"/>
              <a:t>ut</a:t>
            </a:r>
            <a:r>
              <a:rPr lang="cs-CZ" i="1" dirty="0" smtClean="0"/>
              <a:t> des</a:t>
            </a:r>
          </a:p>
          <a:p>
            <a:pPr algn="just"/>
            <a:r>
              <a:rPr lang="cs-CZ" i="1" dirty="0" err="1" smtClean="0"/>
              <a:t>Facio</a:t>
            </a:r>
            <a:r>
              <a:rPr lang="cs-CZ" i="1" dirty="0" smtClean="0"/>
              <a:t> </a:t>
            </a:r>
            <a:r>
              <a:rPr lang="cs-CZ" i="1" dirty="0" err="1" smtClean="0"/>
              <a:t>ut</a:t>
            </a:r>
            <a:r>
              <a:rPr lang="cs-CZ" i="1" dirty="0" smtClean="0"/>
              <a:t> </a:t>
            </a:r>
            <a:r>
              <a:rPr lang="cs-CZ" i="1" dirty="0" err="1" smtClean="0"/>
              <a:t>facias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869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smtClean="0"/>
              <a:t>Konsensuální kontrakty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err="1" smtClean="0"/>
              <a:t>Emptio</a:t>
            </a:r>
            <a:r>
              <a:rPr lang="cs-CZ" i="1" dirty="0" smtClean="0"/>
              <a:t> </a:t>
            </a:r>
            <a:r>
              <a:rPr lang="cs-CZ" i="1" dirty="0" err="1" smtClean="0"/>
              <a:t>venditio</a:t>
            </a:r>
            <a:endParaRPr lang="cs-CZ" i="1" dirty="0" smtClean="0"/>
          </a:p>
          <a:p>
            <a:pPr algn="just"/>
            <a:r>
              <a:rPr lang="cs-CZ" i="1" dirty="0" err="1" smtClean="0"/>
              <a:t>Locatio</a:t>
            </a:r>
            <a:r>
              <a:rPr lang="cs-CZ" i="1" dirty="0" smtClean="0"/>
              <a:t> </a:t>
            </a:r>
            <a:r>
              <a:rPr lang="cs-CZ" i="1" dirty="0" err="1" smtClean="0"/>
              <a:t>conductio</a:t>
            </a:r>
            <a:endParaRPr lang="cs-CZ" i="1" dirty="0" smtClean="0"/>
          </a:p>
          <a:p>
            <a:pPr algn="just"/>
            <a:r>
              <a:rPr lang="cs-CZ" i="1" dirty="0" err="1" smtClean="0"/>
              <a:t>Societas</a:t>
            </a:r>
            <a:endParaRPr lang="cs-CZ" i="1" dirty="0" smtClean="0"/>
          </a:p>
          <a:p>
            <a:pPr algn="just"/>
            <a:r>
              <a:rPr lang="cs-CZ" i="1" dirty="0" err="1" smtClean="0"/>
              <a:t>Mandatum</a:t>
            </a:r>
            <a:endParaRPr lang="cs-CZ" i="1" dirty="0" smtClean="0"/>
          </a:p>
          <a:p>
            <a:pPr algn="just"/>
            <a:endParaRPr lang="cs-CZ" i="1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(další </a:t>
            </a:r>
            <a:r>
              <a:rPr lang="cs-CZ" dirty="0" err="1" smtClean="0"/>
              <a:t>slide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190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err="1" smtClean="0"/>
              <a:t>Emptio</a:t>
            </a:r>
            <a:r>
              <a:rPr lang="cs-CZ" i="1" dirty="0" smtClean="0"/>
              <a:t> </a:t>
            </a:r>
            <a:r>
              <a:rPr lang="cs-CZ" i="1" dirty="0" err="1" smtClean="0"/>
              <a:t>venditio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67054" y="1090246"/>
            <a:ext cx="8783515" cy="3780691"/>
          </a:xfrm>
        </p:spPr>
        <p:txBody>
          <a:bodyPr/>
          <a:lstStyle/>
          <a:p>
            <a:pPr algn="just"/>
            <a:r>
              <a:rPr lang="cs-CZ" dirty="0" smtClean="0"/>
              <a:t>Neformální (ale nemovitosti písemně od Konstantina velikého)</a:t>
            </a:r>
          </a:p>
          <a:p>
            <a:pPr algn="just"/>
            <a:r>
              <a:rPr lang="cs-CZ" i="1" dirty="0" err="1" smtClean="0"/>
              <a:t>Titulus</a:t>
            </a:r>
            <a:r>
              <a:rPr lang="cs-CZ" i="1" dirty="0" smtClean="0"/>
              <a:t> </a:t>
            </a:r>
            <a:r>
              <a:rPr lang="cs-CZ" i="1" dirty="0" err="1" smtClean="0"/>
              <a:t>adquirendi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sc</a:t>
            </a:r>
            <a:r>
              <a:rPr lang="cs-CZ" dirty="0" smtClean="0"/>
              <a:t>. </a:t>
            </a:r>
            <a:r>
              <a:rPr lang="cs-CZ" i="1" dirty="0" smtClean="0"/>
              <a:t>Modus</a:t>
            </a:r>
            <a:r>
              <a:rPr lang="cs-CZ" dirty="0" smtClean="0"/>
              <a:t> musí následovat)</a:t>
            </a:r>
          </a:p>
          <a:p>
            <a:pPr algn="just"/>
            <a:r>
              <a:rPr lang="cs-CZ" i="1" dirty="0" err="1" smtClean="0"/>
              <a:t>Periculum</a:t>
            </a:r>
            <a:r>
              <a:rPr lang="cs-CZ" i="1" dirty="0" smtClean="0"/>
              <a:t> </a:t>
            </a:r>
            <a:r>
              <a:rPr lang="cs-CZ" i="1" dirty="0" err="1" smtClean="0"/>
              <a:t>est</a:t>
            </a:r>
            <a:r>
              <a:rPr lang="cs-CZ" i="1" dirty="0" smtClean="0"/>
              <a:t> </a:t>
            </a:r>
            <a:r>
              <a:rPr lang="cs-CZ" i="1" dirty="0" err="1" smtClean="0"/>
              <a:t>emptoris</a:t>
            </a:r>
            <a:r>
              <a:rPr lang="cs-CZ" i="1" dirty="0" smtClean="0"/>
              <a:t> (</a:t>
            </a:r>
            <a:r>
              <a:rPr lang="cs-CZ" i="1" dirty="0" err="1" smtClean="0"/>
              <a:t>cf</a:t>
            </a:r>
            <a:r>
              <a:rPr lang="cs-CZ" i="1" dirty="0" smtClean="0"/>
              <a:t>. </a:t>
            </a:r>
            <a:r>
              <a:rPr lang="cs-CZ" i="1" dirty="0" err="1" smtClean="0"/>
              <a:t>Casum</a:t>
            </a:r>
            <a:r>
              <a:rPr lang="cs-CZ" i="1" dirty="0" smtClean="0"/>
              <a:t> </a:t>
            </a:r>
            <a:r>
              <a:rPr lang="cs-CZ" i="1" dirty="0" err="1" smtClean="0"/>
              <a:t>sentit</a:t>
            </a:r>
            <a:r>
              <a:rPr lang="cs-CZ" i="1" dirty="0" smtClean="0"/>
              <a:t> </a:t>
            </a:r>
            <a:r>
              <a:rPr lang="cs-CZ" i="1" dirty="0" err="1" smtClean="0"/>
              <a:t>dominus</a:t>
            </a:r>
            <a:r>
              <a:rPr lang="cs-CZ" i="1" dirty="0" smtClean="0"/>
              <a:t>), a. </a:t>
            </a:r>
            <a:r>
              <a:rPr lang="cs-CZ" i="1" dirty="0" err="1" smtClean="0"/>
              <a:t>empti</a:t>
            </a:r>
            <a:endParaRPr lang="cs-CZ" i="1" dirty="0"/>
          </a:p>
          <a:p>
            <a:pPr algn="just"/>
            <a:r>
              <a:rPr lang="cs-CZ" dirty="0" smtClean="0"/>
              <a:t>Povinnost předat věc </a:t>
            </a:r>
            <a:r>
              <a:rPr lang="cs-CZ" i="1" dirty="0" smtClean="0"/>
              <a:t>(</a:t>
            </a:r>
            <a:r>
              <a:rPr lang="cs-CZ" i="1" dirty="0" err="1" smtClean="0"/>
              <a:t>rem</a:t>
            </a:r>
            <a:r>
              <a:rPr lang="cs-CZ" i="1" dirty="0" smtClean="0"/>
              <a:t> </a:t>
            </a:r>
            <a:r>
              <a:rPr lang="cs-CZ" i="1" dirty="0" err="1" smtClean="0"/>
              <a:t>tradere</a:t>
            </a:r>
            <a:r>
              <a:rPr lang="cs-CZ" i="1" dirty="0" smtClean="0"/>
              <a:t>)+</a:t>
            </a:r>
            <a:r>
              <a:rPr lang="cs-CZ" i="1" dirty="0" err="1" smtClean="0"/>
              <a:t>evictio</a:t>
            </a:r>
            <a:r>
              <a:rPr lang="cs-CZ" i="1" dirty="0" smtClean="0"/>
              <a:t>, a. </a:t>
            </a:r>
            <a:r>
              <a:rPr lang="cs-CZ" i="1" dirty="0" err="1" smtClean="0"/>
              <a:t>venditi</a:t>
            </a:r>
            <a:endParaRPr lang="cs-CZ" i="1" dirty="0" smtClean="0"/>
          </a:p>
          <a:p>
            <a:pPr algn="just"/>
            <a:r>
              <a:rPr lang="cs-CZ" i="1" dirty="0" err="1" smtClean="0"/>
              <a:t>Laesio</a:t>
            </a:r>
            <a:r>
              <a:rPr lang="cs-CZ" i="1" dirty="0" smtClean="0"/>
              <a:t> </a:t>
            </a:r>
            <a:r>
              <a:rPr lang="cs-CZ" i="1" dirty="0" err="1" smtClean="0"/>
              <a:t>enormis</a:t>
            </a:r>
            <a:r>
              <a:rPr lang="cs-CZ" i="1" dirty="0" smtClean="0"/>
              <a:t>, a. </a:t>
            </a:r>
            <a:r>
              <a:rPr lang="cs-CZ" i="1" dirty="0" err="1" smtClean="0"/>
              <a:t>redhibitoria</a:t>
            </a:r>
            <a:r>
              <a:rPr lang="cs-CZ" i="1" dirty="0" smtClean="0"/>
              <a:t>, a. </a:t>
            </a:r>
            <a:r>
              <a:rPr lang="cs-CZ" i="1" dirty="0" err="1" smtClean="0"/>
              <a:t>quanti</a:t>
            </a:r>
            <a:r>
              <a:rPr lang="cs-CZ" i="1" dirty="0" smtClean="0"/>
              <a:t> </a:t>
            </a:r>
            <a:r>
              <a:rPr lang="cs-CZ" i="1" dirty="0" err="1" smtClean="0"/>
              <a:t>minoris</a:t>
            </a:r>
            <a:endParaRPr lang="cs-CZ" i="1" dirty="0" smtClean="0"/>
          </a:p>
          <a:p>
            <a:pPr algn="just"/>
            <a:r>
              <a:rPr lang="cs-CZ" i="1" dirty="0" err="1" smtClean="0"/>
              <a:t>Pacta</a:t>
            </a:r>
            <a:r>
              <a:rPr lang="cs-CZ" i="1" dirty="0" smtClean="0"/>
              <a:t> </a:t>
            </a:r>
            <a:r>
              <a:rPr lang="cs-CZ" i="1" dirty="0" err="1" smtClean="0"/>
              <a:t>adiecta</a:t>
            </a:r>
            <a:r>
              <a:rPr lang="cs-CZ" i="1" dirty="0" smtClean="0"/>
              <a:t>: </a:t>
            </a:r>
            <a:r>
              <a:rPr lang="cs-CZ" i="1" dirty="0" err="1" smtClean="0"/>
              <a:t>pactum</a:t>
            </a:r>
            <a:r>
              <a:rPr lang="cs-CZ" i="1" dirty="0" smtClean="0"/>
              <a:t> </a:t>
            </a:r>
            <a:r>
              <a:rPr lang="cs-CZ" i="1" dirty="0" err="1" smtClean="0"/>
              <a:t>displicentiae</a:t>
            </a:r>
            <a:r>
              <a:rPr lang="cs-CZ" i="1" dirty="0" smtClean="0"/>
              <a:t>, lex </a:t>
            </a:r>
            <a:r>
              <a:rPr lang="cs-CZ" i="1" dirty="0" err="1" smtClean="0"/>
              <a:t>comissoria</a:t>
            </a:r>
            <a:r>
              <a:rPr lang="cs-CZ" i="1" dirty="0" smtClean="0"/>
              <a:t>,…</a:t>
            </a:r>
            <a:endParaRPr lang="cs-CZ" i="1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494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err="1" smtClean="0"/>
              <a:t>Locatio</a:t>
            </a:r>
            <a:r>
              <a:rPr lang="cs-CZ" i="1" dirty="0" smtClean="0"/>
              <a:t> </a:t>
            </a:r>
            <a:r>
              <a:rPr lang="cs-CZ" i="1" dirty="0" err="1" smtClean="0"/>
              <a:t>conductio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938954"/>
          </a:xfrm>
        </p:spPr>
        <p:txBody>
          <a:bodyPr/>
          <a:lstStyle/>
          <a:p>
            <a:pPr algn="just"/>
            <a:r>
              <a:rPr lang="cs-CZ" i="1" dirty="0" err="1" smtClean="0"/>
              <a:t>Locator</a:t>
            </a:r>
            <a:r>
              <a:rPr lang="cs-CZ" i="1" dirty="0" smtClean="0"/>
              <a:t> </a:t>
            </a:r>
            <a:r>
              <a:rPr lang="cs-CZ" dirty="0" smtClean="0"/>
              <a:t>poskytuje svoji věc/práci/dílo</a:t>
            </a:r>
          </a:p>
          <a:p>
            <a:pPr algn="just"/>
            <a:r>
              <a:rPr lang="cs-CZ" i="1" dirty="0" err="1" smtClean="0"/>
              <a:t>Conductor</a:t>
            </a:r>
            <a:endParaRPr lang="cs-CZ" i="1" dirty="0" smtClean="0"/>
          </a:p>
          <a:p>
            <a:pPr algn="just"/>
            <a:r>
              <a:rPr lang="cs-CZ" i="1" dirty="0" smtClean="0"/>
              <a:t>A. </a:t>
            </a:r>
            <a:r>
              <a:rPr lang="cs-CZ" i="1" dirty="0" err="1" smtClean="0"/>
              <a:t>locati</a:t>
            </a:r>
            <a:r>
              <a:rPr lang="cs-CZ" i="1" dirty="0" smtClean="0"/>
              <a:t>, a. </a:t>
            </a:r>
            <a:r>
              <a:rPr lang="cs-CZ" i="1" dirty="0" err="1" smtClean="0"/>
              <a:t>conducti</a:t>
            </a:r>
            <a:endParaRPr lang="cs-CZ" i="1" dirty="0" smtClean="0"/>
          </a:p>
          <a:p>
            <a:pPr algn="just"/>
            <a:r>
              <a:rPr lang="cs-CZ" i="1" dirty="0" smtClean="0"/>
              <a:t>L. c. </a:t>
            </a:r>
            <a:r>
              <a:rPr lang="cs-CZ" i="1" dirty="0" err="1" smtClean="0"/>
              <a:t>rei</a:t>
            </a:r>
            <a:r>
              <a:rPr lang="cs-CZ" i="1" dirty="0" smtClean="0"/>
              <a:t> (</a:t>
            </a:r>
            <a:r>
              <a:rPr lang="cs-CZ" i="1" dirty="0" err="1" smtClean="0"/>
              <a:t>conductor</a:t>
            </a:r>
            <a:r>
              <a:rPr lang="cs-CZ" i="1" dirty="0" smtClean="0"/>
              <a:t> </a:t>
            </a:r>
            <a:r>
              <a:rPr lang="cs-CZ" dirty="0" smtClean="0"/>
              <a:t>platí nájem</a:t>
            </a:r>
            <a:r>
              <a:rPr lang="cs-CZ" i="1" dirty="0" smtClean="0"/>
              <a:t>)</a:t>
            </a:r>
          </a:p>
          <a:p>
            <a:pPr lvl="1" algn="just"/>
            <a:r>
              <a:rPr lang="cs-CZ" i="1" dirty="0" err="1" smtClean="0"/>
              <a:t>Relocatio</a:t>
            </a:r>
            <a:r>
              <a:rPr lang="cs-CZ" i="1" dirty="0" smtClean="0"/>
              <a:t>/</a:t>
            </a:r>
            <a:r>
              <a:rPr lang="cs-CZ" i="1" dirty="0" err="1" smtClean="0"/>
              <a:t>reconductio</a:t>
            </a:r>
            <a:r>
              <a:rPr lang="cs-CZ" i="1" dirty="0" smtClean="0"/>
              <a:t> </a:t>
            </a:r>
            <a:r>
              <a:rPr lang="cs-CZ" i="1" dirty="0" err="1" smtClean="0"/>
              <a:t>tacita</a:t>
            </a:r>
            <a:endParaRPr lang="cs-CZ" i="1" dirty="0" smtClean="0"/>
          </a:p>
          <a:p>
            <a:pPr algn="just"/>
            <a:r>
              <a:rPr lang="cs-CZ" i="1" dirty="0" smtClean="0"/>
              <a:t>L. c. </a:t>
            </a:r>
            <a:r>
              <a:rPr lang="cs-CZ" i="1" dirty="0" err="1" smtClean="0"/>
              <a:t>operarum</a:t>
            </a:r>
            <a:r>
              <a:rPr lang="cs-CZ" i="1" dirty="0" smtClean="0"/>
              <a:t> (</a:t>
            </a:r>
            <a:r>
              <a:rPr lang="cs-CZ" i="1" dirty="0" err="1" smtClean="0"/>
              <a:t>locator</a:t>
            </a:r>
            <a:r>
              <a:rPr lang="cs-CZ" i="1" dirty="0" smtClean="0"/>
              <a:t> </a:t>
            </a:r>
            <a:r>
              <a:rPr lang="cs-CZ" dirty="0" smtClean="0"/>
              <a:t>pracuje osobně</a:t>
            </a:r>
            <a:r>
              <a:rPr lang="cs-CZ" i="1" dirty="0" smtClean="0"/>
              <a:t>)</a:t>
            </a:r>
          </a:p>
          <a:p>
            <a:pPr algn="just"/>
            <a:r>
              <a:rPr lang="cs-CZ" i="1" dirty="0" smtClean="0"/>
              <a:t>L. c. </a:t>
            </a:r>
            <a:r>
              <a:rPr lang="cs-CZ" i="1" dirty="0" err="1" smtClean="0"/>
              <a:t>operis</a:t>
            </a:r>
            <a:r>
              <a:rPr lang="cs-CZ" i="1" dirty="0" smtClean="0"/>
              <a:t> (</a:t>
            </a:r>
            <a:r>
              <a:rPr lang="cs-CZ" i="1" dirty="0" err="1" smtClean="0"/>
              <a:t>locator</a:t>
            </a:r>
            <a:r>
              <a:rPr lang="cs-CZ" i="1" dirty="0" smtClean="0"/>
              <a:t> </a:t>
            </a:r>
            <a:r>
              <a:rPr lang="cs-CZ" dirty="0" smtClean="0"/>
              <a:t>objednává a poskytuje materiál, </a:t>
            </a:r>
            <a:r>
              <a:rPr lang="cs-CZ" i="1" dirty="0" err="1" smtClean="0"/>
              <a:t>conductor</a:t>
            </a:r>
            <a:r>
              <a:rPr lang="cs-CZ" dirty="0" smtClean="0"/>
              <a:t> zajišťuje zhotovení díla</a:t>
            </a:r>
            <a:r>
              <a:rPr lang="cs-CZ" i="1" dirty="0" smtClean="0"/>
              <a:t>)</a:t>
            </a:r>
          </a:p>
          <a:p>
            <a:pPr lvl="1" algn="just"/>
            <a:r>
              <a:rPr lang="cs-CZ" i="1" dirty="0" smtClean="0"/>
              <a:t>Lex Rhodia de </a:t>
            </a:r>
            <a:r>
              <a:rPr lang="cs-CZ" i="1" dirty="0" err="1" smtClean="0"/>
              <a:t>iactu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410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277" y="553916"/>
            <a:ext cx="7083948" cy="228600"/>
          </a:xfrm>
        </p:spPr>
        <p:txBody>
          <a:bodyPr/>
          <a:lstStyle/>
          <a:p>
            <a:r>
              <a:rPr lang="cs-CZ" i="1" dirty="0" err="1" smtClean="0"/>
              <a:t>Societas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782516"/>
            <a:ext cx="8082321" cy="4088422"/>
          </a:xfrm>
        </p:spPr>
        <p:txBody>
          <a:bodyPr/>
          <a:lstStyle/>
          <a:p>
            <a:pPr algn="just"/>
            <a:r>
              <a:rPr lang="cs-CZ" dirty="0" smtClean="0"/>
              <a:t>Není právnická osoba</a:t>
            </a:r>
          </a:p>
          <a:p>
            <a:pPr algn="just"/>
            <a:r>
              <a:rPr lang="cs-CZ" i="1" dirty="0" smtClean="0"/>
              <a:t>2+ </a:t>
            </a:r>
            <a:r>
              <a:rPr lang="cs-CZ" i="1" dirty="0" err="1" smtClean="0"/>
              <a:t>socii</a:t>
            </a:r>
            <a:r>
              <a:rPr lang="cs-CZ" i="1" dirty="0"/>
              <a:t> </a:t>
            </a:r>
            <a:r>
              <a:rPr lang="cs-CZ" dirty="0" smtClean="0"/>
              <a:t>sdílejí zisk a ztrátu (ne </a:t>
            </a:r>
            <a:r>
              <a:rPr lang="cs-CZ" i="1" dirty="0" err="1" smtClean="0"/>
              <a:t>societas</a:t>
            </a:r>
            <a:r>
              <a:rPr lang="cs-CZ" i="1" dirty="0" smtClean="0"/>
              <a:t> </a:t>
            </a:r>
            <a:r>
              <a:rPr lang="cs-CZ" i="1" dirty="0" err="1" smtClean="0"/>
              <a:t>leonina</a:t>
            </a:r>
            <a:r>
              <a:rPr lang="cs-CZ" dirty="0" smtClean="0"/>
              <a:t>)</a:t>
            </a:r>
          </a:p>
          <a:p>
            <a:pPr algn="just"/>
            <a:r>
              <a:rPr lang="cs-CZ" i="1" dirty="0" err="1" smtClean="0"/>
              <a:t>Societas</a:t>
            </a:r>
            <a:r>
              <a:rPr lang="cs-CZ" i="1" dirty="0" smtClean="0"/>
              <a:t> omnium </a:t>
            </a:r>
            <a:r>
              <a:rPr lang="cs-CZ" i="1" dirty="0" err="1" smtClean="0"/>
              <a:t>bonorum</a:t>
            </a:r>
            <a:r>
              <a:rPr lang="cs-CZ" i="1" dirty="0" smtClean="0"/>
              <a:t>/</a:t>
            </a:r>
            <a:r>
              <a:rPr lang="cs-CZ" i="1" dirty="0" err="1" smtClean="0"/>
              <a:t>unius</a:t>
            </a:r>
            <a:r>
              <a:rPr lang="cs-CZ" i="1" dirty="0" smtClean="0"/>
              <a:t> </a:t>
            </a:r>
            <a:r>
              <a:rPr lang="cs-CZ" i="1" dirty="0" err="1" smtClean="0"/>
              <a:t>rei</a:t>
            </a:r>
            <a:endParaRPr lang="cs-CZ" i="1" dirty="0" smtClean="0"/>
          </a:p>
          <a:p>
            <a:pPr algn="just"/>
            <a:r>
              <a:rPr lang="cs-CZ" dirty="0" smtClean="0"/>
              <a:t>Zánik:</a:t>
            </a:r>
          </a:p>
          <a:p>
            <a:pPr lvl="1" algn="just"/>
            <a:r>
              <a:rPr lang="cs-CZ" dirty="0" smtClean="0"/>
              <a:t>Ex </a:t>
            </a:r>
            <a:r>
              <a:rPr lang="cs-CZ" dirty="0" err="1" smtClean="0"/>
              <a:t>voluntate</a:t>
            </a:r>
            <a:r>
              <a:rPr lang="cs-CZ" dirty="0" smtClean="0"/>
              <a:t> (dohoda, vyprší čas, odstoupení společníka)</a:t>
            </a:r>
          </a:p>
          <a:p>
            <a:pPr lvl="1" algn="just"/>
            <a:r>
              <a:rPr lang="cs-CZ" dirty="0" smtClean="0"/>
              <a:t>Ex </a:t>
            </a:r>
            <a:r>
              <a:rPr lang="cs-CZ" dirty="0" err="1" smtClean="0"/>
              <a:t>rebus</a:t>
            </a:r>
            <a:r>
              <a:rPr lang="cs-CZ" dirty="0"/>
              <a:t> </a:t>
            </a:r>
            <a:r>
              <a:rPr lang="cs-CZ" dirty="0" smtClean="0"/>
              <a:t>(cíl dosažen/nemožný)</a:t>
            </a:r>
          </a:p>
          <a:p>
            <a:pPr lvl="1" algn="just"/>
            <a:r>
              <a:rPr lang="cs-CZ" dirty="0" smtClean="0"/>
              <a:t>Ex </a:t>
            </a:r>
            <a:r>
              <a:rPr lang="cs-CZ" dirty="0" err="1" smtClean="0"/>
              <a:t>personis</a:t>
            </a:r>
            <a:r>
              <a:rPr lang="cs-CZ" dirty="0" smtClean="0"/>
              <a:t> (smrt)</a:t>
            </a:r>
          </a:p>
          <a:p>
            <a:pPr lvl="1" algn="just"/>
            <a:r>
              <a:rPr lang="cs-CZ" dirty="0" smtClean="0"/>
              <a:t>Ex </a:t>
            </a:r>
            <a:r>
              <a:rPr lang="cs-CZ" dirty="0" err="1" smtClean="0"/>
              <a:t>actione</a:t>
            </a:r>
            <a:r>
              <a:rPr lang="cs-CZ" dirty="0" smtClean="0"/>
              <a:t> (a. pro </a:t>
            </a:r>
            <a:r>
              <a:rPr lang="cs-CZ" dirty="0" err="1" smtClean="0"/>
              <a:t>socio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 smtClean="0"/>
              <a:t>Bankrot společníka (za </a:t>
            </a:r>
            <a:r>
              <a:rPr lang="cs-CZ" dirty="0" err="1"/>
              <a:t>I</a:t>
            </a:r>
            <a:r>
              <a:rPr lang="cs-CZ" dirty="0" err="1" smtClean="0"/>
              <a:t>ustiniana</a:t>
            </a:r>
            <a:r>
              <a:rPr lang="cs-CZ" dirty="0" smtClean="0"/>
              <a:t>)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741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err="1" smtClean="0"/>
              <a:t>Mandatum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7923" y="1090246"/>
            <a:ext cx="8906607" cy="3780691"/>
          </a:xfrm>
        </p:spPr>
        <p:txBody>
          <a:bodyPr/>
          <a:lstStyle/>
          <a:p>
            <a:pPr algn="just"/>
            <a:r>
              <a:rPr lang="cs-CZ" i="1" dirty="0" smtClean="0"/>
              <a:t>Lukrativní (</a:t>
            </a:r>
            <a:r>
              <a:rPr lang="cs-CZ" dirty="0" smtClean="0"/>
              <a:t>ale </a:t>
            </a:r>
            <a:r>
              <a:rPr lang="cs-CZ" i="1" dirty="0" err="1" smtClean="0"/>
              <a:t>honorarium</a:t>
            </a:r>
            <a:r>
              <a:rPr lang="cs-CZ" dirty="0" smtClean="0"/>
              <a:t> lze požadovat </a:t>
            </a:r>
            <a:r>
              <a:rPr lang="cs-CZ" i="1" dirty="0" smtClean="0"/>
              <a:t>a. in </a:t>
            </a:r>
            <a:r>
              <a:rPr lang="cs-CZ" i="1" dirty="0" err="1" smtClean="0"/>
              <a:t>factum</a:t>
            </a:r>
            <a:r>
              <a:rPr lang="cs-CZ" i="1" dirty="0" smtClean="0"/>
              <a:t>)</a:t>
            </a:r>
          </a:p>
          <a:p>
            <a:pPr algn="just"/>
            <a:r>
              <a:rPr lang="cs-CZ" i="1" dirty="0" err="1" smtClean="0"/>
              <a:t>Mandatum</a:t>
            </a:r>
            <a:r>
              <a:rPr lang="cs-CZ" i="1" dirty="0" smtClean="0"/>
              <a:t> </a:t>
            </a:r>
            <a:r>
              <a:rPr lang="cs-CZ" i="1" dirty="0" smtClean="0"/>
              <a:t>mea/</a:t>
            </a:r>
            <a:r>
              <a:rPr lang="cs-CZ" i="1" dirty="0" err="1" smtClean="0"/>
              <a:t>alieni</a:t>
            </a:r>
            <a:r>
              <a:rPr lang="cs-CZ" i="1" dirty="0" smtClean="0"/>
              <a:t> </a:t>
            </a:r>
            <a:r>
              <a:rPr lang="cs-CZ" i="1" dirty="0" err="1" smtClean="0"/>
              <a:t>gratia</a:t>
            </a:r>
            <a:r>
              <a:rPr lang="cs-CZ" i="1" dirty="0" smtClean="0"/>
              <a:t>, </a:t>
            </a:r>
            <a:r>
              <a:rPr lang="cs-CZ" dirty="0" smtClean="0"/>
              <a:t>ne</a:t>
            </a:r>
            <a:r>
              <a:rPr lang="cs-CZ" i="1" dirty="0" smtClean="0"/>
              <a:t> </a:t>
            </a:r>
            <a:r>
              <a:rPr lang="cs-CZ" i="1" dirty="0" err="1" smtClean="0"/>
              <a:t>tua</a:t>
            </a:r>
            <a:r>
              <a:rPr lang="cs-CZ" i="1" dirty="0" smtClean="0"/>
              <a:t> </a:t>
            </a:r>
            <a:r>
              <a:rPr lang="cs-CZ" i="1" dirty="0" err="1" smtClean="0"/>
              <a:t>gratia</a:t>
            </a:r>
            <a:r>
              <a:rPr lang="cs-CZ" i="1" dirty="0" smtClean="0"/>
              <a:t>, </a:t>
            </a:r>
            <a:r>
              <a:rPr lang="cs-CZ" dirty="0" smtClean="0"/>
              <a:t>ne</a:t>
            </a:r>
            <a:r>
              <a:rPr lang="cs-CZ" i="1" dirty="0" smtClean="0"/>
              <a:t> post </a:t>
            </a:r>
            <a:r>
              <a:rPr lang="cs-CZ" i="1" dirty="0" err="1" smtClean="0"/>
              <a:t>mortem</a:t>
            </a:r>
            <a:r>
              <a:rPr lang="cs-CZ" i="1" dirty="0" smtClean="0"/>
              <a:t> (a. </a:t>
            </a:r>
            <a:r>
              <a:rPr lang="cs-CZ" i="1" dirty="0" err="1" smtClean="0"/>
              <a:t>mandati</a:t>
            </a:r>
            <a:r>
              <a:rPr lang="cs-CZ" i="1" dirty="0" smtClean="0"/>
              <a:t> </a:t>
            </a:r>
            <a:r>
              <a:rPr lang="cs-CZ" i="1" dirty="0" err="1" smtClean="0"/>
              <a:t>directa</a:t>
            </a:r>
            <a:r>
              <a:rPr lang="cs-CZ" i="1" dirty="0" smtClean="0"/>
              <a:t>/</a:t>
            </a:r>
            <a:r>
              <a:rPr lang="cs-CZ" i="1" dirty="0" err="1" smtClean="0"/>
              <a:t>contraria</a:t>
            </a:r>
            <a:endParaRPr lang="cs-CZ" i="1" dirty="0" smtClean="0"/>
          </a:p>
          <a:p>
            <a:pPr algn="just"/>
            <a:endParaRPr lang="cs-CZ" i="1" dirty="0" smtClean="0"/>
          </a:p>
          <a:p>
            <a:pPr algn="just"/>
            <a:r>
              <a:rPr lang="cs-CZ" i="1" dirty="0" err="1" smtClean="0"/>
              <a:t>Mandatum</a:t>
            </a:r>
            <a:r>
              <a:rPr lang="cs-CZ" i="1" dirty="0" smtClean="0"/>
              <a:t> </a:t>
            </a:r>
            <a:r>
              <a:rPr lang="cs-CZ" i="1" dirty="0" err="1" smtClean="0"/>
              <a:t>qualificatum</a:t>
            </a:r>
            <a:r>
              <a:rPr lang="cs-CZ" i="1" dirty="0"/>
              <a:t> </a:t>
            </a:r>
            <a:r>
              <a:rPr lang="cs-CZ" i="1" dirty="0" smtClean="0"/>
              <a:t> </a:t>
            </a:r>
            <a:r>
              <a:rPr lang="cs-CZ" dirty="0" smtClean="0"/>
              <a:t>(příkaz k poskytnutí zápůjčky, ale nikoliv </a:t>
            </a:r>
            <a:r>
              <a:rPr lang="cs-CZ" dirty="0" err="1" smtClean="0"/>
              <a:t>akcesorické</a:t>
            </a:r>
            <a:r>
              <a:rPr lang="cs-CZ" dirty="0" smtClean="0"/>
              <a:t> jako </a:t>
            </a:r>
            <a:r>
              <a:rPr lang="cs-CZ" i="1" dirty="0" err="1" smtClean="0"/>
              <a:t>fideiussio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 err="1" smtClean="0"/>
              <a:t>Gai</a:t>
            </a:r>
            <a:r>
              <a:rPr lang="cs-CZ" dirty="0" smtClean="0"/>
              <a:t> </a:t>
            </a:r>
            <a:r>
              <a:rPr lang="cs-CZ" dirty="0" err="1" smtClean="0"/>
              <a:t>Inst</a:t>
            </a:r>
            <a:r>
              <a:rPr lang="cs-CZ" dirty="0" smtClean="0"/>
              <a:t>. 3, 155-156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385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smtClean="0"/>
              <a:t>Obligace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err="1" smtClean="0"/>
              <a:t>Obligatio</a:t>
            </a:r>
            <a:r>
              <a:rPr lang="cs-CZ" i="1" dirty="0" smtClean="0"/>
              <a:t> </a:t>
            </a:r>
            <a:r>
              <a:rPr lang="cs-CZ" i="1" dirty="0" err="1" smtClean="0"/>
              <a:t>est</a:t>
            </a:r>
            <a:r>
              <a:rPr lang="cs-CZ" i="1" dirty="0" smtClean="0"/>
              <a:t> </a:t>
            </a:r>
            <a:r>
              <a:rPr lang="cs-CZ" i="1" dirty="0" err="1" smtClean="0"/>
              <a:t>iuris</a:t>
            </a:r>
            <a:r>
              <a:rPr lang="cs-CZ" i="1" dirty="0" smtClean="0"/>
              <a:t> </a:t>
            </a:r>
            <a:r>
              <a:rPr lang="cs-CZ" i="1" dirty="0" err="1" smtClean="0"/>
              <a:t>vinculum</a:t>
            </a:r>
            <a:r>
              <a:rPr lang="cs-CZ" i="1" dirty="0" smtClean="0"/>
              <a:t> quo </a:t>
            </a:r>
            <a:r>
              <a:rPr lang="cs-CZ" i="1" dirty="0" err="1" smtClean="0"/>
              <a:t>necessitate</a:t>
            </a:r>
            <a:r>
              <a:rPr lang="cs-CZ" i="1" dirty="0" smtClean="0"/>
              <a:t> </a:t>
            </a:r>
            <a:r>
              <a:rPr lang="cs-CZ" i="1" dirty="0" err="1" smtClean="0"/>
              <a:t>adstringimur</a:t>
            </a:r>
            <a:r>
              <a:rPr lang="cs-CZ" i="1" dirty="0" smtClean="0"/>
              <a:t> </a:t>
            </a:r>
            <a:r>
              <a:rPr lang="cs-CZ" i="1" dirty="0" err="1" smtClean="0"/>
              <a:t>alicui</a:t>
            </a:r>
            <a:r>
              <a:rPr lang="cs-CZ" i="1" dirty="0" smtClean="0"/>
              <a:t> </a:t>
            </a:r>
            <a:r>
              <a:rPr lang="cs-CZ" i="1" dirty="0" err="1" smtClean="0"/>
              <a:t>solvendae</a:t>
            </a:r>
            <a:r>
              <a:rPr lang="cs-CZ" i="1" dirty="0" smtClean="0"/>
              <a:t> </a:t>
            </a:r>
            <a:r>
              <a:rPr lang="cs-CZ" i="1" dirty="0" err="1" smtClean="0"/>
              <a:t>rei</a:t>
            </a:r>
            <a:r>
              <a:rPr lang="cs-CZ" i="1" dirty="0" smtClean="0"/>
              <a:t> </a:t>
            </a:r>
            <a:r>
              <a:rPr lang="cs-CZ" i="1" dirty="0" err="1" smtClean="0"/>
              <a:t>secundum</a:t>
            </a:r>
            <a:r>
              <a:rPr lang="cs-CZ" i="1" dirty="0" smtClean="0"/>
              <a:t> </a:t>
            </a:r>
            <a:r>
              <a:rPr lang="cs-CZ" i="1" dirty="0" err="1" smtClean="0"/>
              <a:t>nostrae</a:t>
            </a:r>
            <a:r>
              <a:rPr lang="cs-CZ" i="1" dirty="0" smtClean="0"/>
              <a:t> </a:t>
            </a:r>
            <a:r>
              <a:rPr lang="cs-CZ" i="1" dirty="0" err="1" smtClean="0"/>
              <a:t>civitatis</a:t>
            </a:r>
            <a:r>
              <a:rPr lang="cs-CZ" i="1" dirty="0" smtClean="0"/>
              <a:t> </a:t>
            </a:r>
            <a:r>
              <a:rPr lang="cs-CZ" i="1" dirty="0" err="1" smtClean="0"/>
              <a:t>iura</a:t>
            </a:r>
            <a:r>
              <a:rPr lang="cs-CZ" i="1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err="1" smtClean="0"/>
              <a:t>Gai</a:t>
            </a:r>
            <a:r>
              <a:rPr lang="cs-CZ" dirty="0" smtClean="0"/>
              <a:t> </a:t>
            </a:r>
            <a:r>
              <a:rPr lang="cs-CZ" dirty="0" err="1" smtClean="0"/>
              <a:t>Inst</a:t>
            </a:r>
            <a:r>
              <a:rPr lang="cs-CZ" dirty="0" smtClean="0"/>
              <a:t>. 3, 88</a:t>
            </a:r>
          </a:p>
          <a:p>
            <a:pPr algn="just"/>
            <a:r>
              <a:rPr lang="cs-CZ" i="1" dirty="0" err="1"/>
              <a:t>Nunc</a:t>
            </a:r>
            <a:r>
              <a:rPr lang="cs-CZ" i="1" dirty="0"/>
              <a:t> </a:t>
            </a:r>
            <a:r>
              <a:rPr lang="cs-CZ" i="1" dirty="0" err="1"/>
              <a:t>transeamus</a:t>
            </a:r>
            <a:r>
              <a:rPr lang="cs-CZ" i="1" dirty="0"/>
              <a:t> ad </a:t>
            </a:r>
            <a:r>
              <a:rPr lang="cs-CZ" i="1" dirty="0" err="1"/>
              <a:t>obligationes</a:t>
            </a:r>
            <a:r>
              <a:rPr lang="cs-CZ" i="1" dirty="0"/>
              <a:t>, </a:t>
            </a:r>
            <a:r>
              <a:rPr lang="cs-CZ" i="1" dirty="0" err="1"/>
              <a:t>quarum</a:t>
            </a:r>
            <a:r>
              <a:rPr lang="cs-CZ" i="1" dirty="0"/>
              <a:t> </a:t>
            </a:r>
            <a:r>
              <a:rPr lang="cs-CZ" i="1" dirty="0" err="1"/>
              <a:t>summa</a:t>
            </a:r>
            <a:r>
              <a:rPr lang="cs-CZ" i="1" dirty="0"/>
              <a:t> </a:t>
            </a:r>
            <a:r>
              <a:rPr lang="cs-CZ" i="1" dirty="0" err="1"/>
              <a:t>diuisio</a:t>
            </a:r>
            <a:r>
              <a:rPr lang="cs-CZ" i="1" dirty="0"/>
              <a:t> in </a:t>
            </a:r>
            <a:r>
              <a:rPr lang="cs-CZ" i="1" dirty="0" err="1"/>
              <a:t>duas</a:t>
            </a:r>
            <a:r>
              <a:rPr lang="cs-CZ" i="1" dirty="0"/>
              <a:t> species </a:t>
            </a:r>
            <a:r>
              <a:rPr lang="cs-CZ" i="1" dirty="0" err="1"/>
              <a:t>diducitur</a:t>
            </a:r>
            <a:r>
              <a:rPr lang="cs-CZ" i="1" dirty="0"/>
              <a:t>: </a:t>
            </a:r>
            <a:r>
              <a:rPr lang="cs-CZ" i="1" dirty="0" err="1"/>
              <a:t>omnis</a:t>
            </a:r>
            <a:r>
              <a:rPr lang="cs-CZ" i="1" dirty="0"/>
              <a:t> </a:t>
            </a:r>
            <a:r>
              <a:rPr lang="cs-CZ" i="1" dirty="0" err="1"/>
              <a:t>enim</a:t>
            </a:r>
            <a:r>
              <a:rPr lang="cs-CZ" i="1" dirty="0"/>
              <a:t> </a:t>
            </a:r>
            <a:r>
              <a:rPr lang="cs-CZ" i="1" dirty="0" err="1"/>
              <a:t>obligatio</a:t>
            </a:r>
            <a:r>
              <a:rPr lang="cs-CZ" i="1" dirty="0"/>
              <a:t> </a:t>
            </a:r>
            <a:r>
              <a:rPr lang="cs-CZ" i="1" dirty="0" err="1"/>
              <a:t>uel</a:t>
            </a:r>
            <a:r>
              <a:rPr lang="cs-CZ" i="1" dirty="0"/>
              <a:t> ex </a:t>
            </a:r>
            <a:r>
              <a:rPr lang="cs-CZ" i="1" dirty="0" err="1"/>
              <a:t>contractu</a:t>
            </a:r>
            <a:r>
              <a:rPr lang="cs-CZ" i="1" dirty="0"/>
              <a:t> </a:t>
            </a:r>
            <a:r>
              <a:rPr lang="cs-CZ" i="1" dirty="0" err="1"/>
              <a:t>nascitur</a:t>
            </a:r>
            <a:r>
              <a:rPr lang="cs-CZ" i="1" dirty="0"/>
              <a:t> </a:t>
            </a:r>
            <a:r>
              <a:rPr lang="cs-CZ" i="1" dirty="0" err="1"/>
              <a:t>uel</a:t>
            </a:r>
            <a:r>
              <a:rPr lang="cs-CZ" i="1" dirty="0"/>
              <a:t> ex </a:t>
            </a:r>
            <a:r>
              <a:rPr lang="cs-CZ" i="1" dirty="0" err="1"/>
              <a:t>delicto</a:t>
            </a:r>
            <a:r>
              <a:rPr lang="cs-CZ" b="1" i="1" dirty="0" smtClean="0"/>
              <a:t>.</a:t>
            </a:r>
          </a:p>
          <a:p>
            <a:pPr algn="just"/>
            <a:r>
              <a:rPr lang="cs-CZ" dirty="0" smtClean="0"/>
              <a:t>+Quasi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543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smtClean="0"/>
              <a:t>Quasi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err="1" smtClean="0"/>
              <a:t>Legatum</a:t>
            </a:r>
            <a:r>
              <a:rPr lang="cs-CZ" i="1" dirty="0" smtClean="0"/>
              <a:t> per </a:t>
            </a:r>
            <a:r>
              <a:rPr lang="cs-CZ" i="1" dirty="0" err="1" smtClean="0"/>
              <a:t>damnationem</a:t>
            </a:r>
            <a:r>
              <a:rPr lang="cs-CZ" i="1" dirty="0" smtClean="0"/>
              <a:t>/</a:t>
            </a:r>
            <a:r>
              <a:rPr lang="cs-CZ" i="1" dirty="0" err="1" smtClean="0"/>
              <a:t>sinendi</a:t>
            </a:r>
            <a:r>
              <a:rPr lang="cs-CZ" i="1" dirty="0" smtClean="0"/>
              <a:t> </a:t>
            </a:r>
            <a:r>
              <a:rPr lang="cs-CZ" i="1" dirty="0" err="1" smtClean="0"/>
              <a:t>modo</a:t>
            </a:r>
            <a:endParaRPr lang="cs-CZ" i="1" dirty="0" smtClean="0"/>
          </a:p>
          <a:p>
            <a:pPr algn="just"/>
            <a:r>
              <a:rPr lang="cs-CZ" i="1" dirty="0" err="1" smtClean="0"/>
              <a:t>Negotiorum</a:t>
            </a:r>
            <a:r>
              <a:rPr lang="cs-CZ" i="1" dirty="0" smtClean="0"/>
              <a:t> </a:t>
            </a:r>
            <a:r>
              <a:rPr lang="cs-CZ" i="1" dirty="0" err="1" smtClean="0"/>
              <a:t>gestio</a:t>
            </a:r>
            <a:endParaRPr lang="cs-CZ" i="1" dirty="0" smtClean="0"/>
          </a:p>
          <a:p>
            <a:pPr lvl="1" algn="just"/>
            <a:r>
              <a:rPr lang="cs-CZ" i="1" dirty="0" smtClean="0"/>
              <a:t>A. </a:t>
            </a:r>
            <a:r>
              <a:rPr lang="cs-CZ" i="1" dirty="0" err="1" smtClean="0"/>
              <a:t>negotiorum</a:t>
            </a:r>
            <a:r>
              <a:rPr lang="cs-CZ" i="1" dirty="0" smtClean="0"/>
              <a:t> </a:t>
            </a:r>
            <a:r>
              <a:rPr lang="cs-CZ" i="1" dirty="0" err="1" smtClean="0"/>
              <a:t>gestorum</a:t>
            </a:r>
            <a:r>
              <a:rPr lang="cs-CZ" i="1" dirty="0" smtClean="0"/>
              <a:t> </a:t>
            </a:r>
            <a:r>
              <a:rPr lang="cs-CZ" i="1" dirty="0" err="1" smtClean="0"/>
              <a:t>directa</a:t>
            </a:r>
            <a:r>
              <a:rPr lang="cs-CZ" i="1" dirty="0" smtClean="0"/>
              <a:t>/</a:t>
            </a:r>
            <a:r>
              <a:rPr lang="cs-CZ" i="1" dirty="0" err="1" smtClean="0"/>
              <a:t>contraria</a:t>
            </a:r>
            <a:endParaRPr lang="cs-CZ" i="1" dirty="0" smtClean="0"/>
          </a:p>
          <a:p>
            <a:pPr algn="just"/>
            <a:r>
              <a:rPr lang="cs-CZ" i="1" dirty="0" err="1" smtClean="0"/>
              <a:t>Votum</a:t>
            </a:r>
            <a:r>
              <a:rPr lang="cs-CZ" i="1" dirty="0" smtClean="0"/>
              <a:t> (viz VSLM),…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777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027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smtClean="0"/>
              <a:t>Osoby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smtClean="0"/>
              <a:t>Debitor</a:t>
            </a:r>
          </a:p>
          <a:p>
            <a:pPr algn="just"/>
            <a:r>
              <a:rPr lang="cs-CZ" i="1" dirty="0" err="1" smtClean="0"/>
              <a:t>Creditor</a:t>
            </a:r>
            <a:endParaRPr lang="cs-CZ" i="1" dirty="0" smtClean="0"/>
          </a:p>
          <a:p>
            <a:pPr algn="just"/>
            <a:endParaRPr lang="cs-CZ" i="1" dirty="0"/>
          </a:p>
          <a:p>
            <a:pPr algn="just"/>
            <a:r>
              <a:rPr lang="cs-CZ" dirty="0" smtClean="0"/>
              <a:t>Zajištění: ručitel/zástava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768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smtClean="0"/>
              <a:t>Naturální obligace a bezdůvodné obohacení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smtClean="0"/>
              <a:t>Typová vázanost x </a:t>
            </a:r>
            <a:r>
              <a:rPr lang="cs-CZ" i="1" dirty="0" err="1" smtClean="0"/>
              <a:t>pacta</a:t>
            </a:r>
            <a:r>
              <a:rPr lang="cs-CZ" i="1" dirty="0" smtClean="0"/>
              <a:t> </a:t>
            </a:r>
            <a:r>
              <a:rPr lang="cs-CZ" i="1" dirty="0" err="1" smtClean="0"/>
              <a:t>sunt</a:t>
            </a:r>
            <a:r>
              <a:rPr lang="cs-CZ" i="1" dirty="0" smtClean="0"/>
              <a:t> </a:t>
            </a:r>
            <a:r>
              <a:rPr lang="cs-CZ" i="1" dirty="0" err="1" smtClean="0"/>
              <a:t>servanda</a:t>
            </a:r>
            <a:r>
              <a:rPr lang="cs-CZ" i="1" dirty="0" smtClean="0"/>
              <a:t> x </a:t>
            </a:r>
            <a:r>
              <a:rPr lang="cs-CZ" i="1" dirty="0" err="1" smtClean="0"/>
              <a:t>pactum</a:t>
            </a:r>
            <a:r>
              <a:rPr lang="cs-CZ" i="1" dirty="0" smtClean="0"/>
              <a:t> </a:t>
            </a:r>
            <a:r>
              <a:rPr lang="cs-CZ" i="1" dirty="0" err="1" smtClean="0"/>
              <a:t>vestitum</a:t>
            </a:r>
            <a:endParaRPr lang="cs-CZ" i="1" dirty="0" smtClean="0"/>
          </a:p>
          <a:p>
            <a:pPr algn="just"/>
            <a:endParaRPr lang="cs-CZ" i="1" dirty="0" smtClean="0"/>
          </a:p>
          <a:p>
            <a:pPr algn="just"/>
            <a:r>
              <a:rPr lang="cs-CZ" i="1" dirty="0" err="1" smtClean="0"/>
              <a:t>Nudum</a:t>
            </a:r>
            <a:r>
              <a:rPr lang="cs-CZ" i="1" dirty="0" smtClean="0"/>
              <a:t> </a:t>
            </a:r>
            <a:r>
              <a:rPr lang="cs-CZ" i="1" dirty="0" err="1" smtClean="0"/>
              <a:t>pactum</a:t>
            </a:r>
            <a:endParaRPr lang="cs-CZ" i="1" dirty="0"/>
          </a:p>
          <a:p>
            <a:pPr algn="just"/>
            <a:endParaRPr lang="cs-CZ" i="1" dirty="0" smtClean="0"/>
          </a:p>
          <a:p>
            <a:pPr algn="just"/>
            <a:r>
              <a:rPr lang="cs-CZ" i="1" dirty="0" err="1" smtClean="0"/>
              <a:t>Condictio</a:t>
            </a:r>
            <a:r>
              <a:rPr lang="cs-CZ" i="1" dirty="0" smtClean="0"/>
              <a:t> ob </a:t>
            </a:r>
            <a:r>
              <a:rPr lang="cs-CZ" i="1" dirty="0" err="1" smtClean="0"/>
              <a:t>causam</a:t>
            </a:r>
            <a:r>
              <a:rPr lang="cs-CZ" i="1" dirty="0" smtClean="0"/>
              <a:t> </a:t>
            </a:r>
            <a:r>
              <a:rPr lang="cs-CZ" i="1" dirty="0" err="1" smtClean="0"/>
              <a:t>datam</a:t>
            </a:r>
            <a:r>
              <a:rPr lang="cs-CZ" i="1" dirty="0" smtClean="0"/>
              <a:t> non </a:t>
            </a:r>
            <a:r>
              <a:rPr lang="cs-CZ" i="1" dirty="0" err="1" smtClean="0"/>
              <a:t>secutam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543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smtClean="0"/>
              <a:t>Dolus</a:t>
            </a:r>
          </a:p>
          <a:p>
            <a:pPr algn="just"/>
            <a:r>
              <a:rPr lang="cs-CZ" i="1" dirty="0" smtClean="0"/>
              <a:t>Culpa lata</a:t>
            </a:r>
          </a:p>
          <a:p>
            <a:pPr algn="just"/>
            <a:r>
              <a:rPr lang="cs-CZ" i="1" dirty="0" smtClean="0"/>
              <a:t>Culpa </a:t>
            </a:r>
            <a:r>
              <a:rPr lang="cs-CZ" i="1" dirty="0" err="1" smtClean="0"/>
              <a:t>levis</a:t>
            </a:r>
            <a:r>
              <a:rPr lang="cs-CZ" i="1" dirty="0"/>
              <a:t> </a:t>
            </a:r>
            <a:r>
              <a:rPr lang="cs-CZ" i="1" dirty="0" smtClean="0"/>
              <a:t>/ </a:t>
            </a:r>
            <a:r>
              <a:rPr lang="cs-CZ" i="1" dirty="0" err="1" smtClean="0"/>
              <a:t>custodia</a:t>
            </a:r>
            <a:endParaRPr lang="cs-CZ" i="1" dirty="0" smtClean="0"/>
          </a:p>
          <a:p>
            <a:pPr algn="just"/>
            <a:r>
              <a:rPr lang="cs-CZ" i="1" dirty="0" smtClean="0"/>
              <a:t>Vis maior</a:t>
            </a:r>
          </a:p>
          <a:p>
            <a:pPr algn="just"/>
            <a:endParaRPr lang="cs-CZ" i="1" dirty="0"/>
          </a:p>
          <a:p>
            <a:pPr algn="just"/>
            <a:r>
              <a:rPr lang="cs-CZ" i="1" dirty="0" err="1" smtClean="0"/>
              <a:t>Diligentia</a:t>
            </a:r>
            <a:r>
              <a:rPr lang="cs-CZ" i="1" dirty="0" smtClean="0"/>
              <a:t> </a:t>
            </a:r>
            <a:r>
              <a:rPr lang="cs-CZ" i="1" dirty="0" err="1" smtClean="0"/>
              <a:t>quam</a:t>
            </a:r>
            <a:r>
              <a:rPr lang="cs-CZ" i="1" dirty="0" smtClean="0"/>
              <a:t> in </a:t>
            </a:r>
            <a:r>
              <a:rPr lang="cs-CZ" i="1" dirty="0" err="1" smtClean="0"/>
              <a:t>suis</a:t>
            </a:r>
            <a:r>
              <a:rPr lang="cs-CZ" i="1" dirty="0" smtClean="0"/>
              <a:t> </a:t>
            </a:r>
            <a:r>
              <a:rPr lang="cs-CZ" i="1" dirty="0" err="1" smtClean="0"/>
              <a:t>rebus</a:t>
            </a:r>
            <a:endParaRPr lang="cs-CZ" i="1" dirty="0" smtClean="0"/>
          </a:p>
          <a:p>
            <a:pPr algn="just"/>
            <a:r>
              <a:rPr lang="cs-CZ" i="1" dirty="0" smtClean="0"/>
              <a:t>Culpa in </a:t>
            </a:r>
            <a:r>
              <a:rPr lang="cs-CZ" i="1" dirty="0" err="1" smtClean="0"/>
              <a:t>eligendo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797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smtClean="0"/>
              <a:t>Dělení kontraktů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dirty="0" smtClean="0"/>
              <a:t>Verbální</a:t>
            </a:r>
          </a:p>
          <a:p>
            <a:pPr algn="just"/>
            <a:r>
              <a:rPr lang="cs-CZ" dirty="0" smtClean="0"/>
              <a:t>Literární</a:t>
            </a:r>
          </a:p>
          <a:p>
            <a:pPr algn="just"/>
            <a:r>
              <a:rPr lang="cs-CZ" dirty="0" smtClean="0"/>
              <a:t>Reálné</a:t>
            </a:r>
          </a:p>
          <a:p>
            <a:pPr algn="just"/>
            <a:r>
              <a:rPr lang="cs-CZ" dirty="0" smtClean="0"/>
              <a:t>Konsensuální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Quasi</a:t>
            </a:r>
          </a:p>
          <a:p>
            <a:pPr algn="just"/>
            <a:endParaRPr lang="cs-CZ" dirty="0">
              <a:solidFill>
                <a:srgbClr val="FF0000"/>
              </a:solidFill>
            </a:endParaRPr>
          </a:p>
          <a:p>
            <a:pPr algn="just"/>
            <a:r>
              <a:rPr lang="cs-CZ" dirty="0" smtClean="0"/>
              <a:t>Terminologie: </a:t>
            </a:r>
            <a:r>
              <a:rPr lang="cs-CZ" i="1" dirty="0" err="1" smtClean="0"/>
              <a:t>Contractus</a:t>
            </a:r>
            <a:r>
              <a:rPr lang="cs-CZ" i="1" dirty="0" smtClean="0"/>
              <a:t> vs. </a:t>
            </a:r>
            <a:r>
              <a:rPr lang="cs-CZ" i="1" dirty="0" err="1"/>
              <a:t>p</a:t>
            </a:r>
            <a:r>
              <a:rPr lang="cs-CZ" i="1" dirty="0" err="1" smtClean="0"/>
              <a:t>actum</a:t>
            </a:r>
            <a:r>
              <a:rPr lang="cs-CZ" i="1" dirty="0" smtClean="0"/>
              <a:t>, </a:t>
            </a:r>
            <a:r>
              <a:rPr lang="cs-CZ" i="1" dirty="0" err="1" smtClean="0"/>
              <a:t>conventio</a:t>
            </a:r>
            <a:r>
              <a:rPr lang="cs-CZ" i="1" dirty="0" smtClean="0"/>
              <a:t>,…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278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smtClean="0"/>
              <a:t>Verbální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err="1" smtClean="0"/>
              <a:t>Sponsio</a:t>
            </a:r>
            <a:endParaRPr lang="cs-CZ" i="1" dirty="0" smtClean="0"/>
          </a:p>
          <a:p>
            <a:pPr algn="just"/>
            <a:r>
              <a:rPr lang="cs-CZ" i="1" dirty="0" err="1" smtClean="0"/>
              <a:t>Stipulatio</a:t>
            </a:r>
            <a:endParaRPr lang="cs-CZ" i="1" dirty="0" smtClean="0"/>
          </a:p>
          <a:p>
            <a:pPr lvl="1" algn="just"/>
            <a:r>
              <a:rPr lang="cs-CZ" i="1" dirty="0" err="1"/>
              <a:t>u</a:t>
            </a:r>
            <a:r>
              <a:rPr lang="cs-CZ" i="1" dirty="0" err="1" smtClean="0"/>
              <a:t>surarum</a:t>
            </a:r>
            <a:endParaRPr lang="cs-CZ" i="1" dirty="0" smtClean="0"/>
          </a:p>
          <a:p>
            <a:pPr lvl="1" algn="just"/>
            <a:r>
              <a:rPr lang="cs-CZ" i="1" dirty="0" err="1" smtClean="0"/>
              <a:t>poenalis</a:t>
            </a:r>
            <a:endParaRPr lang="cs-CZ" i="1" dirty="0" smtClean="0"/>
          </a:p>
          <a:p>
            <a:pPr algn="just"/>
            <a:r>
              <a:rPr lang="cs-CZ" i="1" dirty="0" err="1" smtClean="0"/>
              <a:t>Dotis</a:t>
            </a:r>
            <a:r>
              <a:rPr lang="cs-CZ" i="1" dirty="0" smtClean="0"/>
              <a:t> </a:t>
            </a:r>
            <a:r>
              <a:rPr lang="cs-CZ" i="1" dirty="0" err="1" smtClean="0"/>
              <a:t>dictio</a:t>
            </a:r>
            <a:endParaRPr lang="cs-CZ" i="1" dirty="0" smtClean="0"/>
          </a:p>
          <a:p>
            <a:pPr algn="just"/>
            <a:r>
              <a:rPr lang="cs-CZ" i="1" dirty="0" err="1" smtClean="0"/>
              <a:t>Adstipulatio</a:t>
            </a:r>
            <a:r>
              <a:rPr lang="cs-CZ" i="1" dirty="0" smtClean="0"/>
              <a:t>, </a:t>
            </a:r>
            <a:r>
              <a:rPr lang="cs-CZ" i="1" dirty="0" err="1" smtClean="0"/>
              <a:t>fideipromissio</a:t>
            </a:r>
            <a:r>
              <a:rPr lang="cs-CZ" i="1" dirty="0" smtClean="0"/>
              <a:t>, </a:t>
            </a:r>
            <a:r>
              <a:rPr lang="cs-CZ" i="1" dirty="0" err="1" smtClean="0"/>
              <a:t>fideiussio</a:t>
            </a:r>
            <a:endParaRPr lang="cs-CZ" i="1" dirty="0"/>
          </a:p>
          <a:p>
            <a:pPr algn="just"/>
            <a:r>
              <a:rPr lang="cs-CZ" i="1" dirty="0" err="1" smtClean="0"/>
              <a:t>Vadiatura</a:t>
            </a:r>
            <a:r>
              <a:rPr lang="cs-CZ" i="1" dirty="0" smtClean="0"/>
              <a:t>, </a:t>
            </a:r>
            <a:r>
              <a:rPr lang="cs-CZ" i="1" dirty="0" err="1" smtClean="0"/>
              <a:t>praediatura</a:t>
            </a:r>
            <a:endParaRPr lang="cs-CZ" i="1" dirty="0" smtClean="0"/>
          </a:p>
          <a:p>
            <a:pPr algn="just"/>
            <a:r>
              <a:rPr lang="cs-CZ" i="1" dirty="0" err="1" smtClean="0"/>
              <a:t>Promissio</a:t>
            </a:r>
            <a:r>
              <a:rPr lang="cs-CZ" i="1" dirty="0" smtClean="0"/>
              <a:t> </a:t>
            </a:r>
            <a:r>
              <a:rPr lang="cs-CZ" i="1" dirty="0" err="1" smtClean="0"/>
              <a:t>iurata</a:t>
            </a:r>
            <a:r>
              <a:rPr lang="cs-CZ" i="1" dirty="0" smtClean="0"/>
              <a:t> </a:t>
            </a:r>
            <a:r>
              <a:rPr lang="cs-CZ" i="1" dirty="0" err="1" smtClean="0"/>
              <a:t>liberti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373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smtClean="0"/>
              <a:t>Literární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err="1" smtClean="0"/>
              <a:t>Nomina</a:t>
            </a:r>
            <a:r>
              <a:rPr lang="cs-CZ" i="1" dirty="0" smtClean="0"/>
              <a:t> </a:t>
            </a:r>
            <a:r>
              <a:rPr lang="cs-CZ" i="1" dirty="0" err="1" smtClean="0"/>
              <a:t>transcripticia</a:t>
            </a:r>
            <a:endParaRPr lang="cs-CZ" i="1" dirty="0" smtClean="0"/>
          </a:p>
          <a:p>
            <a:pPr lvl="1" algn="just"/>
            <a:r>
              <a:rPr lang="cs-CZ" i="1" dirty="0" err="1" smtClean="0"/>
              <a:t>Nomina</a:t>
            </a:r>
            <a:r>
              <a:rPr lang="cs-CZ" i="1" dirty="0" smtClean="0"/>
              <a:t> </a:t>
            </a:r>
            <a:r>
              <a:rPr lang="cs-CZ" i="1" dirty="0" err="1" smtClean="0"/>
              <a:t>arcaria</a:t>
            </a:r>
            <a:endParaRPr lang="cs-CZ" i="1" dirty="0"/>
          </a:p>
          <a:p>
            <a:pPr algn="just"/>
            <a:r>
              <a:rPr lang="cs-CZ" i="1" dirty="0" err="1" smtClean="0"/>
              <a:t>Syngrapha</a:t>
            </a:r>
            <a:endParaRPr lang="cs-CZ" i="1" dirty="0" smtClean="0"/>
          </a:p>
          <a:p>
            <a:pPr lvl="1" algn="just"/>
            <a:r>
              <a:rPr lang="cs-CZ" i="1" dirty="0" err="1" smtClean="0"/>
              <a:t>Chirographa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628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smtClean="0"/>
              <a:t>Reálné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err="1" smtClean="0"/>
              <a:t>Mutuum</a:t>
            </a:r>
            <a:endParaRPr lang="cs-CZ" i="1" dirty="0" smtClean="0"/>
          </a:p>
          <a:p>
            <a:pPr algn="just"/>
            <a:r>
              <a:rPr lang="cs-CZ" i="1" dirty="0" err="1" smtClean="0"/>
              <a:t>Commodatum</a:t>
            </a:r>
            <a:endParaRPr lang="cs-CZ" i="1" dirty="0" smtClean="0"/>
          </a:p>
          <a:p>
            <a:pPr algn="just"/>
            <a:r>
              <a:rPr lang="cs-CZ" i="1" dirty="0" smtClean="0"/>
              <a:t>Depositum</a:t>
            </a:r>
          </a:p>
          <a:p>
            <a:pPr algn="just"/>
            <a:r>
              <a:rPr lang="cs-CZ" i="1" dirty="0" err="1" smtClean="0"/>
              <a:t>Pignus</a:t>
            </a:r>
            <a:endParaRPr lang="cs-CZ" i="1" dirty="0" smtClean="0"/>
          </a:p>
          <a:p>
            <a:pPr algn="just"/>
            <a:endParaRPr lang="cs-CZ" i="1" dirty="0"/>
          </a:p>
          <a:p>
            <a:pPr algn="just"/>
            <a:r>
              <a:rPr lang="cs-CZ" i="1" dirty="0" err="1" smtClean="0"/>
              <a:t>Contractus</a:t>
            </a:r>
            <a:r>
              <a:rPr lang="cs-CZ" i="1" dirty="0" smtClean="0"/>
              <a:t> </a:t>
            </a:r>
            <a:r>
              <a:rPr lang="cs-CZ" i="1" dirty="0" err="1" smtClean="0"/>
              <a:t>innominati</a:t>
            </a:r>
            <a:endParaRPr lang="cs-CZ" i="1" dirty="0" smtClean="0"/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(další </a:t>
            </a:r>
            <a:r>
              <a:rPr lang="cs-CZ" dirty="0" err="1" smtClean="0"/>
              <a:t>slide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31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law_sablona_16×9_en</Template>
  <TotalTime>250</TotalTime>
  <Words>574</Words>
  <Application>Microsoft Office PowerPoint</Application>
  <PresentationFormat>Předvádění na obrazovce (16:9)</PresentationFormat>
  <Paragraphs>183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mu_sablona_4×3_cz</vt:lpstr>
      <vt:lpstr>Obligace – Úvod a kontrakty</vt:lpstr>
      <vt:lpstr>Obligace</vt:lpstr>
      <vt:lpstr>Osoby</vt:lpstr>
      <vt:lpstr>Naturální obligace a bezdůvodné obohacení</vt:lpstr>
      <vt:lpstr>Odpovědnost</vt:lpstr>
      <vt:lpstr>Dělení kontraktů</vt:lpstr>
      <vt:lpstr>Verbální</vt:lpstr>
      <vt:lpstr>Literární</vt:lpstr>
      <vt:lpstr>Reálné</vt:lpstr>
      <vt:lpstr>Mutuum</vt:lpstr>
      <vt:lpstr>Commodatum</vt:lpstr>
      <vt:lpstr>Depositum</vt:lpstr>
      <vt:lpstr>Pignus</vt:lpstr>
      <vt:lpstr>Innominátní (nepojmenované) kontrakty</vt:lpstr>
      <vt:lpstr>Konsensuální kontrakty</vt:lpstr>
      <vt:lpstr>Emptio venditio</vt:lpstr>
      <vt:lpstr>Locatio conductio</vt:lpstr>
      <vt:lpstr>Societas</vt:lpstr>
      <vt:lpstr>Mandatum</vt:lpstr>
      <vt:lpstr>Quasi</vt:lpstr>
      <vt:lpstr>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Radek Černoch</dc:creator>
  <cp:lastModifiedBy>Radek Černoch</cp:lastModifiedBy>
  <cp:revision>56</cp:revision>
  <cp:lastPrinted>1601-01-01T00:00:00Z</cp:lastPrinted>
  <dcterms:created xsi:type="dcterms:W3CDTF">2017-10-04T09:46:34Z</dcterms:created>
  <dcterms:modified xsi:type="dcterms:W3CDTF">2019-11-18T13:24:29Z</dcterms:modified>
</cp:coreProperties>
</file>