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3" r:id="rId3"/>
    <p:sldId id="265" r:id="rId4"/>
    <p:sldId id="274" r:id="rId5"/>
    <p:sldId id="257" r:id="rId6"/>
    <p:sldId id="259" r:id="rId7"/>
    <p:sldId id="275" r:id="rId8"/>
    <p:sldId id="276" r:id="rId9"/>
    <p:sldId id="277" r:id="rId10"/>
    <p:sldId id="278" r:id="rId11"/>
    <p:sldId id="279" r:id="rId12"/>
    <p:sldId id="280" r:id="rId13"/>
    <p:sldId id="261" r:id="rId14"/>
    <p:sldId id="281" r:id="rId15"/>
    <p:sldId id="282" r:id="rId16"/>
    <p:sldId id="283" r:id="rId17"/>
    <p:sldId id="284" r:id="rId18"/>
    <p:sldId id="266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62" r:id="rId2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86" d="100"/>
          <a:sy n="86" d="100"/>
        </p:scale>
        <p:origin x="-84" y="-186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6931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1746" y="1792166"/>
            <a:ext cx="6244736" cy="1997869"/>
          </a:xfrm>
        </p:spPr>
        <p:txBody>
          <a:bodyPr/>
          <a:lstStyle/>
          <a:p>
            <a:pPr algn="ctr"/>
            <a:r>
              <a:rPr lang="cs-CZ" dirty="0" smtClean="0"/>
              <a:t>Úvod a práva věcná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1400" dirty="0" smtClean="0"/>
              <a:t>ŘP pro Bc.</a:t>
            </a:r>
            <a:endParaRPr lang="cs-CZ" sz="1400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4686300"/>
            <a:ext cx="9144000" cy="342900"/>
          </a:xfrm>
        </p:spPr>
        <p:txBody>
          <a:bodyPr/>
          <a:lstStyle/>
          <a:p>
            <a:pPr algn="ctr"/>
            <a:r>
              <a:rPr lang="cs-CZ" altLang="cs-CZ" dirty="0" smtClean="0"/>
              <a:t>JUDr. Mgr. Radek Černoch, Ph.D., Katedra dějin státu a práva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712178"/>
            <a:ext cx="8086635" cy="395653"/>
          </a:xfrm>
        </p:spPr>
        <p:txBody>
          <a:bodyPr/>
          <a:lstStyle/>
          <a:p>
            <a:r>
              <a:rPr lang="cs-CZ" dirty="0" smtClean="0"/>
              <a:t>Držba –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145754"/>
            <a:ext cx="8945696" cy="3883445"/>
          </a:xfrm>
        </p:spPr>
        <p:txBody>
          <a:bodyPr/>
          <a:lstStyle/>
          <a:p>
            <a:r>
              <a:rPr lang="cs-CZ" i="1" dirty="0" err="1" smtClean="0"/>
              <a:t>Interdicta</a:t>
            </a:r>
            <a:r>
              <a:rPr lang="cs-CZ" i="1" dirty="0" smtClean="0"/>
              <a:t> </a:t>
            </a:r>
            <a:r>
              <a:rPr lang="cs-CZ" i="1" dirty="0" err="1" smtClean="0"/>
              <a:t>retinendae</a:t>
            </a:r>
            <a:r>
              <a:rPr lang="cs-CZ" i="1" dirty="0" smtClean="0"/>
              <a:t> </a:t>
            </a:r>
            <a:r>
              <a:rPr lang="cs-CZ" i="1" dirty="0" err="1" smtClean="0"/>
              <a:t>possessionis</a:t>
            </a:r>
            <a:r>
              <a:rPr lang="cs-CZ" i="1" dirty="0" smtClean="0"/>
              <a:t> </a:t>
            </a:r>
            <a:r>
              <a:rPr lang="cs-CZ" dirty="0" smtClean="0"/>
              <a:t>– ochrana držby do soudu</a:t>
            </a:r>
          </a:p>
          <a:p>
            <a:pPr lvl="1"/>
            <a:r>
              <a:rPr lang="cs-CZ" i="1" dirty="0" err="1" smtClean="0"/>
              <a:t>interdictum</a:t>
            </a:r>
            <a:r>
              <a:rPr lang="cs-CZ" i="1" dirty="0" smtClean="0"/>
              <a:t> </a:t>
            </a:r>
            <a:r>
              <a:rPr lang="cs-CZ" i="1" dirty="0" err="1" smtClean="0"/>
              <a:t>Utrubi</a:t>
            </a:r>
            <a:r>
              <a:rPr lang="cs-CZ" i="1" dirty="0" smtClean="0"/>
              <a:t> </a:t>
            </a:r>
            <a:r>
              <a:rPr lang="cs-CZ" dirty="0" smtClean="0"/>
              <a:t>– movitosti poslední rok, vč. předchůdců</a:t>
            </a:r>
          </a:p>
          <a:p>
            <a:pPr lvl="1"/>
            <a:r>
              <a:rPr lang="cs-CZ" i="1" dirty="0" err="1" smtClean="0"/>
              <a:t>interdictum</a:t>
            </a:r>
            <a:r>
              <a:rPr lang="cs-CZ" i="1" dirty="0" smtClean="0"/>
              <a:t> </a:t>
            </a:r>
            <a:r>
              <a:rPr lang="cs-CZ" i="1" dirty="0" err="1" smtClean="0"/>
              <a:t>Uti</a:t>
            </a:r>
            <a:r>
              <a:rPr lang="cs-CZ" i="1" dirty="0" smtClean="0"/>
              <a:t> </a:t>
            </a:r>
            <a:r>
              <a:rPr lang="cs-CZ" i="1" dirty="0" err="1" smtClean="0"/>
              <a:t>possidetis</a:t>
            </a:r>
            <a:r>
              <a:rPr lang="cs-CZ" i="1" dirty="0" smtClean="0"/>
              <a:t> </a:t>
            </a:r>
            <a:r>
              <a:rPr lang="cs-CZ" dirty="0" smtClean="0"/>
              <a:t>- nemovitosti</a:t>
            </a:r>
          </a:p>
          <a:p>
            <a:r>
              <a:rPr lang="cs-CZ" i="1" dirty="0" err="1" smtClean="0"/>
              <a:t>Interdicta</a:t>
            </a:r>
            <a:r>
              <a:rPr lang="cs-CZ" i="1" dirty="0" smtClean="0"/>
              <a:t> </a:t>
            </a:r>
            <a:r>
              <a:rPr lang="cs-CZ" i="1" dirty="0" err="1" smtClean="0"/>
              <a:t>recuperandae</a:t>
            </a:r>
            <a:r>
              <a:rPr lang="cs-CZ" i="1" dirty="0" smtClean="0"/>
              <a:t> </a:t>
            </a:r>
            <a:r>
              <a:rPr lang="cs-CZ" i="1" dirty="0" err="1" smtClean="0"/>
              <a:t>possessionis</a:t>
            </a:r>
            <a:r>
              <a:rPr lang="cs-CZ" i="1" dirty="0" smtClean="0"/>
              <a:t> </a:t>
            </a:r>
            <a:r>
              <a:rPr lang="cs-CZ" dirty="0" smtClean="0"/>
              <a:t>– konečné rozhodnutí</a:t>
            </a:r>
          </a:p>
          <a:p>
            <a:pPr lvl="1"/>
            <a:r>
              <a:rPr lang="cs-CZ" i="1" dirty="0" err="1" smtClean="0"/>
              <a:t>interdictum</a:t>
            </a:r>
            <a:r>
              <a:rPr lang="cs-CZ" i="1" dirty="0" smtClean="0"/>
              <a:t> de </a:t>
            </a:r>
            <a:r>
              <a:rPr lang="cs-CZ" i="1" dirty="0" err="1" smtClean="0"/>
              <a:t>vi</a:t>
            </a:r>
            <a:r>
              <a:rPr lang="cs-CZ" i="1" dirty="0" smtClean="0"/>
              <a:t> – </a:t>
            </a:r>
            <a:r>
              <a:rPr lang="cs-CZ" i="1" dirty="0" err="1" smtClean="0"/>
              <a:t>intra</a:t>
            </a:r>
            <a:r>
              <a:rPr lang="cs-CZ" i="1" dirty="0" smtClean="0"/>
              <a:t> </a:t>
            </a:r>
            <a:r>
              <a:rPr lang="cs-CZ" i="1" dirty="0" err="1" smtClean="0"/>
              <a:t>annum</a:t>
            </a:r>
            <a:endParaRPr lang="cs-CZ" i="1" dirty="0" smtClean="0"/>
          </a:p>
          <a:p>
            <a:pPr lvl="1"/>
            <a:r>
              <a:rPr lang="cs-CZ" i="1" dirty="0" err="1" smtClean="0"/>
              <a:t>interdictum</a:t>
            </a:r>
            <a:r>
              <a:rPr lang="cs-CZ" i="1" dirty="0" smtClean="0"/>
              <a:t> de </a:t>
            </a:r>
            <a:r>
              <a:rPr lang="cs-CZ" i="1" dirty="0" err="1" smtClean="0"/>
              <a:t>vi</a:t>
            </a:r>
            <a:r>
              <a:rPr lang="cs-CZ" i="1" dirty="0" smtClean="0"/>
              <a:t> </a:t>
            </a:r>
            <a:r>
              <a:rPr lang="cs-CZ" i="1" dirty="0" err="1" smtClean="0"/>
              <a:t>armata</a:t>
            </a:r>
            <a:r>
              <a:rPr lang="cs-CZ" i="1" dirty="0" smtClean="0"/>
              <a:t> – </a:t>
            </a:r>
            <a:r>
              <a:rPr lang="cs-CZ" dirty="0" smtClean="0"/>
              <a:t>neomezeně, i nabyté </a:t>
            </a:r>
            <a:r>
              <a:rPr lang="cs-CZ" i="1" dirty="0" err="1" smtClean="0"/>
              <a:t>vi</a:t>
            </a:r>
            <a:r>
              <a:rPr lang="cs-CZ" i="1" dirty="0" smtClean="0"/>
              <a:t>, </a:t>
            </a:r>
            <a:r>
              <a:rPr lang="cs-CZ" i="1" dirty="0" err="1" smtClean="0"/>
              <a:t>clam</a:t>
            </a:r>
            <a:r>
              <a:rPr lang="cs-CZ" i="1" dirty="0" smtClean="0"/>
              <a:t>, </a:t>
            </a:r>
            <a:r>
              <a:rPr lang="cs-CZ" i="1" dirty="0" err="1" smtClean="0"/>
              <a:t>precario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581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712178"/>
            <a:ext cx="8086635" cy="395653"/>
          </a:xfrm>
        </p:spPr>
        <p:txBody>
          <a:bodyPr/>
          <a:lstStyle/>
          <a:p>
            <a:r>
              <a:rPr lang="cs-CZ" dirty="0" smtClean="0"/>
              <a:t>Držba – jiné způsoby ovládání věci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2540" y="1028700"/>
            <a:ext cx="8239371" cy="4000499"/>
          </a:xfrm>
        </p:spPr>
        <p:txBody>
          <a:bodyPr/>
          <a:lstStyle/>
          <a:p>
            <a:r>
              <a:rPr lang="cs-CZ" dirty="0" smtClean="0"/>
              <a:t>Držba</a:t>
            </a:r>
          </a:p>
          <a:p>
            <a:r>
              <a:rPr lang="cs-CZ" dirty="0" smtClean="0"/>
              <a:t>Detence (</a:t>
            </a:r>
            <a:r>
              <a:rPr lang="cs-CZ" i="1" dirty="0" err="1" smtClean="0"/>
              <a:t>possessio</a:t>
            </a:r>
            <a:r>
              <a:rPr lang="cs-CZ" i="1" dirty="0" smtClean="0"/>
              <a:t> </a:t>
            </a:r>
            <a:r>
              <a:rPr lang="cs-CZ" i="1" dirty="0" err="1" smtClean="0"/>
              <a:t>naturalis</a:t>
            </a:r>
            <a:r>
              <a:rPr lang="cs-CZ" i="1" dirty="0" smtClean="0"/>
              <a:t>/</a:t>
            </a:r>
            <a:r>
              <a:rPr lang="cs-CZ" i="1" dirty="0" err="1" smtClean="0"/>
              <a:t>corpore</a:t>
            </a:r>
            <a:r>
              <a:rPr lang="cs-CZ" i="1" dirty="0" smtClean="0"/>
              <a:t>/pro </a:t>
            </a:r>
            <a:r>
              <a:rPr lang="cs-CZ" i="1" dirty="0" err="1" smtClean="0"/>
              <a:t>alieno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ochrana přes vlastníka</a:t>
            </a:r>
          </a:p>
          <a:p>
            <a:pPr lvl="1"/>
            <a:r>
              <a:rPr lang="cs-CZ" dirty="0" err="1" smtClean="0"/>
              <a:t>e</a:t>
            </a:r>
            <a:r>
              <a:rPr lang="cs-CZ" dirty="0" smtClean="0"/>
              <a:t>. g. depositář, </a:t>
            </a:r>
            <a:r>
              <a:rPr lang="cs-CZ" dirty="0" err="1" smtClean="0"/>
              <a:t>kommodatář</a:t>
            </a:r>
            <a:r>
              <a:rPr lang="cs-CZ" dirty="0" smtClean="0"/>
              <a:t>, </a:t>
            </a:r>
            <a:r>
              <a:rPr lang="cs-CZ" i="1" dirty="0" err="1" smtClean="0"/>
              <a:t>conductor</a:t>
            </a:r>
            <a:endParaRPr lang="cs-CZ" i="1" dirty="0" smtClean="0"/>
          </a:p>
          <a:p>
            <a:r>
              <a:rPr lang="cs-CZ" dirty="0" smtClean="0"/>
              <a:t>Odvozená držba (</a:t>
            </a:r>
            <a:r>
              <a:rPr lang="cs-CZ" dirty="0" err="1" smtClean="0"/>
              <a:t>interdiktní</a:t>
            </a:r>
            <a:r>
              <a:rPr lang="cs-CZ" dirty="0" smtClean="0"/>
              <a:t> ochrana)</a:t>
            </a:r>
          </a:p>
          <a:p>
            <a:pPr lvl="1"/>
            <a:r>
              <a:rPr lang="cs-CZ" i="1" dirty="0" err="1" smtClean="0"/>
              <a:t>sequester</a:t>
            </a:r>
            <a:r>
              <a:rPr lang="cs-CZ" dirty="0" smtClean="0"/>
              <a:t>, prekarista, zástavní věřitel</a:t>
            </a:r>
          </a:p>
          <a:p>
            <a:r>
              <a:rPr lang="cs-CZ" dirty="0" smtClean="0"/>
              <a:t>Držba práva (</a:t>
            </a:r>
            <a:r>
              <a:rPr lang="cs-CZ" i="1" dirty="0" err="1" smtClean="0"/>
              <a:t>possessio</a:t>
            </a:r>
            <a:r>
              <a:rPr lang="cs-CZ" i="1" dirty="0" smtClean="0"/>
              <a:t> </a:t>
            </a:r>
            <a:r>
              <a:rPr lang="cs-CZ" i="1" dirty="0" err="1" smtClean="0"/>
              <a:t>iuris</a:t>
            </a:r>
            <a:r>
              <a:rPr lang="cs-CZ" i="1" dirty="0" smtClean="0"/>
              <a:t>, quasi </a:t>
            </a:r>
            <a:r>
              <a:rPr lang="cs-CZ" i="1" dirty="0" err="1" smtClean="0"/>
              <a:t>possessio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faktický výkon jiných věcných práv než vlastnictví</a:t>
            </a:r>
          </a:p>
          <a:p>
            <a:pPr lvl="1"/>
            <a:r>
              <a:rPr lang="cs-CZ" dirty="0" err="1" smtClean="0"/>
              <a:t>interdiktní</a:t>
            </a:r>
            <a:r>
              <a:rPr lang="cs-CZ" dirty="0" smtClean="0"/>
              <a:t> ochrana služebností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581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 – Panství nad věcí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Právní</a:t>
            </a:r>
          </a:p>
          <a:p>
            <a:pPr lvl="1"/>
            <a:r>
              <a:rPr lang="cs-CZ" dirty="0" smtClean="0"/>
              <a:t>Absolutní (</a:t>
            </a:r>
            <a:r>
              <a:rPr lang="cs-CZ" i="1" dirty="0" err="1" smtClean="0"/>
              <a:t>erga</a:t>
            </a:r>
            <a:r>
              <a:rPr lang="cs-CZ" i="1" dirty="0" smtClean="0"/>
              <a:t> </a:t>
            </a:r>
            <a:r>
              <a:rPr lang="cs-CZ" i="1" dirty="0" err="1" smtClean="0"/>
              <a:t>omnes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Všeobecné – vlastnická triáda (</a:t>
            </a:r>
            <a:r>
              <a:rPr lang="cs-CZ" i="1" dirty="0" err="1" smtClean="0"/>
              <a:t>ius</a:t>
            </a:r>
            <a:r>
              <a:rPr lang="cs-CZ" i="1" dirty="0" smtClean="0"/>
              <a:t> </a:t>
            </a:r>
            <a:r>
              <a:rPr lang="cs-CZ" i="1" dirty="0" err="1" smtClean="0"/>
              <a:t>possidendi</a:t>
            </a:r>
            <a:r>
              <a:rPr lang="cs-CZ" i="1" dirty="0" smtClean="0"/>
              <a:t>, </a:t>
            </a:r>
            <a:r>
              <a:rPr lang="cs-CZ" i="1" dirty="0" err="1" smtClean="0"/>
              <a:t>utendi</a:t>
            </a:r>
            <a:r>
              <a:rPr lang="cs-CZ" i="1" dirty="0" smtClean="0"/>
              <a:t>, </a:t>
            </a:r>
            <a:r>
              <a:rPr lang="cs-CZ" i="1" dirty="0" err="1" smtClean="0"/>
              <a:t>fruendi</a:t>
            </a:r>
            <a:r>
              <a:rPr lang="cs-CZ" i="1" dirty="0" smtClean="0"/>
              <a:t>, </a:t>
            </a:r>
            <a:r>
              <a:rPr lang="cs-CZ" i="1" dirty="0" err="1" smtClean="0"/>
              <a:t>disponendi</a:t>
            </a:r>
            <a:r>
              <a:rPr lang="cs-CZ" i="1" dirty="0" smtClean="0"/>
              <a:t>, </a:t>
            </a:r>
            <a:r>
              <a:rPr lang="cs-CZ" i="1" dirty="0" err="1" smtClean="0"/>
              <a:t>abutendi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Přímé (nepotřebuje výkon prostřednictvím jiné osoby)</a:t>
            </a:r>
          </a:p>
          <a:p>
            <a:pPr lvl="1"/>
            <a:r>
              <a:rPr lang="cs-CZ" dirty="0" smtClean="0"/>
              <a:t>Elastické</a:t>
            </a:r>
          </a:p>
          <a:p>
            <a:pPr lvl="1"/>
            <a:r>
              <a:rPr lang="cs-CZ" dirty="0" smtClean="0"/>
              <a:t>Neomezené (ale práva ostatních)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80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 – typy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1) Dominium ex iure </a:t>
            </a:r>
            <a:r>
              <a:rPr lang="cs-CZ" i="1" dirty="0" err="1" smtClean="0"/>
              <a:t>Quiritium</a:t>
            </a:r>
            <a:endParaRPr lang="cs-CZ" i="1" dirty="0" smtClean="0"/>
          </a:p>
          <a:p>
            <a:pPr lvl="1"/>
            <a:r>
              <a:rPr lang="cs-CZ" i="1" dirty="0" err="1"/>
              <a:t>r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 smtClean="0"/>
              <a:t>vindicatio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2) In </a:t>
            </a:r>
            <a:r>
              <a:rPr lang="cs-CZ" i="1" dirty="0" err="1" smtClean="0"/>
              <a:t>bonis</a:t>
            </a:r>
            <a:r>
              <a:rPr lang="cs-CZ" i="1" dirty="0" smtClean="0"/>
              <a:t> </a:t>
            </a:r>
            <a:r>
              <a:rPr lang="cs-CZ" i="1" dirty="0" err="1" smtClean="0"/>
              <a:t>habere</a:t>
            </a:r>
            <a:r>
              <a:rPr lang="cs-CZ" i="1" dirty="0" smtClean="0"/>
              <a:t>/</a:t>
            </a:r>
            <a:r>
              <a:rPr lang="cs-CZ" i="1" dirty="0" err="1" smtClean="0"/>
              <a:t>esse</a:t>
            </a:r>
            <a:endParaRPr lang="cs-CZ" i="1" dirty="0" smtClean="0"/>
          </a:p>
          <a:p>
            <a:pPr lvl="1"/>
            <a:r>
              <a:rPr lang="cs-CZ" i="1" dirty="0" err="1" smtClean="0"/>
              <a:t>actio</a:t>
            </a:r>
            <a:r>
              <a:rPr lang="cs-CZ" i="1" dirty="0" smtClean="0"/>
              <a:t> </a:t>
            </a:r>
            <a:r>
              <a:rPr lang="cs-CZ" i="1" dirty="0" err="1" smtClean="0"/>
              <a:t>Publiciana</a:t>
            </a:r>
            <a:r>
              <a:rPr lang="cs-CZ" i="1" dirty="0" smtClean="0"/>
              <a:t> in  </a:t>
            </a:r>
            <a:r>
              <a:rPr lang="cs-CZ" i="1" dirty="0" err="1" smtClean="0"/>
              <a:t>rem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3) </a:t>
            </a:r>
            <a:r>
              <a:rPr lang="cs-CZ" i="1" dirty="0" err="1" smtClean="0"/>
              <a:t>Possessio</a:t>
            </a:r>
            <a:r>
              <a:rPr lang="cs-CZ" i="1" dirty="0" smtClean="0"/>
              <a:t> </a:t>
            </a:r>
            <a:r>
              <a:rPr lang="cs-CZ" i="1" dirty="0" err="1" smtClean="0"/>
              <a:t>ac</a:t>
            </a:r>
            <a:r>
              <a:rPr lang="cs-CZ" i="1" dirty="0" smtClean="0"/>
              <a:t> </a:t>
            </a:r>
            <a:r>
              <a:rPr lang="cs-CZ" i="1" dirty="0" err="1" smtClean="0"/>
              <a:t>ususfructus</a:t>
            </a:r>
            <a:r>
              <a:rPr lang="cs-CZ" i="1" dirty="0" smtClean="0"/>
              <a:t> </a:t>
            </a:r>
            <a:r>
              <a:rPr lang="cs-CZ" i="1" dirty="0" err="1" smtClean="0"/>
              <a:t>agri</a:t>
            </a:r>
            <a:r>
              <a:rPr lang="cs-CZ" i="1" dirty="0" smtClean="0"/>
              <a:t> </a:t>
            </a:r>
            <a:r>
              <a:rPr lang="cs-CZ" i="1" dirty="0" err="1" smtClean="0"/>
              <a:t>provincialis</a:t>
            </a:r>
            <a:endParaRPr lang="cs-CZ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80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1345" y="506777"/>
            <a:ext cx="7064880" cy="209319"/>
          </a:xfrm>
        </p:spPr>
        <p:txBody>
          <a:bodyPr/>
          <a:lstStyle/>
          <a:p>
            <a:r>
              <a:rPr lang="cs-CZ" dirty="0" smtClean="0"/>
              <a:t>Vlastnictví – omezení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27113"/>
            <a:ext cx="8082321" cy="3869892"/>
          </a:xfrm>
        </p:spPr>
        <p:txBody>
          <a:bodyPr/>
          <a:lstStyle/>
          <a:p>
            <a:pPr lvl="1"/>
            <a:r>
              <a:rPr lang="cs-CZ" sz="2000" dirty="0" smtClean="0"/>
              <a:t>Práva ostatních vlastníků</a:t>
            </a:r>
          </a:p>
          <a:p>
            <a:r>
              <a:rPr lang="cs-CZ" sz="2000" dirty="0" smtClean="0"/>
              <a:t>Veřejný zájem</a:t>
            </a:r>
          </a:p>
          <a:p>
            <a:pPr lvl="1"/>
            <a:r>
              <a:rPr lang="cs-CZ" sz="2000" i="1" dirty="0" err="1" smtClean="0"/>
              <a:t>Ambitus</a:t>
            </a:r>
            <a:r>
              <a:rPr lang="cs-CZ" sz="2000" dirty="0" smtClean="0"/>
              <a:t> (5 stop mezi budovami)</a:t>
            </a:r>
          </a:p>
          <a:p>
            <a:pPr lvl="1"/>
            <a:r>
              <a:rPr lang="cs-CZ" sz="2000" dirty="0" smtClean="0"/>
              <a:t>Strpět dobývání nerostů či užívání břehů</a:t>
            </a:r>
          </a:p>
          <a:p>
            <a:pPr lvl="1"/>
            <a:r>
              <a:rPr lang="cs-CZ" sz="2000" dirty="0" smtClean="0"/>
              <a:t>Nevykopat mrtvolu</a:t>
            </a:r>
          </a:p>
          <a:p>
            <a:pPr lvl="1"/>
            <a:r>
              <a:rPr lang="cs-CZ" sz="2000" dirty="0" smtClean="0"/>
              <a:t>Za císařství odebírání materiálu a pustošení budov</a:t>
            </a:r>
          </a:p>
          <a:p>
            <a:r>
              <a:rPr lang="cs-CZ" sz="2000" dirty="0" smtClean="0"/>
              <a:t>Soukromý zájem</a:t>
            </a:r>
          </a:p>
          <a:p>
            <a:pPr lvl="1"/>
            <a:r>
              <a:rPr lang="cs-CZ" sz="2000" i="1" dirty="0" err="1" smtClean="0"/>
              <a:t>Iura</a:t>
            </a:r>
            <a:r>
              <a:rPr lang="cs-CZ" sz="2000" i="1" dirty="0" smtClean="0"/>
              <a:t> in re </a:t>
            </a:r>
            <a:r>
              <a:rPr lang="cs-CZ" sz="2000" i="1" dirty="0" err="1" smtClean="0"/>
              <a:t>aliena</a:t>
            </a:r>
            <a:r>
              <a:rPr lang="cs-CZ" sz="2000" i="1" dirty="0" smtClean="0"/>
              <a:t> </a:t>
            </a:r>
            <a:r>
              <a:rPr lang="cs-CZ" sz="2000" dirty="0" smtClean="0"/>
              <a:t>či smluvní omezení</a:t>
            </a:r>
          </a:p>
          <a:p>
            <a:pPr lvl="1"/>
            <a:r>
              <a:rPr lang="cs-CZ" sz="2000" i="1" dirty="0" smtClean="0"/>
              <a:t>Limes</a:t>
            </a:r>
            <a:r>
              <a:rPr lang="cs-CZ" sz="2000" dirty="0" smtClean="0"/>
              <a:t> (5 stop mezi pozemky)</a:t>
            </a:r>
          </a:p>
          <a:p>
            <a:pPr lvl="1"/>
            <a:r>
              <a:rPr lang="cs-CZ" sz="2000" dirty="0" smtClean="0"/>
              <a:t>Ořez přesahujících větví do výše 15 stop</a:t>
            </a:r>
          </a:p>
          <a:p>
            <a:pPr lvl="1"/>
            <a:r>
              <a:rPr lang="cs-CZ" sz="2000" dirty="0" smtClean="0"/>
              <a:t>Obden sběr spadlých plodů ze sousedních pozemků</a:t>
            </a:r>
          </a:p>
          <a:p>
            <a:pPr lvl="1"/>
            <a:r>
              <a:rPr lang="cs-CZ" sz="2000" i="1" dirty="0" err="1" smtClean="0"/>
              <a:t>Immissiones</a:t>
            </a:r>
            <a:r>
              <a:rPr lang="cs-CZ" sz="2000" dirty="0" smtClean="0"/>
              <a:t>, ledaže nadměrné</a:t>
            </a:r>
            <a:endParaRPr 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80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705081"/>
            <a:ext cx="8086635" cy="440674"/>
          </a:xfrm>
        </p:spPr>
        <p:txBody>
          <a:bodyPr/>
          <a:lstStyle/>
          <a:p>
            <a:r>
              <a:rPr lang="cs-CZ" dirty="0" smtClean="0"/>
              <a:t>Vlastnictví – derivativní nabytí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200839"/>
            <a:ext cx="8303904" cy="3396165"/>
          </a:xfrm>
        </p:spPr>
        <p:txBody>
          <a:bodyPr/>
          <a:lstStyle/>
          <a:p>
            <a:r>
              <a:rPr lang="cs-CZ" i="1" dirty="0" err="1" smtClean="0"/>
              <a:t>Mancipatio</a:t>
            </a:r>
            <a:endParaRPr lang="cs-CZ" i="1" dirty="0" smtClean="0"/>
          </a:p>
          <a:p>
            <a:pPr lvl="1"/>
            <a:r>
              <a:rPr lang="cs-CZ" i="1" dirty="0" smtClean="0"/>
              <a:t>Res </a:t>
            </a:r>
            <a:r>
              <a:rPr lang="cs-CZ" i="1" dirty="0" err="1" smtClean="0"/>
              <a:t>mancipi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Gai</a:t>
            </a:r>
            <a:r>
              <a:rPr lang="cs-CZ" dirty="0" smtClean="0"/>
              <a:t> </a:t>
            </a:r>
            <a:r>
              <a:rPr lang="cs-CZ" dirty="0" err="1" smtClean="0"/>
              <a:t>Inst</a:t>
            </a:r>
            <a:r>
              <a:rPr lang="cs-CZ" dirty="0" smtClean="0"/>
              <a:t>. 2, 14a) (</a:t>
            </a:r>
            <a:r>
              <a:rPr lang="cs-CZ" i="1" dirty="0" err="1" smtClean="0"/>
              <a:t>superfluum</a:t>
            </a:r>
            <a:r>
              <a:rPr lang="cs-CZ" i="1" dirty="0" smtClean="0"/>
              <a:t> non </a:t>
            </a:r>
            <a:r>
              <a:rPr lang="cs-CZ" i="1" dirty="0" err="1" smtClean="0"/>
              <a:t>nocet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In iure </a:t>
            </a:r>
            <a:r>
              <a:rPr lang="cs-CZ" i="1" dirty="0" err="1" smtClean="0"/>
              <a:t>cessio</a:t>
            </a:r>
            <a:endParaRPr lang="cs-CZ" i="1" dirty="0" smtClean="0"/>
          </a:p>
          <a:p>
            <a:r>
              <a:rPr lang="cs-CZ" i="1" dirty="0" err="1" smtClean="0"/>
              <a:t>Traditio</a:t>
            </a:r>
            <a:endParaRPr lang="cs-CZ" i="1" dirty="0" smtClean="0"/>
          </a:p>
          <a:p>
            <a:pPr lvl="1"/>
            <a:r>
              <a:rPr lang="cs-CZ" dirty="0" smtClean="0"/>
              <a:t>Neformální (od </a:t>
            </a:r>
            <a:r>
              <a:rPr lang="cs-CZ" dirty="0" err="1" smtClean="0"/>
              <a:t>Iustiniana</a:t>
            </a:r>
            <a:r>
              <a:rPr lang="cs-CZ" dirty="0" smtClean="0"/>
              <a:t> u nemovitostí </a:t>
            </a:r>
            <a:r>
              <a:rPr lang="cs-CZ" dirty="0" err="1" smtClean="0"/>
              <a:t>nutna</a:t>
            </a:r>
            <a:r>
              <a:rPr lang="cs-CZ" dirty="0" smtClean="0"/>
              <a:t> </a:t>
            </a:r>
            <a:r>
              <a:rPr lang="cs-CZ" i="1" dirty="0" err="1" smtClean="0"/>
              <a:t>scriptura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Kauzální (</a:t>
            </a:r>
            <a:r>
              <a:rPr lang="cs-CZ" dirty="0" err="1" smtClean="0"/>
              <a:t>nutna</a:t>
            </a:r>
            <a:r>
              <a:rPr lang="cs-CZ" dirty="0" smtClean="0"/>
              <a:t> </a:t>
            </a:r>
            <a:r>
              <a:rPr lang="cs-CZ" i="1" dirty="0" err="1" smtClean="0"/>
              <a:t>iusta</a:t>
            </a:r>
            <a:r>
              <a:rPr lang="cs-CZ" i="1" dirty="0" smtClean="0"/>
              <a:t> causa </a:t>
            </a:r>
            <a:r>
              <a:rPr lang="cs-CZ" i="1" dirty="0" err="1" smtClean="0"/>
              <a:t>traditionis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80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41524"/>
            <a:ext cx="8086635" cy="804230"/>
          </a:xfrm>
        </p:spPr>
        <p:txBody>
          <a:bodyPr/>
          <a:lstStyle/>
          <a:p>
            <a:r>
              <a:rPr lang="cs-CZ" dirty="0" smtClean="0"/>
              <a:t>Vlastnictví – </a:t>
            </a:r>
            <a:r>
              <a:rPr lang="cs-CZ" dirty="0" err="1" smtClean="0"/>
              <a:t>originární</a:t>
            </a:r>
            <a:r>
              <a:rPr lang="cs-CZ" dirty="0" smtClean="0"/>
              <a:t> způsoby nabytí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167788"/>
            <a:ext cx="8082321" cy="3429216"/>
          </a:xfrm>
        </p:spPr>
        <p:txBody>
          <a:bodyPr/>
          <a:lstStyle/>
          <a:p>
            <a:r>
              <a:rPr lang="cs-CZ" i="1" dirty="0" err="1" smtClean="0"/>
              <a:t>Occupatio</a:t>
            </a:r>
            <a:r>
              <a:rPr lang="cs-CZ" i="1" dirty="0" smtClean="0"/>
              <a:t> – res </a:t>
            </a:r>
            <a:r>
              <a:rPr lang="cs-CZ" i="1" dirty="0" err="1" smtClean="0"/>
              <a:t>nullius</a:t>
            </a:r>
            <a:r>
              <a:rPr lang="cs-CZ" i="1" dirty="0" smtClean="0"/>
              <a:t>/</a:t>
            </a:r>
            <a:r>
              <a:rPr lang="cs-CZ" i="1" dirty="0" err="1" smtClean="0"/>
              <a:t>derelicta</a:t>
            </a:r>
            <a:endParaRPr lang="cs-CZ" i="1" dirty="0" smtClean="0"/>
          </a:p>
          <a:p>
            <a:r>
              <a:rPr lang="cs-CZ" i="1" dirty="0" err="1" smtClean="0"/>
              <a:t>Inventio</a:t>
            </a:r>
            <a:r>
              <a:rPr lang="cs-CZ" i="1" dirty="0" smtClean="0"/>
              <a:t> </a:t>
            </a:r>
            <a:r>
              <a:rPr lang="cs-CZ" i="1" dirty="0" err="1" smtClean="0"/>
              <a:t>thesauri</a:t>
            </a:r>
            <a:r>
              <a:rPr lang="cs-CZ" i="1" dirty="0" smtClean="0"/>
              <a:t> </a:t>
            </a:r>
            <a:r>
              <a:rPr lang="cs-CZ" dirty="0" smtClean="0"/>
              <a:t>– nálezce / vlastník pozemku / </a:t>
            </a:r>
            <a:r>
              <a:rPr lang="cs-CZ" i="1" dirty="0" err="1" smtClean="0"/>
              <a:t>fiscus</a:t>
            </a:r>
            <a:endParaRPr lang="cs-CZ" i="1" dirty="0" smtClean="0"/>
          </a:p>
          <a:p>
            <a:r>
              <a:rPr lang="cs-CZ" i="1" dirty="0" err="1" smtClean="0"/>
              <a:t>Accessio</a:t>
            </a:r>
            <a:r>
              <a:rPr lang="cs-CZ" i="1" dirty="0" smtClean="0"/>
              <a:t> – </a:t>
            </a:r>
            <a:r>
              <a:rPr lang="cs-CZ" i="1" dirty="0" err="1" smtClean="0"/>
              <a:t>accessorium</a:t>
            </a:r>
            <a:r>
              <a:rPr lang="cs-CZ" i="1" dirty="0" smtClean="0"/>
              <a:t> </a:t>
            </a:r>
            <a:r>
              <a:rPr lang="cs-CZ" i="1" dirty="0" err="1" smtClean="0"/>
              <a:t>sequitur</a:t>
            </a:r>
            <a:r>
              <a:rPr lang="cs-CZ" i="1" dirty="0" smtClean="0"/>
              <a:t> </a:t>
            </a:r>
            <a:r>
              <a:rPr lang="cs-CZ" i="1" dirty="0" err="1" smtClean="0"/>
              <a:t>principale</a:t>
            </a:r>
            <a:r>
              <a:rPr lang="cs-CZ" i="1" dirty="0" smtClean="0"/>
              <a:t>, </a:t>
            </a:r>
            <a:r>
              <a:rPr lang="cs-CZ" i="1" dirty="0" err="1" smtClean="0"/>
              <a:t>superficies</a:t>
            </a:r>
            <a:r>
              <a:rPr lang="cs-CZ" i="1" dirty="0" smtClean="0"/>
              <a:t> </a:t>
            </a:r>
            <a:r>
              <a:rPr lang="cs-CZ" i="1" dirty="0" err="1" smtClean="0"/>
              <a:t>solo</a:t>
            </a:r>
            <a:r>
              <a:rPr lang="cs-CZ" i="1" dirty="0" smtClean="0"/>
              <a:t> cedit, </a:t>
            </a:r>
            <a:r>
              <a:rPr lang="cs-CZ" i="1" dirty="0" err="1" smtClean="0"/>
              <a:t>e</a:t>
            </a:r>
            <a:r>
              <a:rPr lang="cs-CZ" i="1" dirty="0" smtClean="0"/>
              <a:t>. g. </a:t>
            </a:r>
            <a:r>
              <a:rPr lang="cs-CZ" i="1" dirty="0" err="1" smtClean="0"/>
              <a:t>scriptura</a:t>
            </a:r>
            <a:r>
              <a:rPr lang="cs-CZ" i="1" dirty="0" smtClean="0"/>
              <a:t>, </a:t>
            </a:r>
            <a:r>
              <a:rPr lang="cs-CZ" i="1" dirty="0" err="1" smtClean="0"/>
              <a:t>alluvio</a:t>
            </a:r>
            <a:r>
              <a:rPr lang="cs-CZ" i="1" dirty="0" smtClean="0"/>
              <a:t>, </a:t>
            </a:r>
            <a:r>
              <a:rPr lang="cs-CZ" i="1" dirty="0" err="1" smtClean="0"/>
              <a:t>avulsio</a:t>
            </a:r>
            <a:r>
              <a:rPr lang="cs-CZ" dirty="0" smtClean="0"/>
              <a:t>, ovšem </a:t>
            </a:r>
            <a:r>
              <a:rPr lang="cs-CZ" i="1" dirty="0" err="1" smtClean="0"/>
              <a:t>pictura</a:t>
            </a:r>
            <a:endParaRPr lang="cs-CZ" i="1" dirty="0" smtClean="0"/>
          </a:p>
          <a:p>
            <a:r>
              <a:rPr lang="cs-CZ" i="1" dirty="0" err="1" smtClean="0"/>
              <a:t>Confusio</a:t>
            </a:r>
            <a:r>
              <a:rPr lang="cs-CZ" dirty="0" smtClean="0"/>
              <a:t> a </a:t>
            </a:r>
            <a:r>
              <a:rPr lang="cs-CZ" i="1" dirty="0" err="1" smtClean="0"/>
              <a:t>commixtio</a:t>
            </a:r>
            <a:r>
              <a:rPr lang="cs-CZ" dirty="0" smtClean="0"/>
              <a:t> – spoluvlastnictví dle hodnot</a:t>
            </a:r>
          </a:p>
          <a:p>
            <a:r>
              <a:rPr lang="cs-CZ" i="1" dirty="0" err="1" smtClean="0"/>
              <a:t>Specificatio</a:t>
            </a:r>
            <a:r>
              <a:rPr lang="cs-CZ" i="1" dirty="0" smtClean="0"/>
              <a:t> – bona </a:t>
            </a:r>
            <a:r>
              <a:rPr lang="cs-CZ" i="1" dirty="0" err="1" smtClean="0"/>
              <a:t>fide</a:t>
            </a:r>
            <a:r>
              <a:rPr lang="cs-CZ" i="1" dirty="0" smtClean="0"/>
              <a:t> </a:t>
            </a:r>
            <a:r>
              <a:rPr lang="cs-CZ" dirty="0" smtClean="0"/>
              <a:t>zpracovatel</a:t>
            </a:r>
          </a:p>
          <a:p>
            <a:r>
              <a:rPr lang="cs-CZ" i="1" dirty="0" err="1" smtClean="0"/>
              <a:t>Usucapio</a:t>
            </a:r>
            <a:r>
              <a:rPr lang="cs-CZ" i="1" dirty="0" smtClean="0"/>
              <a:t> </a:t>
            </a:r>
            <a:r>
              <a:rPr lang="cs-CZ" dirty="0" smtClean="0"/>
              <a:t>(viz další slide)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80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 – vydržení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Res </a:t>
            </a:r>
            <a:r>
              <a:rPr lang="cs-CZ" i="1" dirty="0" err="1" smtClean="0"/>
              <a:t>habilis</a:t>
            </a:r>
            <a:r>
              <a:rPr lang="cs-CZ" i="1" dirty="0" smtClean="0"/>
              <a:t> - </a:t>
            </a:r>
            <a:r>
              <a:rPr lang="cs-CZ" i="1" dirty="0" err="1" smtClean="0"/>
              <a:t>nec</a:t>
            </a:r>
            <a:r>
              <a:rPr lang="cs-CZ" i="1" dirty="0" smtClean="0"/>
              <a:t> extra </a:t>
            </a:r>
            <a:r>
              <a:rPr lang="cs-CZ" i="1" dirty="0" err="1" smtClean="0"/>
              <a:t>commercium</a:t>
            </a:r>
            <a:r>
              <a:rPr lang="cs-CZ" i="1" dirty="0" smtClean="0"/>
              <a:t>, </a:t>
            </a:r>
            <a:r>
              <a:rPr lang="cs-CZ" i="1" dirty="0" err="1" smtClean="0"/>
              <a:t>nec</a:t>
            </a:r>
            <a:r>
              <a:rPr lang="cs-CZ" i="1" dirty="0" smtClean="0"/>
              <a:t> </a:t>
            </a:r>
            <a:r>
              <a:rPr lang="cs-CZ" i="1" dirty="0" err="1" smtClean="0"/>
              <a:t>furtiva</a:t>
            </a:r>
            <a:r>
              <a:rPr lang="cs-CZ" i="1" dirty="0" smtClean="0"/>
              <a:t>, </a:t>
            </a:r>
            <a:r>
              <a:rPr lang="cs-CZ" i="1" dirty="0" err="1" smtClean="0"/>
              <a:t>nec</a:t>
            </a:r>
            <a:r>
              <a:rPr lang="cs-CZ" i="1" dirty="0" smtClean="0"/>
              <a:t> </a:t>
            </a:r>
            <a:r>
              <a:rPr lang="cs-CZ" i="1" dirty="0" err="1" smtClean="0"/>
              <a:t>vi</a:t>
            </a:r>
            <a:r>
              <a:rPr lang="cs-CZ" i="1" dirty="0" smtClean="0"/>
              <a:t> </a:t>
            </a:r>
            <a:r>
              <a:rPr lang="cs-CZ" i="1" dirty="0" err="1" smtClean="0"/>
              <a:t>possessa</a:t>
            </a:r>
            <a:endParaRPr lang="cs-CZ" i="1" dirty="0" smtClean="0"/>
          </a:p>
          <a:p>
            <a:r>
              <a:rPr lang="cs-CZ" i="1" dirty="0" err="1" smtClean="0"/>
              <a:t>Titulus</a:t>
            </a:r>
            <a:r>
              <a:rPr lang="cs-CZ" i="1" dirty="0" smtClean="0"/>
              <a:t> – </a:t>
            </a:r>
            <a:r>
              <a:rPr lang="cs-CZ" i="1" dirty="0" err="1" smtClean="0"/>
              <a:t>sc</a:t>
            </a:r>
            <a:r>
              <a:rPr lang="cs-CZ" i="1" dirty="0" smtClean="0"/>
              <a:t>. </a:t>
            </a:r>
            <a:r>
              <a:rPr lang="cs-CZ" i="1" dirty="0" err="1" smtClean="0"/>
              <a:t>iustus</a:t>
            </a:r>
            <a:r>
              <a:rPr lang="cs-CZ" i="1" dirty="0" smtClean="0"/>
              <a:t>, </a:t>
            </a:r>
            <a:r>
              <a:rPr lang="cs-CZ" i="1" dirty="0" err="1" smtClean="0"/>
              <a:t>iusta</a:t>
            </a:r>
            <a:r>
              <a:rPr lang="cs-CZ" i="1" dirty="0" smtClean="0"/>
              <a:t> causa</a:t>
            </a:r>
          </a:p>
          <a:p>
            <a:r>
              <a:rPr lang="cs-CZ" i="1" dirty="0" err="1" smtClean="0"/>
              <a:t>Fides</a:t>
            </a:r>
            <a:r>
              <a:rPr lang="cs-CZ" i="1" dirty="0" smtClean="0"/>
              <a:t> – </a:t>
            </a:r>
            <a:r>
              <a:rPr lang="cs-CZ" i="1" dirty="0" err="1" smtClean="0"/>
              <a:t>sc</a:t>
            </a:r>
            <a:r>
              <a:rPr lang="cs-CZ" i="1" dirty="0" smtClean="0"/>
              <a:t>. bona</a:t>
            </a:r>
          </a:p>
          <a:p>
            <a:r>
              <a:rPr lang="cs-CZ" i="1" dirty="0" err="1" smtClean="0"/>
              <a:t>Possessio</a:t>
            </a:r>
            <a:endParaRPr lang="cs-CZ" i="1" dirty="0" smtClean="0"/>
          </a:p>
          <a:p>
            <a:r>
              <a:rPr lang="cs-CZ" i="1" dirty="0" err="1" smtClean="0"/>
              <a:t>Tempus</a:t>
            </a:r>
            <a:r>
              <a:rPr lang="cs-CZ" i="1" dirty="0" smtClean="0"/>
              <a:t> – </a:t>
            </a:r>
            <a:r>
              <a:rPr lang="cs-CZ" dirty="0" smtClean="0"/>
              <a:t>1+2 =</a:t>
            </a:r>
            <a:r>
              <a:rPr lang="el-GR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Iustinianus</a:t>
            </a:r>
            <a:r>
              <a:rPr lang="cs-CZ" dirty="0" smtClean="0"/>
              <a:t> 3+10/20 (dle provincie)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6580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3" y="266132"/>
            <a:ext cx="7054028" cy="477671"/>
          </a:xfrm>
        </p:spPr>
        <p:txBody>
          <a:bodyPr/>
          <a:lstStyle/>
          <a:p>
            <a:r>
              <a:rPr lang="cs-CZ" dirty="0" smtClean="0"/>
              <a:t>Věcná práva k věci cizí – přehled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873457"/>
            <a:ext cx="8082321" cy="4155743"/>
          </a:xfrm>
        </p:spPr>
        <p:txBody>
          <a:bodyPr/>
          <a:lstStyle/>
          <a:p>
            <a:pPr lvl="1"/>
            <a:r>
              <a:rPr lang="cs-CZ" i="1" dirty="0" err="1"/>
              <a:t>a</a:t>
            </a:r>
            <a:r>
              <a:rPr lang="cs-CZ" i="1" dirty="0" err="1" smtClean="0"/>
              <a:t>ctio</a:t>
            </a:r>
            <a:r>
              <a:rPr lang="cs-CZ" i="1" dirty="0" smtClean="0"/>
              <a:t> </a:t>
            </a:r>
            <a:r>
              <a:rPr lang="cs-CZ" i="1" dirty="0" err="1" smtClean="0"/>
              <a:t>negatoria</a:t>
            </a:r>
            <a:endParaRPr lang="cs-CZ" i="1" dirty="0" smtClean="0"/>
          </a:p>
          <a:p>
            <a:r>
              <a:rPr lang="cs-CZ" i="1" dirty="0" err="1" smtClean="0"/>
              <a:t>Servitutes</a:t>
            </a:r>
            <a:r>
              <a:rPr lang="cs-CZ" i="1" dirty="0" smtClean="0"/>
              <a:t> </a:t>
            </a:r>
            <a:r>
              <a:rPr lang="cs-CZ" dirty="0" smtClean="0"/>
              <a:t>(jsou lukrativní)</a:t>
            </a:r>
          </a:p>
          <a:p>
            <a:pPr lvl="1"/>
            <a:r>
              <a:rPr lang="cs-CZ" i="1" dirty="0" err="1" smtClean="0"/>
              <a:t>Servitutes</a:t>
            </a:r>
            <a:r>
              <a:rPr lang="cs-CZ" i="1" dirty="0" smtClean="0"/>
              <a:t> </a:t>
            </a:r>
            <a:r>
              <a:rPr lang="cs-CZ" i="1" dirty="0" err="1" smtClean="0"/>
              <a:t>praediorum</a:t>
            </a:r>
            <a:endParaRPr lang="cs-CZ" i="1" dirty="0" smtClean="0"/>
          </a:p>
          <a:p>
            <a:pPr lvl="2"/>
            <a:r>
              <a:rPr lang="cs-CZ" i="1" dirty="0" err="1" smtClean="0"/>
              <a:t>Servitutes</a:t>
            </a:r>
            <a:r>
              <a:rPr lang="cs-CZ" i="1" dirty="0" smtClean="0"/>
              <a:t> </a:t>
            </a:r>
            <a:r>
              <a:rPr lang="cs-CZ" i="1" dirty="0" err="1" smtClean="0"/>
              <a:t>praediorum</a:t>
            </a:r>
            <a:r>
              <a:rPr lang="cs-CZ" i="1" dirty="0" smtClean="0"/>
              <a:t> </a:t>
            </a:r>
            <a:r>
              <a:rPr lang="cs-CZ" i="1" dirty="0" err="1" smtClean="0"/>
              <a:t>rusticarum</a:t>
            </a:r>
            <a:endParaRPr lang="cs-CZ" i="1" dirty="0" smtClean="0"/>
          </a:p>
          <a:p>
            <a:pPr lvl="2"/>
            <a:r>
              <a:rPr lang="cs-CZ" i="1" dirty="0" err="1" smtClean="0"/>
              <a:t>Servitutes</a:t>
            </a:r>
            <a:r>
              <a:rPr lang="cs-CZ" i="1" dirty="0" smtClean="0"/>
              <a:t> </a:t>
            </a:r>
            <a:r>
              <a:rPr lang="cs-CZ" i="1" dirty="0" err="1" smtClean="0"/>
              <a:t>praediorum</a:t>
            </a:r>
            <a:r>
              <a:rPr lang="cs-CZ" i="1" dirty="0" smtClean="0"/>
              <a:t> </a:t>
            </a:r>
            <a:r>
              <a:rPr lang="cs-CZ" i="1" dirty="0" err="1" smtClean="0"/>
              <a:t>urbanorum</a:t>
            </a:r>
            <a:endParaRPr lang="cs-CZ" i="1" dirty="0" smtClean="0"/>
          </a:p>
          <a:p>
            <a:pPr lvl="1"/>
            <a:r>
              <a:rPr lang="cs-CZ" i="1" dirty="0" err="1" smtClean="0"/>
              <a:t>Servitutes</a:t>
            </a:r>
            <a:r>
              <a:rPr lang="cs-CZ" i="1" dirty="0" smtClean="0"/>
              <a:t> </a:t>
            </a:r>
            <a:r>
              <a:rPr lang="cs-CZ" i="1" dirty="0" err="1" smtClean="0"/>
              <a:t>personarum</a:t>
            </a:r>
            <a:endParaRPr lang="cs-CZ" i="1" dirty="0" smtClean="0"/>
          </a:p>
          <a:p>
            <a:r>
              <a:rPr lang="cs-CZ" i="1" dirty="0" err="1" smtClean="0"/>
              <a:t>Superficies</a:t>
            </a:r>
            <a:endParaRPr lang="cs-CZ" i="1" dirty="0" smtClean="0"/>
          </a:p>
          <a:p>
            <a:r>
              <a:rPr lang="el-GR" i="1" dirty="0" smtClean="0"/>
              <a:t>’Εμφύτευσις</a:t>
            </a:r>
            <a:endParaRPr lang="cs-CZ" dirty="0" smtClean="0"/>
          </a:p>
          <a:p>
            <a:r>
              <a:rPr lang="cs-CZ" dirty="0" smtClean="0"/>
              <a:t>Zástavní právo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2" y="143220"/>
            <a:ext cx="7606118" cy="782198"/>
          </a:xfrm>
        </p:spPr>
        <p:txBody>
          <a:bodyPr/>
          <a:lstStyle/>
          <a:p>
            <a:r>
              <a:rPr lang="cs-CZ" dirty="0" smtClean="0"/>
              <a:t>Věcná práva k věci cizí – charakteristika pozemkových služebností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873457"/>
            <a:ext cx="8082321" cy="4155743"/>
          </a:xfrm>
        </p:spPr>
        <p:txBody>
          <a:bodyPr/>
          <a:lstStyle/>
          <a:p>
            <a:endParaRPr lang="cs-CZ" i="1" dirty="0" smtClean="0"/>
          </a:p>
          <a:p>
            <a:r>
              <a:rPr lang="cs-CZ" i="1" dirty="0" err="1" smtClean="0"/>
              <a:t>Praedium</a:t>
            </a:r>
            <a:r>
              <a:rPr lang="cs-CZ" i="1" dirty="0" smtClean="0"/>
              <a:t> </a:t>
            </a:r>
            <a:r>
              <a:rPr lang="cs-CZ" i="1" dirty="0" err="1" smtClean="0"/>
              <a:t>dominans</a:t>
            </a:r>
            <a:r>
              <a:rPr lang="cs-CZ" i="1" dirty="0" smtClean="0"/>
              <a:t> x </a:t>
            </a:r>
            <a:r>
              <a:rPr lang="cs-CZ" i="1" dirty="0" err="1" smtClean="0"/>
              <a:t>serviens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err="1" smtClean="0"/>
              <a:t>Nemini</a:t>
            </a:r>
            <a:r>
              <a:rPr lang="cs-CZ" i="1" dirty="0" smtClean="0"/>
              <a:t> res sua </a:t>
            </a:r>
            <a:r>
              <a:rPr lang="cs-CZ" i="1" dirty="0" err="1" smtClean="0"/>
              <a:t>servit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err="1" smtClean="0"/>
              <a:t>Servitus</a:t>
            </a:r>
            <a:r>
              <a:rPr lang="cs-CZ" i="1" dirty="0" smtClean="0"/>
              <a:t> in </a:t>
            </a:r>
            <a:r>
              <a:rPr lang="cs-CZ" i="1" dirty="0" err="1" smtClean="0"/>
              <a:t>faciendo</a:t>
            </a:r>
            <a:r>
              <a:rPr lang="cs-CZ" i="1" dirty="0" smtClean="0"/>
              <a:t> </a:t>
            </a:r>
            <a:r>
              <a:rPr lang="cs-CZ" i="1" dirty="0" err="1" smtClean="0"/>
              <a:t>consistere</a:t>
            </a:r>
            <a:r>
              <a:rPr lang="cs-CZ" i="1" dirty="0" smtClean="0"/>
              <a:t> </a:t>
            </a:r>
            <a:r>
              <a:rPr lang="cs-CZ" i="1" dirty="0" err="1" smtClean="0"/>
              <a:t>nequit</a:t>
            </a:r>
            <a:r>
              <a:rPr lang="cs-CZ" i="1" dirty="0" smtClean="0"/>
              <a:t> </a:t>
            </a:r>
            <a:r>
              <a:rPr lang="cs-CZ" dirty="0" smtClean="0"/>
              <a:t>(ale </a:t>
            </a:r>
            <a:r>
              <a:rPr lang="cs-CZ" i="1" dirty="0" smtClean="0"/>
              <a:t>s. </a:t>
            </a:r>
            <a:r>
              <a:rPr lang="cs-CZ" i="1" dirty="0" err="1" smtClean="0"/>
              <a:t>oneris</a:t>
            </a:r>
            <a:r>
              <a:rPr lang="cs-CZ" i="1" dirty="0" smtClean="0"/>
              <a:t> </a:t>
            </a:r>
            <a:r>
              <a:rPr lang="cs-CZ" i="1" dirty="0" err="1" smtClean="0"/>
              <a:t>ferendi</a:t>
            </a:r>
            <a:r>
              <a:rPr lang="cs-CZ" dirty="0" smtClean="0"/>
              <a:t>)</a:t>
            </a:r>
          </a:p>
          <a:p>
            <a:endParaRPr lang="cs-CZ" i="1" dirty="0" smtClean="0"/>
          </a:p>
          <a:p>
            <a:r>
              <a:rPr lang="cs-CZ" i="1" dirty="0" err="1" smtClean="0"/>
              <a:t>Civiliter</a:t>
            </a:r>
            <a:endParaRPr lang="cs-CZ" i="1" dirty="0" smtClean="0"/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340" y="369278"/>
            <a:ext cx="7057571" cy="325315"/>
          </a:xfrm>
        </p:spPr>
        <p:txBody>
          <a:bodyPr/>
          <a:lstStyle/>
          <a:p>
            <a:r>
              <a:rPr lang="cs-CZ" sz="1600" dirty="0" smtClean="0"/>
              <a:t>Osnova předmětu a úvodní </a:t>
            </a:r>
            <a:r>
              <a:rPr lang="cs-CZ" sz="1600" dirty="0" err="1" smtClean="0"/>
              <a:t>dvojpřednášky</a:t>
            </a:r>
            <a:endParaRPr lang="cs-CZ" sz="1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6607" y="694593"/>
            <a:ext cx="8482988" cy="4448907"/>
          </a:xfrm>
        </p:spPr>
        <p:txBody>
          <a:bodyPr/>
          <a:lstStyle/>
          <a:p>
            <a:r>
              <a:rPr lang="cs-CZ" sz="1400" dirty="0" smtClean="0"/>
              <a:t>Informace o zkoušce</a:t>
            </a:r>
          </a:p>
          <a:p>
            <a:pPr lvl="1"/>
            <a:r>
              <a:rPr lang="cs-CZ" sz="1400" dirty="0" smtClean="0"/>
              <a:t>Termíny ve zkouškovém, s přihlédnutím k výsledkům </a:t>
            </a:r>
            <a:r>
              <a:rPr lang="cs-CZ" sz="1400" dirty="0" err="1" smtClean="0"/>
              <a:t>odpovědníku</a:t>
            </a:r>
            <a:endParaRPr lang="cs-CZ" sz="1400" dirty="0" smtClean="0"/>
          </a:p>
          <a:p>
            <a:pPr lvl="1"/>
            <a:r>
              <a:rPr lang="cs-CZ" sz="1400" dirty="0" smtClean="0"/>
              <a:t>20 </a:t>
            </a:r>
            <a:r>
              <a:rPr lang="cs-CZ" sz="1400" dirty="0" smtClean="0"/>
              <a:t>minut (10 minut + zahrnuto prodloužení času o 100 </a:t>
            </a:r>
            <a:r>
              <a:rPr lang="en-US" sz="1400" dirty="0" smtClean="0"/>
              <a:t>%</a:t>
            </a:r>
            <a:r>
              <a:rPr lang="cs-CZ" sz="1400" dirty="0" smtClean="0"/>
              <a:t>)</a:t>
            </a:r>
            <a:endParaRPr lang="cs-CZ" sz="1400" dirty="0" smtClean="0"/>
          </a:p>
          <a:p>
            <a:pPr lvl="1"/>
            <a:r>
              <a:rPr lang="cs-CZ" sz="1400" dirty="0" smtClean="0"/>
              <a:t>7 </a:t>
            </a:r>
            <a:r>
              <a:rPr lang="cs-CZ" sz="1400" dirty="0" smtClean="0"/>
              <a:t>testových otázek po 1 bodu (1 ze 3 nabízených odpovědí správná) + otevřená otázka za 3 </a:t>
            </a:r>
            <a:r>
              <a:rPr lang="cs-CZ" sz="1400" dirty="0" smtClean="0"/>
              <a:t>body</a:t>
            </a:r>
          </a:p>
          <a:p>
            <a:pPr lvl="1"/>
            <a:r>
              <a:rPr lang="cs-CZ" sz="1400" dirty="0" smtClean="0"/>
              <a:t>požadována </a:t>
            </a:r>
            <a:r>
              <a:rPr lang="cs-CZ" sz="1400" dirty="0" smtClean="0"/>
              <a:t>úspěšnost 60–100 %</a:t>
            </a:r>
            <a:endParaRPr lang="cs-CZ" sz="1400" dirty="0" smtClean="0"/>
          </a:p>
          <a:p>
            <a:r>
              <a:rPr lang="cs-CZ" sz="1400" dirty="0" smtClean="0"/>
              <a:t>Úvodní </a:t>
            </a:r>
            <a:r>
              <a:rPr lang="cs-CZ" sz="1400" dirty="0" err="1" smtClean="0"/>
              <a:t>dvojpřednáška</a:t>
            </a:r>
            <a:endParaRPr lang="cs-CZ" sz="1400" dirty="0" smtClean="0"/>
          </a:p>
          <a:p>
            <a:pPr lvl="1"/>
            <a:r>
              <a:rPr lang="cs-CZ" sz="1400" dirty="0" smtClean="0"/>
              <a:t>Úvodní </a:t>
            </a:r>
            <a:r>
              <a:rPr lang="cs-CZ" sz="1400" dirty="0" smtClean="0"/>
              <a:t>exkurs (není součástí zkoušení)</a:t>
            </a:r>
            <a:endParaRPr lang="cs-CZ" sz="1400" dirty="0" smtClean="0"/>
          </a:p>
          <a:p>
            <a:pPr lvl="2"/>
            <a:r>
              <a:rPr lang="cs-CZ" sz="1400" dirty="0" smtClean="0"/>
              <a:t>Literatura</a:t>
            </a:r>
          </a:p>
          <a:p>
            <a:pPr lvl="2"/>
            <a:r>
              <a:rPr lang="cs-CZ" sz="1400" dirty="0" smtClean="0"/>
              <a:t>Vývoj ŘP, prameny, recepce</a:t>
            </a:r>
          </a:p>
          <a:p>
            <a:pPr lvl="2"/>
            <a:r>
              <a:rPr lang="cs-CZ" sz="1400" dirty="0" smtClean="0"/>
              <a:t>Statusy a rodina</a:t>
            </a:r>
          </a:p>
          <a:p>
            <a:pPr lvl="2"/>
            <a:r>
              <a:rPr lang="cs-CZ" sz="1400" dirty="0" smtClean="0"/>
              <a:t>Právní jednání, civilní proces a žaloby</a:t>
            </a:r>
          </a:p>
          <a:p>
            <a:pPr lvl="1"/>
            <a:r>
              <a:rPr lang="cs-CZ" sz="1400" dirty="0" smtClean="0"/>
              <a:t>Držba</a:t>
            </a:r>
          </a:p>
          <a:p>
            <a:pPr lvl="1"/>
            <a:r>
              <a:rPr lang="cs-CZ" sz="1400" dirty="0" smtClean="0"/>
              <a:t>Vlastnictví</a:t>
            </a:r>
          </a:p>
          <a:p>
            <a:pPr lvl="1"/>
            <a:r>
              <a:rPr lang="cs-CZ" sz="1400" dirty="0" smtClean="0"/>
              <a:t>Věcná práva k věci cizí</a:t>
            </a:r>
          </a:p>
          <a:p>
            <a:r>
              <a:rPr lang="cs-CZ" sz="1400" dirty="0" smtClean="0"/>
              <a:t>Prostřední </a:t>
            </a:r>
            <a:r>
              <a:rPr lang="cs-CZ" sz="1400" dirty="0" err="1" smtClean="0"/>
              <a:t>dvojpřednáška</a:t>
            </a:r>
            <a:r>
              <a:rPr lang="cs-CZ" sz="1400" dirty="0" smtClean="0"/>
              <a:t> – právo obligační </a:t>
            </a:r>
            <a:r>
              <a:rPr lang="cs-CZ" sz="1400" dirty="0" smtClean="0"/>
              <a:t>(úvod a kontrakty)</a:t>
            </a:r>
            <a:endParaRPr lang="cs-CZ" sz="1400" dirty="0" smtClean="0"/>
          </a:p>
          <a:p>
            <a:r>
              <a:rPr lang="cs-CZ" sz="1400" dirty="0" smtClean="0"/>
              <a:t>Závěrečná </a:t>
            </a:r>
            <a:r>
              <a:rPr lang="cs-CZ" sz="1400" dirty="0" err="1" smtClean="0"/>
              <a:t>dvojpřednáška</a:t>
            </a:r>
            <a:r>
              <a:rPr lang="cs-CZ" sz="1400" dirty="0" smtClean="0"/>
              <a:t> </a:t>
            </a:r>
            <a:r>
              <a:rPr lang="cs-CZ" sz="1400" dirty="0" smtClean="0"/>
              <a:t>– právo obligační </a:t>
            </a:r>
            <a:r>
              <a:rPr lang="cs-CZ" sz="1400" dirty="0" smtClean="0"/>
              <a:t>(delikty) a </a:t>
            </a:r>
            <a:r>
              <a:rPr lang="cs-CZ" sz="1400" dirty="0" smtClean="0"/>
              <a:t>právo </a:t>
            </a:r>
            <a:r>
              <a:rPr lang="cs-CZ" sz="1400" dirty="0" smtClean="0"/>
              <a:t>dědické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09232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3" y="266132"/>
            <a:ext cx="7054028" cy="615217"/>
          </a:xfrm>
        </p:spPr>
        <p:txBody>
          <a:bodyPr/>
          <a:lstStyle/>
          <a:p>
            <a:r>
              <a:rPr lang="cs-CZ" dirty="0" smtClean="0"/>
              <a:t>Věcná práva k věci cizí – venkovské pozemkové služebnosti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873457"/>
            <a:ext cx="8082321" cy="4155743"/>
          </a:xfrm>
        </p:spPr>
        <p:txBody>
          <a:bodyPr/>
          <a:lstStyle/>
          <a:p>
            <a:r>
              <a:rPr lang="cs-CZ" sz="2000" i="1" dirty="0" err="1" smtClean="0"/>
              <a:t>Iter</a:t>
            </a:r>
            <a:r>
              <a:rPr lang="cs-CZ" sz="2000" i="1" dirty="0" smtClean="0"/>
              <a:t> – </a:t>
            </a:r>
            <a:r>
              <a:rPr lang="cs-CZ" sz="2000" i="1" dirty="0" err="1" smtClean="0"/>
              <a:t>actus</a:t>
            </a:r>
            <a:r>
              <a:rPr lang="cs-CZ" sz="2000" i="1" dirty="0" smtClean="0"/>
              <a:t> – via</a:t>
            </a:r>
          </a:p>
          <a:p>
            <a:endParaRPr lang="cs-CZ" sz="2000" i="1" dirty="0" smtClean="0"/>
          </a:p>
          <a:p>
            <a:r>
              <a:rPr lang="cs-CZ" sz="2000" i="1" dirty="0" err="1" smtClean="0"/>
              <a:t>Navigandi</a:t>
            </a:r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sz="2000" i="1" dirty="0" err="1" smtClean="0"/>
              <a:t>Aquae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ductus</a:t>
            </a:r>
            <a:r>
              <a:rPr lang="cs-CZ" sz="2000" i="1" dirty="0" smtClean="0"/>
              <a:t> / </a:t>
            </a:r>
            <a:r>
              <a:rPr lang="cs-CZ" sz="2000" i="1" dirty="0" err="1" smtClean="0"/>
              <a:t>haustus</a:t>
            </a:r>
            <a:r>
              <a:rPr lang="cs-CZ" sz="2000" i="1" dirty="0" smtClean="0"/>
              <a:t> / </a:t>
            </a:r>
            <a:r>
              <a:rPr lang="cs-CZ" sz="2000" i="1" dirty="0" err="1" smtClean="0"/>
              <a:t>immitendae</a:t>
            </a:r>
            <a:r>
              <a:rPr lang="cs-CZ" sz="2000" i="1" dirty="0" smtClean="0"/>
              <a:t> / </a:t>
            </a:r>
            <a:r>
              <a:rPr lang="cs-CZ" sz="2000" i="1" dirty="0" err="1" smtClean="0"/>
              <a:t>recipiendae</a:t>
            </a:r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sz="2000" i="1" dirty="0" err="1" smtClean="0"/>
              <a:t>Pecoris</a:t>
            </a:r>
            <a:r>
              <a:rPr lang="cs-CZ" sz="2000" i="1" dirty="0" smtClean="0"/>
              <a:t> as </a:t>
            </a:r>
            <a:r>
              <a:rPr lang="cs-CZ" sz="2000" i="1" dirty="0" err="1" smtClean="0"/>
              <a:t>aquam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appellandi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pascendi</a:t>
            </a:r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sz="2000" i="1" dirty="0" err="1" smtClean="0"/>
              <a:t>Silvae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caeduae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harenae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fodiendae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cretae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eximendae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lapidis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eximendi</a:t>
            </a:r>
            <a:endParaRPr lang="cs-CZ" sz="2000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3" y="266131"/>
            <a:ext cx="7054028" cy="582167"/>
          </a:xfrm>
        </p:spPr>
        <p:txBody>
          <a:bodyPr/>
          <a:lstStyle/>
          <a:p>
            <a:r>
              <a:rPr lang="cs-CZ" dirty="0" smtClean="0"/>
              <a:t>Věcná práva k věci cizí – městské pozemkové služebnosti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873457"/>
            <a:ext cx="8082321" cy="4155743"/>
          </a:xfrm>
        </p:spPr>
        <p:txBody>
          <a:bodyPr/>
          <a:lstStyle/>
          <a:p>
            <a:endParaRPr lang="cs-CZ" sz="2000" i="1" dirty="0" smtClean="0"/>
          </a:p>
          <a:p>
            <a:r>
              <a:rPr lang="cs-CZ" sz="2000" i="1" dirty="0" err="1" smtClean="0"/>
              <a:t>Altius</a:t>
            </a:r>
            <a:r>
              <a:rPr lang="cs-CZ" sz="2000" i="1" dirty="0" smtClean="0"/>
              <a:t> non </a:t>
            </a:r>
            <a:r>
              <a:rPr lang="cs-CZ" sz="2000" i="1" dirty="0" err="1" smtClean="0"/>
              <a:t>tollendi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luminis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immitendi</a:t>
            </a:r>
            <a:r>
              <a:rPr lang="cs-CZ" sz="2000" i="1" dirty="0" smtClean="0"/>
              <a:t>, ne </a:t>
            </a:r>
            <a:r>
              <a:rPr lang="cs-CZ" sz="2000" i="1" dirty="0" err="1" smtClean="0"/>
              <a:t>luminibus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officiatur</a:t>
            </a:r>
            <a:r>
              <a:rPr lang="cs-CZ" sz="2000" i="1" dirty="0" smtClean="0"/>
              <a:t>, ne </a:t>
            </a:r>
            <a:r>
              <a:rPr lang="cs-CZ" sz="2000" i="1" dirty="0" err="1" smtClean="0"/>
              <a:t>prospectui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officiatur</a:t>
            </a:r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sz="2000" i="1" dirty="0" err="1" smtClean="0"/>
              <a:t>Oneris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ferendi</a:t>
            </a:r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sz="2000" i="1" dirty="0" err="1" smtClean="0"/>
              <a:t>Proicendi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protegendi</a:t>
            </a:r>
            <a:endParaRPr lang="cs-CZ" sz="2000" i="1" dirty="0" smtClean="0"/>
          </a:p>
          <a:p>
            <a:endParaRPr lang="cs-CZ" sz="2000" i="1" dirty="0" smtClean="0"/>
          </a:p>
          <a:p>
            <a:r>
              <a:rPr lang="cs-CZ" sz="2000" i="1" dirty="0" err="1" smtClean="0"/>
              <a:t>Cloacae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immitendae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cuniculi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balneari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habendi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stillicendi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fluminis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luminis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fumi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immitendi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tigni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immitendi</a:t>
            </a:r>
            <a:endParaRPr lang="cs-CZ" sz="2000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3" y="266132"/>
            <a:ext cx="7054028" cy="477671"/>
          </a:xfrm>
        </p:spPr>
        <p:txBody>
          <a:bodyPr/>
          <a:lstStyle/>
          <a:p>
            <a:r>
              <a:rPr lang="cs-CZ" dirty="0" smtClean="0"/>
              <a:t>Věcná práva k věci cizí – osobní služebnosti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873457"/>
            <a:ext cx="8082321" cy="4155743"/>
          </a:xfrm>
        </p:spPr>
        <p:txBody>
          <a:bodyPr/>
          <a:lstStyle/>
          <a:p>
            <a:r>
              <a:rPr lang="cs-CZ" i="1" dirty="0" smtClean="0"/>
              <a:t>Usus</a:t>
            </a:r>
          </a:p>
          <a:p>
            <a:r>
              <a:rPr lang="cs-CZ" i="1" dirty="0" err="1" smtClean="0"/>
              <a:t>Ususfructus</a:t>
            </a:r>
            <a:endParaRPr lang="cs-CZ" i="1" dirty="0" smtClean="0"/>
          </a:p>
          <a:p>
            <a:pPr lvl="1"/>
            <a:r>
              <a:rPr lang="cs-CZ" dirty="0" err="1" smtClean="0"/>
              <a:t>Detentor</a:t>
            </a:r>
            <a:r>
              <a:rPr lang="cs-CZ" dirty="0" smtClean="0"/>
              <a:t>, nesmí změnit hospodářské určení věci, </a:t>
            </a:r>
            <a:r>
              <a:rPr lang="cs-CZ" i="1" dirty="0" err="1" smtClean="0"/>
              <a:t>diligentissimus</a:t>
            </a:r>
            <a:r>
              <a:rPr lang="cs-CZ" i="1" dirty="0" smtClean="0"/>
              <a:t> pater </a:t>
            </a:r>
            <a:r>
              <a:rPr lang="cs-CZ" i="1" dirty="0" err="1" smtClean="0"/>
              <a:t>familias</a:t>
            </a:r>
            <a:endParaRPr lang="cs-CZ" i="1" dirty="0" smtClean="0"/>
          </a:p>
          <a:p>
            <a:r>
              <a:rPr lang="cs-CZ" i="1" dirty="0" err="1" smtClean="0"/>
              <a:t>Habitatio</a:t>
            </a:r>
            <a:endParaRPr lang="cs-CZ" i="1" dirty="0" smtClean="0"/>
          </a:p>
          <a:p>
            <a:pPr lvl="1"/>
            <a:r>
              <a:rPr lang="cs-CZ" dirty="0" smtClean="0"/>
              <a:t>Lze poskytovat i úplatně dalším osobám</a:t>
            </a:r>
          </a:p>
          <a:p>
            <a:r>
              <a:rPr lang="cs-CZ" i="1" dirty="0" err="1" smtClean="0"/>
              <a:t>Operae</a:t>
            </a:r>
            <a:endParaRPr lang="cs-CZ" i="1" dirty="0" smtClean="0"/>
          </a:p>
          <a:p>
            <a:pPr lvl="1"/>
            <a:r>
              <a:rPr lang="cs-CZ" dirty="0" smtClean="0"/>
              <a:t>Přechází na dědice oprávněného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3" y="266132"/>
            <a:ext cx="7054028" cy="477671"/>
          </a:xfrm>
        </p:spPr>
        <p:txBody>
          <a:bodyPr/>
          <a:lstStyle/>
          <a:p>
            <a:r>
              <a:rPr lang="cs-CZ" dirty="0" smtClean="0"/>
              <a:t>Věcná práva k věci cizí – </a:t>
            </a:r>
            <a:r>
              <a:rPr lang="cs-CZ" i="1" dirty="0" err="1" smtClean="0"/>
              <a:t>Superficies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873457"/>
            <a:ext cx="8082321" cy="4155743"/>
          </a:xfrm>
        </p:spPr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Vlastníkem pozemku stát, stavitel plné dispozice s budovou</a:t>
            </a:r>
          </a:p>
          <a:p>
            <a:endParaRPr lang="cs-CZ" sz="2000" i="1" dirty="0" smtClean="0"/>
          </a:p>
          <a:p>
            <a:r>
              <a:rPr lang="cs-CZ" sz="2000" i="1" dirty="0" err="1" smtClean="0"/>
              <a:t>Solarium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pensio</a:t>
            </a:r>
            <a:endParaRPr lang="cs-CZ" sz="2000" i="1" dirty="0" smtClean="0"/>
          </a:p>
          <a:p>
            <a:endParaRPr lang="cs-CZ" sz="2000" dirty="0" smtClean="0"/>
          </a:p>
          <a:p>
            <a:r>
              <a:rPr lang="cs-CZ" sz="2000" dirty="0" smtClean="0"/>
              <a:t>Dědičné a zcizitelné</a:t>
            </a:r>
          </a:p>
          <a:p>
            <a:pPr>
              <a:buNone/>
            </a:pPr>
            <a:endParaRPr lang="cs-CZ" sz="2000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3" y="266132"/>
            <a:ext cx="7054028" cy="477671"/>
          </a:xfrm>
        </p:spPr>
        <p:txBody>
          <a:bodyPr/>
          <a:lstStyle/>
          <a:p>
            <a:r>
              <a:rPr lang="cs-CZ" dirty="0" smtClean="0"/>
              <a:t>Věcná práva k věci cizí – </a:t>
            </a:r>
            <a:r>
              <a:rPr lang="el-GR" i="1" dirty="0" smtClean="0">
                <a:solidFill>
                  <a:srgbClr val="80379B"/>
                </a:solidFill>
              </a:rPr>
              <a:t>’Εμφύτευσις</a:t>
            </a:r>
            <a:r>
              <a:rPr lang="cs-CZ" dirty="0" smtClean="0"/>
              <a:t> 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71181"/>
            <a:ext cx="8082321" cy="4258019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cs-CZ" dirty="0" smtClean="0"/>
              <a:t>Braní užitku z cizí věci stejným způsobem jako vlastník</a:t>
            </a:r>
          </a:p>
          <a:p>
            <a:pPr>
              <a:spcBef>
                <a:spcPts val="300"/>
              </a:spcBef>
            </a:pPr>
            <a:r>
              <a:rPr lang="cs-CZ" i="1" dirty="0" err="1" smtClean="0"/>
              <a:t>Ius</a:t>
            </a:r>
            <a:r>
              <a:rPr lang="cs-CZ" i="1" dirty="0" smtClean="0"/>
              <a:t> in </a:t>
            </a:r>
            <a:r>
              <a:rPr lang="cs-CZ" i="1" dirty="0" err="1" smtClean="0"/>
              <a:t>agro</a:t>
            </a:r>
            <a:r>
              <a:rPr lang="cs-CZ" i="1" dirty="0" smtClean="0"/>
              <a:t> </a:t>
            </a:r>
            <a:r>
              <a:rPr lang="cs-CZ" i="1" dirty="0" err="1" smtClean="0"/>
              <a:t>vectigali</a:t>
            </a:r>
            <a:r>
              <a:rPr lang="cs-CZ" i="1" dirty="0" smtClean="0"/>
              <a:t>, </a:t>
            </a:r>
            <a:r>
              <a:rPr lang="cs-CZ" i="1" dirty="0" err="1" smtClean="0"/>
              <a:t>ius</a:t>
            </a:r>
            <a:r>
              <a:rPr lang="cs-CZ" i="1" dirty="0" smtClean="0"/>
              <a:t> perpetuum, </a:t>
            </a:r>
            <a:r>
              <a:rPr lang="cs-CZ" i="1" dirty="0" err="1" smtClean="0"/>
              <a:t>Ius</a:t>
            </a:r>
            <a:r>
              <a:rPr lang="cs-CZ" i="1" dirty="0" smtClean="0"/>
              <a:t> </a:t>
            </a:r>
            <a:r>
              <a:rPr lang="cs-CZ" i="1" dirty="0" err="1" smtClean="0"/>
              <a:t>emphyteuticarum</a:t>
            </a:r>
            <a:r>
              <a:rPr lang="cs-CZ" i="1" dirty="0" smtClean="0"/>
              <a:t>, </a:t>
            </a:r>
            <a:r>
              <a:rPr lang="el-GR" i="1" dirty="0" smtClean="0"/>
              <a:t>’Εμφύτευσις</a:t>
            </a:r>
            <a:endParaRPr lang="cs-CZ" i="1" dirty="0" smtClean="0"/>
          </a:p>
          <a:p>
            <a:pPr>
              <a:spcBef>
                <a:spcPts val="300"/>
              </a:spcBef>
            </a:pPr>
            <a:r>
              <a:rPr lang="cs-CZ" dirty="0" smtClean="0"/>
              <a:t>5, pak 100 let, pak neomezeně dědičné a zcizitelné</a:t>
            </a:r>
          </a:p>
          <a:p>
            <a:pPr>
              <a:spcBef>
                <a:spcPts val="300"/>
              </a:spcBef>
            </a:pPr>
            <a:r>
              <a:rPr lang="cs-CZ" i="1" dirty="0" err="1" smtClean="0"/>
              <a:t>vectigal</a:t>
            </a:r>
            <a:r>
              <a:rPr lang="cs-CZ" i="1" dirty="0" smtClean="0"/>
              <a:t>, </a:t>
            </a:r>
            <a:r>
              <a:rPr lang="cs-CZ" i="1" dirty="0" err="1" smtClean="0"/>
              <a:t>canon</a:t>
            </a:r>
            <a:endParaRPr lang="cs-CZ" dirty="0" smtClean="0"/>
          </a:p>
          <a:p>
            <a:pPr>
              <a:spcBef>
                <a:spcPts val="300"/>
              </a:spcBef>
            </a:pPr>
            <a:r>
              <a:rPr lang="cs-CZ" dirty="0" smtClean="0"/>
              <a:t>možno pozemek zlepšit</a:t>
            </a:r>
          </a:p>
          <a:p>
            <a:pPr>
              <a:spcBef>
                <a:spcPts val="300"/>
              </a:spcBef>
            </a:pPr>
            <a:r>
              <a:rPr lang="cs-CZ" i="1" dirty="0" smtClean="0"/>
              <a:t>Nuda </a:t>
            </a:r>
            <a:r>
              <a:rPr lang="cs-CZ" i="1" dirty="0" err="1" smtClean="0"/>
              <a:t>proprietas</a:t>
            </a:r>
            <a:r>
              <a:rPr lang="cs-CZ" i="1" dirty="0" smtClean="0"/>
              <a:t> </a:t>
            </a:r>
            <a:r>
              <a:rPr lang="cs-CZ" dirty="0" smtClean="0"/>
              <a:t>vlastníků (</a:t>
            </a:r>
            <a:r>
              <a:rPr lang="cs-CZ" i="1" dirty="0" smtClean="0"/>
              <a:t>dominium </a:t>
            </a:r>
            <a:r>
              <a:rPr lang="cs-CZ" i="1" dirty="0" err="1" smtClean="0"/>
              <a:t>directum</a:t>
            </a:r>
            <a:r>
              <a:rPr lang="cs-CZ" i="1" dirty="0" smtClean="0"/>
              <a:t> x </a:t>
            </a:r>
            <a:r>
              <a:rPr lang="cs-CZ" i="1" dirty="0" err="1" smtClean="0"/>
              <a:t>utile</a:t>
            </a:r>
            <a:r>
              <a:rPr lang="cs-CZ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cs-CZ" dirty="0" smtClean="0"/>
              <a:t>Vlastník má předkupní právo (</a:t>
            </a:r>
            <a:r>
              <a:rPr lang="cs-CZ" i="1" dirty="0" err="1" smtClean="0"/>
              <a:t>ius</a:t>
            </a:r>
            <a:r>
              <a:rPr lang="cs-CZ" i="1" dirty="0" smtClean="0"/>
              <a:t> </a:t>
            </a:r>
            <a:r>
              <a:rPr lang="cs-CZ" i="1" dirty="0" err="1" smtClean="0"/>
              <a:t>protimiseos</a:t>
            </a:r>
            <a:r>
              <a:rPr lang="cs-CZ" dirty="0" smtClean="0"/>
              <a:t>), neuplatní-li tak </a:t>
            </a:r>
            <a:r>
              <a:rPr lang="cs-CZ" i="1" dirty="0" smtClean="0"/>
              <a:t>laudemium</a:t>
            </a:r>
            <a:r>
              <a:rPr lang="cs-CZ" dirty="0" smtClean="0"/>
              <a:t> 2 % kupní ceny</a:t>
            </a:r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sz="2000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7883" y="266132"/>
            <a:ext cx="7054028" cy="477671"/>
          </a:xfrm>
        </p:spPr>
        <p:txBody>
          <a:bodyPr/>
          <a:lstStyle/>
          <a:p>
            <a:r>
              <a:rPr lang="cs-CZ" dirty="0" smtClean="0"/>
              <a:t>Věcná práva k věci cizí – zástavní právo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05081"/>
            <a:ext cx="8082321" cy="4324120"/>
          </a:xfrm>
        </p:spPr>
        <p:txBody>
          <a:bodyPr/>
          <a:lstStyle/>
          <a:p>
            <a:pPr lvl="1"/>
            <a:r>
              <a:rPr lang="cs-CZ" dirty="0" smtClean="0"/>
              <a:t>Propadná x prodejná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el-GR" i="1" dirty="0" smtClean="0"/>
              <a:t>Ὑπερο</a:t>
            </a:r>
            <a:r>
              <a:rPr lang="cs-CZ" i="1" dirty="0" smtClean="0"/>
              <a:t>x</a:t>
            </a:r>
            <a:r>
              <a:rPr lang="el-GR" i="1" dirty="0" smtClean="0"/>
              <a:t>ή</a:t>
            </a:r>
            <a:endParaRPr lang="cs-CZ" i="1" dirty="0" smtClean="0"/>
          </a:p>
          <a:p>
            <a:r>
              <a:rPr lang="cs-CZ" i="1" dirty="0" err="1" smtClean="0"/>
              <a:t>Fiducia</a:t>
            </a:r>
            <a:endParaRPr lang="cs-CZ" i="1" dirty="0" smtClean="0"/>
          </a:p>
          <a:p>
            <a:pPr lvl="1"/>
            <a:r>
              <a:rPr lang="cs-CZ" i="1" dirty="0" smtClean="0"/>
              <a:t>A. </a:t>
            </a:r>
            <a:r>
              <a:rPr lang="cs-CZ" i="1" dirty="0" err="1" smtClean="0"/>
              <a:t>fiduciae</a:t>
            </a:r>
            <a:endParaRPr lang="cs-CZ" i="1" dirty="0" smtClean="0"/>
          </a:p>
          <a:p>
            <a:r>
              <a:rPr lang="cs-CZ" i="1" dirty="0" err="1" smtClean="0"/>
              <a:t>Pignus</a:t>
            </a:r>
            <a:endParaRPr lang="cs-CZ" i="1" dirty="0" smtClean="0"/>
          </a:p>
          <a:p>
            <a:pPr lvl="1"/>
            <a:r>
              <a:rPr lang="cs-CZ" dirty="0" smtClean="0"/>
              <a:t>Reálný kontrakt, </a:t>
            </a:r>
            <a:r>
              <a:rPr lang="cs-CZ" i="1" dirty="0" smtClean="0"/>
              <a:t>a. </a:t>
            </a:r>
            <a:r>
              <a:rPr lang="cs-CZ" i="1" dirty="0" err="1" smtClean="0"/>
              <a:t>pigneraticia</a:t>
            </a:r>
            <a:r>
              <a:rPr lang="cs-CZ" i="1" dirty="0" smtClean="0"/>
              <a:t> in </a:t>
            </a:r>
            <a:r>
              <a:rPr lang="cs-CZ" i="1" dirty="0" err="1" smtClean="0"/>
              <a:t>rem</a:t>
            </a:r>
            <a:endParaRPr lang="cs-CZ" i="1" dirty="0" smtClean="0"/>
          </a:p>
          <a:p>
            <a:r>
              <a:rPr lang="el-GR" i="1" dirty="0" smtClean="0"/>
              <a:t>Ὑποθήκη</a:t>
            </a:r>
            <a:endParaRPr lang="cs-CZ" i="1" dirty="0" smtClean="0"/>
          </a:p>
          <a:p>
            <a:pPr lvl="1"/>
            <a:r>
              <a:rPr lang="cs-CZ" i="1" dirty="0" err="1" smtClean="0"/>
              <a:t>Interdictum</a:t>
            </a:r>
            <a:r>
              <a:rPr lang="cs-CZ" i="1" dirty="0" smtClean="0"/>
              <a:t>  </a:t>
            </a:r>
            <a:r>
              <a:rPr lang="cs-CZ" i="1" dirty="0" err="1" smtClean="0"/>
              <a:t>Salvianum</a:t>
            </a:r>
            <a:r>
              <a:rPr lang="cs-CZ" i="1" dirty="0" smtClean="0"/>
              <a:t> </a:t>
            </a:r>
            <a:r>
              <a:rPr lang="cs-CZ" dirty="0" smtClean="0"/>
              <a:t>– zadržení inventáře (</a:t>
            </a:r>
            <a:r>
              <a:rPr lang="cs-CZ" i="1" dirty="0" err="1" smtClean="0"/>
              <a:t>invecta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illata</a:t>
            </a:r>
            <a:r>
              <a:rPr lang="cs-CZ" dirty="0" smtClean="0"/>
              <a:t>) při nezaplaceném pachtovném</a:t>
            </a:r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sz="2000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8618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Máte nějaké dotazy?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endParaRPr lang="cs-CZ" dirty="0" smtClean="0"/>
          </a:p>
          <a:p>
            <a:pPr algn="r"/>
            <a:r>
              <a:rPr lang="cs-CZ" dirty="0" smtClean="0"/>
              <a:t>… pokud již ne, děkuji za pozornost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2436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5"/>
            <a:ext cx="8086635" cy="757091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2357610"/>
            <a:ext cx="8082321" cy="2513327"/>
          </a:xfrm>
        </p:spPr>
        <p:txBody>
          <a:bodyPr/>
          <a:lstStyle/>
          <a:p>
            <a:pPr algn="just"/>
            <a:r>
              <a:rPr lang="cs-CZ" dirty="0" smtClean="0"/>
              <a:t>Římské právo pro bakaláře, </a:t>
            </a:r>
            <a:r>
              <a:rPr lang="cs-CZ" dirty="0" err="1" smtClean="0"/>
              <a:t>Kincl</a:t>
            </a:r>
            <a:r>
              <a:rPr lang="cs-CZ" dirty="0" smtClean="0"/>
              <a:t>-</a:t>
            </a:r>
            <a:r>
              <a:rPr lang="cs-CZ" dirty="0" err="1" smtClean="0"/>
              <a:t>Urfus</a:t>
            </a:r>
            <a:r>
              <a:rPr lang="cs-CZ" dirty="0" smtClean="0"/>
              <a:t>-</a:t>
            </a:r>
            <a:r>
              <a:rPr lang="cs-CZ" dirty="0" err="1" smtClean="0"/>
              <a:t>Skřejpek</a:t>
            </a:r>
            <a:r>
              <a:rPr lang="cs-CZ" dirty="0" smtClean="0"/>
              <a:t>, blíže viz </a:t>
            </a:r>
            <a:r>
              <a:rPr lang="cs-CZ" dirty="0" smtClean="0"/>
              <a:t>IS</a:t>
            </a:r>
            <a:r>
              <a:rPr lang="cs-CZ" dirty="0" smtClean="0"/>
              <a:t>, jinak téměř libovolná, např. </a:t>
            </a:r>
            <a:r>
              <a:rPr lang="cs-CZ" dirty="0" err="1" smtClean="0"/>
              <a:t>Cvetler</a:t>
            </a:r>
            <a:r>
              <a:rPr lang="cs-CZ" dirty="0" smtClean="0"/>
              <a:t>, Hrdina, </a:t>
            </a:r>
            <a:r>
              <a:rPr lang="cs-CZ" dirty="0" err="1" smtClean="0"/>
              <a:t>Skřejpek</a:t>
            </a:r>
            <a:r>
              <a:rPr lang="cs-CZ" dirty="0" smtClean="0"/>
              <a:t>, </a:t>
            </a:r>
            <a:r>
              <a:rPr lang="cs-CZ" dirty="0" err="1" smtClean="0"/>
              <a:t>Kaser</a:t>
            </a:r>
            <a:r>
              <a:rPr lang="cs-CZ" dirty="0" smtClean="0"/>
              <a:t>, </a:t>
            </a:r>
            <a:r>
              <a:rPr lang="cs-CZ" dirty="0" err="1" smtClean="0"/>
              <a:t>Brutti</a:t>
            </a:r>
            <a:r>
              <a:rPr lang="cs-CZ" dirty="0" smtClean="0"/>
              <a:t>, </a:t>
            </a:r>
            <a:r>
              <a:rPr lang="cs-CZ" dirty="0" err="1" smtClean="0"/>
              <a:t>Guarino</a:t>
            </a:r>
            <a:r>
              <a:rPr lang="cs-CZ" dirty="0" smtClean="0"/>
              <a:t>, O. F. Robinson, </a:t>
            </a:r>
            <a:r>
              <a:rPr lang="cs-CZ" dirty="0" err="1" smtClean="0"/>
              <a:t>Longchamps</a:t>
            </a:r>
            <a:r>
              <a:rPr lang="cs-CZ" dirty="0" smtClean="0"/>
              <a:t> de </a:t>
            </a:r>
            <a:r>
              <a:rPr lang="cs-CZ" dirty="0" err="1" smtClean="0"/>
              <a:t>Bérier</a:t>
            </a:r>
            <a:r>
              <a:rPr lang="cs-CZ" dirty="0" smtClean="0"/>
              <a:t>, </a:t>
            </a:r>
            <a:r>
              <a:rPr lang="cs-CZ" dirty="0" err="1" smtClean="0"/>
              <a:t>Dajczak</a:t>
            </a:r>
            <a:r>
              <a:rPr lang="cs-CZ" dirty="0" smtClean="0"/>
              <a:t>, Zimmermann</a:t>
            </a:r>
            <a:r>
              <a:rPr lang="cs-CZ" dirty="0" smtClean="0"/>
              <a:t>,...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7754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9311" y="231355"/>
            <a:ext cx="7086914" cy="506776"/>
          </a:xfrm>
        </p:spPr>
        <p:txBody>
          <a:bodyPr/>
          <a:lstStyle/>
          <a:p>
            <a:r>
              <a:rPr lang="cs-CZ" dirty="0" smtClean="0"/>
              <a:t>Vývoj ŘP, prameny, recepce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8304" y="782198"/>
            <a:ext cx="8703325" cy="4088739"/>
          </a:xfrm>
        </p:spPr>
        <p:txBody>
          <a:bodyPr/>
          <a:lstStyle/>
          <a:p>
            <a:r>
              <a:rPr lang="cs-CZ" dirty="0" smtClean="0"/>
              <a:t>753 př. n. l.–476, 486, 1453, 1900, 1946, současnost?</a:t>
            </a:r>
          </a:p>
          <a:p>
            <a:r>
              <a:rPr lang="cs-CZ" dirty="0" smtClean="0"/>
              <a:t>Antický Řím, Itálie, středomoří, církev, kontinentální Evropa, Anglie, Německo, Japonsko, USA, RSA,...</a:t>
            </a:r>
          </a:p>
          <a:p>
            <a:r>
              <a:rPr lang="cs-CZ" dirty="0" smtClean="0"/>
              <a:t>Království, republika, principát, </a:t>
            </a:r>
            <a:r>
              <a:rPr lang="cs-CZ" dirty="0" err="1" smtClean="0"/>
              <a:t>dominát</a:t>
            </a:r>
            <a:endParaRPr lang="cs-CZ" dirty="0" smtClean="0"/>
          </a:p>
          <a:p>
            <a:r>
              <a:rPr lang="cs-CZ" dirty="0" smtClean="0"/>
              <a:t>Zákon XII desek, právo civilní a </a:t>
            </a:r>
            <a:r>
              <a:rPr lang="cs-CZ" dirty="0" err="1" smtClean="0"/>
              <a:t>praetorské</a:t>
            </a:r>
            <a:r>
              <a:rPr lang="cs-CZ" dirty="0" smtClean="0"/>
              <a:t>, </a:t>
            </a:r>
            <a:r>
              <a:rPr lang="cs-CZ" dirty="0" err="1" smtClean="0"/>
              <a:t>Gaius</a:t>
            </a:r>
            <a:r>
              <a:rPr lang="cs-CZ" dirty="0" smtClean="0"/>
              <a:t>, kasuistika</a:t>
            </a:r>
          </a:p>
          <a:p>
            <a:r>
              <a:rPr lang="cs-CZ" dirty="0" err="1" smtClean="0"/>
              <a:t>Iustinianus</a:t>
            </a:r>
            <a:r>
              <a:rPr lang="cs-CZ" dirty="0" smtClean="0"/>
              <a:t>: CIC</a:t>
            </a:r>
          </a:p>
          <a:p>
            <a:pPr lvl="1"/>
            <a:r>
              <a:rPr lang="cs-CZ" dirty="0" err="1" smtClean="0"/>
              <a:t>Digesta</a:t>
            </a:r>
            <a:endParaRPr lang="cs-CZ" dirty="0" smtClean="0"/>
          </a:p>
          <a:p>
            <a:pPr lvl="1"/>
            <a:r>
              <a:rPr lang="cs-CZ" dirty="0" err="1" smtClean="0"/>
              <a:t>Institutiones</a:t>
            </a:r>
            <a:endParaRPr lang="cs-CZ" dirty="0" smtClean="0"/>
          </a:p>
          <a:p>
            <a:pPr lvl="1"/>
            <a:r>
              <a:rPr lang="cs-CZ" dirty="0" err="1" smtClean="0"/>
              <a:t>Codex</a:t>
            </a:r>
            <a:endParaRPr lang="cs-CZ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06985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Statusy a rodina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Status </a:t>
            </a:r>
            <a:r>
              <a:rPr lang="cs-CZ" i="1" dirty="0" err="1" smtClean="0"/>
              <a:t>libertatis</a:t>
            </a:r>
            <a:r>
              <a:rPr lang="cs-CZ" i="1" dirty="0" smtClean="0"/>
              <a:t>, </a:t>
            </a:r>
            <a:r>
              <a:rPr lang="cs-CZ" i="1" dirty="0" err="1" smtClean="0"/>
              <a:t>civitatis</a:t>
            </a:r>
            <a:r>
              <a:rPr lang="cs-CZ" i="1" dirty="0" smtClean="0"/>
              <a:t>, </a:t>
            </a:r>
            <a:r>
              <a:rPr lang="cs-CZ" i="1" dirty="0" err="1" smtClean="0"/>
              <a:t>familiae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Pater </a:t>
            </a:r>
            <a:r>
              <a:rPr lang="cs-CZ" i="1" dirty="0" err="1" smtClean="0"/>
              <a:t>familias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err="1" smtClean="0"/>
              <a:t>Agnátské</a:t>
            </a:r>
            <a:r>
              <a:rPr lang="cs-CZ" dirty="0" smtClean="0"/>
              <a:t> a </a:t>
            </a:r>
            <a:r>
              <a:rPr lang="cs-CZ" dirty="0" err="1" smtClean="0"/>
              <a:t>kognátské</a:t>
            </a:r>
            <a:r>
              <a:rPr lang="cs-CZ" dirty="0" smtClean="0"/>
              <a:t> příbuzenství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jednání, civilní proces, žaloby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Věk, fyzická a psychická způsobilost, dobrá pověst,...</a:t>
            </a:r>
          </a:p>
          <a:p>
            <a:r>
              <a:rPr lang="cs-CZ" i="1" dirty="0" smtClean="0"/>
              <a:t>Tutor, </a:t>
            </a:r>
            <a:r>
              <a:rPr lang="cs-CZ" i="1" dirty="0" err="1" smtClean="0"/>
              <a:t>curator</a:t>
            </a:r>
            <a:endParaRPr lang="cs-CZ" i="1" dirty="0" smtClean="0"/>
          </a:p>
          <a:p>
            <a:r>
              <a:rPr lang="cs-CZ" dirty="0" err="1" smtClean="0"/>
              <a:t>Legisakční</a:t>
            </a:r>
            <a:r>
              <a:rPr lang="cs-CZ" dirty="0" smtClean="0"/>
              <a:t> a formulový proces</a:t>
            </a:r>
          </a:p>
          <a:p>
            <a:r>
              <a:rPr lang="cs-CZ" i="1" dirty="0" err="1" smtClean="0"/>
              <a:t>Litis</a:t>
            </a:r>
            <a:r>
              <a:rPr lang="cs-CZ" i="1" dirty="0" smtClean="0"/>
              <a:t> </a:t>
            </a:r>
            <a:r>
              <a:rPr lang="cs-CZ" i="1" dirty="0" err="1" smtClean="0"/>
              <a:t>contestatio</a:t>
            </a:r>
            <a:endParaRPr lang="cs-CZ" i="1" dirty="0" smtClean="0"/>
          </a:p>
          <a:p>
            <a:r>
              <a:rPr lang="cs-CZ" dirty="0" err="1" smtClean="0"/>
              <a:t>Cogniční</a:t>
            </a:r>
            <a:r>
              <a:rPr lang="cs-CZ" dirty="0" smtClean="0"/>
              <a:t> proces</a:t>
            </a:r>
          </a:p>
          <a:p>
            <a:r>
              <a:rPr lang="cs-CZ" i="1" dirty="0" err="1" smtClean="0"/>
              <a:t>Qualis</a:t>
            </a:r>
            <a:r>
              <a:rPr lang="cs-CZ" i="1" dirty="0" smtClean="0"/>
              <a:t> </a:t>
            </a:r>
            <a:r>
              <a:rPr lang="cs-CZ" i="1" dirty="0" err="1" smtClean="0"/>
              <a:t>actio</a:t>
            </a:r>
            <a:r>
              <a:rPr lang="cs-CZ" i="1" dirty="0" smtClean="0"/>
              <a:t>?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712178"/>
            <a:ext cx="8086635" cy="395653"/>
          </a:xfrm>
        </p:spPr>
        <p:txBody>
          <a:bodyPr/>
          <a:lstStyle/>
          <a:p>
            <a:r>
              <a:rPr lang="cs-CZ" dirty="0" smtClean="0"/>
              <a:t>Držba –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28700"/>
            <a:ext cx="8082321" cy="4000499"/>
          </a:xfrm>
        </p:spPr>
        <p:txBody>
          <a:bodyPr/>
          <a:lstStyle/>
          <a:p>
            <a:r>
              <a:rPr lang="cs-CZ" i="1" dirty="0" err="1" smtClean="0"/>
              <a:t>Possessio</a:t>
            </a:r>
            <a:endParaRPr lang="cs-CZ" dirty="0" smtClean="0"/>
          </a:p>
          <a:p>
            <a:pPr marL="857250" lvl="2"/>
            <a:r>
              <a:rPr lang="cs-CZ" dirty="0" err="1" smtClean="0"/>
              <a:t>cf</a:t>
            </a:r>
            <a:r>
              <a:rPr lang="cs-CZ" dirty="0" smtClean="0"/>
              <a:t>. </a:t>
            </a:r>
            <a:r>
              <a:rPr lang="cs-CZ" dirty="0" err="1" smtClean="0"/>
              <a:t>it</a:t>
            </a:r>
            <a:r>
              <a:rPr lang="cs-CZ" dirty="0" smtClean="0"/>
              <a:t>. </a:t>
            </a:r>
            <a:r>
              <a:rPr lang="cs-CZ" i="1" dirty="0" err="1" smtClean="0"/>
              <a:t>possedere</a:t>
            </a:r>
            <a:r>
              <a:rPr lang="cs-CZ" dirty="0" smtClean="0"/>
              <a:t>, </a:t>
            </a: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i="1" dirty="0" err="1" smtClean="0"/>
              <a:t>possessions</a:t>
            </a:r>
            <a:r>
              <a:rPr lang="cs-CZ" i="1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Faktické panství nad věcí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err="1" smtClean="0"/>
              <a:t>Beati</a:t>
            </a:r>
            <a:r>
              <a:rPr lang="cs-CZ" i="1" dirty="0" smtClean="0"/>
              <a:t> </a:t>
            </a:r>
            <a:r>
              <a:rPr lang="cs-CZ" i="1" dirty="0" err="1" smtClean="0"/>
              <a:t>possidentes</a:t>
            </a:r>
            <a:endParaRPr lang="cs-CZ" i="1" dirty="0" smtClean="0"/>
          </a:p>
          <a:p>
            <a:endParaRPr lang="cs-CZ" i="1" dirty="0" smtClean="0"/>
          </a:p>
          <a:p>
            <a:r>
              <a:rPr lang="cs-CZ" i="1" dirty="0" err="1" smtClean="0"/>
              <a:t>Usucapio</a:t>
            </a:r>
            <a:endParaRPr lang="cs-CZ" i="1" dirty="0" smtClean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581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712178"/>
            <a:ext cx="8086635" cy="395653"/>
          </a:xfrm>
        </p:spPr>
        <p:txBody>
          <a:bodyPr/>
          <a:lstStyle/>
          <a:p>
            <a:r>
              <a:rPr lang="cs-CZ" dirty="0" smtClean="0"/>
              <a:t>Držba – náležitosti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28700"/>
            <a:ext cx="8082321" cy="4000499"/>
          </a:xfrm>
        </p:spPr>
        <p:txBody>
          <a:bodyPr/>
          <a:lstStyle/>
          <a:p>
            <a:endParaRPr lang="cs-CZ" dirty="0" smtClean="0"/>
          </a:p>
          <a:p>
            <a:r>
              <a:rPr lang="cs-CZ" i="1" dirty="0" err="1" smtClean="0"/>
              <a:t>Animus</a:t>
            </a:r>
            <a:r>
              <a:rPr lang="cs-CZ" i="1" dirty="0" smtClean="0"/>
              <a:t> </a:t>
            </a:r>
            <a:r>
              <a:rPr lang="cs-CZ" i="1" dirty="0" err="1" smtClean="0"/>
              <a:t>possidendi</a:t>
            </a:r>
            <a:r>
              <a:rPr lang="cs-CZ" i="1" dirty="0" smtClean="0"/>
              <a:t> (</a:t>
            </a:r>
            <a:r>
              <a:rPr lang="cs-CZ" i="1" dirty="0" err="1" smtClean="0"/>
              <a:t>animus</a:t>
            </a:r>
            <a:r>
              <a:rPr lang="cs-CZ" i="1" dirty="0" smtClean="0"/>
              <a:t> </a:t>
            </a:r>
            <a:r>
              <a:rPr lang="cs-CZ" i="1" dirty="0" err="1" smtClean="0"/>
              <a:t>rem</a:t>
            </a:r>
            <a:r>
              <a:rPr lang="cs-CZ" i="1" dirty="0" smtClean="0"/>
              <a:t> </a:t>
            </a:r>
            <a:r>
              <a:rPr lang="cs-CZ" i="1" dirty="0" err="1" smtClean="0"/>
              <a:t>sibi</a:t>
            </a:r>
            <a:r>
              <a:rPr lang="cs-CZ" i="1" dirty="0" smtClean="0"/>
              <a:t> </a:t>
            </a:r>
            <a:r>
              <a:rPr lang="cs-CZ" i="1" dirty="0" err="1" smtClean="0"/>
              <a:t>habendi</a:t>
            </a:r>
            <a:r>
              <a:rPr lang="cs-CZ" i="1" dirty="0" smtClean="0"/>
              <a:t>)</a:t>
            </a:r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err="1" smtClean="0"/>
              <a:t>Corporalis</a:t>
            </a:r>
            <a:r>
              <a:rPr lang="cs-CZ" i="1" dirty="0" smtClean="0"/>
              <a:t> </a:t>
            </a:r>
            <a:r>
              <a:rPr lang="cs-CZ" i="1" dirty="0" err="1" smtClean="0"/>
              <a:t>possessio</a:t>
            </a:r>
            <a:r>
              <a:rPr lang="cs-CZ" i="1" dirty="0" smtClean="0"/>
              <a:t> (corpus </a:t>
            </a:r>
            <a:r>
              <a:rPr lang="cs-CZ" i="1" dirty="0" err="1" smtClean="0"/>
              <a:t>possessionis</a:t>
            </a:r>
            <a:r>
              <a:rPr lang="cs-CZ" i="1" dirty="0" smtClean="0"/>
              <a:t>)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581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712178"/>
            <a:ext cx="8086635" cy="395653"/>
          </a:xfrm>
        </p:spPr>
        <p:txBody>
          <a:bodyPr/>
          <a:lstStyle/>
          <a:p>
            <a:r>
              <a:rPr lang="cs-CZ" dirty="0" smtClean="0"/>
              <a:t>Držba – způsoby nabytí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28700"/>
            <a:ext cx="8082321" cy="4000499"/>
          </a:xfrm>
        </p:spPr>
        <p:txBody>
          <a:bodyPr/>
          <a:lstStyle/>
          <a:p>
            <a:r>
              <a:rPr lang="cs-CZ" i="1" dirty="0" err="1" smtClean="0"/>
              <a:t>Occupatio</a:t>
            </a:r>
            <a:r>
              <a:rPr lang="cs-CZ" i="1" dirty="0" smtClean="0"/>
              <a:t> </a:t>
            </a:r>
            <a:r>
              <a:rPr lang="cs-CZ" dirty="0" smtClean="0"/>
              <a:t>(nehledě na vůli dosavadního držitele)</a:t>
            </a:r>
          </a:p>
          <a:p>
            <a:r>
              <a:rPr lang="cs-CZ" i="1" dirty="0" err="1" smtClean="0"/>
              <a:t>Traditio</a:t>
            </a:r>
            <a:r>
              <a:rPr lang="cs-CZ" i="1" dirty="0" smtClean="0"/>
              <a:t> </a:t>
            </a:r>
            <a:r>
              <a:rPr lang="cs-CZ" dirty="0" smtClean="0"/>
              <a:t>(=derivativně)</a:t>
            </a:r>
          </a:p>
          <a:p>
            <a:pPr lvl="1"/>
            <a:r>
              <a:rPr lang="cs-CZ" i="1" dirty="0" err="1" smtClean="0"/>
              <a:t>apprehensio</a:t>
            </a:r>
            <a:r>
              <a:rPr lang="cs-CZ" i="1" dirty="0" smtClean="0"/>
              <a:t>, </a:t>
            </a:r>
            <a:r>
              <a:rPr lang="cs-CZ" i="1" dirty="0" err="1" smtClean="0"/>
              <a:t>omnes</a:t>
            </a:r>
            <a:r>
              <a:rPr lang="cs-CZ" i="1" dirty="0" smtClean="0"/>
              <a:t> </a:t>
            </a:r>
            <a:r>
              <a:rPr lang="cs-CZ" i="1" dirty="0" err="1" smtClean="0"/>
              <a:t>glebas</a:t>
            </a:r>
            <a:r>
              <a:rPr lang="cs-CZ" i="1" dirty="0" smtClean="0"/>
              <a:t> </a:t>
            </a:r>
            <a:r>
              <a:rPr lang="cs-CZ" i="1" dirty="0" err="1" smtClean="0"/>
              <a:t>circumambulare</a:t>
            </a:r>
            <a:endParaRPr lang="cs-CZ" i="1" dirty="0" smtClean="0"/>
          </a:p>
          <a:p>
            <a:pPr lvl="1"/>
            <a:r>
              <a:rPr lang="cs-CZ" i="1" dirty="0" err="1" smtClean="0"/>
              <a:t>traditio</a:t>
            </a:r>
            <a:r>
              <a:rPr lang="cs-CZ" i="1" dirty="0" smtClean="0"/>
              <a:t> </a:t>
            </a:r>
            <a:r>
              <a:rPr lang="cs-CZ" i="1" dirty="0" err="1" smtClean="0"/>
              <a:t>ficticia</a:t>
            </a:r>
            <a:r>
              <a:rPr lang="cs-CZ" i="1" dirty="0" smtClean="0"/>
              <a:t>/</a:t>
            </a:r>
            <a:r>
              <a:rPr lang="cs-CZ" i="1" dirty="0" err="1" smtClean="0"/>
              <a:t>symbolica</a:t>
            </a:r>
            <a:r>
              <a:rPr lang="cs-CZ" i="1" dirty="0" smtClean="0"/>
              <a:t>, </a:t>
            </a:r>
            <a:r>
              <a:rPr lang="cs-CZ" i="1" dirty="0" err="1" smtClean="0"/>
              <a:t>vacuam</a:t>
            </a:r>
            <a:r>
              <a:rPr lang="cs-CZ" i="1" dirty="0" smtClean="0"/>
              <a:t> </a:t>
            </a:r>
            <a:r>
              <a:rPr lang="cs-CZ" i="1" dirty="0" err="1" smtClean="0"/>
              <a:t>possessionem</a:t>
            </a:r>
            <a:r>
              <a:rPr lang="cs-CZ" i="1" dirty="0" smtClean="0"/>
              <a:t> </a:t>
            </a:r>
            <a:r>
              <a:rPr lang="cs-CZ" i="1" dirty="0" err="1" smtClean="0"/>
              <a:t>tradere</a:t>
            </a:r>
            <a:r>
              <a:rPr lang="cs-CZ" i="1" dirty="0" smtClean="0"/>
              <a:t> </a:t>
            </a:r>
            <a:r>
              <a:rPr lang="cs-CZ" i="1" dirty="0" err="1" smtClean="0"/>
              <a:t>usque</a:t>
            </a:r>
            <a:r>
              <a:rPr lang="cs-CZ" i="1" dirty="0" smtClean="0"/>
              <a:t> ad </a:t>
            </a:r>
            <a:r>
              <a:rPr lang="cs-CZ" i="1" dirty="0" err="1" smtClean="0"/>
              <a:t>terminum</a:t>
            </a:r>
            <a:endParaRPr lang="cs-CZ" i="1" dirty="0" smtClean="0"/>
          </a:p>
          <a:p>
            <a:pPr lvl="1"/>
            <a:r>
              <a:rPr lang="cs-CZ" i="1" dirty="0" err="1" smtClean="0"/>
              <a:t>traditio</a:t>
            </a:r>
            <a:r>
              <a:rPr lang="cs-CZ" i="1" dirty="0" smtClean="0"/>
              <a:t> </a:t>
            </a:r>
            <a:r>
              <a:rPr lang="cs-CZ" i="1" dirty="0" err="1" smtClean="0"/>
              <a:t>longa</a:t>
            </a:r>
            <a:r>
              <a:rPr lang="cs-CZ" i="1" dirty="0" smtClean="0"/>
              <a:t> manu (ex </a:t>
            </a:r>
            <a:r>
              <a:rPr lang="cs-CZ" i="1" dirty="0" err="1" smtClean="0"/>
              <a:t>turre</a:t>
            </a:r>
            <a:r>
              <a:rPr lang="cs-CZ" i="1" dirty="0" smtClean="0"/>
              <a:t>)</a:t>
            </a:r>
          </a:p>
          <a:p>
            <a:pPr lvl="1"/>
            <a:r>
              <a:rPr lang="cs-CZ" i="1" dirty="0" err="1" smtClean="0"/>
              <a:t>traditio</a:t>
            </a:r>
            <a:r>
              <a:rPr lang="cs-CZ" i="1" dirty="0" smtClean="0"/>
              <a:t> </a:t>
            </a:r>
            <a:r>
              <a:rPr lang="cs-CZ" i="1" dirty="0" err="1" smtClean="0"/>
              <a:t>brevi</a:t>
            </a:r>
            <a:r>
              <a:rPr lang="cs-CZ" i="1" dirty="0" smtClean="0"/>
              <a:t> manu </a:t>
            </a:r>
            <a:r>
              <a:rPr lang="cs-CZ" dirty="0" smtClean="0"/>
              <a:t>(změna</a:t>
            </a:r>
            <a:r>
              <a:rPr lang="cs-CZ" i="1" dirty="0" smtClean="0"/>
              <a:t> </a:t>
            </a:r>
            <a:r>
              <a:rPr lang="cs-CZ" i="1" dirty="0" err="1" smtClean="0"/>
              <a:t>animi</a:t>
            </a:r>
            <a:r>
              <a:rPr lang="cs-CZ" i="1" dirty="0" smtClean="0"/>
              <a:t> </a:t>
            </a:r>
            <a:r>
              <a:rPr lang="cs-CZ" dirty="0" smtClean="0"/>
              <a:t>u </a:t>
            </a:r>
            <a:r>
              <a:rPr lang="cs-CZ" dirty="0" err="1" smtClean="0"/>
              <a:t>detentora</a:t>
            </a:r>
            <a:r>
              <a:rPr lang="cs-CZ" dirty="0" smtClean="0"/>
              <a:t>)</a:t>
            </a:r>
          </a:p>
          <a:p>
            <a:pPr lvl="1"/>
            <a:r>
              <a:rPr lang="cs-CZ" i="1" dirty="0" err="1" smtClean="0"/>
              <a:t>constitutum</a:t>
            </a:r>
            <a:r>
              <a:rPr lang="cs-CZ" i="1" dirty="0" smtClean="0"/>
              <a:t> </a:t>
            </a:r>
            <a:r>
              <a:rPr lang="cs-CZ" i="1" dirty="0" err="1" smtClean="0"/>
              <a:t>possessorium</a:t>
            </a:r>
            <a:r>
              <a:rPr lang="cs-CZ" i="1" dirty="0" smtClean="0"/>
              <a:t> </a:t>
            </a:r>
            <a:r>
              <a:rPr lang="cs-CZ" dirty="0" smtClean="0"/>
              <a:t>(vlastník zcizí, ale ponechá si věc u sebe jako </a:t>
            </a:r>
            <a:r>
              <a:rPr lang="cs-CZ" dirty="0" err="1" smtClean="0"/>
              <a:t>detentor</a:t>
            </a:r>
            <a:r>
              <a:rPr lang="cs-CZ" dirty="0" smtClean="0"/>
              <a:t>, nabyvatel získá držbu)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581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153</TotalTime>
  <Words>1144</Words>
  <Application>Microsoft Office PowerPoint</Application>
  <PresentationFormat>Předvádění na obrazovce (16:9)</PresentationFormat>
  <Paragraphs>258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mu_sablona_4×3_cz</vt:lpstr>
      <vt:lpstr>Úvod a práva věcná  ŘP pro Bc.</vt:lpstr>
      <vt:lpstr>Osnova předmětu a úvodní dvojpřednášky</vt:lpstr>
      <vt:lpstr>Literatura</vt:lpstr>
      <vt:lpstr>Vývoj ŘP, prameny, recepce</vt:lpstr>
      <vt:lpstr>Statusy a rodina</vt:lpstr>
      <vt:lpstr>Právní jednání, civilní proces, žaloby</vt:lpstr>
      <vt:lpstr>Držba – charakteristika</vt:lpstr>
      <vt:lpstr>Držba – náležitosti</vt:lpstr>
      <vt:lpstr>Držba – způsoby nabytí</vt:lpstr>
      <vt:lpstr>Držba – ochrana</vt:lpstr>
      <vt:lpstr>Držba – jiné způsoby ovládání věci</vt:lpstr>
      <vt:lpstr>Vlastnictví – Panství nad věcí</vt:lpstr>
      <vt:lpstr>Vlastnictví – typy</vt:lpstr>
      <vt:lpstr>Vlastnictví – omezení</vt:lpstr>
      <vt:lpstr>Vlastnictví – derivativní nabytí</vt:lpstr>
      <vt:lpstr>Vlastnictví – originární způsoby nabytí</vt:lpstr>
      <vt:lpstr>Vlastnictví – vydržení</vt:lpstr>
      <vt:lpstr>Věcná práva k věci cizí – přehled</vt:lpstr>
      <vt:lpstr>Věcná práva k věci cizí – charakteristika pozemkových služebností</vt:lpstr>
      <vt:lpstr>Věcná práva k věci cizí – venkovské pozemkové služebnosti</vt:lpstr>
      <vt:lpstr>Věcná práva k věci cizí – městské pozemkové služebnosti</vt:lpstr>
      <vt:lpstr>Věcná práva k věci cizí – osobní služebnosti</vt:lpstr>
      <vt:lpstr>Věcná práva k věci cizí – Superficies</vt:lpstr>
      <vt:lpstr>Věcná práva k věci cizí – ’Εμφύτευσις </vt:lpstr>
      <vt:lpstr>Věcná práva k věci cizí – zástavní právo</vt:lpstr>
      <vt:lpstr>Máte nějaké dotazy?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Nas-9</cp:lastModifiedBy>
  <cp:revision>66</cp:revision>
  <cp:lastPrinted>1601-01-01T00:00:00Z</cp:lastPrinted>
  <dcterms:created xsi:type="dcterms:W3CDTF">2017-10-04T09:46:34Z</dcterms:created>
  <dcterms:modified xsi:type="dcterms:W3CDTF">2019-11-07T13:19:44Z</dcterms:modified>
</cp:coreProperties>
</file>