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7"/>
  </p:handoutMasterIdLst>
  <p:sldIdLst>
    <p:sldId id="256" r:id="rId2"/>
    <p:sldId id="280" r:id="rId3"/>
    <p:sldId id="281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3" r:id="rId12"/>
    <p:sldId id="301" r:id="rId13"/>
    <p:sldId id="304" r:id="rId14"/>
    <p:sldId id="293" r:id="rId15"/>
    <p:sldId id="261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2"/>
    <p:restoredTop sz="94760"/>
  </p:normalViewPr>
  <p:slideViewPr>
    <p:cSldViewPr snapToGrid="0" snapToObjects="1">
      <p:cViewPr varScale="1">
        <p:scale>
          <a:sx n="63" d="100"/>
          <a:sy n="63" d="100"/>
        </p:scale>
        <p:origin x="71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B9A58-931B-4ED2-A3AE-6410EB25FC2B}" type="datetimeFigureOut">
              <a:rPr lang="cs-CZ" smtClean="0"/>
              <a:pPr/>
              <a:t>25.11.2020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27AC4-0729-45D4-A21E-D7EB3CF8C6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105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hyperlink" Target="http://www.auditing.cz/" TargetMode="External"/><Relationship Id="rId4" Type="http://schemas.openxmlformats.org/officeDocument/2006/relationships/hyperlink" Target="http://www.kacr.cz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hyperlink" Target="http://www.rvda.cz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hyperlink" Target="https://www.kacr.cz/auditorske-standardy" TargetMode="External"/><Relationship Id="rId4" Type="http://schemas.openxmlformats.org/officeDocument/2006/relationships/hyperlink" Target="https://www.international-standards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70325" y="799252"/>
            <a:ext cx="7985097" cy="1800352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Zákonný (povinný) audit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15377" y="3593948"/>
            <a:ext cx="6987645" cy="1388534"/>
          </a:xfrm>
        </p:spPr>
        <p:txBody>
          <a:bodyPr/>
          <a:lstStyle/>
          <a:p>
            <a:r>
              <a:rPr lang="cs-CZ" sz="2400" dirty="0"/>
              <a:t>Bilanční právo</a:t>
            </a:r>
          </a:p>
          <a:p>
            <a:r>
              <a:rPr lang="cs-CZ" sz="2400" dirty="0"/>
              <a:t>přednáška</a:t>
            </a:r>
          </a:p>
          <a:p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C053D20B-479C-4486-AFAE-C94317A908D6}"/>
              </a:ext>
            </a:extLst>
          </p:cNvPr>
          <p:cNvSpPr txBox="1">
            <a:spLocks/>
          </p:cNvSpPr>
          <p:nvPr/>
        </p:nvSpPr>
        <p:spPr>
          <a:xfrm>
            <a:off x="4667777" y="4978400"/>
            <a:ext cx="6987645" cy="17170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3200" dirty="0"/>
              <a:t>Prezentace obsahuje audio záznamy. Záznam lze spustit přes ikonu reproduktoru, většinou na pravé straně </a:t>
            </a:r>
            <a:r>
              <a:rPr lang="cs-CZ" sz="3200" dirty="0" err="1"/>
              <a:t>slidu</a:t>
            </a:r>
            <a:r>
              <a:rPr lang="cs-CZ" sz="3200" dirty="0"/>
              <a:t>. Pokud na některých </a:t>
            </a:r>
            <a:r>
              <a:rPr lang="cs-CZ" sz="3200" dirty="0" err="1"/>
              <a:t>slidech</a:t>
            </a:r>
            <a:r>
              <a:rPr lang="cs-CZ" sz="3200" dirty="0"/>
              <a:t> najdete ikon reproduktorů více, každá z nich obsahuje samostatnou nahrávku.</a:t>
            </a:r>
          </a:p>
          <a:p>
            <a:pPr algn="just"/>
            <a:r>
              <a:rPr lang="cs-CZ" sz="3200" b="1" dirty="0"/>
              <a:t>Audio má celkem cca 50 min mluveného slova. Doporučuji nahlížet do právních předpisů, na které je odkazováno.</a:t>
            </a:r>
          </a:p>
        </p:txBody>
      </p:sp>
    </p:spTree>
    <p:extLst>
      <p:ext uri="{BB962C8B-B14F-4D97-AF65-F5344CB8AC3E}">
        <p14:creationId xmlns:p14="http://schemas.microsoft.com/office/powerpoint/2010/main" val="625522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Komora auditorů ČR - KAČR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4"/>
            <a:ext cx="10018713" cy="5050535"/>
          </a:xfrm>
        </p:spPr>
        <p:txBody>
          <a:bodyPr anchor="t">
            <a:normAutofit fontScale="92500" lnSpcReduction="20000"/>
          </a:bodyPr>
          <a:lstStyle/>
          <a:p>
            <a:r>
              <a:rPr lang="cs-CZ" altLang="cs-CZ" dirty="0"/>
              <a:t>Vznik v roce 1993 na základě zákona o auditorech</a:t>
            </a:r>
          </a:p>
          <a:p>
            <a:r>
              <a:rPr lang="cs-CZ" altLang="cs-CZ" dirty="0"/>
              <a:t>Samosprávná profesní organizace.</a:t>
            </a:r>
          </a:p>
          <a:p>
            <a:r>
              <a:rPr lang="cs-CZ" altLang="cs-CZ" dirty="0"/>
              <a:t>Funkce: </a:t>
            </a:r>
          </a:p>
          <a:p>
            <a:pPr lvl="1"/>
            <a:r>
              <a:rPr lang="cs-CZ" altLang="cs-CZ" dirty="0"/>
              <a:t>Zajišťuje podmínky pro kontrolu kvality činnosti auditorů</a:t>
            </a:r>
          </a:p>
          <a:p>
            <a:pPr lvl="1"/>
            <a:r>
              <a:rPr lang="cs-CZ" altLang="cs-CZ" dirty="0"/>
              <a:t>Vede rejstřík auditorů</a:t>
            </a:r>
          </a:p>
          <a:p>
            <a:pPr lvl="1"/>
            <a:r>
              <a:rPr lang="cs-CZ" altLang="cs-CZ" dirty="0"/>
              <a:t>Kontroluje, zda auditoři dodržují </a:t>
            </a:r>
            <a:r>
              <a:rPr lang="cs-CZ" altLang="cs-CZ" dirty="0" err="1"/>
              <a:t>ZoA</a:t>
            </a:r>
            <a:endParaRPr lang="cs-CZ" altLang="cs-CZ" dirty="0"/>
          </a:p>
          <a:p>
            <a:pPr lvl="1"/>
            <a:r>
              <a:rPr lang="cs-CZ" altLang="cs-CZ" dirty="0"/>
              <a:t>Vydává auditorská oprávnění</a:t>
            </a:r>
          </a:p>
          <a:p>
            <a:pPr lvl="1"/>
            <a:r>
              <a:rPr lang="cs-CZ" altLang="cs-CZ" dirty="0"/>
              <a:t>Je členem Národní účetní rady, atd.</a:t>
            </a:r>
          </a:p>
          <a:p>
            <a:r>
              <a:rPr lang="cs-CZ" altLang="cs-CZ" dirty="0"/>
              <a:t>Orgány:</a:t>
            </a:r>
          </a:p>
          <a:p>
            <a:pPr lvl="1"/>
            <a:r>
              <a:rPr lang="cs-CZ" altLang="cs-CZ" dirty="0"/>
              <a:t>Sněm (nejvyšší orgán), výkonný výbor (výkonný výbor – řídí Komoru v období mezi sněmy), dozorčí komise (kontrolní orgán – kontroluje dodržování </a:t>
            </a:r>
            <a:r>
              <a:rPr lang="cs-CZ" altLang="cs-CZ" dirty="0" err="1"/>
              <a:t>ZoA</a:t>
            </a:r>
            <a:r>
              <a:rPr lang="cs-CZ" altLang="cs-CZ" dirty="0"/>
              <a:t>), kárná komise (provádí kárná řízení, může např. napomenout auditora, uložit mu pokutu do 1 mil. Kč, zakázat výkon auditorské činnosti na max. 5 let, atd.)</a:t>
            </a:r>
          </a:p>
          <a:p>
            <a:r>
              <a:rPr lang="cs-CZ" altLang="cs-CZ" dirty="0"/>
              <a:t>Web: </a:t>
            </a:r>
            <a:r>
              <a:rPr lang="cs-CZ" altLang="cs-CZ" dirty="0">
                <a:hlinkClick r:id="rId4"/>
              </a:rPr>
              <a:t>www.kacr.cz</a:t>
            </a:r>
            <a:r>
              <a:rPr lang="cs-CZ" altLang="cs-CZ" dirty="0"/>
              <a:t> či </a:t>
            </a:r>
            <a:r>
              <a:rPr lang="cs-CZ" altLang="cs-CZ" dirty="0">
                <a:hlinkClick r:id="rId5"/>
              </a:rPr>
              <a:t>www.auditing.cz</a:t>
            </a:r>
            <a:r>
              <a:rPr lang="cs-CZ" altLang="cs-CZ" dirty="0"/>
              <a:t> </a:t>
            </a:r>
          </a:p>
          <a:p>
            <a:pPr marL="0" indent="0">
              <a:buNone/>
            </a:pPr>
            <a:endParaRPr lang="cs-CZ" altLang="cs-CZ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F1BFD0-4AEC-4443-B6A0-DAA53041E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1424" y="8049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64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Rada pro veřejný dohled nad auditem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4"/>
            <a:ext cx="10018713" cy="5050535"/>
          </a:xfrm>
        </p:spPr>
        <p:txBody>
          <a:bodyPr anchor="t">
            <a:normAutofit fontScale="92500"/>
          </a:bodyPr>
          <a:lstStyle/>
          <a:p>
            <a:r>
              <a:rPr lang="cs-CZ" altLang="cs-CZ" dirty="0"/>
              <a:t>Vznik v roce 2009</a:t>
            </a:r>
          </a:p>
          <a:p>
            <a:r>
              <a:rPr lang="cs-CZ" altLang="cs-CZ" dirty="0"/>
              <a:t>Úprava – </a:t>
            </a:r>
            <a:r>
              <a:rPr lang="cs-CZ" altLang="cs-CZ" dirty="0" err="1"/>
              <a:t>ZoA</a:t>
            </a:r>
            <a:r>
              <a:rPr lang="cs-CZ" altLang="cs-CZ" dirty="0"/>
              <a:t> a Nařízení EU č. 537/2104 o specifických požadavcích na povinný audit subjektů veřejného zájmu</a:t>
            </a:r>
          </a:p>
          <a:p>
            <a:r>
              <a:rPr lang="cs-CZ" altLang="cs-CZ" dirty="0"/>
              <a:t>Reakce na finanční krizi, snaha posílit finanční stabilitu</a:t>
            </a:r>
          </a:p>
          <a:p>
            <a:r>
              <a:rPr lang="cs-CZ" altLang="cs-CZ" dirty="0"/>
              <a:t>Vykonává veřejný dohled nad výkonem auditorské činnosti a dále provádí kontroly kvality u auditorů, kteří mají ve svém portfoliu subjekty veřejného zájmu</a:t>
            </a:r>
          </a:p>
          <a:p>
            <a:r>
              <a:rPr lang="cs-CZ" altLang="cs-CZ" dirty="0"/>
              <a:t>Orgány:</a:t>
            </a:r>
          </a:p>
          <a:p>
            <a:pPr lvl="1"/>
            <a:r>
              <a:rPr lang="cs-CZ" altLang="cs-CZ" dirty="0"/>
              <a:t>Prezidium  a Prezident</a:t>
            </a:r>
          </a:p>
          <a:p>
            <a:pPr lvl="1"/>
            <a:r>
              <a:rPr lang="cs-CZ" altLang="cs-CZ" dirty="0"/>
              <a:t>Kontrolní výbor a Disciplinární výbor</a:t>
            </a:r>
          </a:p>
          <a:p>
            <a:pPr lvl="1"/>
            <a:r>
              <a:rPr lang="cs-CZ" altLang="cs-CZ" dirty="0"/>
              <a:t>Poradní komise </a:t>
            </a:r>
          </a:p>
          <a:p>
            <a:r>
              <a:rPr lang="cs-CZ" altLang="cs-CZ" dirty="0"/>
              <a:t>Web: </a:t>
            </a:r>
            <a:r>
              <a:rPr lang="cs-CZ" altLang="cs-CZ" dirty="0">
                <a:hlinkClick r:id="rId4"/>
              </a:rPr>
              <a:t>www.rvda.cz</a:t>
            </a:r>
            <a:r>
              <a:rPr lang="cs-CZ" altLang="cs-CZ" dirty="0"/>
              <a:t>, viz např. Zpráva o činnosti Rady za rok 2019 </a:t>
            </a:r>
          </a:p>
          <a:p>
            <a:pPr marL="0" indent="0">
              <a:buNone/>
            </a:pPr>
            <a:endParaRPr lang="cs-CZ" altLang="cs-CZ" dirty="0"/>
          </a:p>
          <a:p>
            <a:endParaRPr lang="cs-CZ" alt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9B6217-5431-46F0-84C3-E9BB77743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22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Výbory pro audit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4"/>
            <a:ext cx="10018713" cy="5050535"/>
          </a:xfrm>
        </p:spPr>
        <p:txBody>
          <a:bodyPr anchor="t">
            <a:normAutofit lnSpcReduction="10000"/>
          </a:bodyPr>
          <a:lstStyle/>
          <a:p>
            <a:r>
              <a:rPr lang="cs-CZ" altLang="cs-CZ" dirty="0"/>
              <a:t>Zřízeny v souvislosti se snahami více regulovat auditorskou činnost</a:t>
            </a:r>
          </a:p>
          <a:p>
            <a:r>
              <a:rPr lang="cs-CZ" altLang="cs-CZ" dirty="0"/>
              <a:t>Jsou zřizovány u subjektů veřejného zájmu a u některých subjektů s majetkovou účastí státu</a:t>
            </a:r>
          </a:p>
          <a:p>
            <a:r>
              <a:rPr lang="cs-CZ" altLang="cs-CZ" dirty="0"/>
              <a:t>Bližší právní úprava v § 44 a násl. </a:t>
            </a:r>
            <a:r>
              <a:rPr lang="cs-CZ" altLang="cs-CZ" dirty="0" err="1"/>
              <a:t>ZoA</a:t>
            </a:r>
            <a:endParaRPr lang="cs-CZ" altLang="cs-CZ" dirty="0"/>
          </a:p>
          <a:p>
            <a:r>
              <a:rPr lang="cs-CZ" altLang="cs-CZ" dirty="0"/>
              <a:t>Má nejméně 3 členy</a:t>
            </a:r>
          </a:p>
          <a:p>
            <a:r>
              <a:rPr lang="cs-CZ" altLang="cs-CZ" dirty="0"/>
              <a:t>Aniž se dotká odpovědnosti řídícího či kontrolního orgánu, zejména</a:t>
            </a:r>
          </a:p>
          <a:p>
            <a:pPr lvl="1"/>
            <a:r>
              <a:rPr lang="cs-CZ" altLang="cs-CZ" dirty="0"/>
              <a:t>Sleduje účinnost vnitřních kontrol</a:t>
            </a:r>
          </a:p>
          <a:p>
            <a:pPr lvl="1"/>
            <a:r>
              <a:rPr lang="cs-CZ" altLang="cs-CZ" dirty="0"/>
              <a:t>Sleduje účinnost a funkční nezávislost vnitřního auditu</a:t>
            </a:r>
          </a:p>
          <a:p>
            <a:pPr lvl="1"/>
            <a:r>
              <a:rPr lang="cs-CZ" altLang="cs-CZ" dirty="0"/>
              <a:t>Postup při sestavování účetní závěrky</a:t>
            </a:r>
          </a:p>
          <a:p>
            <a:pPr lvl="1"/>
            <a:r>
              <a:rPr lang="cs-CZ" altLang="cs-CZ" dirty="0"/>
              <a:t>Nezávislost statutárního auditora</a:t>
            </a:r>
          </a:p>
          <a:p>
            <a:pPr lvl="1"/>
            <a:r>
              <a:rPr lang="cs-CZ" altLang="cs-CZ" dirty="0"/>
              <a:t>Proces povinného auditu, atd.</a:t>
            </a:r>
          </a:p>
          <a:p>
            <a:endParaRPr lang="cs-CZ" alt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9EA2A2-A066-44F0-B7A4-31E2CF279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1424" y="8049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1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Komentář závěrem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4"/>
            <a:ext cx="10018713" cy="5050535"/>
          </a:xfrm>
        </p:spPr>
        <p:txBody>
          <a:bodyPr anchor="t">
            <a:normAutofit/>
          </a:bodyPr>
          <a:lstStyle/>
          <a:p>
            <a:r>
              <a:rPr lang="cs-CZ" altLang="cs-CZ" dirty="0"/>
              <a:t>Viz audio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63F348-55BC-4E8E-974E-B68DCECC2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6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Pro zajímavost - různé účetní skandály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5"/>
            <a:ext cx="10018713" cy="4849368"/>
          </a:xfrm>
        </p:spPr>
        <p:txBody>
          <a:bodyPr anchor="t">
            <a:normAutofit/>
          </a:bodyPr>
          <a:lstStyle/>
          <a:p>
            <a:r>
              <a:rPr lang="cs-CZ" altLang="cs-CZ" dirty="0"/>
              <a:t>Budeme o některých hovořit blíže na poslední přednášce</a:t>
            </a:r>
          </a:p>
          <a:p>
            <a:r>
              <a:rPr lang="cs-CZ" altLang="cs-CZ" dirty="0"/>
              <a:t>WIRECARD (2020) </a:t>
            </a:r>
          </a:p>
          <a:p>
            <a:r>
              <a:rPr lang="cs-CZ" altLang="cs-CZ" dirty="0" err="1"/>
              <a:t>Enron</a:t>
            </a:r>
            <a:r>
              <a:rPr lang="cs-CZ" altLang="cs-CZ" dirty="0"/>
              <a:t> (2001)</a:t>
            </a:r>
          </a:p>
          <a:p>
            <a:r>
              <a:rPr lang="cs-CZ" altLang="cs-CZ" dirty="0" err="1"/>
              <a:t>WordCom</a:t>
            </a:r>
            <a:r>
              <a:rPr lang="cs-CZ" altLang="cs-CZ" dirty="0"/>
              <a:t> (2002)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41686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endParaRPr lang="cs-CZ" dirty="0"/>
          </a:p>
          <a:p>
            <a:pPr algn="ctr">
              <a:buNone/>
            </a:pPr>
            <a:r>
              <a:rPr lang="cs-CZ" dirty="0"/>
              <a:t>Děkuji za pozornost</a:t>
            </a:r>
          </a:p>
          <a:p>
            <a:pPr algn="r">
              <a:buNone/>
            </a:pPr>
            <a:endParaRPr lang="cs-CZ" dirty="0"/>
          </a:p>
          <a:p>
            <a:pPr algn="r">
              <a:buNone/>
            </a:pPr>
            <a:endParaRPr lang="cs-CZ" dirty="0"/>
          </a:p>
          <a:p>
            <a:pPr algn="r">
              <a:buNone/>
            </a:pPr>
            <a:r>
              <a:rPr lang="cs-CZ" dirty="0"/>
              <a:t>JUDr. Johan Schweigl, Ph.D.</a:t>
            </a:r>
          </a:p>
          <a:p>
            <a:pPr marL="0" indent="0" algn="r">
              <a:buNone/>
            </a:pPr>
            <a:r>
              <a:rPr lang="cs-CZ" sz="1800" i="1" dirty="0"/>
              <a:t>Johan.Schweigl@law.muni.cz</a:t>
            </a:r>
          </a:p>
        </p:txBody>
      </p:sp>
    </p:spTree>
    <p:extLst>
      <p:ext uri="{BB962C8B-B14F-4D97-AF65-F5344CB8AC3E}">
        <p14:creationId xmlns:p14="http://schemas.microsoft.com/office/powerpoint/2010/main" val="514847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Úvodem obecně k auditu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5"/>
            <a:ext cx="10018713" cy="4849368"/>
          </a:xfrm>
        </p:spPr>
        <p:txBody>
          <a:bodyPr anchor="t">
            <a:normAutofit fontScale="92500" lnSpcReduction="20000"/>
          </a:bodyPr>
          <a:lstStyle/>
          <a:p>
            <a:r>
              <a:rPr lang="cs-CZ" altLang="cs-CZ" dirty="0"/>
              <a:t>Auditní činnost spočívá v pozorování, vyhodnocování, ověřování určitých skutečností</a:t>
            </a:r>
          </a:p>
          <a:p>
            <a:r>
              <a:rPr lang="cs-CZ" altLang="cs-CZ" dirty="0"/>
              <a:t>Má určitý výstup (zprávu, výrok, atd.)</a:t>
            </a:r>
          </a:p>
          <a:p>
            <a:r>
              <a:rPr lang="cs-CZ" altLang="cs-CZ" dirty="0"/>
              <a:t>Druhy auditu:</a:t>
            </a:r>
          </a:p>
          <a:p>
            <a:r>
              <a:rPr lang="cs-CZ" altLang="cs-CZ" dirty="0"/>
              <a:t>Interní audit – zkoumá procesy uvnitř korporací, slouží zejména managementu</a:t>
            </a:r>
          </a:p>
          <a:p>
            <a:r>
              <a:rPr lang="cs-CZ" altLang="cs-CZ" dirty="0"/>
              <a:t>Forenzní audit – zkoumá, zdali korporace v určitých, předem vybraných oblastech, neporušuje právní předpisy (zejména cílí na hospodářskou kriminalitu)</a:t>
            </a:r>
          </a:p>
          <a:p>
            <a:r>
              <a:rPr lang="cs-CZ" altLang="cs-CZ" dirty="0"/>
              <a:t>Zákonný (povinný) audit – viz další </a:t>
            </a:r>
            <a:r>
              <a:rPr lang="cs-CZ" altLang="cs-CZ" dirty="0" err="1"/>
              <a:t>slidy</a:t>
            </a:r>
            <a:endParaRPr lang="cs-CZ" altLang="cs-CZ" dirty="0"/>
          </a:p>
          <a:p>
            <a:r>
              <a:rPr lang="cs-CZ" altLang="cs-CZ" dirty="0"/>
              <a:t>Bezpečnostní audit – zkoumá např. to, zdali některé bezpečností procesy a systémy zajištění v korporaci nejsou jednoduše prolomitelné</a:t>
            </a:r>
          </a:p>
          <a:p>
            <a:r>
              <a:rPr lang="cs-CZ" altLang="cs-CZ" dirty="0"/>
              <a:t>Ekologický audit – zkoumá např. to, zdali některé procesy v korporaci nemají nevhodný dopad na životní prostředí</a:t>
            </a:r>
          </a:p>
          <a:p>
            <a:r>
              <a:rPr lang="cs-CZ" altLang="cs-CZ" dirty="0"/>
              <a:t>A další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2E9D22-EC70-4161-92C1-DA5069035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2480" y="983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66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Zákonný audit – trocha historie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4"/>
            <a:ext cx="10018713" cy="5050535"/>
          </a:xfrm>
        </p:spPr>
        <p:txBody>
          <a:bodyPr anchor="t">
            <a:normAutofit fontScale="92500" lnSpcReduction="10000"/>
          </a:bodyPr>
          <a:lstStyle/>
          <a:p>
            <a:r>
              <a:rPr lang="cs-CZ" altLang="cs-CZ" dirty="0"/>
              <a:t>První audit – starý Egypt, římská říše?</a:t>
            </a:r>
          </a:p>
          <a:p>
            <a:r>
              <a:rPr lang="cs-CZ" altLang="cs-CZ" dirty="0"/>
              <a:t>První zákonná úprava zřejmě ve Spojeném království (1844, 1900)</a:t>
            </a:r>
          </a:p>
          <a:p>
            <a:r>
              <a:rPr lang="cs-CZ" altLang="cs-CZ" dirty="0"/>
              <a:t>UK </a:t>
            </a:r>
            <a:r>
              <a:rPr lang="cs-CZ" altLang="cs-CZ" dirty="0" err="1"/>
              <a:t>Companies</a:t>
            </a:r>
            <a:r>
              <a:rPr lang="cs-CZ" altLang="cs-CZ" dirty="0"/>
              <a:t> </a:t>
            </a:r>
            <a:r>
              <a:rPr lang="cs-CZ" altLang="cs-CZ" dirty="0" err="1"/>
              <a:t>Act</a:t>
            </a:r>
            <a:r>
              <a:rPr lang="cs-CZ" altLang="cs-CZ" dirty="0"/>
              <a:t> 1948 – „</a:t>
            </a:r>
            <a:r>
              <a:rPr lang="cs-CZ" altLang="cs-CZ" dirty="0" err="1"/>
              <a:t>true</a:t>
            </a:r>
            <a:r>
              <a:rPr lang="cs-CZ" altLang="cs-CZ" dirty="0"/>
              <a:t> and fair </a:t>
            </a:r>
            <a:r>
              <a:rPr lang="cs-CZ" altLang="cs-CZ" dirty="0" err="1"/>
              <a:t>view</a:t>
            </a:r>
            <a:r>
              <a:rPr lang="cs-CZ" altLang="cs-CZ" dirty="0"/>
              <a:t>“</a:t>
            </a:r>
          </a:p>
          <a:p>
            <a:r>
              <a:rPr lang="cs-CZ" altLang="cs-CZ" dirty="0" err="1"/>
              <a:t>Anglo</a:t>
            </a:r>
            <a:r>
              <a:rPr lang="cs-CZ" altLang="cs-CZ" dirty="0"/>
              <a:t>-americký systém – hodnocen soulad s obecně uznávanými účetními principy</a:t>
            </a:r>
          </a:p>
          <a:p>
            <a:r>
              <a:rPr lang="cs-CZ" altLang="cs-CZ" dirty="0"/>
              <a:t>Kontinentální systém – hodnocen soulad s právními předpisy </a:t>
            </a:r>
          </a:p>
          <a:p>
            <a:r>
              <a:rPr lang="cs-CZ" altLang="cs-CZ" dirty="0"/>
              <a:t>V ČR:</a:t>
            </a:r>
          </a:p>
          <a:p>
            <a:pPr lvl="1"/>
            <a:r>
              <a:rPr lang="cs-CZ" altLang="cs-CZ" dirty="0"/>
              <a:t>Vyhláška č. 63/1989 Sb., o ověřovatelích (auditorech) a jejich činnosti (od 1.7.1989)</a:t>
            </a:r>
          </a:p>
          <a:p>
            <a:pPr lvl="2"/>
            <a:r>
              <a:rPr lang="cs-CZ" altLang="cs-CZ" dirty="0"/>
              <a:t>„upravuje činnost ověřovatelů (auditorů) při přezkušování roční účetní závěrky a hospodaření podniku se zahraniční majetkovou účastí “</a:t>
            </a:r>
          </a:p>
          <a:p>
            <a:pPr lvl="1"/>
            <a:r>
              <a:rPr lang="cs-CZ" altLang="cs-CZ" dirty="0"/>
              <a:t>Zákon č. 524/1992 Sb., o auditorech a Komoře auditorů ČR</a:t>
            </a:r>
          </a:p>
          <a:p>
            <a:pPr lvl="1"/>
            <a:r>
              <a:rPr lang="cs-CZ" altLang="cs-CZ" dirty="0"/>
              <a:t>Zákon č. 254/2000 Sb., o auditorech</a:t>
            </a:r>
          </a:p>
          <a:p>
            <a:pPr lvl="1"/>
            <a:r>
              <a:rPr lang="cs-CZ" altLang="cs-CZ" dirty="0"/>
              <a:t>Zákon č. 93/2009 Sb., o auditorech </a:t>
            </a:r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3CAE313-436A-4811-9C0E-B6CAD004E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2480" y="1389446"/>
            <a:ext cx="406400" cy="4064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449CCC-7567-4535-A3EF-A4BC38BE2B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2480" y="3429000"/>
            <a:ext cx="406400" cy="4064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5E68F6-B924-426C-A3EC-D09C6B4B41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2480" y="5070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Podstata a význam auditu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4"/>
            <a:ext cx="10018713" cy="5050535"/>
          </a:xfrm>
        </p:spPr>
        <p:txBody>
          <a:bodyPr anchor="t">
            <a:normAutofit/>
          </a:bodyPr>
          <a:lstStyle/>
          <a:p>
            <a:r>
              <a:rPr lang="cs-CZ" altLang="cs-CZ" dirty="0"/>
              <a:t>Význam z pohledu velikosti obchodní korporace</a:t>
            </a:r>
          </a:p>
          <a:p>
            <a:r>
              <a:rPr lang="cs-CZ" altLang="cs-CZ" dirty="0"/>
              <a:t>Význam z pohledu účasti majitelů (akcionářů) na činnosti obchodní korporace (akciové společnosti)</a:t>
            </a:r>
          </a:p>
          <a:p>
            <a:endParaRPr lang="cs-CZ" altLang="cs-CZ" dirty="0"/>
          </a:p>
          <a:p>
            <a:r>
              <a:rPr lang="cs-CZ" altLang="cs-CZ" dirty="0"/>
              <a:t>Příjemci informací z auditu:</a:t>
            </a:r>
          </a:p>
          <a:p>
            <a:pPr lvl="1"/>
            <a:r>
              <a:rPr lang="cs-CZ" altLang="cs-CZ" dirty="0"/>
              <a:t>Majitelé </a:t>
            </a:r>
          </a:p>
          <a:p>
            <a:pPr lvl="1"/>
            <a:r>
              <a:rPr lang="cs-CZ" altLang="cs-CZ" dirty="0"/>
              <a:t>Věřitelé</a:t>
            </a:r>
          </a:p>
          <a:p>
            <a:pPr lvl="1"/>
            <a:r>
              <a:rPr lang="cs-CZ" altLang="cs-CZ" dirty="0"/>
              <a:t>Finanční správa</a:t>
            </a:r>
          </a:p>
          <a:p>
            <a:pPr lvl="1"/>
            <a:r>
              <a:rPr lang="cs-CZ" altLang="cs-CZ" dirty="0"/>
              <a:t>Případně i dodavatelé, odběratelé, zákazníci/klienti, zaměstnanci</a:t>
            </a:r>
          </a:p>
          <a:p>
            <a:pPr lvl="1"/>
            <a:endParaRPr lang="cs-CZ" alt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552279-5CB3-4719-8118-4D027C37F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9824" y="8049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07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Základní právní úprava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4"/>
            <a:ext cx="10018713" cy="5050535"/>
          </a:xfrm>
        </p:spPr>
        <p:txBody>
          <a:bodyPr anchor="t">
            <a:normAutofit fontScale="92500" lnSpcReduction="10000"/>
          </a:bodyPr>
          <a:lstStyle/>
          <a:p>
            <a:r>
              <a:rPr lang="cs-CZ" altLang="cs-CZ" dirty="0"/>
              <a:t>Zákonná úprava:</a:t>
            </a:r>
          </a:p>
          <a:p>
            <a:r>
              <a:rPr lang="cs-CZ" altLang="cs-CZ" dirty="0"/>
              <a:t>Zákon č. 93/2009 Sb., o auditorech</a:t>
            </a:r>
          </a:p>
          <a:p>
            <a:r>
              <a:rPr lang="cs-CZ" altLang="cs-CZ" dirty="0"/>
              <a:t>Zákon č. 563/1991 Sb., o účetnictví</a:t>
            </a:r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Profesní standardy:</a:t>
            </a:r>
          </a:p>
          <a:p>
            <a:r>
              <a:rPr lang="cs-CZ" altLang="cs-CZ" dirty="0"/>
              <a:t>Mezinárodní federace účetních (International </a:t>
            </a:r>
            <a:r>
              <a:rPr lang="cs-CZ" altLang="cs-CZ" dirty="0" err="1"/>
              <a:t>Federation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Accountants</a:t>
            </a:r>
            <a:r>
              <a:rPr lang="cs-CZ" altLang="cs-CZ" dirty="0"/>
              <a:t>, IFAC) a zejména jejího Výboru pro auditorské a ověřovací standardy (</a:t>
            </a:r>
            <a:r>
              <a:rPr lang="cs-CZ" altLang="cs-CZ" dirty="0" err="1"/>
              <a:t>Intarnational</a:t>
            </a:r>
            <a:r>
              <a:rPr lang="cs-CZ" altLang="cs-CZ" dirty="0"/>
              <a:t> Auditing and </a:t>
            </a:r>
            <a:r>
              <a:rPr lang="cs-CZ" altLang="cs-CZ" dirty="0" err="1"/>
              <a:t>Assurance</a:t>
            </a:r>
            <a:r>
              <a:rPr lang="cs-CZ" altLang="cs-CZ" dirty="0"/>
              <a:t> </a:t>
            </a:r>
            <a:r>
              <a:rPr lang="cs-CZ" altLang="cs-CZ" dirty="0" err="1"/>
              <a:t>Standards</a:t>
            </a:r>
            <a:r>
              <a:rPr lang="cs-CZ" altLang="cs-CZ" dirty="0"/>
              <a:t> </a:t>
            </a:r>
            <a:r>
              <a:rPr lang="cs-CZ" altLang="cs-CZ" dirty="0" err="1"/>
              <a:t>Boards</a:t>
            </a:r>
            <a:r>
              <a:rPr lang="cs-CZ" altLang="cs-CZ" dirty="0"/>
              <a:t>, IAASB)</a:t>
            </a:r>
          </a:p>
          <a:p>
            <a:r>
              <a:rPr lang="cs-CZ" dirty="0">
                <a:hlinkClick r:id="rId4"/>
              </a:rPr>
              <a:t>BOARDS | IFAC (international-standards.org)</a:t>
            </a:r>
            <a:endParaRPr lang="cs-CZ" altLang="cs-CZ" dirty="0"/>
          </a:p>
          <a:p>
            <a:r>
              <a:rPr lang="cs-CZ" altLang="cs-CZ" dirty="0"/>
              <a:t>Různé etické standardy</a:t>
            </a:r>
          </a:p>
          <a:p>
            <a:r>
              <a:rPr lang="cs-CZ" dirty="0">
                <a:hlinkClick r:id="rId5"/>
              </a:rPr>
              <a:t>Auditorské standardy - KOMORA AUDITORŮ ČESKÉ REPUBLIKY (kacr.cz)</a:t>
            </a:r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1D86AC-5D1C-4D34-A0D9-A505D11B3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2064" y="789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94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Základní pojmy zákonné úpravy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4"/>
            <a:ext cx="10018713" cy="5050535"/>
          </a:xfrm>
        </p:spPr>
        <p:txBody>
          <a:bodyPr anchor="t">
            <a:normAutofit/>
          </a:bodyPr>
          <a:lstStyle/>
          <a:p>
            <a:r>
              <a:rPr lang="cs-CZ" altLang="cs-CZ" dirty="0"/>
              <a:t>Účetní závěrka</a:t>
            </a:r>
          </a:p>
          <a:p>
            <a:r>
              <a:rPr lang="cs-CZ" altLang="cs-CZ" dirty="0"/>
              <a:t>Zákon o účetnictví, zejm. § 18-23b</a:t>
            </a:r>
          </a:p>
          <a:p>
            <a:r>
              <a:rPr lang="cs-CZ" altLang="cs-CZ" dirty="0"/>
              <a:t>Povinnost ověření auditorem:</a:t>
            </a:r>
          </a:p>
          <a:p>
            <a:r>
              <a:rPr lang="cs-CZ" altLang="cs-CZ" dirty="0"/>
              <a:t>Velké účetní jednotky (2 z </a:t>
            </a:r>
            <a:r>
              <a:rPr lang="cs-CZ" altLang="cs-CZ" dirty="0" err="1"/>
              <a:t>násl</a:t>
            </a:r>
            <a:r>
              <a:rPr lang="cs-CZ" altLang="cs-CZ" dirty="0"/>
              <a:t>: A 500 mil, O 1000 mil, Z 250 či subjekt veřejného zájmu – banky, pojišťovny, penzijní společnosti, atd.; </a:t>
            </a:r>
            <a:r>
              <a:rPr lang="cs-CZ" altLang="cs-CZ" dirty="0" err="1"/>
              <a:t>ZoÚ</a:t>
            </a:r>
            <a:r>
              <a:rPr lang="cs-CZ" altLang="cs-CZ" dirty="0"/>
              <a:t> § 1a, 1b)</a:t>
            </a:r>
          </a:p>
          <a:p>
            <a:r>
              <a:rPr lang="cs-CZ" altLang="cs-CZ" dirty="0"/>
              <a:t>Střední účetní jednotky (ne 2 výše uvedených kritérií)</a:t>
            </a:r>
          </a:p>
          <a:p>
            <a:r>
              <a:rPr lang="cs-CZ" altLang="cs-CZ" dirty="0"/>
              <a:t>Malé účetní jednotky (ne 2 z </a:t>
            </a:r>
            <a:r>
              <a:rPr lang="cs-CZ" altLang="cs-CZ" dirty="0" err="1"/>
              <a:t>násl</a:t>
            </a:r>
            <a:r>
              <a:rPr lang="cs-CZ" altLang="cs-CZ" dirty="0"/>
              <a:t>: A 100 mil, O 200 mil, Z 50 – viz </a:t>
            </a:r>
            <a:r>
              <a:rPr lang="cs-CZ" altLang="cs-CZ" dirty="0" err="1"/>
              <a:t>ZoÚ</a:t>
            </a:r>
            <a:r>
              <a:rPr lang="cs-CZ" altLang="cs-CZ" dirty="0"/>
              <a:t> §1b), pokud jsou akciové společnosti či svěřenecké fondy a dosáhly alespoň jednoho z následujících kritérií: A +40 mil, O +80 mil, Z +50 či pokud mají jinou formu a dosáhly alespoň dvou z uvedených kritérií</a:t>
            </a:r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2C2FC5-3DE8-41EB-BE3C-62BD73B2A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3024" y="8710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95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Základní pojmy zákonné úpravy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4"/>
            <a:ext cx="10018713" cy="5050535"/>
          </a:xfrm>
        </p:spPr>
        <p:txBody>
          <a:bodyPr anchor="t">
            <a:normAutofit lnSpcReduction="10000"/>
          </a:bodyPr>
          <a:lstStyle/>
          <a:p>
            <a:r>
              <a:rPr lang="cs-CZ" altLang="cs-CZ" dirty="0"/>
              <a:t>Základní pojmy zákona o auditorech (</a:t>
            </a:r>
            <a:r>
              <a:rPr lang="cs-CZ" altLang="cs-CZ" dirty="0" err="1"/>
              <a:t>ZoA</a:t>
            </a:r>
            <a:r>
              <a:rPr lang="cs-CZ" altLang="cs-CZ" dirty="0"/>
              <a:t>)</a:t>
            </a:r>
          </a:p>
          <a:p>
            <a:r>
              <a:rPr lang="cs-CZ" altLang="cs-CZ" b="1" dirty="0"/>
              <a:t>Povinný audit</a:t>
            </a:r>
            <a:r>
              <a:rPr lang="cs-CZ" altLang="cs-CZ" dirty="0"/>
              <a:t> – ověření účetní závěrky, zda podává věrný a poctivý obraz předmětu účetnictví v souladu s právními předpisy a příslušným rámcem účetního výkaznictví</a:t>
            </a:r>
          </a:p>
          <a:p>
            <a:r>
              <a:rPr lang="cs-CZ" altLang="cs-CZ" b="1" dirty="0"/>
              <a:t>Ověření výroční zprávy </a:t>
            </a:r>
            <a:r>
              <a:rPr lang="cs-CZ" altLang="cs-CZ" dirty="0"/>
              <a:t>– zda údaje v ní obsažené popisují skutečnosti, které vyplývají z účetní závěrky</a:t>
            </a:r>
          </a:p>
          <a:p>
            <a:r>
              <a:rPr lang="cs-CZ" altLang="cs-CZ" b="1" dirty="0"/>
              <a:t>Auditorská činnost </a:t>
            </a:r>
            <a:r>
              <a:rPr lang="cs-CZ" altLang="cs-CZ" dirty="0"/>
              <a:t>– provádění povinného auditu dle </a:t>
            </a:r>
            <a:r>
              <a:rPr lang="cs-CZ" altLang="cs-CZ" dirty="0" err="1"/>
              <a:t>ZoA</a:t>
            </a:r>
            <a:endParaRPr lang="cs-CZ" altLang="cs-CZ" dirty="0"/>
          </a:p>
          <a:p>
            <a:r>
              <a:rPr lang="cs-CZ" altLang="cs-CZ" b="1" dirty="0"/>
              <a:t>Statutární auditor </a:t>
            </a:r>
            <a:r>
              <a:rPr lang="cs-CZ" altLang="cs-CZ" dirty="0"/>
              <a:t>– fyzická osoba, které KAČR vydal povolení k auditorské činnosti</a:t>
            </a:r>
          </a:p>
          <a:p>
            <a:r>
              <a:rPr lang="cs-CZ" altLang="cs-CZ" b="1" dirty="0"/>
              <a:t>Auditorská společnost </a:t>
            </a:r>
            <a:r>
              <a:rPr lang="cs-CZ" altLang="cs-CZ" dirty="0"/>
              <a:t>– právnická osoba, které KAČR vydal povolení k auditorské činnosti</a:t>
            </a:r>
          </a:p>
          <a:p>
            <a:r>
              <a:rPr lang="cs-CZ" altLang="cs-CZ" b="1" dirty="0"/>
              <a:t>Auditor</a:t>
            </a:r>
            <a:r>
              <a:rPr lang="cs-CZ" altLang="cs-CZ" dirty="0"/>
              <a:t> – statutární auditor či auditorská společnost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446597-0183-4A45-BD2F-0B291863D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3024" y="9743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Základní pojmy zákonné úpravy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4"/>
            <a:ext cx="10018713" cy="5050535"/>
          </a:xfrm>
        </p:spPr>
        <p:txBody>
          <a:bodyPr anchor="t">
            <a:normAutofit lnSpcReduction="10000"/>
          </a:bodyPr>
          <a:lstStyle/>
          <a:p>
            <a:r>
              <a:rPr lang="cs-CZ" altLang="cs-CZ" dirty="0"/>
              <a:t>Základní pojmy zákona o auditorech (</a:t>
            </a:r>
            <a:r>
              <a:rPr lang="cs-CZ" altLang="cs-CZ" dirty="0" err="1"/>
              <a:t>ZoA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Vydání auditorského oprávnění</a:t>
            </a:r>
          </a:p>
          <a:p>
            <a:r>
              <a:rPr lang="cs-CZ" altLang="cs-CZ" dirty="0"/>
              <a:t>Fyzická osoba</a:t>
            </a:r>
          </a:p>
          <a:p>
            <a:pPr lvl="1"/>
            <a:r>
              <a:rPr lang="cs-CZ" altLang="cs-CZ" dirty="0"/>
              <a:t>Vysokoškolské vzdělání, svéprávnost, bezúhonnost, auditorská zkouška, 3 letá praxe, slib auditora</a:t>
            </a:r>
          </a:p>
          <a:p>
            <a:r>
              <a:rPr lang="cs-CZ" altLang="cs-CZ" dirty="0"/>
              <a:t>Právnická osoba</a:t>
            </a:r>
          </a:p>
          <a:p>
            <a:pPr lvl="1"/>
            <a:r>
              <a:rPr lang="cs-CZ" altLang="cs-CZ" dirty="0"/>
              <a:t>Výkon činnosti prostřednictvím statutárních auditorů, většinu hlasovacích práv statutární auditoři, většina členů řídícího orgánu statutární auditoři, nemá nedoplatky vůči finanční správě, není v úpadku, bezúhonnost</a:t>
            </a:r>
          </a:p>
          <a:p>
            <a:r>
              <a:rPr lang="cs-CZ" altLang="cs-CZ" dirty="0"/>
              <a:t>Pozastavení a zákaz auditorské činnosti</a:t>
            </a:r>
          </a:p>
          <a:p>
            <a:r>
              <a:rPr lang="cs-CZ" altLang="cs-CZ" dirty="0"/>
              <a:t>Auditorská zkouška</a:t>
            </a:r>
          </a:p>
          <a:p>
            <a:r>
              <a:rPr lang="cs-CZ" altLang="cs-CZ" dirty="0"/>
              <a:t>Rejstřík auditorů</a:t>
            </a:r>
          </a:p>
          <a:p>
            <a:pPr marL="0" indent="0">
              <a:buNone/>
            </a:pPr>
            <a:endParaRPr lang="cs-CZ" altLang="cs-CZ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3A124C1-CA90-43D4-86E0-2B46570E6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4448" y="1960880"/>
            <a:ext cx="406400" cy="4064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375EC2-DCFC-4039-A4C9-614594DB27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3504" y="40843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61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9111" y="220510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Základní pojmy zákonné úpravy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4"/>
            <a:ext cx="10018713" cy="5050535"/>
          </a:xfrm>
        </p:spPr>
        <p:txBody>
          <a:bodyPr anchor="t">
            <a:normAutofit fontScale="77500" lnSpcReduction="20000"/>
          </a:bodyPr>
          <a:lstStyle/>
          <a:p>
            <a:r>
              <a:rPr lang="cs-CZ" altLang="cs-CZ" dirty="0"/>
              <a:t>Základní požadavky na činnost auditora</a:t>
            </a:r>
          </a:p>
          <a:p>
            <a:r>
              <a:rPr lang="cs-CZ" altLang="cs-CZ" b="1" dirty="0"/>
              <a:t>Dodržování etického kodexu </a:t>
            </a:r>
            <a:r>
              <a:rPr lang="cs-CZ" altLang="cs-CZ" dirty="0"/>
              <a:t>– vydává ho KAČR jak svůj vnitřní předpis</a:t>
            </a:r>
          </a:p>
          <a:p>
            <a:r>
              <a:rPr lang="cs-CZ" altLang="cs-CZ" b="1" dirty="0"/>
              <a:t>Profesní skepticismus auditora </a:t>
            </a:r>
            <a:r>
              <a:rPr lang="cs-CZ" altLang="cs-CZ" dirty="0"/>
              <a:t>- auditor při provádění auditu má zastávat postoj, který obnáší kritické myšlení, všímavost, citlivost na okolnosti, z nichž by mohla pramenit možná nesprávnost účetních výkazů způsobená ať již chybou, nedbalostí či úmyslným podvodným jednáním</a:t>
            </a:r>
          </a:p>
          <a:p>
            <a:r>
              <a:rPr lang="cs-CZ" altLang="cs-CZ" b="1" dirty="0"/>
              <a:t>Nezávislost</a:t>
            </a:r>
            <a:r>
              <a:rPr lang="cs-CZ" altLang="cs-CZ" dirty="0"/>
              <a:t> – nesmí mít vztah k auditované účetní jednotce</a:t>
            </a:r>
          </a:p>
          <a:p>
            <a:r>
              <a:rPr lang="cs-CZ" altLang="cs-CZ" b="1" dirty="0"/>
              <a:t>Povinnost mlčenlivosti </a:t>
            </a:r>
            <a:r>
              <a:rPr lang="cs-CZ" altLang="cs-CZ" dirty="0"/>
              <a:t>– o všech skutečnostech, které se dozvěděl při výkonu auditorské činnosti o účetní jednotce, které nejsou veřejně známy</a:t>
            </a:r>
          </a:p>
          <a:p>
            <a:r>
              <a:rPr lang="cs-CZ" altLang="cs-CZ" b="1" dirty="0"/>
              <a:t>Spis auditora </a:t>
            </a:r>
            <a:r>
              <a:rPr lang="cs-CZ" altLang="cs-CZ" dirty="0"/>
              <a:t>– povinnost uchovávat 10 let</a:t>
            </a:r>
          </a:p>
          <a:p>
            <a:r>
              <a:rPr lang="cs-CZ" altLang="cs-CZ" b="1" dirty="0"/>
              <a:t>Zpráva auditora </a:t>
            </a:r>
            <a:r>
              <a:rPr lang="cs-CZ" altLang="cs-CZ" dirty="0"/>
              <a:t>– výrok (bez výhrad, s výhradou, negativní, odmítnutí)</a:t>
            </a:r>
          </a:p>
          <a:p>
            <a:r>
              <a:rPr lang="cs-CZ" altLang="cs-CZ" b="1" dirty="0"/>
              <a:t>Smlouva o auditních službách a odměna </a:t>
            </a:r>
            <a:r>
              <a:rPr lang="cs-CZ" altLang="cs-CZ" dirty="0"/>
              <a:t>– smluvní vztah</a:t>
            </a:r>
          </a:p>
          <a:p>
            <a:r>
              <a:rPr lang="cs-CZ" altLang="cs-CZ" b="1" dirty="0"/>
              <a:t>Pojištění odpovědnosti za škodu </a:t>
            </a:r>
            <a:r>
              <a:rPr lang="cs-CZ" altLang="cs-CZ" dirty="0"/>
              <a:t>– povinnost pojištění proti škodám, které lze v rozumné míře předpokládat</a:t>
            </a:r>
          </a:p>
          <a:p>
            <a:r>
              <a:rPr lang="cs-CZ" altLang="cs-CZ" b="1" dirty="0"/>
              <a:t>Omezení podnikání auditora </a:t>
            </a:r>
            <a:r>
              <a:rPr lang="cs-CZ" altLang="cs-CZ" dirty="0"/>
              <a:t>– mohou např. správa vlastního majetku, vědecká činnost, poradenství, atd.</a:t>
            </a:r>
          </a:p>
          <a:p>
            <a:pPr marL="0" indent="0">
              <a:buNone/>
            </a:pPr>
            <a:endParaRPr lang="cs-CZ" altLang="cs-CZ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212763-18AD-4A2A-96F9-7A2EFB821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9824" y="6959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45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Paralaxa</Template>
  <TotalTime>0</TotalTime>
  <Words>1224</Words>
  <Application>Microsoft Office PowerPoint</Application>
  <PresentationFormat>Širokoúhlá obrazovka</PresentationFormat>
  <Paragraphs>130</Paragraphs>
  <Slides>15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Paralaxa</vt:lpstr>
      <vt:lpstr>Zákonný (povinný) audit </vt:lpstr>
      <vt:lpstr>Úvodem obecně k auditu</vt:lpstr>
      <vt:lpstr>Zákonný audit – trocha historie</vt:lpstr>
      <vt:lpstr>Podstata a význam auditu</vt:lpstr>
      <vt:lpstr>Základní právní úprava</vt:lpstr>
      <vt:lpstr>Základní pojmy zákonné úpravy</vt:lpstr>
      <vt:lpstr>Základní pojmy zákonné úpravy</vt:lpstr>
      <vt:lpstr>Základní pojmy zákonné úpravy</vt:lpstr>
      <vt:lpstr>Základní pojmy zákonné úpravy</vt:lpstr>
      <vt:lpstr>Komora auditorů ČR - KAČR</vt:lpstr>
      <vt:lpstr>Rada pro veřejný dohled nad auditem</vt:lpstr>
      <vt:lpstr>Výbory pro audit</vt:lpstr>
      <vt:lpstr>Komentář závěrem</vt:lpstr>
      <vt:lpstr>Pro zajímavost - různé účetní skandály</vt:lpstr>
      <vt:lpstr>Otázky?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Zákonný audit </dc:title>
  <cp:lastModifiedBy>Johan Schweigl</cp:lastModifiedBy>
  <cp:revision>151</cp:revision>
  <cp:lastPrinted>2016-12-01T06:58:45Z</cp:lastPrinted>
  <dcterms:created xsi:type="dcterms:W3CDTF">2016-10-17T17:38:14Z</dcterms:created>
  <dcterms:modified xsi:type="dcterms:W3CDTF">2020-11-26T16:14:44Z</dcterms:modified>
</cp:coreProperties>
</file>