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10" r:id="rId3"/>
    <p:sldId id="332" r:id="rId4"/>
    <p:sldId id="316" r:id="rId5"/>
    <p:sldId id="338" r:id="rId6"/>
    <p:sldId id="339" r:id="rId7"/>
    <p:sldId id="335" r:id="rId8"/>
    <p:sldId id="337" r:id="rId9"/>
    <p:sldId id="340" r:id="rId10"/>
    <p:sldId id="341" r:id="rId11"/>
    <p:sldId id="342" r:id="rId12"/>
    <p:sldId id="333" r:id="rId13"/>
    <p:sldId id="318" r:id="rId14"/>
    <p:sldId id="323" r:id="rId15"/>
    <p:sldId id="321" r:id="rId16"/>
    <p:sldId id="343" r:id="rId17"/>
    <p:sldId id="319" r:id="rId18"/>
    <p:sldId id="320" r:id="rId19"/>
    <p:sldId id="329" r:id="rId20"/>
    <p:sldId id="347" r:id="rId21"/>
    <p:sldId id="344" r:id="rId22"/>
    <p:sldId id="261" r:id="rId23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82"/>
    <p:restoredTop sz="94760"/>
  </p:normalViewPr>
  <p:slideViewPr>
    <p:cSldViewPr snapToGrid="0" snapToObjects="1">
      <p:cViewPr varScale="1">
        <p:scale>
          <a:sx n="63" d="100"/>
          <a:sy n="63" d="100"/>
        </p:scale>
        <p:origin x="716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an Schweigl" userId="ab923b3b-419b-495d-91dc-ec48b05e0a58" providerId="ADAL" clId="{10B6E940-372F-47C7-B9AF-04D7624171F1}"/>
    <pc:docChg chg="custSel delSld modSld">
      <pc:chgData name="Johan Schweigl" userId="ab923b3b-419b-495d-91dc-ec48b05e0a58" providerId="ADAL" clId="{10B6E940-372F-47C7-B9AF-04D7624171F1}" dt="2020-10-15T13:47:25.325" v="97" actId="20577"/>
      <pc:docMkLst>
        <pc:docMk/>
      </pc:docMkLst>
      <pc:sldChg chg="delSp modSp">
        <pc:chgData name="Johan Schweigl" userId="ab923b3b-419b-495d-91dc-ec48b05e0a58" providerId="ADAL" clId="{10B6E940-372F-47C7-B9AF-04D7624171F1}" dt="2020-10-15T13:47:25.325" v="97" actId="20577"/>
        <pc:sldMkLst>
          <pc:docMk/>
          <pc:sldMk cId="2936889861" sldId="316"/>
        </pc:sldMkLst>
        <pc:spChg chg="mod">
          <ac:chgData name="Johan Schweigl" userId="ab923b3b-419b-495d-91dc-ec48b05e0a58" providerId="ADAL" clId="{10B6E940-372F-47C7-B9AF-04D7624171F1}" dt="2020-10-15T13:47:25.325" v="97" actId="20577"/>
          <ac:spMkLst>
            <pc:docMk/>
            <pc:sldMk cId="2936889861" sldId="316"/>
            <ac:spMk id="3" creationId="{00000000-0000-0000-0000-000000000000}"/>
          </ac:spMkLst>
        </pc:spChg>
        <pc:picChg chg="del">
          <ac:chgData name="Johan Schweigl" userId="ab923b3b-419b-495d-91dc-ec48b05e0a58" providerId="ADAL" clId="{10B6E940-372F-47C7-B9AF-04D7624171F1}" dt="2020-10-15T13:46:40.407" v="6" actId="478"/>
          <ac:picMkLst>
            <pc:docMk/>
            <pc:sldMk cId="2936889861" sldId="316"/>
            <ac:picMk id="8" creationId="{00000000-0000-0000-0000-000000000000}"/>
          </ac:picMkLst>
        </pc:picChg>
        <pc:picChg chg="del">
          <ac:chgData name="Johan Schweigl" userId="ab923b3b-419b-495d-91dc-ec48b05e0a58" providerId="ADAL" clId="{10B6E940-372F-47C7-B9AF-04D7624171F1}" dt="2020-10-15T13:46:41.944" v="7" actId="478"/>
          <ac:picMkLst>
            <pc:docMk/>
            <pc:sldMk cId="2936889861" sldId="316"/>
            <ac:picMk id="9" creationId="{00000000-0000-0000-0000-000000000000}"/>
          </ac:picMkLst>
        </pc:picChg>
      </pc:sldChg>
      <pc:sldChg chg="modSp">
        <pc:chgData name="Johan Schweigl" userId="ab923b3b-419b-495d-91dc-ec48b05e0a58" providerId="ADAL" clId="{10B6E940-372F-47C7-B9AF-04D7624171F1}" dt="2020-10-15T13:46:03.333" v="4" actId="20577"/>
        <pc:sldMkLst>
          <pc:docMk/>
          <pc:sldMk cId="593276113" sldId="329"/>
        </pc:sldMkLst>
        <pc:spChg chg="mod">
          <ac:chgData name="Johan Schweigl" userId="ab923b3b-419b-495d-91dc-ec48b05e0a58" providerId="ADAL" clId="{10B6E940-372F-47C7-B9AF-04D7624171F1}" dt="2020-10-15T13:46:03.333" v="4" actId="20577"/>
          <ac:spMkLst>
            <pc:docMk/>
            <pc:sldMk cId="593276113" sldId="329"/>
            <ac:spMk id="3" creationId="{00000000-0000-0000-0000-000000000000}"/>
          </ac:spMkLst>
        </pc:spChg>
      </pc:sldChg>
      <pc:sldChg chg="del">
        <pc:chgData name="Johan Schweigl" userId="ab923b3b-419b-495d-91dc-ec48b05e0a58" providerId="ADAL" clId="{10B6E940-372F-47C7-B9AF-04D7624171F1}" dt="2020-10-15T13:45:54.963" v="0" actId="2696"/>
        <pc:sldMkLst>
          <pc:docMk/>
          <pc:sldMk cId="1883249157" sldId="345"/>
        </pc:sldMkLst>
      </pc:sldChg>
      <pc:sldChg chg="del">
        <pc:chgData name="Johan Schweigl" userId="ab923b3b-419b-495d-91dc-ec48b05e0a58" providerId="ADAL" clId="{10B6E940-372F-47C7-B9AF-04D7624171F1}" dt="2020-10-15T13:45:56.973" v="1" actId="2696"/>
        <pc:sldMkLst>
          <pc:docMk/>
          <pc:sldMk cId="3079427812" sldId="346"/>
        </pc:sldMkLst>
      </pc:sldChg>
      <pc:sldChg chg="del">
        <pc:chgData name="Johan Schweigl" userId="ab923b3b-419b-495d-91dc-ec48b05e0a58" providerId="ADAL" clId="{10B6E940-372F-47C7-B9AF-04D7624171F1}" dt="2020-10-15T13:46:19.334" v="5" actId="2696"/>
        <pc:sldMkLst>
          <pc:docMk/>
          <pc:sldMk cId="1549418867" sldId="34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B9A58-931B-4ED2-A3AE-6410EB25FC2B}" type="datetimeFigureOut">
              <a:rPr lang="cs-CZ" smtClean="0"/>
              <a:pPr/>
              <a:t>15.10.2020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27AC4-0729-45D4-A21E-D7EB3CF8C66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8105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E8CBD-5BEE-4336-8458-40361490C864}" type="datetimeFigureOut">
              <a:rPr lang="cs-CZ" smtClean="0"/>
              <a:pPr/>
              <a:t>15.10.2020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441F8-DB8B-49FE-AF79-D5FD0493403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2899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441F8-DB8B-49FE-AF79-D5FD04934031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441F8-DB8B-49FE-AF79-D5FD04934031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441F8-DB8B-49FE-AF79-D5FD04934031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441F8-DB8B-49FE-AF79-D5FD04934031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441F8-DB8B-49FE-AF79-D5FD04934031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441F8-DB8B-49FE-AF79-D5FD04934031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titul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073236" y="314891"/>
            <a:ext cx="7429786" cy="2616199"/>
          </a:xfrm>
        </p:spPr>
        <p:txBody>
          <a:bodyPr>
            <a:normAutofit/>
          </a:bodyPr>
          <a:lstStyle/>
          <a:p>
            <a:pPr algn="l"/>
            <a:r>
              <a:rPr lang="cs-CZ" dirty="0"/>
              <a:t>Systém účetnictví, základní principy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515377" y="4047762"/>
            <a:ext cx="6987645" cy="1388534"/>
          </a:xfrm>
        </p:spPr>
        <p:txBody>
          <a:bodyPr>
            <a:normAutofit/>
          </a:bodyPr>
          <a:lstStyle/>
          <a:p>
            <a:r>
              <a:rPr lang="cs-CZ" sz="3200" dirty="0"/>
              <a:t>Bilanční právo</a:t>
            </a:r>
          </a:p>
          <a:p>
            <a:r>
              <a:rPr lang="cs-CZ" sz="3200" dirty="0"/>
              <a:t>přednáška</a:t>
            </a:r>
          </a:p>
        </p:txBody>
      </p:sp>
    </p:spTree>
    <p:extLst>
      <p:ext uri="{BB962C8B-B14F-4D97-AF65-F5344CB8AC3E}">
        <p14:creationId xmlns:p14="http://schemas.microsoft.com/office/powerpoint/2010/main" val="6255228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228600"/>
            <a:ext cx="10018713" cy="1752599"/>
          </a:xfrm>
        </p:spPr>
        <p:txBody>
          <a:bodyPr/>
          <a:lstStyle/>
          <a:p>
            <a:pPr algn="l"/>
            <a:r>
              <a:rPr lang="cs-CZ" dirty="0"/>
              <a:t>Vlastní zdroje (vlastní kapitál)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8027" y="1810512"/>
            <a:ext cx="10018713" cy="4782312"/>
          </a:xfrm>
        </p:spPr>
        <p:txBody>
          <a:bodyPr anchor="t">
            <a:normAutofit fontScale="92500" lnSpcReduction="10000"/>
          </a:bodyPr>
          <a:lstStyle/>
          <a:p>
            <a:r>
              <a:rPr lang="cs-CZ" altLang="cs-CZ" sz="3200" dirty="0"/>
              <a:t>Jedná se o prostředky, které má účetní jednotka k dispozici a přitom nemá závazek je „někomu vracet“</a:t>
            </a:r>
          </a:p>
          <a:p>
            <a:r>
              <a:rPr lang="cs-CZ" altLang="cs-CZ" sz="3200" dirty="0"/>
              <a:t>zejména:</a:t>
            </a:r>
          </a:p>
          <a:p>
            <a:pPr lvl="1"/>
            <a:r>
              <a:rPr lang="cs-CZ" altLang="cs-CZ" sz="2800" dirty="0"/>
              <a:t>prostředky, které do společnosti vložili akcionáři (společníci)</a:t>
            </a:r>
          </a:p>
          <a:p>
            <a:pPr lvl="1"/>
            <a:endParaRPr lang="cs-CZ" altLang="cs-CZ" sz="2800" dirty="0"/>
          </a:p>
          <a:p>
            <a:pPr lvl="1"/>
            <a:r>
              <a:rPr lang="cs-CZ" altLang="cs-CZ" sz="2800" dirty="0"/>
              <a:t>nerozdělený zisk		 (může být vyplacen na základě rozhodnutí příslušného orgánu účetní jednotky) </a:t>
            </a:r>
          </a:p>
          <a:p>
            <a:pPr lvl="1"/>
            <a:endParaRPr lang="cs-CZ" altLang="cs-CZ" sz="2800" dirty="0"/>
          </a:p>
          <a:p>
            <a:pPr lvl="1"/>
            <a:r>
              <a:rPr lang="cs-CZ" altLang="cs-CZ" sz="2800" dirty="0"/>
              <a:t>hospodářský výsledek</a:t>
            </a:r>
          </a:p>
          <a:p>
            <a:pPr lvl="1"/>
            <a:endParaRPr lang="cs-CZ" altLang="cs-CZ" sz="2800" dirty="0"/>
          </a:p>
          <a:p>
            <a:pPr>
              <a:buNone/>
            </a:pPr>
            <a:endParaRPr lang="cs-CZ" altLang="cs-CZ" sz="2800" dirty="0"/>
          </a:p>
          <a:p>
            <a:pPr>
              <a:buNone/>
            </a:pPr>
            <a:endParaRPr lang="cs-CZ" altLang="cs-CZ" sz="3200" dirty="0"/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357666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228600"/>
            <a:ext cx="10018713" cy="1752599"/>
          </a:xfrm>
        </p:spPr>
        <p:txBody>
          <a:bodyPr/>
          <a:lstStyle/>
          <a:p>
            <a:pPr algn="l"/>
            <a:r>
              <a:rPr lang="cs-CZ" dirty="0"/>
              <a:t>Uvažujte nad rozdílem mezi základním kapitálem a vlastním kapitálem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8027" y="1810512"/>
            <a:ext cx="10018713" cy="4158641"/>
          </a:xfrm>
        </p:spPr>
        <p:txBody>
          <a:bodyPr anchor="t">
            <a:normAutofit/>
          </a:bodyPr>
          <a:lstStyle/>
          <a:p>
            <a:endParaRPr lang="cs-CZ" altLang="cs-CZ" sz="2800" dirty="0"/>
          </a:p>
          <a:p>
            <a:endParaRPr lang="cs-CZ" altLang="cs-CZ" sz="2800" dirty="0"/>
          </a:p>
          <a:p>
            <a:endParaRPr lang="cs-CZ" altLang="cs-CZ" sz="2800" dirty="0"/>
          </a:p>
          <a:p>
            <a:pPr>
              <a:buNone/>
            </a:pPr>
            <a:endParaRPr lang="cs-CZ" altLang="cs-CZ" sz="2800" dirty="0"/>
          </a:p>
          <a:p>
            <a:pPr>
              <a:buNone/>
            </a:pPr>
            <a:endParaRPr lang="cs-CZ" altLang="cs-CZ" sz="3200" dirty="0"/>
          </a:p>
          <a:p>
            <a:endParaRPr lang="cs-CZ" alt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09723" y="2667000"/>
            <a:ext cx="10018713" cy="25999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tabLst/>
              <a:defRPr/>
            </a:pPr>
            <a:endParaRPr kumimoji="0" lang="cs-CZ" alt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tabLst/>
              <a:defRPr/>
            </a:pPr>
            <a:r>
              <a:rPr lang="cs-CZ" altLang="cs-CZ" sz="3200" b="1" dirty="0"/>
              <a:t>Základní kapitál ≠ vlastní kapitál</a:t>
            </a: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tabLst/>
              <a:defRPr/>
            </a:pPr>
            <a:endParaRPr kumimoji="0" lang="cs-CZ" altLang="cs-CZ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tabLst/>
              <a:defRPr/>
            </a:pPr>
            <a:endParaRPr kumimoji="0" lang="cs-CZ" alt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tabLst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57666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/>
              <a:t>Znázornění aktiv a pasiv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1" y="1950645"/>
            <a:ext cx="4708671" cy="415864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altLang="cs-CZ" sz="2800" dirty="0"/>
              <a:t>aktiva x pasiva</a:t>
            </a:r>
          </a:p>
          <a:p>
            <a:pPr>
              <a:defRPr/>
            </a:pPr>
            <a:endParaRPr lang="cs-CZ" altLang="cs-CZ" sz="2800" dirty="0"/>
          </a:p>
          <a:p>
            <a:pPr>
              <a:defRPr/>
            </a:pPr>
            <a:endParaRPr lang="cs-CZ" altLang="cs-CZ" sz="2800" dirty="0"/>
          </a:p>
          <a:p>
            <a:pPr>
              <a:defRPr/>
            </a:pPr>
            <a:endParaRPr lang="cs-CZ" altLang="cs-CZ" sz="2800" dirty="0"/>
          </a:p>
          <a:p>
            <a:pPr>
              <a:defRPr/>
            </a:pPr>
            <a:r>
              <a:rPr lang="cs-CZ" altLang="cs-CZ" sz="2800" dirty="0"/>
              <a:t>rozvaha (bilance)</a:t>
            </a:r>
          </a:p>
          <a:p>
            <a:pPr marL="0" indent="0">
              <a:buNone/>
            </a:pPr>
            <a:endParaRPr lang="cs-CZ" altLang="cs-CZ" sz="2800" dirty="0"/>
          </a:p>
        </p:txBody>
      </p:sp>
      <p:sp>
        <p:nvSpPr>
          <p:cNvPr id="6" name="Down Arrow 5"/>
          <p:cNvSpPr/>
          <p:nvPr/>
        </p:nvSpPr>
        <p:spPr>
          <a:xfrm>
            <a:off x="2798618" y="322881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rázek 9" descr="rozv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7416" y="193778"/>
            <a:ext cx="4572000" cy="647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8898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/>
              <a:t>Rozvaha - shrnutí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1" y="1939637"/>
            <a:ext cx="10018713" cy="4738254"/>
          </a:xfrm>
        </p:spPr>
        <p:txBody>
          <a:bodyPr>
            <a:normAutofit/>
          </a:bodyPr>
          <a:lstStyle/>
          <a:p>
            <a:pPr marL="457200" lvl="1" indent="0">
              <a:buFontTx/>
              <a:buNone/>
            </a:pPr>
            <a:r>
              <a:rPr lang="cs-CZ" altLang="en-US" sz="2400" dirty="0"/>
              <a:t>Bilanční princip - účetnictví sleduje majetek ze dvou pohledů – druhová struktura a zdroje pořízení</a:t>
            </a:r>
          </a:p>
          <a:p>
            <a:pPr marL="457200" lvl="1" indent="0">
              <a:buFontTx/>
              <a:buNone/>
            </a:pPr>
            <a:r>
              <a:rPr lang="cs-CZ" altLang="en-US" sz="2400" dirty="0"/>
              <a:t>Aktiva jsou položky majetku, které:</a:t>
            </a:r>
          </a:p>
          <a:p>
            <a:pPr marL="457200" lvl="1" indent="0">
              <a:buFontTx/>
              <a:buNone/>
            </a:pPr>
            <a:r>
              <a:rPr lang="cs-CZ" altLang="en-US" sz="2400" dirty="0"/>
              <a:t>	1) představují pro podnik budoucí ekonomický prospěch</a:t>
            </a:r>
          </a:p>
          <a:p>
            <a:pPr marL="457200" lvl="1" indent="0">
              <a:buFontTx/>
              <a:buNone/>
            </a:pPr>
            <a:r>
              <a:rPr lang="cs-CZ" altLang="en-US" sz="2400" dirty="0"/>
              <a:t>	2) tento prospěch má podnik plně pod kontrolou (je vlastník)</a:t>
            </a:r>
          </a:p>
          <a:p>
            <a:pPr marL="457200" lvl="1" indent="0">
              <a:buFontTx/>
              <a:buNone/>
            </a:pPr>
            <a:r>
              <a:rPr lang="cs-CZ" altLang="en-US" sz="2400" dirty="0"/>
              <a:t>	3) očekávání budoucího prospěchu musí být dostatečně spolehlivé a prokazatelné</a:t>
            </a:r>
          </a:p>
          <a:p>
            <a:pPr marL="457200" lvl="1" indent="0">
              <a:buFontTx/>
              <a:buNone/>
            </a:pPr>
            <a:r>
              <a:rPr lang="cs-CZ" altLang="en-US" sz="2400" dirty="0"/>
              <a:t>	4) položka aktiv je důsledkem operací uskutečněných v minulosti</a:t>
            </a:r>
          </a:p>
          <a:p>
            <a:pPr marL="457200" lvl="1" indent="0">
              <a:buFontTx/>
              <a:buNone/>
            </a:pPr>
            <a:r>
              <a:rPr lang="cs-CZ" altLang="en-US" sz="2400" dirty="0"/>
              <a:t>	5) položka aktiv musí být spolehlivě ocenitelná</a:t>
            </a:r>
          </a:p>
        </p:txBody>
      </p:sp>
    </p:spTree>
    <p:extLst>
      <p:ext uri="{BB962C8B-B14F-4D97-AF65-F5344CB8AC3E}">
        <p14:creationId xmlns:p14="http://schemas.microsoft.com/office/powerpoint/2010/main" val="20903001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/>
              <a:t>Rozvaha – shrnutí 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1" y="1939637"/>
            <a:ext cx="10018713" cy="4738254"/>
          </a:xfrm>
        </p:spPr>
        <p:txBody>
          <a:bodyPr>
            <a:normAutofit/>
          </a:bodyPr>
          <a:lstStyle/>
          <a:p>
            <a:pPr marL="457200" lvl="1" indent="0">
              <a:buFontTx/>
              <a:buNone/>
            </a:pPr>
            <a:r>
              <a:rPr lang="cs-CZ" altLang="en-US" sz="2400" dirty="0"/>
              <a:t>Druhý pohled na majetek podniku vyjadřuje zdroje, ze kterých byl majetek pořízen.</a:t>
            </a:r>
          </a:p>
          <a:p>
            <a:pPr marL="457200" lvl="1" indent="0">
              <a:buFontTx/>
              <a:buNone/>
            </a:pPr>
            <a:r>
              <a:rPr lang="cs-CZ" altLang="en-US" sz="2400" dirty="0"/>
              <a:t>Tyto zdroje lze dělit na „vlastní“ a „cizí“</a:t>
            </a:r>
          </a:p>
          <a:p>
            <a:pPr marL="457200" lvl="1" indent="0">
              <a:buFontTx/>
              <a:buNone/>
            </a:pPr>
            <a:r>
              <a:rPr lang="cs-CZ" altLang="en-US" sz="2400" dirty="0"/>
              <a:t>Vlastní kapitál – základní kapitál, fondy a nerozdělený zisk</a:t>
            </a:r>
          </a:p>
          <a:p>
            <a:pPr marL="457200" lvl="1" indent="0">
              <a:buFontTx/>
              <a:buNone/>
            </a:pPr>
            <a:r>
              <a:rPr lang="cs-CZ" altLang="en-US" sz="2400" dirty="0"/>
              <a:t>Cizí kapitál – dluhy vůči třetím subjektům (např. dodavatelům, zaměstnancům, bance, atd.)</a:t>
            </a:r>
          </a:p>
          <a:p>
            <a:pPr marL="457200" lvl="1" indent="0">
              <a:buFontTx/>
              <a:buNone/>
            </a:pPr>
            <a:endParaRPr lang="cs-CZ" altLang="en-US" sz="2400" dirty="0"/>
          </a:p>
          <a:p>
            <a:pPr marL="457200" lvl="1" indent="0">
              <a:buFontTx/>
              <a:buNone/>
            </a:pPr>
            <a:r>
              <a:rPr lang="cs-CZ" altLang="en-US" sz="2400" dirty="0"/>
              <a:t>Bilanční princip: 		aktiva = pasiva 										(pouze odlišný pohled na majetek podniku)</a:t>
            </a:r>
          </a:p>
        </p:txBody>
      </p:sp>
    </p:spTree>
    <p:extLst>
      <p:ext uri="{BB962C8B-B14F-4D97-AF65-F5344CB8AC3E}">
        <p14:creationId xmlns:p14="http://schemas.microsoft.com/office/powerpoint/2010/main" val="40908463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altLang="cs-CZ" dirty="0"/>
              <a:t>Náklady – výnosy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939637"/>
            <a:ext cx="10018713" cy="4738254"/>
          </a:xfrm>
        </p:spPr>
        <p:txBody>
          <a:bodyPr anchor="t">
            <a:normAutofit/>
          </a:bodyPr>
          <a:lstStyle/>
          <a:p>
            <a:pPr marL="457200" lvl="1" indent="0">
              <a:buFontTx/>
              <a:buNone/>
            </a:pPr>
            <a:endParaRPr lang="cs-CZ" altLang="en-US" sz="2400" b="1" dirty="0"/>
          </a:p>
          <a:p>
            <a:pPr marL="457200" lvl="1" indent="0">
              <a:buFontTx/>
              <a:buNone/>
            </a:pPr>
            <a:r>
              <a:rPr lang="cs-CZ" altLang="en-US" sz="2400" b="1" dirty="0"/>
              <a:t>Náklad</a:t>
            </a:r>
            <a:r>
              <a:rPr lang="cs-CZ" altLang="en-US" sz="2400" dirty="0"/>
              <a:t> - peněžní částka, kterou podnik účelně vynaložil na získání výnosů, tj. použil je k provedení určitého výkonu.</a:t>
            </a:r>
          </a:p>
          <a:p>
            <a:pPr marL="457200" lvl="1" indent="0">
              <a:buFontTx/>
              <a:buNone/>
            </a:pPr>
            <a:endParaRPr lang="cs-CZ" altLang="en-US" sz="2400" dirty="0"/>
          </a:p>
          <a:p>
            <a:pPr marL="457200" lvl="1" indent="0">
              <a:buFontTx/>
              <a:buNone/>
            </a:pPr>
            <a:r>
              <a:rPr lang="cs-CZ" altLang="en-US" sz="2400" b="1" dirty="0"/>
              <a:t>Výnos</a:t>
            </a:r>
            <a:r>
              <a:rPr lang="cs-CZ" altLang="en-US" sz="2400" dirty="0"/>
              <a:t> - peněžní částka, kterou podnik získal z veškerých svých činností za určité období bez ohledu na to, zda v tomto období došlo k jejímu inkasu → peněžní ekvivalent prodaných výkonů podniku (výrobků, zboží, služeb).</a:t>
            </a:r>
          </a:p>
          <a:p>
            <a:pPr marL="457200" lvl="1" indent="0">
              <a:buFontTx/>
              <a:buNone/>
            </a:pPr>
            <a:endParaRPr lang="cs-CZ" altLang="en-US" sz="2400" dirty="0"/>
          </a:p>
          <a:p>
            <a:pPr marL="457200" lvl="1" indent="0">
              <a:buFontTx/>
              <a:buNone/>
            </a:pPr>
            <a:r>
              <a:rPr lang="cs-CZ" altLang="en-US" sz="2400" b="1" dirty="0"/>
              <a:t>Vždy je třeba uvažovat o nákladech a výnosech ve vztahu k určitému období!</a:t>
            </a:r>
          </a:p>
        </p:txBody>
      </p:sp>
    </p:spTree>
    <p:extLst>
      <p:ext uri="{BB962C8B-B14F-4D97-AF65-F5344CB8AC3E}">
        <p14:creationId xmlns:p14="http://schemas.microsoft.com/office/powerpoint/2010/main" val="23766822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altLang="cs-CZ" dirty="0"/>
              <a:t>Náklady – výnosy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1" y="1939637"/>
            <a:ext cx="5129784" cy="4738254"/>
          </a:xfrm>
        </p:spPr>
        <p:txBody>
          <a:bodyPr anchor="t">
            <a:normAutofit/>
          </a:bodyPr>
          <a:lstStyle/>
          <a:p>
            <a:pPr marL="457200" lvl="1" indent="0">
              <a:buFontTx/>
              <a:buNone/>
            </a:pPr>
            <a:endParaRPr lang="cs-CZ" altLang="en-US" sz="2400" dirty="0"/>
          </a:p>
          <a:p>
            <a:pPr marL="457200" lvl="1" indent="0">
              <a:buFontTx/>
              <a:buNone/>
            </a:pPr>
            <a:r>
              <a:rPr lang="cs-CZ" altLang="en-US" sz="2400" b="1" dirty="0"/>
              <a:t>Hospodářský výsledek </a:t>
            </a:r>
            <a:r>
              <a:rPr lang="cs-CZ" altLang="en-US" sz="2400" dirty="0"/>
              <a:t>- rozdíl mezi výnosy a náklady. → zisk, ztráta.</a:t>
            </a:r>
          </a:p>
          <a:p>
            <a:pPr marL="457200" lvl="1" indent="0">
              <a:buFontTx/>
              <a:buNone/>
            </a:pPr>
            <a:endParaRPr lang="cs-CZ" altLang="en-US" sz="2400" dirty="0"/>
          </a:p>
          <a:p>
            <a:pPr marL="457200" lvl="1" indent="0">
              <a:buFontTx/>
              <a:buNone/>
            </a:pPr>
            <a:r>
              <a:rPr lang="cs-CZ" altLang="en-US" sz="2400" dirty="0"/>
              <a:t>Vyjádření ve </a:t>
            </a:r>
            <a:r>
              <a:rPr lang="cs-CZ" altLang="en-US" sz="2400" b="1" dirty="0"/>
              <a:t>výkazu zisku a ztráty </a:t>
            </a:r>
            <a:r>
              <a:rPr lang="cs-CZ" altLang="en-US" sz="2400" dirty="0"/>
              <a:t>(výsledovka)</a:t>
            </a:r>
          </a:p>
          <a:p>
            <a:pPr marL="457200" lvl="1" indent="0">
              <a:buFontTx/>
              <a:buNone/>
            </a:pPr>
            <a:endParaRPr lang="cs-CZ" altLang="en-US" sz="2400" dirty="0"/>
          </a:p>
        </p:txBody>
      </p:sp>
      <p:pic>
        <p:nvPicPr>
          <p:cNvPr id="5" name="Obrázek 4" descr="vysledovka-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7065" y="408052"/>
            <a:ext cx="5581650" cy="596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822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altLang="cs-CZ" dirty="0"/>
              <a:t>Účelové - druhové členění nákladů a výnosů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1" y="1939637"/>
            <a:ext cx="10018713" cy="4738254"/>
          </a:xfrm>
        </p:spPr>
        <p:txBody>
          <a:bodyPr>
            <a:normAutofit/>
          </a:bodyPr>
          <a:lstStyle/>
          <a:p>
            <a:pPr marL="457200" lvl="1" indent="0">
              <a:buFontTx/>
              <a:buNone/>
            </a:pPr>
            <a:endParaRPr lang="cs-CZ" altLang="en-US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1" y="1904006"/>
            <a:ext cx="8380125" cy="477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rgbClr val="4D664D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2761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altLang="cs-CZ" dirty="0"/>
              <a:t>Náklady – výnosy III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70432" y="1939637"/>
            <a:ext cx="10018713" cy="4738254"/>
          </a:xfrm>
        </p:spPr>
        <p:txBody>
          <a:bodyPr>
            <a:normAutofit/>
          </a:bodyPr>
          <a:lstStyle/>
          <a:p>
            <a:pPr marL="457200" lvl="1" indent="0">
              <a:buFontTx/>
              <a:buNone/>
            </a:pPr>
            <a:r>
              <a:rPr lang="cs-CZ" altLang="en-US" sz="2400" dirty="0"/>
              <a:t>Náklady v účetnictví podniku nejsou vždy totožné s daňovými náklady dle daňových předpisů.</a:t>
            </a:r>
          </a:p>
          <a:p>
            <a:pPr marL="457200" lvl="1" indent="0">
              <a:buFontTx/>
              <a:buNone/>
            </a:pPr>
            <a:r>
              <a:rPr lang="cs-CZ" altLang="en-US" sz="2400" dirty="0"/>
              <a:t>Náklady mají zachycovat v zásadě všechny úbytky majetku podniku – včetně těch předpokládaných.</a:t>
            </a:r>
          </a:p>
          <a:p>
            <a:pPr marL="457200" lvl="1" indent="0">
              <a:buFontTx/>
              <a:buNone/>
            </a:pPr>
            <a:r>
              <a:rPr lang="cs-CZ" altLang="en-US" sz="2400" dirty="0"/>
              <a:t>Součástí nákladů je i tvorba rezerv, opravných položek, daň z příjmů, atd.</a:t>
            </a:r>
          </a:p>
          <a:p>
            <a:pPr marL="457200" lvl="1" indent="0">
              <a:buFontTx/>
              <a:buNone/>
            </a:pPr>
            <a:endParaRPr lang="cs-CZ" altLang="en-US" sz="2400" dirty="0"/>
          </a:p>
          <a:p>
            <a:pPr marL="457200" lvl="1" indent="0">
              <a:buFontTx/>
              <a:buNone/>
            </a:pPr>
            <a:r>
              <a:rPr lang="cs-CZ" altLang="en-US" sz="2400" b="1" dirty="0"/>
              <a:t>Výnosy – náklady = výsledek hospodaření </a:t>
            </a:r>
          </a:p>
        </p:txBody>
      </p:sp>
    </p:spTree>
    <p:extLst>
      <p:ext uri="{BB962C8B-B14F-4D97-AF65-F5344CB8AC3E}">
        <p14:creationId xmlns:p14="http://schemas.microsoft.com/office/powerpoint/2010/main" val="5932761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66344"/>
            <a:ext cx="10018713" cy="1752599"/>
          </a:xfrm>
        </p:spPr>
        <p:txBody>
          <a:bodyPr/>
          <a:lstStyle/>
          <a:p>
            <a:pPr algn="l"/>
            <a:r>
              <a:rPr lang="cs-CZ" altLang="cs-CZ" dirty="0"/>
              <a:t>Účetní odpisy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86968" y="1939637"/>
            <a:ext cx="10018713" cy="4738254"/>
          </a:xfrm>
        </p:spPr>
        <p:txBody>
          <a:bodyPr>
            <a:normAutofit/>
          </a:bodyPr>
          <a:lstStyle/>
          <a:p>
            <a:pPr marL="457200" lvl="1" indent="0">
              <a:buFontTx/>
              <a:buNone/>
            </a:pPr>
            <a:r>
              <a:rPr lang="cs-CZ" sz="2400" dirty="0"/>
              <a:t>Účetní odpisy majetku vyjadřují, jakým způsobem je majetek v průběhu času opotřebováván.</a:t>
            </a:r>
          </a:p>
          <a:p>
            <a:pPr marL="457200" lvl="1" indent="0">
              <a:buFontTx/>
              <a:buNone/>
            </a:pPr>
            <a:r>
              <a:rPr lang="cs-CZ" sz="2400" dirty="0"/>
              <a:t>Jde o předpoklad opotřebování majetku – stanoveno na základě „odborného“ odhadu, aby účetnictví podávalo věrný a poctivý obraz skutečnosti.</a:t>
            </a:r>
          </a:p>
          <a:p>
            <a:pPr marL="457200" lvl="1" indent="0">
              <a:buFontTx/>
              <a:buNone/>
            </a:pPr>
            <a:r>
              <a:rPr lang="cs-CZ" altLang="en-US" sz="2400" dirty="0"/>
              <a:t>Společnost vytváří „odpisový plán“</a:t>
            </a:r>
          </a:p>
          <a:p>
            <a:pPr marL="457200" lvl="1" indent="0">
              <a:buFontTx/>
              <a:buNone/>
            </a:pPr>
            <a:endParaRPr lang="cs-CZ" altLang="en-US" sz="2400" dirty="0"/>
          </a:p>
          <a:p>
            <a:pPr marL="457200" lvl="1" indent="0">
              <a:buFontTx/>
              <a:buNone/>
            </a:pPr>
            <a:r>
              <a:rPr lang="cs-CZ" altLang="en-US" sz="2400" dirty="0"/>
              <a:t>Účetní odpisy odlišujte od daňových odpisů</a:t>
            </a:r>
          </a:p>
          <a:p>
            <a:pPr marL="457200" lvl="1" indent="0">
              <a:buFontTx/>
              <a:buNone/>
            </a:pPr>
            <a:r>
              <a:rPr lang="cs-CZ" altLang="en-US" sz="2400" dirty="0"/>
              <a:t>Více k odpisům na bloku č. II</a:t>
            </a:r>
          </a:p>
          <a:p>
            <a:pPr marL="457200" lvl="1" indent="0">
              <a:buFontTx/>
              <a:buNone/>
            </a:pPr>
            <a:endParaRPr lang="cs-CZ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932761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228600"/>
            <a:ext cx="10018713" cy="1752599"/>
          </a:xfrm>
        </p:spPr>
        <p:txBody>
          <a:bodyPr/>
          <a:lstStyle/>
          <a:p>
            <a:pPr algn="l"/>
            <a:r>
              <a:rPr lang="cs-CZ" dirty="0"/>
              <a:t>Dnešní program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8027" y="1810512"/>
            <a:ext cx="10018713" cy="4158641"/>
          </a:xfrm>
        </p:spPr>
        <p:txBody>
          <a:bodyPr>
            <a:normAutofit/>
          </a:bodyPr>
          <a:lstStyle/>
          <a:p>
            <a:endParaRPr lang="cs-CZ" altLang="cs-CZ" sz="3200" dirty="0"/>
          </a:p>
          <a:p>
            <a:r>
              <a:rPr lang="cs-CZ" sz="3200" dirty="0"/>
              <a:t>1) seznámení se základními účetními pojmy </a:t>
            </a:r>
          </a:p>
          <a:p>
            <a:endParaRPr lang="cs-CZ" sz="3200" dirty="0"/>
          </a:p>
          <a:p>
            <a:r>
              <a:rPr lang="cs-CZ" sz="3200" dirty="0"/>
              <a:t>2) několik základních zásah účetnictví</a:t>
            </a:r>
          </a:p>
          <a:p>
            <a:pPr marL="0" indent="0">
              <a:buNone/>
            </a:pPr>
            <a:r>
              <a:rPr lang="cs-CZ" sz="3200" dirty="0"/>
              <a:t>		</a:t>
            </a:r>
          </a:p>
          <a:p>
            <a:r>
              <a:rPr lang="cs-CZ" sz="3200" dirty="0"/>
              <a:t>3) analýza </a:t>
            </a:r>
            <a:r>
              <a:rPr lang="cs-CZ" sz="3200"/>
              <a:t>finančních výkazů</a:t>
            </a:r>
            <a:endParaRPr lang="cs-CZ" sz="3200" dirty="0"/>
          </a:p>
          <a:p>
            <a:endParaRPr lang="cs-CZ" altLang="cs-CZ" sz="3200" dirty="0"/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357666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altLang="cs-CZ" dirty="0"/>
              <a:t>Účetní závěrka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1" y="1634836"/>
            <a:ext cx="10018713" cy="5043055"/>
          </a:xfrm>
        </p:spPr>
        <p:txBody>
          <a:bodyPr>
            <a:normAutofit/>
          </a:bodyPr>
          <a:lstStyle/>
          <a:p>
            <a:r>
              <a:rPr lang="cs-CZ" altLang="cs-CZ" dirty="0"/>
              <a:t>účetní závěrka (§ 18 ZoÚ)</a:t>
            </a:r>
          </a:p>
          <a:p>
            <a:pPr lvl="1"/>
            <a:r>
              <a:rPr lang="cs-CZ" altLang="cs-CZ" dirty="0"/>
              <a:t>rozvaha (bilance)</a:t>
            </a:r>
          </a:p>
          <a:p>
            <a:pPr lvl="1"/>
            <a:r>
              <a:rPr lang="cs-CZ" altLang="cs-CZ" dirty="0"/>
              <a:t>výkaz zisku a ztráty</a:t>
            </a:r>
          </a:p>
          <a:p>
            <a:pPr lvl="1"/>
            <a:r>
              <a:rPr lang="cs-CZ" altLang="cs-CZ" dirty="0"/>
              <a:t>příloha</a:t>
            </a:r>
          </a:p>
          <a:p>
            <a:pPr lvl="1">
              <a:buFontTx/>
              <a:buNone/>
            </a:pPr>
            <a:endParaRPr lang="cs-CZ" altLang="cs-CZ" dirty="0"/>
          </a:p>
          <a:p>
            <a:pPr lvl="1">
              <a:buFontTx/>
              <a:buNone/>
            </a:pPr>
            <a:endParaRPr lang="cs-CZ" altLang="cs-CZ" dirty="0"/>
          </a:p>
          <a:p>
            <a:pPr lvl="1">
              <a:buFontTx/>
              <a:buNone/>
            </a:pPr>
            <a:r>
              <a:rPr lang="cs-CZ" altLang="cs-CZ" dirty="0"/>
              <a:t>+ případně: přehled o peněžních tocích či přehled o změnách vlastního kapitálu </a:t>
            </a:r>
          </a:p>
        </p:txBody>
      </p:sp>
    </p:spTree>
    <p:extLst>
      <p:ext uri="{BB962C8B-B14F-4D97-AF65-F5344CB8AC3E}">
        <p14:creationId xmlns:p14="http://schemas.microsoft.com/office/powerpoint/2010/main" val="17764365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66344"/>
            <a:ext cx="10018713" cy="1752599"/>
          </a:xfrm>
        </p:spPr>
        <p:txBody>
          <a:bodyPr/>
          <a:lstStyle/>
          <a:p>
            <a:pPr algn="l"/>
            <a:r>
              <a:rPr lang="cs-CZ" altLang="cs-CZ" dirty="0"/>
              <a:t>Výkaz o peněžních tocích (</a:t>
            </a:r>
            <a:r>
              <a:rPr lang="cs-CZ" altLang="cs-CZ" dirty="0" err="1"/>
              <a:t>cashflow</a:t>
            </a:r>
            <a:r>
              <a:rPr lang="cs-CZ" altLang="cs-CZ" dirty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86968" y="1939637"/>
            <a:ext cx="10018713" cy="4738254"/>
          </a:xfrm>
        </p:spPr>
        <p:txBody>
          <a:bodyPr anchor="t">
            <a:normAutofit/>
          </a:bodyPr>
          <a:lstStyle/>
          <a:p>
            <a:pPr marL="457200" lvl="1" indent="0"/>
            <a:r>
              <a:rPr lang="cs-CZ" altLang="en-US" sz="2400" dirty="0"/>
              <a:t>Znázorňuje toky učiněné v určitém období</a:t>
            </a:r>
          </a:p>
          <a:p>
            <a:pPr marL="457200" lvl="1" indent="0"/>
            <a:r>
              <a:rPr lang="cs-CZ" altLang="en-US" sz="2400" dirty="0"/>
              <a:t>Nezáleží na tom, kdy byla činnost provedena (či fakturována), ale kdy byl učiněn finanční tok</a:t>
            </a:r>
          </a:p>
          <a:p>
            <a:pPr marL="457200" lvl="1" indent="0"/>
            <a:endParaRPr lang="cs-CZ" altLang="en-US" sz="2400" dirty="0"/>
          </a:p>
          <a:p>
            <a:pPr marL="457200" lvl="1" indent="0"/>
            <a:endParaRPr lang="cs-CZ" altLang="en-US" sz="2400" dirty="0"/>
          </a:p>
          <a:p>
            <a:pPr marL="457200" lvl="1" indent="0"/>
            <a:r>
              <a:rPr lang="cs-CZ" altLang="en-US" sz="2400" b="1" dirty="0"/>
              <a:t>Uvažujte o rozdílu mezi výsledovkou a výkazem cash </a:t>
            </a:r>
            <a:r>
              <a:rPr lang="cs-CZ" altLang="en-US" sz="2400" b="1" dirty="0" err="1"/>
              <a:t>flow</a:t>
            </a:r>
            <a:endParaRPr lang="cs-CZ" altLang="en-US" sz="2400" b="1" dirty="0"/>
          </a:p>
          <a:p>
            <a:pPr marL="457200" lvl="1" indent="0"/>
            <a:r>
              <a:rPr lang="cs-CZ" altLang="en-US" sz="2400" b="1" dirty="0"/>
              <a:t>Kdy by vás jako akcionáře mohl zajímat výkaz cash </a:t>
            </a:r>
            <a:r>
              <a:rPr lang="cs-CZ" altLang="en-US" sz="2400" b="1" dirty="0" err="1"/>
              <a:t>flow</a:t>
            </a:r>
            <a:r>
              <a:rPr lang="cs-CZ" altLang="en-US" sz="2400" b="1" dirty="0"/>
              <a:t>?</a:t>
            </a:r>
          </a:p>
          <a:p>
            <a:pPr marL="457200" lvl="1" indent="0">
              <a:buFontTx/>
              <a:buNone/>
            </a:pPr>
            <a:endParaRPr lang="cs-CZ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932761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Otázky?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endParaRPr lang="cs-CZ" dirty="0"/>
          </a:p>
          <a:p>
            <a:pPr algn="ctr">
              <a:buNone/>
            </a:pPr>
            <a:r>
              <a:rPr lang="cs-CZ" dirty="0"/>
              <a:t>Děkuji za pozornost</a:t>
            </a:r>
          </a:p>
          <a:p>
            <a:pPr algn="r">
              <a:buNone/>
            </a:pPr>
            <a:endParaRPr lang="cs-CZ" dirty="0"/>
          </a:p>
          <a:p>
            <a:pPr algn="r">
              <a:buNone/>
            </a:pPr>
            <a:endParaRPr lang="cs-CZ" dirty="0"/>
          </a:p>
          <a:p>
            <a:pPr algn="r">
              <a:buNone/>
            </a:pPr>
            <a:r>
              <a:rPr lang="cs-CZ" dirty="0"/>
              <a:t>JUDr. Johan Schweigl, Ph.D.</a:t>
            </a:r>
          </a:p>
          <a:p>
            <a:pPr marL="0" indent="0" algn="r">
              <a:buNone/>
            </a:pPr>
            <a:r>
              <a:rPr lang="cs-CZ" sz="1800" i="1" dirty="0"/>
              <a:t>Johan.Schweigl@law.muni.cz</a:t>
            </a:r>
          </a:p>
        </p:txBody>
      </p:sp>
    </p:spTree>
    <p:extLst>
      <p:ext uri="{BB962C8B-B14F-4D97-AF65-F5344CB8AC3E}">
        <p14:creationId xmlns:p14="http://schemas.microsoft.com/office/powerpoint/2010/main" val="5148478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228600"/>
            <a:ext cx="10018713" cy="1752599"/>
          </a:xfrm>
        </p:spPr>
        <p:txBody>
          <a:bodyPr/>
          <a:lstStyle/>
          <a:p>
            <a:pPr algn="l"/>
            <a:r>
              <a:rPr lang="cs-CZ" dirty="0"/>
              <a:t>Účel účetnictví - obecně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8027" y="1810512"/>
            <a:ext cx="10018713" cy="4158641"/>
          </a:xfrm>
        </p:spPr>
        <p:txBody>
          <a:bodyPr>
            <a:normAutofit fontScale="92500" lnSpcReduction="20000"/>
          </a:bodyPr>
          <a:lstStyle/>
          <a:p>
            <a:endParaRPr lang="cs-CZ" altLang="cs-CZ" sz="3200" dirty="0"/>
          </a:p>
          <a:p>
            <a:r>
              <a:rPr lang="cs-CZ" altLang="cs-CZ" sz="3200" dirty="0"/>
              <a:t>Znázornění toho:</a:t>
            </a:r>
          </a:p>
          <a:p>
            <a:pPr lvl="1"/>
            <a:r>
              <a:rPr lang="cs-CZ" altLang="cs-CZ" sz="2800" dirty="0"/>
              <a:t>co, účetní jednotka vlastní</a:t>
            </a:r>
          </a:p>
          <a:p>
            <a:pPr lvl="1"/>
            <a:r>
              <a:rPr lang="cs-CZ" altLang="cs-CZ" sz="2800" dirty="0"/>
              <a:t>jaké má účetní jednotka závazky</a:t>
            </a:r>
          </a:p>
          <a:p>
            <a:pPr lvl="1"/>
            <a:r>
              <a:rPr lang="cs-CZ" altLang="cs-CZ" sz="2800" dirty="0"/>
              <a:t>kolik do společnosti vložily akcionáři (společníci)</a:t>
            </a:r>
          </a:p>
          <a:p>
            <a:pPr lvl="1"/>
            <a:endParaRPr lang="cs-CZ" altLang="cs-CZ" sz="2800" dirty="0"/>
          </a:p>
          <a:p>
            <a:pPr lvl="1"/>
            <a:r>
              <a:rPr lang="cs-CZ" altLang="cs-CZ" sz="2800" dirty="0"/>
              <a:t>jak byla během určitého období aktivní</a:t>
            </a:r>
          </a:p>
          <a:p>
            <a:pPr lvl="1"/>
            <a:r>
              <a:rPr lang="cs-CZ" altLang="cs-CZ" sz="2800" dirty="0"/>
              <a:t>jaké proběhly během určitého období „toky“</a:t>
            </a:r>
          </a:p>
          <a:p>
            <a:pPr>
              <a:buNone/>
            </a:pPr>
            <a:endParaRPr lang="cs-CZ" altLang="cs-CZ" sz="3200" dirty="0"/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357666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/>
              <a:t>Co jsou to aktiva (assets)?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1" y="1950645"/>
            <a:ext cx="9104441" cy="4158641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cs-CZ" altLang="cs-CZ" sz="2800" dirty="0"/>
              <a:t>majetek podniku pro hospodářské účely</a:t>
            </a:r>
          </a:p>
          <a:p>
            <a:pPr>
              <a:defRPr/>
            </a:pPr>
            <a:r>
              <a:rPr lang="cs-CZ" altLang="cs-CZ" sz="2800" dirty="0"/>
              <a:t>např.:</a:t>
            </a:r>
          </a:p>
          <a:p>
            <a:pPr lvl="1">
              <a:defRPr/>
            </a:pPr>
            <a:r>
              <a:rPr lang="cs-CZ" altLang="cs-CZ" dirty="0"/>
              <a:t>budovy, materiál</a:t>
            </a:r>
          </a:p>
          <a:p>
            <a:pPr lvl="1">
              <a:defRPr/>
            </a:pPr>
            <a:r>
              <a:rPr lang="cs-CZ" altLang="cs-CZ" dirty="0"/>
              <a:t>stroje, auta </a:t>
            </a:r>
          </a:p>
          <a:p>
            <a:pPr lvl="1">
              <a:defRPr/>
            </a:pPr>
            <a:r>
              <a:rPr lang="cs-CZ" altLang="cs-CZ" dirty="0"/>
              <a:t>vybavení kanceláře</a:t>
            </a:r>
          </a:p>
          <a:p>
            <a:pPr lvl="1">
              <a:defRPr/>
            </a:pPr>
            <a:r>
              <a:rPr lang="cs-CZ" altLang="cs-CZ" dirty="0"/>
              <a:t>zůstatky na bankovním účtu, atd.</a:t>
            </a:r>
          </a:p>
          <a:p>
            <a:pPr lvl="1">
              <a:buNone/>
              <a:defRPr/>
            </a:pPr>
            <a:endParaRPr lang="cs-CZ" altLang="cs-CZ" dirty="0"/>
          </a:p>
          <a:p>
            <a:pPr lvl="1">
              <a:buNone/>
              <a:defRPr/>
            </a:pPr>
            <a:endParaRPr lang="cs-CZ" altLang="cs-CZ" dirty="0"/>
          </a:p>
          <a:p>
            <a:pPr lvl="1">
              <a:defRPr/>
            </a:pPr>
            <a:endParaRPr lang="cs-CZ" altLang="cs-CZ" dirty="0"/>
          </a:p>
          <a:p>
            <a:pPr lvl="1">
              <a:defRPr/>
            </a:pPr>
            <a:endParaRPr lang="cs-CZ" altLang="cs-CZ" dirty="0"/>
          </a:p>
          <a:p>
            <a:pPr lvl="1">
              <a:defRPr/>
            </a:pPr>
            <a:endParaRPr lang="cs-CZ" altLang="cs-CZ" dirty="0"/>
          </a:p>
          <a:p>
            <a:pPr>
              <a:defRPr/>
            </a:pPr>
            <a:endParaRPr lang="cs-CZ" altLang="cs-CZ" sz="2800" dirty="0"/>
          </a:p>
          <a:p>
            <a:pPr>
              <a:defRPr/>
            </a:pPr>
            <a:endParaRPr lang="cs-CZ" altLang="cs-CZ" sz="2800" dirty="0"/>
          </a:p>
          <a:p>
            <a:pPr>
              <a:defRPr/>
            </a:pPr>
            <a:endParaRPr lang="cs-CZ" altLang="cs-CZ" sz="2800" dirty="0"/>
          </a:p>
          <a:p>
            <a:pPr marL="0" indent="0">
              <a:buNone/>
            </a:pP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29368898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/>
              <a:t>Co ještě můžeme zařadit mezi aktiva?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1" y="1950645"/>
            <a:ext cx="9104441" cy="4158641"/>
          </a:xfrm>
        </p:spPr>
        <p:txBody>
          <a:bodyPr anchor="t">
            <a:normAutofit/>
          </a:bodyPr>
          <a:lstStyle/>
          <a:p>
            <a:pPr lvl="1">
              <a:buNone/>
              <a:defRPr/>
            </a:pPr>
            <a:endParaRPr lang="cs-CZ" altLang="cs-CZ" dirty="0"/>
          </a:p>
          <a:p>
            <a:pPr lvl="1">
              <a:buNone/>
              <a:defRPr/>
            </a:pPr>
            <a:endParaRPr lang="cs-CZ" altLang="cs-CZ" dirty="0"/>
          </a:p>
          <a:p>
            <a:pPr lvl="1">
              <a:defRPr/>
            </a:pPr>
            <a:endParaRPr lang="cs-CZ" altLang="cs-CZ" dirty="0"/>
          </a:p>
          <a:p>
            <a:pPr lvl="1">
              <a:defRPr/>
            </a:pPr>
            <a:endParaRPr lang="cs-CZ" altLang="cs-CZ" dirty="0"/>
          </a:p>
          <a:p>
            <a:pPr lvl="1">
              <a:defRPr/>
            </a:pPr>
            <a:endParaRPr lang="cs-CZ" altLang="cs-CZ" dirty="0"/>
          </a:p>
          <a:p>
            <a:pPr>
              <a:defRPr/>
            </a:pPr>
            <a:endParaRPr lang="cs-CZ" altLang="cs-CZ" sz="2800" dirty="0"/>
          </a:p>
          <a:p>
            <a:pPr>
              <a:defRPr/>
            </a:pPr>
            <a:endParaRPr lang="cs-CZ" altLang="cs-CZ" sz="2800" dirty="0"/>
          </a:p>
          <a:p>
            <a:pPr>
              <a:defRPr/>
            </a:pPr>
            <a:endParaRPr lang="cs-CZ" altLang="cs-CZ" sz="2800" dirty="0"/>
          </a:p>
          <a:p>
            <a:pPr marL="0" indent="0">
              <a:buNone/>
            </a:pP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29368898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/>
              <a:t>Co ještě můžeme zařadit mezi aktiva?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1" y="1950645"/>
            <a:ext cx="9104441" cy="4158641"/>
          </a:xfrm>
        </p:spPr>
        <p:txBody>
          <a:bodyPr anchor="t">
            <a:normAutofit/>
          </a:bodyPr>
          <a:lstStyle/>
          <a:p>
            <a:pPr lvl="1">
              <a:buNone/>
              <a:defRPr/>
            </a:pPr>
            <a:endParaRPr lang="cs-CZ" altLang="cs-CZ" dirty="0"/>
          </a:p>
          <a:p>
            <a:pPr lvl="1">
              <a:buNone/>
              <a:defRPr/>
            </a:pPr>
            <a:endParaRPr lang="cs-CZ" altLang="cs-CZ" dirty="0"/>
          </a:p>
          <a:p>
            <a:pPr lvl="1">
              <a:defRPr/>
            </a:pPr>
            <a:endParaRPr lang="cs-CZ" altLang="cs-CZ" dirty="0"/>
          </a:p>
          <a:p>
            <a:pPr lvl="1">
              <a:defRPr/>
            </a:pPr>
            <a:endParaRPr lang="cs-CZ" altLang="cs-CZ" dirty="0"/>
          </a:p>
          <a:p>
            <a:pPr lvl="1">
              <a:defRPr/>
            </a:pPr>
            <a:endParaRPr lang="cs-CZ" altLang="cs-CZ" dirty="0"/>
          </a:p>
          <a:p>
            <a:pPr>
              <a:defRPr/>
            </a:pPr>
            <a:endParaRPr lang="cs-CZ" altLang="cs-CZ" sz="2800" dirty="0"/>
          </a:p>
          <a:p>
            <a:pPr>
              <a:defRPr/>
            </a:pPr>
            <a:endParaRPr lang="cs-CZ" altLang="cs-CZ" sz="2800" dirty="0"/>
          </a:p>
          <a:p>
            <a:pPr>
              <a:defRPr/>
            </a:pPr>
            <a:endParaRPr lang="cs-CZ" altLang="cs-CZ" sz="2800" dirty="0"/>
          </a:p>
          <a:p>
            <a:pPr marL="0" indent="0">
              <a:buNone/>
            </a:pPr>
            <a:endParaRPr lang="cs-CZ" altLang="cs-CZ" sz="280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1218027" y="1950645"/>
            <a:ext cx="10018713" cy="41586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tabLst/>
              <a:defRPr/>
            </a:pPr>
            <a:r>
              <a:rPr kumimoji="0" lang="cs-CZ" altLang="cs-CZ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např.: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kumimoji="0" lang="cs-CZ" altLang="cs-CZ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koupený</a:t>
            </a:r>
            <a:r>
              <a:rPr kumimoji="0" lang="cs-CZ" altLang="cs-CZ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software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kumimoji="0" lang="cs-CZ" altLang="cs-CZ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Koupené dluhopisy vydané jinými subjekty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cs-CZ" altLang="cs-CZ" sz="2800" dirty="0"/>
              <a:t>Koupené akcie vydané jinými subjekty, atd.</a:t>
            </a:r>
            <a:endParaRPr kumimoji="0" lang="cs-CZ" altLang="cs-CZ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tabLst/>
              <a:defRPr/>
            </a:pPr>
            <a:endParaRPr kumimoji="0" lang="cs-CZ" altLang="cs-CZ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tabLst/>
              <a:defRPr/>
            </a:pPr>
            <a:endParaRPr kumimoji="0" lang="cs-CZ" altLang="cs-CZ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tabLst/>
              <a:defRPr/>
            </a:pPr>
            <a:endParaRPr kumimoji="0" lang="cs-CZ" alt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tabLst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Obrázek 4" descr="1192758-3703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7848" y="4309680"/>
            <a:ext cx="4075176" cy="229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8898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228600"/>
            <a:ext cx="10018713" cy="1752599"/>
          </a:xfrm>
        </p:spPr>
        <p:txBody>
          <a:bodyPr/>
          <a:lstStyle/>
          <a:p>
            <a:pPr algn="l"/>
            <a:r>
              <a:rPr lang="cs-CZ" dirty="0"/>
              <a:t>Členění aktiv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8027" y="1810512"/>
            <a:ext cx="10018713" cy="4800600"/>
          </a:xfrm>
        </p:spPr>
        <p:txBody>
          <a:bodyPr anchor="t">
            <a:normAutofit/>
          </a:bodyPr>
          <a:lstStyle/>
          <a:p>
            <a:r>
              <a:rPr lang="cs-CZ" altLang="cs-CZ" sz="3200" dirty="0"/>
              <a:t>Dlouhodobý majetek</a:t>
            </a:r>
          </a:p>
          <a:p>
            <a:pPr lvl="1"/>
            <a:r>
              <a:rPr lang="cs-CZ" altLang="cs-CZ" sz="2100" dirty="0"/>
              <a:t>nehmotný</a:t>
            </a:r>
          </a:p>
          <a:p>
            <a:pPr lvl="1"/>
            <a:r>
              <a:rPr lang="cs-CZ" altLang="cs-CZ" sz="2100" dirty="0"/>
              <a:t>hmotný</a:t>
            </a:r>
          </a:p>
          <a:p>
            <a:pPr lvl="1"/>
            <a:r>
              <a:rPr lang="cs-CZ" altLang="cs-CZ" sz="2100" dirty="0"/>
              <a:t>Finanční</a:t>
            </a:r>
          </a:p>
          <a:p>
            <a:pPr lvl="1"/>
            <a:endParaRPr lang="cs-CZ" altLang="cs-CZ" sz="3200" dirty="0"/>
          </a:p>
          <a:p>
            <a:r>
              <a:rPr lang="cs-CZ" altLang="cs-CZ" sz="3200" dirty="0"/>
              <a:t>Krátkodobý majetek</a:t>
            </a:r>
          </a:p>
          <a:p>
            <a:pPr lvl="1"/>
            <a:r>
              <a:rPr lang="cs-CZ" altLang="cs-CZ" dirty="0"/>
              <a:t>Zásoby</a:t>
            </a:r>
          </a:p>
          <a:p>
            <a:pPr lvl="1"/>
            <a:r>
              <a:rPr lang="cs-CZ" altLang="cs-CZ" dirty="0"/>
              <a:t>Pohledávky</a:t>
            </a:r>
          </a:p>
          <a:p>
            <a:pPr lvl="1"/>
            <a:r>
              <a:rPr lang="cs-CZ" altLang="cs-CZ" dirty="0"/>
              <a:t>Peníze (hotovost/zůstatky na účtech)</a:t>
            </a:r>
          </a:p>
          <a:p>
            <a:pPr>
              <a:buNone/>
            </a:pPr>
            <a:endParaRPr lang="cs-CZ" altLang="cs-CZ" sz="2800" dirty="0"/>
          </a:p>
          <a:p>
            <a:pPr>
              <a:buNone/>
            </a:pPr>
            <a:endParaRPr lang="cs-CZ" altLang="cs-CZ" sz="3200" dirty="0"/>
          </a:p>
          <a:p>
            <a:endParaRPr lang="cs-CZ" altLang="cs-CZ" dirty="0"/>
          </a:p>
        </p:txBody>
      </p:sp>
      <p:pic>
        <p:nvPicPr>
          <p:cNvPr id="4" name="Obrázek 3" descr="Prostějov,_továrna_F_Wichterle_po_roce_190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7027" y="957640"/>
            <a:ext cx="4640447" cy="2544512"/>
          </a:xfrm>
          <a:prstGeom prst="rect">
            <a:avLst/>
          </a:prstGeom>
        </p:spPr>
      </p:pic>
      <p:pic>
        <p:nvPicPr>
          <p:cNvPr id="5" name="Obrázek 4" descr="materia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0979" y="3885818"/>
            <a:ext cx="3382045" cy="253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7666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/>
              <a:t>Co jsou to pasiva (</a:t>
            </a:r>
            <a:r>
              <a:rPr lang="cs-CZ" dirty="0" err="1"/>
              <a:t>liabilities</a:t>
            </a:r>
            <a:r>
              <a:rPr lang="cs-CZ" dirty="0"/>
              <a:t> / capital)?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1" y="1950645"/>
            <a:ext cx="9104441" cy="4158641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cs-CZ" altLang="cs-CZ" sz="2800" dirty="0"/>
              <a:t>Základní členění pasiv:</a:t>
            </a:r>
          </a:p>
          <a:p>
            <a:pPr>
              <a:defRPr/>
            </a:pPr>
            <a:endParaRPr lang="cs-CZ" altLang="cs-CZ" sz="2800" dirty="0"/>
          </a:p>
          <a:p>
            <a:pPr algn="ctr">
              <a:defRPr/>
            </a:pPr>
            <a:r>
              <a:rPr lang="cs-CZ" altLang="cs-CZ" sz="2800" b="1" dirty="0"/>
              <a:t>Vlastní zdroje</a:t>
            </a:r>
          </a:p>
          <a:p>
            <a:pPr algn="ctr">
              <a:defRPr/>
            </a:pPr>
            <a:endParaRPr lang="cs-CZ" altLang="cs-CZ" sz="2800" b="1" dirty="0"/>
          </a:p>
          <a:p>
            <a:pPr algn="ctr">
              <a:defRPr/>
            </a:pPr>
            <a:r>
              <a:rPr lang="cs-CZ" altLang="cs-CZ" sz="2800" b="1" dirty="0"/>
              <a:t>Cizí zdroje</a:t>
            </a:r>
          </a:p>
          <a:p>
            <a:pPr lvl="1">
              <a:buNone/>
              <a:defRPr/>
            </a:pPr>
            <a:endParaRPr lang="cs-CZ" altLang="cs-CZ" dirty="0"/>
          </a:p>
          <a:p>
            <a:pPr lvl="1">
              <a:buNone/>
              <a:defRPr/>
            </a:pPr>
            <a:endParaRPr lang="cs-CZ" altLang="cs-CZ" dirty="0"/>
          </a:p>
          <a:p>
            <a:pPr lvl="1">
              <a:defRPr/>
            </a:pPr>
            <a:endParaRPr lang="cs-CZ" altLang="cs-CZ" dirty="0"/>
          </a:p>
          <a:p>
            <a:pPr lvl="1">
              <a:defRPr/>
            </a:pPr>
            <a:endParaRPr lang="cs-CZ" altLang="cs-CZ" dirty="0"/>
          </a:p>
          <a:p>
            <a:pPr lvl="1">
              <a:defRPr/>
            </a:pPr>
            <a:endParaRPr lang="cs-CZ" altLang="cs-CZ" dirty="0"/>
          </a:p>
          <a:p>
            <a:pPr>
              <a:defRPr/>
            </a:pPr>
            <a:endParaRPr lang="cs-CZ" altLang="cs-CZ" sz="2800" dirty="0"/>
          </a:p>
          <a:p>
            <a:pPr>
              <a:defRPr/>
            </a:pPr>
            <a:endParaRPr lang="cs-CZ" altLang="cs-CZ" sz="2800" dirty="0"/>
          </a:p>
          <a:p>
            <a:pPr>
              <a:defRPr/>
            </a:pPr>
            <a:endParaRPr lang="cs-CZ" altLang="cs-CZ" sz="2800" dirty="0"/>
          </a:p>
          <a:p>
            <a:pPr marL="0" indent="0">
              <a:buNone/>
            </a:pP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29368898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228600"/>
            <a:ext cx="10018713" cy="1752599"/>
          </a:xfrm>
        </p:spPr>
        <p:txBody>
          <a:bodyPr/>
          <a:lstStyle/>
          <a:p>
            <a:pPr algn="l"/>
            <a:r>
              <a:rPr lang="cs-CZ" dirty="0"/>
              <a:t>Cizí zdroje (cizí kapitál)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8027" y="1810512"/>
            <a:ext cx="10018713" cy="4158641"/>
          </a:xfrm>
        </p:spPr>
        <p:txBody>
          <a:bodyPr anchor="t">
            <a:normAutofit lnSpcReduction="10000"/>
          </a:bodyPr>
          <a:lstStyle/>
          <a:p>
            <a:r>
              <a:rPr lang="cs-CZ" altLang="cs-CZ" sz="3200" dirty="0"/>
              <a:t>Dluh, který musí podnik v budoucnu splatit</a:t>
            </a:r>
          </a:p>
          <a:p>
            <a:r>
              <a:rPr lang="cs-CZ" altLang="cs-CZ" sz="3200" dirty="0"/>
              <a:t>např.:</a:t>
            </a:r>
            <a:r>
              <a:rPr lang="cs-CZ" altLang="cs-CZ" sz="2800" dirty="0"/>
              <a:t> </a:t>
            </a:r>
          </a:p>
          <a:p>
            <a:pPr lvl="1"/>
            <a:r>
              <a:rPr lang="cs-CZ" altLang="cs-CZ" sz="2800" dirty="0"/>
              <a:t>závazky z obchodního styku</a:t>
            </a:r>
          </a:p>
          <a:p>
            <a:pPr lvl="1"/>
            <a:r>
              <a:rPr lang="cs-CZ" altLang="cs-CZ" sz="2800" dirty="0"/>
              <a:t>dlouhodobé úvěry</a:t>
            </a:r>
          </a:p>
          <a:p>
            <a:pPr lvl="1"/>
            <a:r>
              <a:rPr lang="cs-CZ" altLang="cs-CZ" sz="2800" dirty="0"/>
              <a:t>překlenovací úvěry</a:t>
            </a:r>
          </a:p>
          <a:p>
            <a:pPr lvl="1"/>
            <a:r>
              <a:rPr lang="cs-CZ" altLang="cs-CZ" sz="2800" dirty="0"/>
              <a:t>vlastní vydané dluhopisy</a:t>
            </a:r>
          </a:p>
          <a:p>
            <a:pPr lvl="1"/>
            <a:r>
              <a:rPr lang="cs-CZ" altLang="cs-CZ" sz="2800" dirty="0"/>
              <a:t>vystavené směnky, atd.</a:t>
            </a:r>
          </a:p>
          <a:p>
            <a:pPr lvl="1"/>
            <a:endParaRPr lang="cs-CZ" altLang="cs-CZ" sz="2800" dirty="0"/>
          </a:p>
          <a:p>
            <a:pPr>
              <a:buNone/>
            </a:pPr>
            <a:endParaRPr lang="cs-CZ" altLang="cs-CZ" sz="2800" dirty="0"/>
          </a:p>
          <a:p>
            <a:pPr>
              <a:buNone/>
            </a:pPr>
            <a:endParaRPr lang="cs-CZ" altLang="cs-CZ" sz="3200" dirty="0"/>
          </a:p>
          <a:p>
            <a:endParaRPr lang="cs-CZ" altLang="cs-CZ" dirty="0"/>
          </a:p>
        </p:txBody>
      </p:sp>
      <p:pic>
        <p:nvPicPr>
          <p:cNvPr id="4" name="Obrázek 3" descr="dluhopis_sm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062" y="2391503"/>
            <a:ext cx="4341114" cy="3047462"/>
          </a:xfrm>
          <a:prstGeom prst="rect">
            <a:avLst/>
          </a:prstGeom>
        </p:spPr>
      </p:pic>
      <p:pic>
        <p:nvPicPr>
          <p:cNvPr id="5" name="Obrázek 4" descr="smenk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8008" y="4258246"/>
            <a:ext cx="3960483" cy="236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7666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a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Paralaxa</Template>
  <TotalTime>0</TotalTime>
  <Words>783</Words>
  <Application>Microsoft Office PowerPoint</Application>
  <PresentationFormat>Širokoúhlá obrazovka</PresentationFormat>
  <Paragraphs>182</Paragraphs>
  <Slides>22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Arial</vt:lpstr>
      <vt:lpstr>Calibri</vt:lpstr>
      <vt:lpstr>Corbel</vt:lpstr>
      <vt:lpstr>Paralaxa</vt:lpstr>
      <vt:lpstr>Systém účetnictví, základní principy</vt:lpstr>
      <vt:lpstr>Dnešní program</vt:lpstr>
      <vt:lpstr>Účel účetnictví - obecně</vt:lpstr>
      <vt:lpstr>Co jsou to aktiva (assets)?</vt:lpstr>
      <vt:lpstr>Co ještě můžeme zařadit mezi aktiva?</vt:lpstr>
      <vt:lpstr>Co ještě můžeme zařadit mezi aktiva?</vt:lpstr>
      <vt:lpstr>Členění aktiv</vt:lpstr>
      <vt:lpstr>Co jsou to pasiva (liabilities / capital)?</vt:lpstr>
      <vt:lpstr>Cizí zdroje (cizí kapitál)</vt:lpstr>
      <vt:lpstr>Vlastní zdroje (vlastní kapitál)</vt:lpstr>
      <vt:lpstr>Uvažujte nad rozdílem mezi základním kapitálem a vlastním kapitálem</vt:lpstr>
      <vt:lpstr>Znázornění aktiv a pasiv</vt:lpstr>
      <vt:lpstr>Rozvaha - shrnutí</vt:lpstr>
      <vt:lpstr>Rozvaha – shrnutí II</vt:lpstr>
      <vt:lpstr>Náklady – výnosy</vt:lpstr>
      <vt:lpstr>Náklady – výnosy II</vt:lpstr>
      <vt:lpstr>Účelové - druhové členění nákladů a výnosů</vt:lpstr>
      <vt:lpstr>Náklady – výnosy III</vt:lpstr>
      <vt:lpstr>Účetní odpisy</vt:lpstr>
      <vt:lpstr>Účetní závěrka</vt:lpstr>
      <vt:lpstr>Výkaz o peněžních tocích (cashflow)</vt:lpstr>
      <vt:lpstr>Otázky?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Mediace</dc:title>
  <dc:creator>Dita Ondráčková</dc:creator>
  <cp:lastModifiedBy>Johan Schweigl</cp:lastModifiedBy>
  <cp:revision>209</cp:revision>
  <cp:lastPrinted>2018-10-05T11:21:44Z</cp:lastPrinted>
  <dcterms:created xsi:type="dcterms:W3CDTF">2016-10-17T17:38:14Z</dcterms:created>
  <dcterms:modified xsi:type="dcterms:W3CDTF">2020-10-15T13:47:49Z</dcterms:modified>
</cp:coreProperties>
</file>