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handoutMasterIdLst>
    <p:handoutMasterId r:id="rId23"/>
  </p:handoutMasterIdLst>
  <p:sldIdLst>
    <p:sldId id="256" r:id="rId2"/>
    <p:sldId id="257" r:id="rId3"/>
    <p:sldId id="266" r:id="rId4"/>
    <p:sldId id="276" r:id="rId5"/>
    <p:sldId id="268" r:id="rId6"/>
    <p:sldId id="269" r:id="rId7"/>
    <p:sldId id="277" r:id="rId8"/>
    <p:sldId id="281" r:id="rId9"/>
    <p:sldId id="278" r:id="rId10"/>
    <p:sldId id="282" r:id="rId11"/>
    <p:sldId id="279" r:id="rId12"/>
    <p:sldId id="283" r:id="rId13"/>
    <p:sldId id="280" r:id="rId14"/>
    <p:sldId id="291" r:id="rId15"/>
    <p:sldId id="284" r:id="rId16"/>
    <p:sldId id="287" r:id="rId17"/>
    <p:sldId id="286" r:id="rId18"/>
    <p:sldId id="288" r:id="rId19"/>
    <p:sldId id="289" r:id="rId20"/>
    <p:sldId id="290" r:id="rId21"/>
    <p:sldId id="261" r:id="rId22"/>
  </p:sldIdLst>
  <p:sldSz cx="12192000" cy="6858000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282"/>
    <p:restoredTop sz="94760"/>
  </p:normalViewPr>
  <p:slideViewPr>
    <p:cSldViewPr snapToGrid="0" snapToObjects="1">
      <p:cViewPr varScale="1">
        <p:scale>
          <a:sx n="63" d="100"/>
          <a:sy n="63" d="100"/>
        </p:scale>
        <p:origin x="716" y="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28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han Schweigl" userId="ab923b3b-419b-495d-91dc-ec48b05e0a58" providerId="ADAL" clId="{E0F42D2C-3126-4F61-88AD-170D0B53E7C1}"/>
    <pc:docChg chg="custSel delSld modSld">
      <pc:chgData name="Johan Schweigl" userId="ab923b3b-419b-495d-91dc-ec48b05e0a58" providerId="ADAL" clId="{E0F42D2C-3126-4F61-88AD-170D0B53E7C1}" dt="2020-10-16T11:31:39.119" v="16" actId="478"/>
      <pc:docMkLst>
        <pc:docMk/>
      </pc:docMkLst>
      <pc:sldChg chg="delSp modAnim">
        <pc:chgData name="Johan Schweigl" userId="ab923b3b-419b-495d-91dc-ec48b05e0a58" providerId="ADAL" clId="{E0F42D2C-3126-4F61-88AD-170D0B53E7C1}" dt="2020-10-15T15:23:32.161" v="1"/>
        <pc:sldMkLst>
          <pc:docMk/>
          <pc:sldMk cId="2030511320" sldId="257"/>
        </pc:sldMkLst>
        <pc:picChg chg="del">
          <ac:chgData name="Johan Schweigl" userId="ab923b3b-419b-495d-91dc-ec48b05e0a58" providerId="ADAL" clId="{E0F42D2C-3126-4F61-88AD-170D0B53E7C1}" dt="2020-10-15T15:23:32.161" v="1"/>
          <ac:picMkLst>
            <pc:docMk/>
            <pc:sldMk cId="2030511320" sldId="257"/>
            <ac:picMk id="4" creationId="{23491B77-B270-4475-9F99-5FF7F690D487}"/>
          </ac:picMkLst>
        </pc:picChg>
      </pc:sldChg>
      <pc:sldChg chg="delSp delAnim">
        <pc:chgData name="Johan Schweigl" userId="ab923b3b-419b-495d-91dc-ec48b05e0a58" providerId="ADAL" clId="{E0F42D2C-3126-4F61-88AD-170D0B53E7C1}" dt="2020-10-15T15:28:42.288" v="2" actId="478"/>
        <pc:sldMkLst>
          <pc:docMk/>
          <pc:sldMk cId="2030511320" sldId="266"/>
        </pc:sldMkLst>
        <pc:picChg chg="del">
          <ac:chgData name="Johan Schweigl" userId="ab923b3b-419b-495d-91dc-ec48b05e0a58" providerId="ADAL" clId="{E0F42D2C-3126-4F61-88AD-170D0B53E7C1}" dt="2020-10-15T15:28:42.288" v="2" actId="478"/>
          <ac:picMkLst>
            <pc:docMk/>
            <pc:sldMk cId="2030511320" sldId="266"/>
            <ac:picMk id="4" creationId="{D35960EF-6EAE-47E9-8323-C5D47A058674}"/>
          </ac:picMkLst>
        </pc:picChg>
      </pc:sldChg>
      <pc:sldChg chg="del">
        <pc:chgData name="Johan Schweigl" userId="ab923b3b-419b-495d-91dc-ec48b05e0a58" providerId="ADAL" clId="{E0F42D2C-3126-4F61-88AD-170D0B53E7C1}" dt="2020-10-15T15:05:01.496" v="0" actId="2696"/>
        <pc:sldMkLst>
          <pc:docMk/>
          <pc:sldMk cId="2615642107" sldId="275"/>
        </pc:sldMkLst>
      </pc:sldChg>
      <pc:sldChg chg="delSp delAnim">
        <pc:chgData name="Johan Schweigl" userId="ab923b3b-419b-495d-91dc-ec48b05e0a58" providerId="ADAL" clId="{E0F42D2C-3126-4F61-88AD-170D0B53E7C1}" dt="2020-10-16T11:31:39.119" v="16" actId="478"/>
        <pc:sldMkLst>
          <pc:docMk/>
          <pc:sldMk cId="1151624602" sldId="276"/>
        </pc:sldMkLst>
        <pc:picChg chg="del">
          <ac:chgData name="Johan Schweigl" userId="ab923b3b-419b-495d-91dc-ec48b05e0a58" providerId="ADAL" clId="{E0F42D2C-3126-4F61-88AD-170D0B53E7C1}" dt="2020-10-16T11:27:10.164" v="14" actId="478"/>
          <ac:picMkLst>
            <pc:docMk/>
            <pc:sldMk cId="1151624602" sldId="276"/>
            <ac:picMk id="4" creationId="{27391802-5F7E-4567-B2AC-0475BDCB1ED4}"/>
          </ac:picMkLst>
        </pc:picChg>
        <pc:picChg chg="del">
          <ac:chgData name="Johan Schweigl" userId="ab923b3b-419b-495d-91dc-ec48b05e0a58" providerId="ADAL" clId="{E0F42D2C-3126-4F61-88AD-170D0B53E7C1}" dt="2020-10-16T11:28:54.365" v="15" actId="478"/>
          <ac:picMkLst>
            <pc:docMk/>
            <pc:sldMk cId="1151624602" sldId="276"/>
            <ac:picMk id="5" creationId="{8F8B343B-9C31-4B91-80F3-C2E90F2081CF}"/>
          </ac:picMkLst>
        </pc:picChg>
        <pc:picChg chg="del">
          <ac:chgData name="Johan Schweigl" userId="ab923b3b-419b-495d-91dc-ec48b05e0a58" providerId="ADAL" clId="{E0F42D2C-3126-4F61-88AD-170D0B53E7C1}" dt="2020-10-16T11:31:39.119" v="16" actId="478"/>
          <ac:picMkLst>
            <pc:docMk/>
            <pc:sldMk cId="1151624602" sldId="276"/>
            <ac:picMk id="6" creationId="{B8307311-6184-4A29-83D6-B15A4C0238BF}"/>
          </ac:picMkLst>
        </pc:picChg>
      </pc:sldChg>
      <pc:sldChg chg="delSp delAnim">
        <pc:chgData name="Johan Schweigl" userId="ab923b3b-419b-495d-91dc-ec48b05e0a58" providerId="ADAL" clId="{E0F42D2C-3126-4F61-88AD-170D0B53E7C1}" dt="2020-10-15T16:00:21.238" v="3" actId="478"/>
        <pc:sldMkLst>
          <pc:docMk/>
          <pc:sldMk cId="2191482441" sldId="277"/>
        </pc:sldMkLst>
        <pc:picChg chg="del">
          <ac:chgData name="Johan Schweigl" userId="ab923b3b-419b-495d-91dc-ec48b05e0a58" providerId="ADAL" clId="{E0F42D2C-3126-4F61-88AD-170D0B53E7C1}" dt="2020-10-15T16:00:21.238" v="3" actId="478"/>
          <ac:picMkLst>
            <pc:docMk/>
            <pc:sldMk cId="2191482441" sldId="277"/>
            <ac:picMk id="4" creationId="{5FBD28CF-63D6-49C7-A1E5-692D2B2CE75C}"/>
          </ac:picMkLst>
        </pc:picChg>
      </pc:sldChg>
      <pc:sldChg chg="delSp delAnim">
        <pc:chgData name="Johan Schweigl" userId="ab923b3b-419b-495d-91dc-ec48b05e0a58" providerId="ADAL" clId="{E0F42D2C-3126-4F61-88AD-170D0B53E7C1}" dt="2020-10-15T16:02:04.150" v="4" actId="478"/>
        <pc:sldMkLst>
          <pc:docMk/>
          <pc:sldMk cId="3777837405" sldId="281"/>
        </pc:sldMkLst>
        <pc:picChg chg="del">
          <ac:chgData name="Johan Schweigl" userId="ab923b3b-419b-495d-91dc-ec48b05e0a58" providerId="ADAL" clId="{E0F42D2C-3126-4F61-88AD-170D0B53E7C1}" dt="2020-10-15T16:02:04.150" v="4" actId="478"/>
          <ac:picMkLst>
            <pc:docMk/>
            <pc:sldMk cId="3777837405" sldId="281"/>
            <ac:picMk id="4" creationId="{BEC5B021-B014-400B-B502-A11AD76A45BF}"/>
          </ac:picMkLst>
        </pc:picChg>
      </pc:sldChg>
      <pc:sldChg chg="delSp delAnim">
        <pc:chgData name="Johan Schweigl" userId="ab923b3b-419b-495d-91dc-ec48b05e0a58" providerId="ADAL" clId="{E0F42D2C-3126-4F61-88AD-170D0B53E7C1}" dt="2020-10-15T16:13:40.946" v="7" actId="478"/>
        <pc:sldMkLst>
          <pc:docMk/>
          <pc:sldMk cId="3808954332" sldId="282"/>
        </pc:sldMkLst>
        <pc:picChg chg="del">
          <ac:chgData name="Johan Schweigl" userId="ab923b3b-419b-495d-91dc-ec48b05e0a58" providerId="ADAL" clId="{E0F42D2C-3126-4F61-88AD-170D0B53E7C1}" dt="2020-10-15T16:04:30.618" v="5" actId="478"/>
          <ac:picMkLst>
            <pc:docMk/>
            <pc:sldMk cId="3808954332" sldId="282"/>
            <ac:picMk id="4" creationId="{510344A7-0CD4-4A67-B3B6-9074FBED308F}"/>
          </ac:picMkLst>
        </pc:picChg>
        <pc:picChg chg="del">
          <ac:chgData name="Johan Schweigl" userId="ab923b3b-419b-495d-91dc-ec48b05e0a58" providerId="ADAL" clId="{E0F42D2C-3126-4F61-88AD-170D0B53E7C1}" dt="2020-10-15T16:13:03.890" v="6" actId="478"/>
          <ac:picMkLst>
            <pc:docMk/>
            <pc:sldMk cId="3808954332" sldId="282"/>
            <ac:picMk id="5" creationId="{3EDDAF40-9AAF-422C-8DF9-4C7AF863E527}"/>
          </ac:picMkLst>
        </pc:picChg>
        <pc:picChg chg="del">
          <ac:chgData name="Johan Schweigl" userId="ab923b3b-419b-495d-91dc-ec48b05e0a58" providerId="ADAL" clId="{E0F42D2C-3126-4F61-88AD-170D0B53E7C1}" dt="2020-10-15T16:13:40.946" v="7" actId="478"/>
          <ac:picMkLst>
            <pc:docMk/>
            <pc:sldMk cId="3808954332" sldId="282"/>
            <ac:picMk id="6" creationId="{F8B08C8D-B7EF-4391-ADB4-B8C85786D39B}"/>
          </ac:picMkLst>
        </pc:picChg>
      </pc:sldChg>
      <pc:sldChg chg="delSp delAnim">
        <pc:chgData name="Johan Schweigl" userId="ab923b3b-419b-495d-91dc-ec48b05e0a58" providerId="ADAL" clId="{E0F42D2C-3126-4F61-88AD-170D0B53E7C1}" dt="2020-10-15T16:19:51.583" v="9" actId="478"/>
        <pc:sldMkLst>
          <pc:docMk/>
          <pc:sldMk cId="1644778457" sldId="287"/>
        </pc:sldMkLst>
        <pc:picChg chg="del">
          <ac:chgData name="Johan Schweigl" userId="ab923b3b-419b-495d-91dc-ec48b05e0a58" providerId="ADAL" clId="{E0F42D2C-3126-4F61-88AD-170D0B53E7C1}" dt="2020-10-15T16:18:34.543" v="8" actId="478"/>
          <ac:picMkLst>
            <pc:docMk/>
            <pc:sldMk cId="1644778457" sldId="287"/>
            <ac:picMk id="4" creationId="{EBFAC050-3AFA-4A67-A4AF-9DC6F270BFF3}"/>
          </ac:picMkLst>
        </pc:picChg>
        <pc:picChg chg="del">
          <ac:chgData name="Johan Schweigl" userId="ab923b3b-419b-495d-91dc-ec48b05e0a58" providerId="ADAL" clId="{E0F42D2C-3126-4F61-88AD-170D0B53E7C1}" dt="2020-10-15T16:19:51.583" v="9" actId="478"/>
          <ac:picMkLst>
            <pc:docMk/>
            <pc:sldMk cId="1644778457" sldId="287"/>
            <ac:picMk id="5" creationId="{F6FC936C-FD5E-47E2-ACAF-1914834E888C}"/>
          </ac:picMkLst>
        </pc:picChg>
      </pc:sldChg>
      <pc:sldChg chg="delSp delAnim">
        <pc:chgData name="Johan Schweigl" userId="ab923b3b-419b-495d-91dc-ec48b05e0a58" providerId="ADAL" clId="{E0F42D2C-3126-4F61-88AD-170D0B53E7C1}" dt="2020-10-15T16:25:27.034" v="10" actId="478"/>
        <pc:sldMkLst>
          <pc:docMk/>
          <pc:sldMk cId="4177719945" sldId="288"/>
        </pc:sldMkLst>
        <pc:picChg chg="del">
          <ac:chgData name="Johan Schweigl" userId="ab923b3b-419b-495d-91dc-ec48b05e0a58" providerId="ADAL" clId="{E0F42D2C-3126-4F61-88AD-170D0B53E7C1}" dt="2020-10-15T16:25:27.034" v="10" actId="478"/>
          <ac:picMkLst>
            <pc:docMk/>
            <pc:sldMk cId="4177719945" sldId="288"/>
            <ac:picMk id="4" creationId="{F39AC87A-28A4-4D09-9B58-AAE1D8CAD5AC}"/>
          </ac:picMkLst>
        </pc:picChg>
      </pc:sldChg>
      <pc:sldChg chg="delSp delAnim">
        <pc:chgData name="Johan Schweigl" userId="ab923b3b-419b-495d-91dc-ec48b05e0a58" providerId="ADAL" clId="{E0F42D2C-3126-4F61-88AD-170D0B53E7C1}" dt="2020-10-15T16:29:33.230" v="11" actId="478"/>
        <pc:sldMkLst>
          <pc:docMk/>
          <pc:sldMk cId="601423196" sldId="289"/>
        </pc:sldMkLst>
        <pc:picChg chg="del">
          <ac:chgData name="Johan Schweigl" userId="ab923b3b-419b-495d-91dc-ec48b05e0a58" providerId="ADAL" clId="{E0F42D2C-3126-4F61-88AD-170D0B53E7C1}" dt="2020-10-15T16:29:33.230" v="11" actId="478"/>
          <ac:picMkLst>
            <pc:docMk/>
            <pc:sldMk cId="601423196" sldId="289"/>
            <ac:picMk id="4" creationId="{2EEBF7D4-0FF3-4050-B4CB-994F4CA07189}"/>
          </ac:picMkLst>
        </pc:picChg>
      </pc:sldChg>
      <pc:sldChg chg="delSp delAnim">
        <pc:chgData name="Johan Schweigl" userId="ab923b3b-419b-495d-91dc-ec48b05e0a58" providerId="ADAL" clId="{E0F42D2C-3126-4F61-88AD-170D0B53E7C1}" dt="2020-10-15T16:35:44.244" v="13" actId="478"/>
        <pc:sldMkLst>
          <pc:docMk/>
          <pc:sldMk cId="2289720249" sldId="290"/>
        </pc:sldMkLst>
        <pc:picChg chg="del">
          <ac:chgData name="Johan Schweigl" userId="ab923b3b-419b-495d-91dc-ec48b05e0a58" providerId="ADAL" clId="{E0F42D2C-3126-4F61-88AD-170D0B53E7C1}" dt="2020-10-15T16:31:47.832" v="12" actId="478"/>
          <ac:picMkLst>
            <pc:docMk/>
            <pc:sldMk cId="2289720249" sldId="290"/>
            <ac:picMk id="4" creationId="{C1E1DB79-A24E-4453-B37B-45D1D30C8E6D}"/>
          </ac:picMkLst>
        </pc:picChg>
        <pc:picChg chg="del">
          <ac:chgData name="Johan Schweigl" userId="ab923b3b-419b-495d-91dc-ec48b05e0a58" providerId="ADAL" clId="{E0F42D2C-3126-4F61-88AD-170D0B53E7C1}" dt="2020-10-15T16:35:44.244" v="13" actId="478"/>
          <ac:picMkLst>
            <pc:docMk/>
            <pc:sldMk cId="2289720249" sldId="290"/>
            <ac:picMk id="5" creationId="{A1C8F8EF-6429-4274-BFFB-4364DEFCE33C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BB9A58-931B-4ED2-A3AE-6410EB25FC2B}" type="datetimeFigureOut">
              <a:rPr lang="cs-CZ" smtClean="0"/>
              <a:pPr/>
              <a:t>16.10.2020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027AC4-0729-45D4-A21E-D7EB3CF8C664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2810524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1" y="1380068"/>
            <a:ext cx="8574622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7" y="3996267"/>
            <a:ext cx="698764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883275"/>
            <a:ext cx="4324044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4732865"/>
            <a:ext cx="1001871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60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Přetáhněte obrázek na zástupný symbol nebo klikněte na ikonu pro přidání.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1" y="5299603"/>
            <a:ext cx="1001871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titul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685800"/>
            <a:ext cx="1001871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343400"/>
            <a:ext cx="1001871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811" y="3428999"/>
            <a:ext cx="8532815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3308581"/>
            <a:ext cx="1001870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7381"/>
            <a:ext cx="1001871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 s citac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3" y="3886200"/>
            <a:ext cx="1001871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cs-CZ"/>
              <a:t>Po kliknutí můžete upravovat styly textu v předloze.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5200"/>
            <a:ext cx="1001871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vda nebo neprav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2" y="3505200"/>
            <a:ext cx="10018713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cs-CZ"/>
              <a:t>Po kliknutí můžete upravovat styly textu v předloze.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3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2655" y="685800"/>
            <a:ext cx="1770369" cy="5105400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312" y="685800"/>
            <a:ext cx="8019742" cy="5105400"/>
          </a:xfrm>
        </p:spPr>
        <p:txBody>
          <a:bodyPr vert="eaVert" anchor="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1856" y="5867131"/>
            <a:ext cx="5511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279" y="2666999"/>
            <a:ext cx="8930747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2278" y="4777381"/>
            <a:ext cx="893074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312" y="2666999"/>
            <a:ext cx="4895055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967" y="2667000"/>
            <a:ext cx="4895056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179" y="2658533"/>
            <a:ext cx="460718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311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80487" y="2667000"/>
            <a:ext cx="462253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967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10/16/2020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10/16/2020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10/16/2020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1600200"/>
            <a:ext cx="354912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033" y="685799"/>
            <a:ext cx="6240990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2" y="2971800"/>
            <a:ext cx="354912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724" y="1752599"/>
            <a:ext cx="5426158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4682" y="914400"/>
            <a:ext cx="3280974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Přetáhněte obrázek na zástupný symbol nebo klikněte na ikonu pro přidání.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724" y="3124199"/>
            <a:ext cx="5426158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0" y="2666999"/>
            <a:ext cx="10018713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32656" y="5883275"/>
            <a:ext cx="114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10/16/2020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51856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2.png"/><Relationship Id="rId4" Type="http://schemas.openxmlformats.org/officeDocument/2006/relationships/hyperlink" Target="http://www.nur.cz/interpretace.html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2487168" y="557784"/>
            <a:ext cx="9015854" cy="1998402"/>
          </a:xfrm>
        </p:spPr>
        <p:txBody>
          <a:bodyPr>
            <a:noAutofit/>
          </a:bodyPr>
          <a:lstStyle/>
          <a:p>
            <a:pPr algn="l"/>
            <a:r>
              <a:rPr lang="cs-CZ" b="1" dirty="0"/>
              <a:t>Bilanční právo v systému práva finančního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4515377" y="4047762"/>
            <a:ext cx="6987645" cy="1388534"/>
          </a:xfrm>
        </p:spPr>
        <p:txBody>
          <a:bodyPr/>
          <a:lstStyle/>
          <a:p>
            <a:r>
              <a:rPr lang="cs-CZ" sz="2400" dirty="0"/>
              <a:t>Bilanční právo</a:t>
            </a:r>
            <a:br>
              <a:rPr lang="cs-CZ" sz="2400" dirty="0"/>
            </a:br>
            <a:r>
              <a:rPr lang="cs-CZ" sz="2400" dirty="0"/>
              <a:t>přednáška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255228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84311" y="448056"/>
            <a:ext cx="10018713" cy="1752599"/>
          </a:xfrm>
        </p:spPr>
        <p:txBody>
          <a:bodyPr/>
          <a:lstStyle/>
          <a:p>
            <a:pPr algn="l"/>
            <a:r>
              <a:rPr lang="cs-CZ" b="1" dirty="0"/>
              <a:t>Bilanční právo v příkladech – občanské právo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484311" y="1719072"/>
            <a:ext cx="10018713" cy="4876800"/>
          </a:xfrm>
        </p:spPr>
        <p:txBody>
          <a:bodyPr anchor="t">
            <a:noAutofit/>
          </a:bodyPr>
          <a:lstStyle/>
          <a:p>
            <a:pPr marL="0" indent="0">
              <a:buNone/>
              <a:defRPr/>
            </a:pPr>
            <a:r>
              <a:rPr lang="cs-CZ" altLang="cs-CZ" sz="2000" dirty="0"/>
              <a:t>insolvenční zákon</a:t>
            </a:r>
          </a:p>
          <a:p>
            <a:pPr marL="0" indent="0" algn="ctr">
              <a:buFont typeface="Wingdings" panose="05000000000000000000" pitchFamily="2" charset="2"/>
              <a:buNone/>
              <a:defRPr/>
            </a:pPr>
            <a:r>
              <a:rPr lang="cs-CZ" sz="2000" dirty="0"/>
              <a:t>§ 277</a:t>
            </a:r>
          </a:p>
          <a:p>
            <a:pPr marL="0" indent="0" algn="just">
              <a:buFont typeface="Wingdings" panose="05000000000000000000" pitchFamily="2" charset="2"/>
              <a:buNone/>
              <a:defRPr/>
            </a:pPr>
            <a:r>
              <a:rPr lang="cs-CZ" sz="2000" dirty="0"/>
              <a:t>(1) Neprodleně poté, co nabude účinnosti prohlášení konkursu, zajistí insolvenční správce provedení procesních úkonů a dalších činností, které z prohlášení konkursu vyplývají. </a:t>
            </a:r>
          </a:p>
          <a:p>
            <a:pPr marL="0" indent="0" algn="just">
              <a:buFont typeface="Wingdings" panose="05000000000000000000" pitchFamily="2" charset="2"/>
              <a:buNone/>
              <a:defRPr/>
            </a:pPr>
            <a:r>
              <a:rPr lang="cs-CZ" sz="2000" dirty="0"/>
              <a:t>(2) Insolvenční správce zaměří svou činnost zejména ke zjištění, zajištění a soupisu, k dokončení seznamu přihlášených pohledávek, k přípravě přezkumného jednání a k přípravě schůze věřitelů. </a:t>
            </a:r>
          </a:p>
          <a:p>
            <a:pPr marL="0" indent="0" algn="just">
              <a:buFont typeface="Wingdings" panose="05000000000000000000" pitchFamily="2" charset="2"/>
              <a:buNone/>
              <a:defRPr/>
            </a:pPr>
            <a:r>
              <a:rPr lang="cs-CZ" sz="2000" dirty="0"/>
              <a:t>(3) Jde-li o dlužníka, který vede účetnictví nebo evidenci podle zvláštního právního předpisu, sestaví insolvenční správce ke dni předcházejícímu dni, kterým nastanou účinky prohlášení konkursu, </a:t>
            </a:r>
            <a:r>
              <a:rPr lang="cs-CZ" sz="2000" b="1" dirty="0"/>
              <a:t>mezitímní účetní závěrku nebo přehled o příjmech, výdajích, majetku a závazcích</a:t>
            </a:r>
            <a:r>
              <a:rPr lang="cs-CZ" sz="2000" dirty="0"/>
              <a:t>. </a:t>
            </a:r>
          </a:p>
        </p:txBody>
      </p:sp>
      <p:pic>
        <p:nvPicPr>
          <p:cNvPr id="7" name="BP_system_10">
            <a:hlinkClick r:id="" action="ppaction://media"/>
            <a:extLst>
              <a:ext uri="{FF2B5EF4-FFF2-40B4-BE49-F238E27FC236}">
                <a16:creationId xmlns:a16="http://schemas.microsoft.com/office/drawing/2014/main" id="{CA95B70A-46F2-4369-9881-0404B4F891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9543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61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84311" y="448056"/>
            <a:ext cx="10018713" cy="1752599"/>
          </a:xfrm>
        </p:spPr>
        <p:txBody>
          <a:bodyPr/>
          <a:lstStyle/>
          <a:p>
            <a:pPr algn="l"/>
            <a:r>
              <a:rPr lang="cs-CZ" b="1" dirty="0"/>
              <a:t>Bilanční právo v příkladech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484311" y="1719072"/>
            <a:ext cx="10018713" cy="4876800"/>
          </a:xfrm>
        </p:spPr>
        <p:txBody>
          <a:bodyPr anchor="t">
            <a:noAutofit/>
          </a:bodyPr>
          <a:lstStyle/>
          <a:p>
            <a:pPr>
              <a:defRPr/>
            </a:pPr>
            <a:r>
              <a:rPr lang="cs-CZ" altLang="cs-CZ" dirty="0"/>
              <a:t>1</a:t>
            </a:r>
            <a:r>
              <a:rPr lang="cs-CZ" altLang="cs-CZ" sz="2800" dirty="0"/>
              <a:t>) obchodní právo</a:t>
            </a:r>
          </a:p>
          <a:p>
            <a:pPr lvl="1">
              <a:defRPr/>
            </a:pPr>
            <a:r>
              <a:rPr lang="cs-CZ" altLang="cs-CZ" dirty="0"/>
              <a:t>ZOK (např. problematika rozdělování podílu na zisku)</a:t>
            </a:r>
          </a:p>
          <a:p>
            <a:pPr>
              <a:defRPr/>
            </a:pPr>
            <a:r>
              <a:rPr lang="cs-CZ" altLang="cs-CZ" sz="2800" dirty="0"/>
              <a:t>2) občanské právo</a:t>
            </a:r>
          </a:p>
          <a:p>
            <a:pPr lvl="1">
              <a:defRPr/>
            </a:pPr>
            <a:r>
              <a:rPr lang="cs-CZ" altLang="cs-CZ" dirty="0"/>
              <a:t>OZ (např. problematika likvidací, nadačního kapitálu, apod.)</a:t>
            </a:r>
          </a:p>
          <a:p>
            <a:pPr lvl="1">
              <a:defRPr/>
            </a:pPr>
            <a:r>
              <a:rPr lang="cs-CZ" altLang="cs-CZ" dirty="0"/>
              <a:t>insolvenční zákon (napříč celým zákonem)</a:t>
            </a:r>
          </a:p>
          <a:p>
            <a:pPr>
              <a:defRPr/>
            </a:pPr>
            <a:r>
              <a:rPr lang="cs-CZ" altLang="cs-CZ" sz="2800" dirty="0"/>
              <a:t>3) trestní právo</a:t>
            </a:r>
          </a:p>
          <a:p>
            <a:pPr lvl="1">
              <a:defRPr/>
            </a:pPr>
            <a:r>
              <a:rPr lang="cs-CZ" altLang="cs-CZ" dirty="0"/>
              <a:t>TZ (např. </a:t>
            </a:r>
            <a:r>
              <a:rPr lang="cs-CZ" altLang="cs-CZ" dirty="0" err="1"/>
              <a:t>tr</a:t>
            </a:r>
            <a:r>
              <a:rPr lang="cs-CZ" altLang="cs-CZ" dirty="0"/>
              <a:t>. č. zkreslování údajů o stavu hospodaření a jmění)</a:t>
            </a:r>
          </a:p>
        </p:txBody>
      </p:sp>
    </p:spTree>
    <p:extLst>
      <p:ext uri="{BB962C8B-B14F-4D97-AF65-F5344CB8AC3E}">
        <p14:creationId xmlns:p14="http://schemas.microsoft.com/office/powerpoint/2010/main" val="12570020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84311" y="448056"/>
            <a:ext cx="10018713" cy="1752599"/>
          </a:xfrm>
        </p:spPr>
        <p:txBody>
          <a:bodyPr/>
          <a:lstStyle/>
          <a:p>
            <a:pPr algn="l"/>
            <a:r>
              <a:rPr lang="cs-CZ" b="1" dirty="0"/>
              <a:t>Bilanční právo v příkladech – trestní právo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484311" y="1719072"/>
            <a:ext cx="10018713" cy="4876800"/>
          </a:xfrm>
        </p:spPr>
        <p:txBody>
          <a:bodyPr anchor="t">
            <a:noAutofit/>
          </a:bodyPr>
          <a:lstStyle/>
          <a:p>
            <a:pPr marL="0" indent="0">
              <a:buNone/>
              <a:defRPr/>
            </a:pPr>
            <a:r>
              <a:rPr lang="cs-CZ" altLang="cs-CZ" sz="2000" dirty="0"/>
              <a:t>trestní zákoník</a:t>
            </a:r>
          </a:p>
          <a:p>
            <a:pPr marL="0" indent="0" algn="ctr">
              <a:buFont typeface="Wingdings" panose="05000000000000000000" pitchFamily="2" charset="2"/>
              <a:buNone/>
              <a:defRPr/>
            </a:pPr>
            <a:r>
              <a:rPr lang="cs-CZ" sz="2000" dirty="0"/>
              <a:t>§ 254</a:t>
            </a:r>
          </a:p>
          <a:p>
            <a:pPr marL="0" indent="0" algn="ctr">
              <a:buFont typeface="Wingdings" panose="05000000000000000000" pitchFamily="2" charset="2"/>
              <a:buNone/>
              <a:defRPr/>
            </a:pPr>
            <a:r>
              <a:rPr lang="cs-CZ" sz="2000" b="1" dirty="0"/>
              <a:t>Zkreslování údajů o stavu hospodaření a jmění </a:t>
            </a:r>
            <a:endParaRPr lang="cs-CZ" sz="2000" dirty="0"/>
          </a:p>
          <a:p>
            <a:pPr marL="0" indent="0" algn="just">
              <a:buFont typeface="Wingdings" panose="05000000000000000000" pitchFamily="2" charset="2"/>
              <a:buNone/>
              <a:defRPr/>
            </a:pPr>
            <a:endParaRPr lang="cs-CZ" sz="2000" dirty="0"/>
          </a:p>
          <a:p>
            <a:pPr marL="0" indent="0" algn="just">
              <a:buFont typeface="Wingdings" panose="05000000000000000000" pitchFamily="2" charset="2"/>
              <a:buNone/>
              <a:defRPr/>
            </a:pPr>
            <a:r>
              <a:rPr lang="cs-CZ" sz="2000" dirty="0"/>
              <a:t>(1) Kdo </a:t>
            </a:r>
            <a:r>
              <a:rPr lang="cs-CZ" sz="2000" b="1" dirty="0"/>
              <a:t>nevede účetní knihy, zápisy nebo jiné doklady sloužící k přehledu o stavu hospodaření a majetku </a:t>
            </a:r>
            <a:r>
              <a:rPr lang="cs-CZ" sz="2000" dirty="0"/>
              <a:t>nebo k jejich kontrole, ač je k tomu podle zákona povinen, </a:t>
            </a:r>
          </a:p>
          <a:p>
            <a:pPr marL="0" indent="0" algn="just">
              <a:buFont typeface="Wingdings" panose="05000000000000000000" pitchFamily="2" charset="2"/>
              <a:buNone/>
              <a:defRPr/>
            </a:pPr>
            <a:r>
              <a:rPr lang="cs-CZ" sz="2000" dirty="0"/>
              <a:t>kdo v takových účetních knihách, zápisech nebo jiných dokladech uvede nepravdivé nebo hrubě zkreslené údaje, nebo </a:t>
            </a:r>
          </a:p>
          <a:p>
            <a:pPr marL="0" indent="0" algn="just">
              <a:buFont typeface="Wingdings" panose="05000000000000000000" pitchFamily="2" charset="2"/>
              <a:buNone/>
              <a:defRPr/>
            </a:pPr>
            <a:r>
              <a:rPr lang="cs-CZ" sz="2000" dirty="0"/>
              <a:t>kdo takové účetní knihy, zápisy nebo jiné doklady změní, zničí, poškodí, učiní neupotřebitelnými nebo zatají, </a:t>
            </a:r>
          </a:p>
          <a:p>
            <a:pPr marL="0" indent="0" algn="just">
              <a:buFont typeface="Wingdings" panose="05000000000000000000" pitchFamily="2" charset="2"/>
              <a:buNone/>
              <a:defRPr/>
            </a:pPr>
            <a:r>
              <a:rPr lang="cs-CZ" sz="2000" dirty="0"/>
              <a:t>a ohrozí tak majetková práva jiného nebo včasné a řádné vyměření daně, bude potrestán odnětím svobody až na dvě léta nebo zákazem činnosti. </a:t>
            </a:r>
          </a:p>
        </p:txBody>
      </p:sp>
      <p:pic>
        <p:nvPicPr>
          <p:cNvPr id="4" name="BP_system_12">
            <a:hlinkClick r:id="" action="ppaction://media"/>
            <a:extLst>
              <a:ext uri="{FF2B5EF4-FFF2-40B4-BE49-F238E27FC236}">
                <a16:creationId xmlns:a16="http://schemas.microsoft.com/office/drawing/2014/main" id="{5F130490-B394-456B-9FD6-32CAC3C246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3260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45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84311" y="448056"/>
            <a:ext cx="10018713" cy="1752599"/>
          </a:xfrm>
        </p:spPr>
        <p:txBody>
          <a:bodyPr/>
          <a:lstStyle/>
          <a:p>
            <a:pPr algn="l"/>
            <a:r>
              <a:rPr lang="cs-CZ" b="1" dirty="0"/>
              <a:t>Bilanční právo v příkladech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484311" y="1719072"/>
            <a:ext cx="10018713" cy="4876800"/>
          </a:xfrm>
        </p:spPr>
        <p:txBody>
          <a:bodyPr anchor="t">
            <a:noAutofit/>
          </a:bodyPr>
          <a:lstStyle/>
          <a:p>
            <a:pPr>
              <a:defRPr/>
            </a:pPr>
            <a:r>
              <a:rPr lang="cs-CZ" altLang="cs-CZ" dirty="0"/>
              <a:t>1</a:t>
            </a:r>
            <a:r>
              <a:rPr lang="cs-CZ" altLang="cs-CZ" sz="2800" dirty="0"/>
              <a:t>) obchodní právo</a:t>
            </a:r>
          </a:p>
          <a:p>
            <a:pPr lvl="1">
              <a:defRPr/>
            </a:pPr>
            <a:r>
              <a:rPr lang="cs-CZ" altLang="cs-CZ" dirty="0"/>
              <a:t>ZOK (např. problematika rozdělování podílu na zisku)</a:t>
            </a:r>
          </a:p>
          <a:p>
            <a:pPr>
              <a:defRPr/>
            </a:pPr>
            <a:r>
              <a:rPr lang="cs-CZ" altLang="cs-CZ" sz="2800" dirty="0"/>
              <a:t>2) občanské právo</a:t>
            </a:r>
          </a:p>
          <a:p>
            <a:pPr lvl="1">
              <a:defRPr/>
            </a:pPr>
            <a:r>
              <a:rPr lang="cs-CZ" altLang="cs-CZ" dirty="0"/>
              <a:t>OZ (např. problematika likvidací, nadačního kapitálu, apod.)</a:t>
            </a:r>
          </a:p>
          <a:p>
            <a:pPr lvl="1">
              <a:defRPr/>
            </a:pPr>
            <a:r>
              <a:rPr lang="cs-CZ" altLang="cs-CZ" dirty="0"/>
              <a:t>insolvenční zákon (napříč celým zákonem)</a:t>
            </a:r>
          </a:p>
          <a:p>
            <a:pPr>
              <a:defRPr/>
            </a:pPr>
            <a:r>
              <a:rPr lang="cs-CZ" altLang="cs-CZ" sz="2800" dirty="0"/>
              <a:t>3) trestní právo</a:t>
            </a:r>
          </a:p>
          <a:p>
            <a:pPr lvl="1">
              <a:defRPr/>
            </a:pPr>
            <a:r>
              <a:rPr lang="cs-CZ" altLang="cs-CZ" dirty="0"/>
              <a:t>TZ (např. </a:t>
            </a:r>
            <a:r>
              <a:rPr lang="cs-CZ" altLang="cs-CZ" dirty="0" err="1"/>
              <a:t>tr</a:t>
            </a:r>
            <a:r>
              <a:rPr lang="cs-CZ" altLang="cs-CZ" dirty="0"/>
              <a:t>. č. zkreslování údajů o stavu hospodaření a jmění)</a:t>
            </a:r>
          </a:p>
          <a:p>
            <a:pPr>
              <a:defRPr/>
            </a:pPr>
            <a:r>
              <a:rPr lang="cs-CZ" altLang="cs-CZ" sz="2800" dirty="0"/>
              <a:t>4) finanční právo</a:t>
            </a:r>
          </a:p>
          <a:p>
            <a:pPr lvl="1">
              <a:defRPr/>
            </a:pPr>
            <a:r>
              <a:rPr lang="cs-CZ" altLang="cs-CZ" dirty="0"/>
              <a:t>napříč celým odvětvím (fiskální i nefiskální část) </a:t>
            </a:r>
          </a:p>
        </p:txBody>
      </p:sp>
    </p:spTree>
    <p:extLst>
      <p:ext uri="{BB962C8B-B14F-4D97-AF65-F5344CB8AC3E}">
        <p14:creationId xmlns:p14="http://schemas.microsoft.com/office/powerpoint/2010/main" val="36182060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84311" y="448056"/>
            <a:ext cx="10018713" cy="1752599"/>
          </a:xfrm>
        </p:spPr>
        <p:txBody>
          <a:bodyPr/>
          <a:lstStyle/>
          <a:p>
            <a:pPr algn="l"/>
            <a:r>
              <a:rPr lang="cs-CZ" b="1" dirty="0"/>
              <a:t>Bilanční právo v příkladech – finanční právo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484311" y="1719072"/>
            <a:ext cx="10018713" cy="4876800"/>
          </a:xfrm>
        </p:spPr>
        <p:txBody>
          <a:bodyPr anchor="t">
            <a:noAutofit/>
          </a:bodyPr>
          <a:lstStyle/>
          <a:p>
            <a:pPr marL="0" indent="0">
              <a:buNone/>
              <a:defRPr/>
            </a:pPr>
            <a:r>
              <a:rPr lang="cs-CZ" altLang="cs-CZ" sz="2000" dirty="0"/>
              <a:t>zákon o bankách</a:t>
            </a:r>
          </a:p>
          <a:p>
            <a:pPr marL="0" indent="0" algn="ctr">
              <a:buFont typeface="Wingdings" panose="05000000000000000000" pitchFamily="2" charset="2"/>
              <a:buNone/>
              <a:defRPr/>
            </a:pPr>
            <a:r>
              <a:rPr lang="cs-CZ" sz="2000" dirty="0"/>
              <a:t>§ 11b</a:t>
            </a:r>
          </a:p>
          <a:p>
            <a:pPr marL="0" indent="0" algn="ctr">
              <a:buFont typeface="Wingdings" panose="05000000000000000000" pitchFamily="2" charset="2"/>
              <a:buNone/>
              <a:defRPr/>
            </a:pPr>
            <a:r>
              <a:rPr lang="cs-CZ" sz="2000" dirty="0"/>
              <a:t>odst. 5</a:t>
            </a:r>
          </a:p>
          <a:p>
            <a:pPr marL="0" indent="0" algn="just">
              <a:buFont typeface="Wingdings" panose="05000000000000000000" pitchFamily="2" charset="2"/>
              <a:buNone/>
              <a:defRPr/>
            </a:pPr>
            <a:endParaRPr lang="cs-CZ" sz="2000" dirty="0"/>
          </a:p>
          <a:p>
            <a:pPr marL="0" indent="0" algn="just">
              <a:buFont typeface="Wingdings" panose="05000000000000000000" pitchFamily="2" charset="2"/>
              <a:buNone/>
              <a:defRPr/>
            </a:pPr>
            <a:r>
              <a:rPr lang="cs-CZ" sz="2000" dirty="0"/>
              <a:t>Banka uveřejňuje ve své výroční zprávě mezi klíčovými ukazateli n</a:t>
            </a:r>
            <a:r>
              <a:rPr lang="cs-CZ" sz="2000" b="1" dirty="0"/>
              <a:t>ávratnost jejích aktiv, vyjádřenou jako podíl čistého zisku a celkové bilanční sumy</a:t>
            </a:r>
            <a:r>
              <a:rPr lang="cs-CZ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313260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84311" y="448056"/>
            <a:ext cx="10018713" cy="1752599"/>
          </a:xfrm>
        </p:spPr>
        <p:txBody>
          <a:bodyPr/>
          <a:lstStyle/>
          <a:p>
            <a:pPr algn="l"/>
            <a:r>
              <a:rPr lang="cs-CZ" b="1" dirty="0"/>
              <a:t>Základní prameny bilančního práva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484311" y="1719072"/>
            <a:ext cx="10018713" cy="4876800"/>
          </a:xfrm>
        </p:spPr>
        <p:txBody>
          <a:bodyPr anchor="t">
            <a:noAutofit/>
          </a:bodyPr>
          <a:lstStyle/>
          <a:p>
            <a:pPr>
              <a:defRPr/>
            </a:pPr>
            <a:r>
              <a:rPr lang="cs-CZ" altLang="cs-CZ" sz="3200" dirty="0"/>
              <a:t>materiální prameny</a:t>
            </a:r>
          </a:p>
          <a:p>
            <a:pPr lvl="1">
              <a:defRPr/>
            </a:pPr>
            <a:r>
              <a:rPr lang="cs-CZ" altLang="cs-CZ" sz="2400" dirty="0"/>
              <a:t>Ty skutečnosti, které ovlivňují podobu konkrétní normativní regulace</a:t>
            </a:r>
          </a:p>
          <a:p>
            <a:pPr>
              <a:defRPr/>
            </a:pPr>
            <a:endParaRPr lang="cs-CZ" altLang="cs-CZ" sz="2800" dirty="0"/>
          </a:p>
          <a:p>
            <a:pPr>
              <a:defRPr/>
            </a:pPr>
            <a:endParaRPr lang="cs-CZ" altLang="cs-CZ" dirty="0"/>
          </a:p>
          <a:p>
            <a:pPr>
              <a:defRPr/>
            </a:pPr>
            <a:r>
              <a:rPr lang="cs-CZ" altLang="cs-CZ" sz="3200" dirty="0"/>
              <a:t>formální prameny</a:t>
            </a:r>
          </a:p>
          <a:p>
            <a:pPr lvl="1">
              <a:defRPr/>
            </a:pPr>
            <a:r>
              <a:rPr lang="cs-CZ" altLang="cs-CZ" sz="2800" dirty="0"/>
              <a:t>Normativní podoby (zákony, vyhlášky, nařízení EU, mez. smlouvy, atd.)</a:t>
            </a:r>
          </a:p>
          <a:p>
            <a:pPr lvl="1">
              <a:defRPr/>
            </a:pPr>
            <a:r>
              <a:rPr lang="cs-CZ" altLang="cs-CZ" sz="2800" dirty="0"/>
              <a:t>Ne-normativní podoby (metodiky, interpretace, atd.)</a:t>
            </a:r>
          </a:p>
        </p:txBody>
      </p:sp>
      <p:pic>
        <p:nvPicPr>
          <p:cNvPr id="4" name="BP_system_15">
            <a:hlinkClick r:id="" action="ppaction://media"/>
            <a:extLst>
              <a:ext uri="{FF2B5EF4-FFF2-40B4-BE49-F238E27FC236}">
                <a16:creationId xmlns:a16="http://schemas.microsoft.com/office/drawing/2014/main" id="{2DB40FBA-81AD-48B0-B032-BBD5FF6B9D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9750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11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84311" y="448056"/>
            <a:ext cx="10018713" cy="1752599"/>
          </a:xfrm>
        </p:spPr>
        <p:txBody>
          <a:bodyPr/>
          <a:lstStyle/>
          <a:p>
            <a:pPr algn="l"/>
            <a:r>
              <a:rPr lang="cs-CZ" b="1" dirty="0"/>
              <a:t>Základní prameny bilančního práva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484311" y="1719072"/>
            <a:ext cx="10018713" cy="4876800"/>
          </a:xfrm>
        </p:spPr>
        <p:txBody>
          <a:bodyPr anchor="t">
            <a:noAutofit/>
          </a:bodyPr>
          <a:lstStyle/>
          <a:p>
            <a:r>
              <a:rPr lang="cs-CZ" altLang="cs-CZ" b="1" dirty="0"/>
              <a:t>zákon č. 563/1991 Sb., o účetnictví</a:t>
            </a:r>
          </a:p>
          <a:p>
            <a:pPr lvl="1"/>
            <a:r>
              <a:rPr lang="cs-CZ" altLang="cs-CZ" sz="2400" dirty="0"/>
              <a:t>základní předpis</a:t>
            </a:r>
          </a:p>
          <a:p>
            <a:pPr lvl="1"/>
            <a:r>
              <a:rPr lang="cs-CZ" altLang="cs-CZ" sz="2400" dirty="0"/>
              <a:t>Stanovuje rozsah a způsob vedení účetnictví, požadavky na jeho průkaznost, rozsah a způsob zveřejňování informací z účetnictví a podmínky předávání účetních záznamů pro potřeby státu</a:t>
            </a:r>
          </a:p>
          <a:p>
            <a:endParaRPr lang="cs-CZ" altLang="cs-CZ" dirty="0"/>
          </a:p>
          <a:p>
            <a:r>
              <a:rPr lang="cs-CZ" altLang="cs-CZ" b="1" dirty="0"/>
              <a:t>vyhláška č. 500/2002 Sb., kterou se provádějí některá ustanovení zákona č. 563/1991 Sb., o účetnictví</a:t>
            </a:r>
          </a:p>
          <a:p>
            <a:pPr lvl="1"/>
            <a:r>
              <a:rPr lang="cs-CZ" altLang="cs-CZ" sz="2400" dirty="0"/>
              <a:t>Zejména stanovuje požadavky na účetní závěrky, vymezuje směrnou účetní osnovu, účetní metody, atd.</a:t>
            </a:r>
          </a:p>
        </p:txBody>
      </p:sp>
      <p:pic>
        <p:nvPicPr>
          <p:cNvPr id="6" name="BP_system_16">
            <a:hlinkClick r:id="" action="ppaction://media"/>
            <a:extLst>
              <a:ext uri="{FF2B5EF4-FFF2-40B4-BE49-F238E27FC236}">
                <a16:creationId xmlns:a16="http://schemas.microsoft.com/office/drawing/2014/main" id="{59EB67BC-6A62-4008-A1D1-ABDC4DEBEB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7784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75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84311" y="448056"/>
            <a:ext cx="10018713" cy="1752599"/>
          </a:xfrm>
        </p:spPr>
        <p:txBody>
          <a:bodyPr/>
          <a:lstStyle/>
          <a:p>
            <a:pPr algn="l"/>
            <a:r>
              <a:rPr lang="cs-CZ" b="1" dirty="0"/>
              <a:t>Základní prameny bilančního práva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484311" y="1719072"/>
            <a:ext cx="4453193" cy="4876800"/>
          </a:xfrm>
        </p:spPr>
        <p:txBody>
          <a:bodyPr anchor="t">
            <a:noAutofit/>
          </a:bodyPr>
          <a:lstStyle/>
          <a:p>
            <a:r>
              <a:rPr lang="cs-CZ" altLang="cs-CZ" dirty="0"/>
              <a:t>účetní standardy</a:t>
            </a:r>
          </a:p>
          <a:p>
            <a:pPr lvl="1" algn="just"/>
            <a:r>
              <a:rPr lang="cs-CZ" altLang="cs-CZ" sz="2400" dirty="0"/>
              <a:t>Vydává MF na základě zmocnění v §36 </a:t>
            </a:r>
            <a:r>
              <a:rPr lang="cs-CZ" altLang="cs-CZ" sz="2400" dirty="0" err="1"/>
              <a:t>ZoÚ</a:t>
            </a:r>
            <a:endParaRPr lang="cs-CZ" altLang="cs-CZ" sz="2400" dirty="0"/>
          </a:p>
          <a:p>
            <a:pPr lvl="1" algn="just"/>
            <a:endParaRPr lang="cs-CZ" altLang="cs-CZ" sz="2400" dirty="0"/>
          </a:p>
          <a:p>
            <a:pPr lvl="1" algn="just"/>
            <a:r>
              <a:rPr lang="cs-CZ" altLang="cs-CZ" sz="2400" dirty="0"/>
              <a:t>pro dosažení souladu při používání účetních metod účetními jednotkami a pro zajištění vyšší míry srovnatelnosti účetních závěrek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0536" y="1719071"/>
            <a:ext cx="4932680" cy="4834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BP_system_17">
            <a:hlinkClick r:id="" action="ppaction://media"/>
            <a:extLst>
              <a:ext uri="{FF2B5EF4-FFF2-40B4-BE49-F238E27FC236}">
                <a16:creationId xmlns:a16="http://schemas.microsoft.com/office/drawing/2014/main" id="{A040C9B1-190B-4758-9173-B24B328BD5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7314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91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84311" y="448056"/>
            <a:ext cx="10018713" cy="1752599"/>
          </a:xfrm>
        </p:spPr>
        <p:txBody>
          <a:bodyPr/>
          <a:lstStyle/>
          <a:p>
            <a:pPr algn="l"/>
            <a:r>
              <a:rPr lang="cs-CZ" b="1" dirty="0"/>
              <a:t>Základní prameny bilančního práva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484311" y="1719072"/>
            <a:ext cx="10018713" cy="4876800"/>
          </a:xfrm>
        </p:spPr>
        <p:txBody>
          <a:bodyPr anchor="t">
            <a:noAutofit/>
          </a:bodyPr>
          <a:lstStyle/>
          <a:p>
            <a:r>
              <a:rPr lang="cs-CZ" altLang="cs-CZ" dirty="0"/>
              <a:t>Interpretace Národní účetní rady</a:t>
            </a:r>
          </a:p>
          <a:p>
            <a:r>
              <a:rPr lang="cs-CZ" altLang="cs-CZ" dirty="0">
                <a:hlinkClick r:id="rId4"/>
              </a:rPr>
              <a:t>http://www.nur.cz/interpretace.html</a:t>
            </a:r>
            <a:endParaRPr lang="cs-CZ" altLang="cs-CZ" dirty="0"/>
          </a:p>
          <a:p>
            <a:endParaRPr lang="cs-CZ" altLang="cs-CZ" dirty="0"/>
          </a:p>
          <a:p>
            <a:r>
              <a:rPr lang="cs-CZ" altLang="cs-CZ" dirty="0"/>
              <a:t>NÚR založena profesními organizacemi jako spolek - členové Komora auditorů ČR, Komora daňových poradců, Svaz účetních ČR, VŠE</a:t>
            </a:r>
          </a:p>
          <a:p>
            <a:endParaRPr lang="cs-CZ" altLang="cs-CZ" dirty="0"/>
          </a:p>
          <a:p>
            <a:r>
              <a:rPr lang="cs-CZ" altLang="cs-CZ" dirty="0"/>
              <a:t>Hlavním posláním je spolupráce s ministerstvem financí na tvorbě legislativy a souvisejících norem se zaměřením na oblast účetnictví, tvorba, aktualizace, vydávání a distribuce českých účetních standardů a dalších souvisejících metodik – nejsou normativní akty</a:t>
            </a:r>
          </a:p>
          <a:p>
            <a:endParaRPr lang="cs-CZ" altLang="cs-CZ" dirty="0"/>
          </a:p>
          <a:p>
            <a:endParaRPr lang="cs-CZ" altLang="cs-CZ" dirty="0"/>
          </a:p>
        </p:txBody>
      </p:sp>
      <p:pic>
        <p:nvPicPr>
          <p:cNvPr id="5" name="BP_system_18">
            <a:hlinkClick r:id="" action="ppaction://media"/>
            <a:extLst>
              <a:ext uri="{FF2B5EF4-FFF2-40B4-BE49-F238E27FC236}">
                <a16:creationId xmlns:a16="http://schemas.microsoft.com/office/drawing/2014/main" id="{792212AC-7E91-4C26-AB4A-BD888761C6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7199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57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84311" y="448056"/>
            <a:ext cx="10018713" cy="1752599"/>
          </a:xfrm>
        </p:spPr>
        <p:txBody>
          <a:bodyPr/>
          <a:lstStyle/>
          <a:p>
            <a:pPr algn="l"/>
            <a:r>
              <a:rPr lang="cs-CZ" b="1" dirty="0"/>
              <a:t>Základní prameny bilančního práva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484311" y="1719072"/>
            <a:ext cx="10018713" cy="4876800"/>
          </a:xfrm>
        </p:spPr>
        <p:txBody>
          <a:bodyPr anchor="t">
            <a:noAutofit/>
          </a:bodyPr>
          <a:lstStyle/>
          <a:p>
            <a:r>
              <a:rPr lang="cs-CZ" altLang="cs-CZ" dirty="0"/>
              <a:t>zákon č. 93/2009 Sb., o auditorech a o změně některých zákonů (zákon o auditorech)</a:t>
            </a:r>
          </a:p>
          <a:p>
            <a:endParaRPr lang="cs-CZ" altLang="cs-CZ" dirty="0"/>
          </a:p>
          <a:p>
            <a:r>
              <a:rPr lang="cs-CZ" altLang="cs-CZ" dirty="0"/>
              <a:t>upravuje výkon auditorské činnosti, působnost Komory auditorů České republiky, působnost Rady pro veřejný dohled nad auditem, a práva a povinnosti fyzických a právnických osob s tím spojené</a:t>
            </a:r>
          </a:p>
          <a:p>
            <a:endParaRPr lang="cs-CZ" altLang="cs-CZ" dirty="0"/>
          </a:p>
          <a:p>
            <a:endParaRPr lang="cs-CZ" altLang="cs-CZ" dirty="0"/>
          </a:p>
        </p:txBody>
      </p:sp>
      <p:pic>
        <p:nvPicPr>
          <p:cNvPr id="5" name="BP_system_19">
            <a:hlinkClick r:id="" action="ppaction://media"/>
            <a:extLst>
              <a:ext uri="{FF2B5EF4-FFF2-40B4-BE49-F238E27FC236}">
                <a16:creationId xmlns:a16="http://schemas.microsoft.com/office/drawing/2014/main" id="{AC93B454-77B1-4189-BE69-E38E6D9D82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4231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27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84311" y="448056"/>
            <a:ext cx="10018713" cy="1752599"/>
          </a:xfrm>
        </p:spPr>
        <p:txBody>
          <a:bodyPr/>
          <a:lstStyle/>
          <a:p>
            <a:pPr algn="l"/>
            <a:r>
              <a:rPr lang="cs-CZ" b="1" dirty="0"/>
              <a:t>Struktura přednášky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484311" y="2200655"/>
            <a:ext cx="10018713" cy="3429000"/>
          </a:xfrm>
        </p:spPr>
        <p:txBody>
          <a:bodyPr anchor="t">
            <a:no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cs-CZ" sz="3200" dirty="0"/>
              <a:t>Oblasti regulace</a:t>
            </a:r>
          </a:p>
          <a:p>
            <a:pPr marL="514350" indent="-514350">
              <a:buFont typeface="+mj-lt"/>
              <a:buAutoNum type="arabicPeriod"/>
            </a:pPr>
            <a:r>
              <a:rPr lang="cs-CZ" sz="3200" dirty="0"/>
              <a:t>Pozice bilančního práva v systému práva finančního</a:t>
            </a:r>
          </a:p>
          <a:p>
            <a:pPr marL="514350" indent="-514350">
              <a:buFont typeface="+mj-lt"/>
              <a:buAutoNum type="arabicPeriod"/>
            </a:pPr>
            <a:r>
              <a:rPr lang="cs-CZ" sz="3200" dirty="0"/>
              <a:t>Systém bilančního práva v ČR </a:t>
            </a:r>
          </a:p>
        </p:txBody>
      </p:sp>
      <p:pic>
        <p:nvPicPr>
          <p:cNvPr id="5" name="BP_system_2">
            <a:hlinkClick r:id="" action="ppaction://media"/>
            <a:extLst>
              <a:ext uri="{FF2B5EF4-FFF2-40B4-BE49-F238E27FC236}">
                <a16:creationId xmlns:a16="http://schemas.microsoft.com/office/drawing/2014/main" id="{92EE9175-195A-4966-AE81-62344BE40D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5113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28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84311" y="448056"/>
            <a:ext cx="10018713" cy="1752599"/>
          </a:xfrm>
        </p:spPr>
        <p:txBody>
          <a:bodyPr/>
          <a:lstStyle/>
          <a:p>
            <a:pPr algn="l"/>
            <a:r>
              <a:rPr lang="cs-CZ" b="1" dirty="0"/>
              <a:t>Základní prameny bilančního práva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484311" y="1719072"/>
            <a:ext cx="10018713" cy="4876800"/>
          </a:xfrm>
        </p:spPr>
        <p:txBody>
          <a:bodyPr anchor="t">
            <a:noAutofit/>
          </a:bodyPr>
          <a:lstStyle/>
          <a:p>
            <a:r>
              <a:rPr lang="cs-CZ" altLang="cs-CZ" dirty="0"/>
              <a:t>IAS – mezinárodní účetní standardy (</a:t>
            </a:r>
            <a:r>
              <a:rPr lang="cs-CZ" altLang="cs-CZ" i="1" dirty="0"/>
              <a:t>International </a:t>
            </a:r>
            <a:r>
              <a:rPr lang="cs-CZ" altLang="cs-CZ" i="1" dirty="0" err="1"/>
              <a:t>Accounting</a:t>
            </a:r>
            <a:r>
              <a:rPr lang="cs-CZ" altLang="cs-CZ" i="1" dirty="0"/>
              <a:t> </a:t>
            </a:r>
            <a:r>
              <a:rPr lang="cs-CZ" altLang="cs-CZ" i="1" dirty="0" err="1"/>
              <a:t>Standards</a:t>
            </a:r>
            <a:r>
              <a:rPr lang="cs-CZ" altLang="cs-CZ" i="1" dirty="0"/>
              <a:t>)</a:t>
            </a:r>
          </a:p>
          <a:p>
            <a:r>
              <a:rPr lang="cs-CZ" altLang="cs-CZ" dirty="0"/>
              <a:t>standardy vydávané v letech 1973 až 2001 Výborem pro mezinárodní účetní standardy (IASC), (</a:t>
            </a:r>
            <a:r>
              <a:rPr lang="cs-CZ" altLang="cs-CZ" i="1" dirty="0"/>
              <a:t>International </a:t>
            </a:r>
            <a:r>
              <a:rPr lang="cs-CZ" altLang="cs-CZ" i="1" dirty="0" err="1"/>
              <a:t>Accounting</a:t>
            </a:r>
            <a:r>
              <a:rPr lang="cs-CZ" altLang="cs-CZ" i="1" dirty="0"/>
              <a:t> </a:t>
            </a:r>
            <a:r>
              <a:rPr lang="cs-CZ" altLang="cs-CZ" i="1" dirty="0" err="1"/>
              <a:t>Standards</a:t>
            </a:r>
            <a:r>
              <a:rPr lang="cs-CZ" altLang="cs-CZ" i="1" dirty="0"/>
              <a:t> </a:t>
            </a:r>
            <a:r>
              <a:rPr lang="cs-CZ" altLang="cs-CZ" i="1" dirty="0" err="1"/>
              <a:t>Committee</a:t>
            </a:r>
            <a:r>
              <a:rPr lang="cs-CZ" altLang="cs-CZ" i="1" dirty="0"/>
              <a:t>)</a:t>
            </a:r>
          </a:p>
          <a:p>
            <a:endParaRPr lang="cs-CZ" altLang="cs-CZ" dirty="0"/>
          </a:p>
          <a:p>
            <a:r>
              <a:rPr lang="cs-CZ" altLang="cs-CZ" dirty="0"/>
              <a:t>Od 2001 nahrazeno Radou pro mezinárodní účetní standardy (IASB) (</a:t>
            </a:r>
            <a:r>
              <a:rPr lang="cs-CZ" altLang="cs-CZ" i="1" dirty="0"/>
              <a:t>International </a:t>
            </a:r>
            <a:r>
              <a:rPr lang="cs-CZ" altLang="cs-CZ" i="1" dirty="0" err="1"/>
              <a:t>Accounting</a:t>
            </a:r>
            <a:r>
              <a:rPr lang="cs-CZ" altLang="cs-CZ" i="1" dirty="0"/>
              <a:t> </a:t>
            </a:r>
            <a:r>
              <a:rPr lang="cs-CZ" altLang="cs-CZ" i="1" dirty="0" err="1"/>
              <a:t>Standards</a:t>
            </a:r>
            <a:r>
              <a:rPr lang="cs-CZ" altLang="cs-CZ" i="1" dirty="0"/>
              <a:t> </a:t>
            </a:r>
            <a:r>
              <a:rPr lang="cs-CZ" altLang="cs-CZ" i="1" dirty="0" err="1"/>
              <a:t>Board</a:t>
            </a:r>
            <a:r>
              <a:rPr lang="cs-CZ" altLang="cs-CZ" dirty="0"/>
              <a:t>)</a:t>
            </a:r>
          </a:p>
          <a:p>
            <a:r>
              <a:rPr lang="cs-CZ" altLang="cs-CZ" dirty="0"/>
              <a:t>nové standardy pod názvem Mezinárodní standardy účetního výkaznictví (IFRS) (International </a:t>
            </a:r>
            <a:r>
              <a:rPr lang="cs-CZ" altLang="cs-CZ" dirty="0" err="1"/>
              <a:t>Financial</a:t>
            </a:r>
            <a:r>
              <a:rPr lang="cs-CZ" altLang="cs-CZ" dirty="0"/>
              <a:t> Reporting </a:t>
            </a:r>
            <a:r>
              <a:rPr lang="cs-CZ" altLang="cs-CZ" dirty="0" err="1"/>
              <a:t>Standards</a:t>
            </a:r>
            <a:r>
              <a:rPr lang="cs-CZ" altLang="cs-CZ" dirty="0"/>
              <a:t>).</a:t>
            </a:r>
          </a:p>
          <a:p>
            <a:endParaRPr lang="cs-CZ" altLang="cs-CZ" sz="2000" dirty="0"/>
          </a:p>
          <a:p>
            <a:r>
              <a:rPr lang="cs-CZ" altLang="cs-CZ" sz="2000" u="sng" dirty="0"/>
              <a:t>Od 1. ledna 2005 jsou společnosti kotované na veřejně obchodovaných burzách Evropské unie povinny vykazovat své konsolidované účetní výkazy v souladu se standardy IAS/IFRS</a:t>
            </a:r>
          </a:p>
          <a:p>
            <a:endParaRPr lang="cs-CZ" altLang="cs-CZ" dirty="0"/>
          </a:p>
          <a:p>
            <a:endParaRPr lang="cs-CZ" altLang="cs-CZ" dirty="0"/>
          </a:p>
        </p:txBody>
      </p:sp>
      <p:pic>
        <p:nvPicPr>
          <p:cNvPr id="6" name="BP_system_20">
            <a:hlinkClick r:id="" action="ppaction://media"/>
            <a:extLst>
              <a:ext uri="{FF2B5EF4-FFF2-40B4-BE49-F238E27FC236}">
                <a16:creationId xmlns:a16="http://schemas.microsoft.com/office/drawing/2014/main" id="{BB28E666-4A71-49FF-9C9F-2654AF1A07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7202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82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Otázky?</a:t>
            </a:r>
          </a:p>
        </p:txBody>
      </p:sp>
      <p:sp>
        <p:nvSpPr>
          <p:cNvPr id="8" name="Zástupný symbol pro obsah 7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r">
              <a:buNone/>
            </a:pPr>
            <a:endParaRPr lang="cs-CZ" dirty="0"/>
          </a:p>
          <a:p>
            <a:pPr algn="ctr">
              <a:buNone/>
            </a:pPr>
            <a:r>
              <a:rPr lang="cs-CZ" dirty="0"/>
              <a:t>Děkuji za pozornost</a:t>
            </a:r>
          </a:p>
          <a:p>
            <a:pPr algn="r">
              <a:buNone/>
            </a:pPr>
            <a:endParaRPr lang="cs-CZ" dirty="0"/>
          </a:p>
          <a:p>
            <a:pPr algn="r">
              <a:buNone/>
            </a:pPr>
            <a:endParaRPr lang="cs-CZ" dirty="0"/>
          </a:p>
          <a:p>
            <a:pPr algn="r">
              <a:buNone/>
            </a:pPr>
            <a:r>
              <a:rPr lang="cs-CZ" dirty="0"/>
              <a:t>JUDr. Johan Schweigl, Ph.D.</a:t>
            </a:r>
          </a:p>
          <a:p>
            <a:pPr marL="0" indent="0" algn="r">
              <a:buNone/>
            </a:pPr>
            <a:r>
              <a:rPr lang="cs-CZ" sz="1800" i="1" dirty="0"/>
              <a:t>Johan.Schweigl@law.muni.cz</a:t>
            </a:r>
          </a:p>
        </p:txBody>
      </p:sp>
    </p:spTree>
    <p:extLst>
      <p:ext uri="{BB962C8B-B14F-4D97-AF65-F5344CB8AC3E}">
        <p14:creationId xmlns:p14="http://schemas.microsoft.com/office/powerpoint/2010/main" val="5148478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569655" y="155448"/>
            <a:ext cx="10018713" cy="1752599"/>
          </a:xfrm>
        </p:spPr>
        <p:txBody>
          <a:bodyPr/>
          <a:lstStyle/>
          <a:p>
            <a:pPr algn="l"/>
            <a:r>
              <a:rPr lang="cs-CZ" b="1" dirty="0"/>
              <a:t>Co upravuje bilanční právo?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484311" y="1694688"/>
            <a:ext cx="10018713" cy="3429000"/>
          </a:xfrm>
        </p:spPr>
        <p:txBody>
          <a:bodyPr anchor="t">
            <a:noAutofit/>
          </a:bodyPr>
          <a:lstStyle/>
          <a:p>
            <a:r>
              <a:rPr lang="cs-CZ" sz="3200" dirty="0"/>
              <a:t>Oblast regulace</a:t>
            </a:r>
          </a:p>
          <a:p>
            <a:pPr lvl="1"/>
            <a:r>
              <a:rPr lang="cs-CZ" sz="2800" dirty="0"/>
              <a:t>Právní vztahy související s účetnictvím a obdobných činností evidenčního a bilančního charakteru</a:t>
            </a:r>
          </a:p>
          <a:p>
            <a:endParaRPr lang="cs-CZ" sz="3200" dirty="0"/>
          </a:p>
          <a:p>
            <a:r>
              <a:rPr lang="cs-CZ" sz="3200" dirty="0"/>
              <a:t>Příklady:</a:t>
            </a:r>
          </a:p>
          <a:p>
            <a:pPr lvl="1"/>
            <a:r>
              <a:rPr lang="cs-CZ" sz="2400" dirty="0"/>
              <a:t>Účetnictví podnikatelů</a:t>
            </a:r>
          </a:p>
          <a:p>
            <a:pPr lvl="1"/>
            <a:r>
              <a:rPr lang="cs-CZ" sz="2400" dirty="0"/>
              <a:t>Audit</a:t>
            </a:r>
          </a:p>
          <a:p>
            <a:pPr lvl="1"/>
            <a:r>
              <a:rPr lang="cs-CZ" sz="2400" dirty="0"/>
              <a:t>Národní účty </a:t>
            </a:r>
          </a:p>
          <a:p>
            <a:pPr lvl="1"/>
            <a:r>
              <a:rPr lang="cs-CZ" sz="2400" dirty="0"/>
              <a:t>Různá zákonná „reportování“, atd.</a:t>
            </a:r>
          </a:p>
        </p:txBody>
      </p:sp>
      <p:pic>
        <p:nvPicPr>
          <p:cNvPr id="5" name="BP_system_3">
            <a:hlinkClick r:id="" action="ppaction://media"/>
            <a:extLst>
              <a:ext uri="{FF2B5EF4-FFF2-40B4-BE49-F238E27FC236}">
                <a16:creationId xmlns:a16="http://schemas.microsoft.com/office/drawing/2014/main" id="{BE506CF0-AA6E-4E20-8E59-71E32EA3C8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5113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37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569655" y="155448"/>
            <a:ext cx="10018713" cy="1752599"/>
          </a:xfrm>
        </p:spPr>
        <p:txBody>
          <a:bodyPr/>
          <a:lstStyle/>
          <a:p>
            <a:pPr algn="l"/>
            <a:r>
              <a:rPr lang="cs-CZ" b="1" dirty="0"/>
              <a:t>Bilanční právo v praxi i teorii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484311" y="1328928"/>
            <a:ext cx="10018713" cy="3429000"/>
          </a:xfrm>
        </p:spPr>
        <p:txBody>
          <a:bodyPr anchor="t">
            <a:noAutofit/>
          </a:bodyPr>
          <a:lstStyle/>
          <a:p>
            <a:r>
              <a:rPr lang="cs-CZ" sz="3200" dirty="0"/>
              <a:t>Praxe</a:t>
            </a:r>
          </a:p>
          <a:p>
            <a:pPr lvl="1"/>
            <a:r>
              <a:rPr lang="cs-CZ" sz="2800" dirty="0"/>
              <a:t>důraz na praktické otázky</a:t>
            </a:r>
          </a:p>
          <a:p>
            <a:pPr lvl="1"/>
            <a:r>
              <a:rPr lang="cs-CZ" sz="2800" dirty="0"/>
              <a:t>řešení konkrétních problémů</a:t>
            </a:r>
          </a:p>
          <a:p>
            <a:pPr lvl="1"/>
            <a:r>
              <a:rPr lang="cs-CZ" sz="2800" dirty="0"/>
              <a:t>aplikace předpisů bilančního práva, atd.</a:t>
            </a:r>
          </a:p>
          <a:p>
            <a:endParaRPr lang="cs-CZ" sz="3200" dirty="0"/>
          </a:p>
          <a:p>
            <a:r>
              <a:rPr lang="cs-CZ" sz="3200" dirty="0"/>
              <a:t>Teorie</a:t>
            </a:r>
          </a:p>
          <a:p>
            <a:pPr lvl="1"/>
            <a:r>
              <a:rPr lang="cs-CZ" sz="2400" dirty="0"/>
              <a:t>Snaha o zobecnění právní úpravy</a:t>
            </a:r>
          </a:p>
          <a:p>
            <a:pPr lvl="1"/>
            <a:r>
              <a:rPr lang="cs-CZ" sz="2400" dirty="0"/>
              <a:t>Vymezení zásad bilančního práva, resp. jeho předpisů</a:t>
            </a:r>
          </a:p>
          <a:p>
            <a:pPr lvl="1"/>
            <a:r>
              <a:rPr lang="cs-CZ" sz="2400" dirty="0"/>
              <a:t>Vymezení metody regulace, interpretace, atd.</a:t>
            </a:r>
          </a:p>
        </p:txBody>
      </p:sp>
      <p:pic>
        <p:nvPicPr>
          <p:cNvPr id="7" name="BP_system_4">
            <a:hlinkClick r:id="" action="ppaction://media"/>
            <a:extLst>
              <a:ext uri="{FF2B5EF4-FFF2-40B4-BE49-F238E27FC236}">
                <a16:creationId xmlns:a16="http://schemas.microsoft.com/office/drawing/2014/main" id="{9647EB92-3AD9-4159-AF33-674ED5C6E2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6246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22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84311" y="201168"/>
            <a:ext cx="10018713" cy="1752599"/>
          </a:xfrm>
        </p:spPr>
        <p:txBody>
          <a:bodyPr/>
          <a:lstStyle/>
          <a:p>
            <a:pPr algn="l"/>
            <a:r>
              <a:rPr lang="cs-CZ" b="1" dirty="0"/>
              <a:t>Bilanční právo jako právní pod-odvětví II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484311" y="1426464"/>
            <a:ext cx="10018713" cy="3429000"/>
          </a:xfrm>
        </p:spPr>
        <p:txBody>
          <a:bodyPr anchor="t">
            <a:noAutofit/>
          </a:bodyPr>
          <a:lstStyle/>
          <a:p>
            <a:r>
              <a:rPr lang="cs-CZ" sz="3200" dirty="0"/>
              <a:t>Právo:</a:t>
            </a:r>
          </a:p>
          <a:p>
            <a:pPr lvl="1"/>
            <a:r>
              <a:rPr lang="cs-CZ" sz="2800" dirty="0"/>
              <a:t>Veřejné</a:t>
            </a:r>
          </a:p>
          <a:p>
            <a:pPr lvl="1"/>
            <a:r>
              <a:rPr lang="cs-CZ" sz="2800" dirty="0"/>
              <a:t>Soukromé </a:t>
            </a:r>
          </a:p>
          <a:p>
            <a:pPr lvl="1"/>
            <a:endParaRPr lang="cs-CZ" sz="2800" dirty="0"/>
          </a:p>
          <a:p>
            <a:r>
              <a:rPr lang="cs-CZ" sz="3200" dirty="0"/>
              <a:t>Právní odvětví – </a:t>
            </a:r>
            <a:r>
              <a:rPr lang="cs-CZ" sz="3200" dirty="0" err="1"/>
              <a:t>odvětvotvorná</a:t>
            </a:r>
            <a:r>
              <a:rPr lang="cs-CZ" sz="3200" dirty="0"/>
              <a:t> kritéria:</a:t>
            </a:r>
          </a:p>
          <a:p>
            <a:pPr lvl="1"/>
            <a:r>
              <a:rPr lang="cs-CZ" sz="2800" dirty="0"/>
              <a:t>Společné zásady, předmět regulace</a:t>
            </a:r>
          </a:p>
          <a:p>
            <a:pPr lvl="1"/>
            <a:r>
              <a:rPr lang="cs-CZ" sz="2800" dirty="0"/>
              <a:t>Vnitřní systémová soudržnost</a:t>
            </a:r>
          </a:p>
          <a:p>
            <a:pPr lvl="1"/>
            <a:r>
              <a:rPr lang="cs-CZ" sz="2800" dirty="0"/>
              <a:t>Metoda regulace</a:t>
            </a:r>
          </a:p>
          <a:p>
            <a:pPr lvl="1"/>
            <a:r>
              <a:rPr lang="cs-CZ" sz="2800" dirty="0"/>
              <a:t>Akceptovatelnost právní vědou</a:t>
            </a:r>
          </a:p>
          <a:p>
            <a:pPr lvl="1"/>
            <a:endParaRPr lang="cs-CZ" sz="2800" dirty="0"/>
          </a:p>
        </p:txBody>
      </p:sp>
      <p:pic>
        <p:nvPicPr>
          <p:cNvPr id="4" name="BP_system_5">
            <a:hlinkClick r:id="" action="ppaction://media"/>
            <a:extLst>
              <a:ext uri="{FF2B5EF4-FFF2-40B4-BE49-F238E27FC236}">
                <a16:creationId xmlns:a16="http://schemas.microsoft.com/office/drawing/2014/main" id="{3F61FC1A-9C83-48A3-99DD-C15CE0DEEA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5113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85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84311" y="24384"/>
            <a:ext cx="10018713" cy="1255775"/>
          </a:xfrm>
        </p:spPr>
        <p:txBody>
          <a:bodyPr/>
          <a:lstStyle/>
          <a:p>
            <a:pPr algn="l"/>
            <a:r>
              <a:rPr lang="cs-CZ" b="1" dirty="0"/>
              <a:t>Bilanční právo v systému práva finančního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484311" y="1124712"/>
            <a:ext cx="9866441" cy="3429000"/>
          </a:xfrm>
        </p:spPr>
        <p:txBody>
          <a:bodyPr anchor="t">
            <a:noAutofit/>
          </a:bodyPr>
          <a:lstStyle/>
          <a:p>
            <a:r>
              <a:rPr lang="cs-CZ" sz="3200" dirty="0"/>
              <a:t>Fiskální část</a:t>
            </a:r>
          </a:p>
          <a:p>
            <a:pPr lvl="1"/>
            <a:r>
              <a:rPr lang="cs-CZ" sz="2800" dirty="0"/>
              <a:t>Daňové právo</a:t>
            </a:r>
          </a:p>
          <a:p>
            <a:pPr lvl="1"/>
            <a:r>
              <a:rPr lang="cs-CZ" sz="2800" dirty="0"/>
              <a:t>Celní právo</a:t>
            </a:r>
          </a:p>
          <a:p>
            <a:pPr lvl="1"/>
            <a:r>
              <a:rPr lang="cs-CZ" sz="2800" dirty="0"/>
              <a:t>Rozpočtové právo</a:t>
            </a:r>
          </a:p>
          <a:p>
            <a:pPr lvl="1"/>
            <a:r>
              <a:rPr lang="cs-CZ" sz="2800" dirty="0"/>
              <a:t>Dotační právo</a:t>
            </a:r>
          </a:p>
          <a:p>
            <a:pPr lvl="1"/>
            <a:endParaRPr lang="cs-CZ" sz="2800" dirty="0"/>
          </a:p>
          <a:p>
            <a:pPr lvl="1"/>
            <a:endParaRPr lang="cs-CZ" sz="2800" dirty="0"/>
          </a:p>
          <a:p>
            <a:pPr lvl="1"/>
            <a:endParaRPr lang="cs-CZ" sz="2800" dirty="0"/>
          </a:p>
          <a:p>
            <a:pPr lvl="1"/>
            <a:r>
              <a:rPr lang="cs-CZ" sz="2800" dirty="0"/>
              <a:t>Bilanční právo je někdy řazeno do fiskální části, někdy části nefiskální, někdy je považováno za stojící na pomezí</a:t>
            </a:r>
          </a:p>
          <a:p>
            <a:pPr lvl="1"/>
            <a:endParaRPr lang="cs-CZ" sz="2800" dirty="0"/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5779009" y="1124712"/>
            <a:ext cx="6059424" cy="489204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tabLst/>
              <a:defRPr/>
            </a:pPr>
            <a:r>
              <a:rPr lang="cs-CZ" sz="3200" noProof="0" dirty="0"/>
              <a:t>Nef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iskální část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tabLst/>
              <a:defRPr/>
            </a:pPr>
            <a:r>
              <a:rPr lang="cs-CZ" sz="2800" dirty="0"/>
              <a:t>Veřejné bankovní právo</a:t>
            </a:r>
            <a:endParaRPr kumimoji="0" lang="cs-CZ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tabLst/>
              <a:defRPr/>
            </a:pPr>
            <a:r>
              <a:rPr lang="cs-CZ" sz="2800" dirty="0"/>
              <a:t>Veřejné pojišťovnické právo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tabLst/>
              <a:defRPr/>
            </a:pPr>
            <a:r>
              <a:rPr kumimoji="0" lang="cs-CZ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Veřejné</a:t>
            </a:r>
            <a:r>
              <a:rPr kumimoji="0" lang="cs-CZ" sz="28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právo finančních trhů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tabLst/>
              <a:defRPr/>
            </a:pPr>
            <a:r>
              <a:rPr lang="cs-CZ" sz="2800" baseline="0" dirty="0"/>
              <a:t>Měnové</a:t>
            </a:r>
            <a:r>
              <a:rPr lang="cs-CZ" sz="2800" dirty="0"/>
              <a:t> právo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tabLst/>
              <a:defRPr/>
            </a:pPr>
            <a:r>
              <a:rPr lang="cs-CZ" sz="2800" dirty="0"/>
              <a:t>Devizové právo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tabLst/>
              <a:defRPr/>
            </a:pPr>
            <a:r>
              <a:rPr lang="cs-CZ" sz="2800" dirty="0"/>
              <a:t>Puncovní právo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tabLst/>
              <a:defRPr/>
            </a:pPr>
            <a:r>
              <a:rPr lang="cs-CZ" sz="2800" b="1" dirty="0"/>
              <a:t>Bilanční právo ?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tabLst/>
              <a:defRPr/>
            </a:pPr>
            <a:endParaRPr kumimoji="0" lang="cs-CZ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tabLst/>
              <a:defRPr/>
            </a:pPr>
            <a:endParaRPr kumimoji="0" lang="cs-CZ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5" name="BP_system_6">
            <a:hlinkClick r:id="" action="ppaction://media"/>
            <a:extLst>
              <a:ext uri="{FF2B5EF4-FFF2-40B4-BE49-F238E27FC236}">
                <a16:creationId xmlns:a16="http://schemas.microsoft.com/office/drawing/2014/main" id="{1E767B24-4E23-4218-9F89-C0679ADCCC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5113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231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84311" y="448056"/>
            <a:ext cx="10018713" cy="1752599"/>
          </a:xfrm>
        </p:spPr>
        <p:txBody>
          <a:bodyPr/>
          <a:lstStyle/>
          <a:p>
            <a:pPr algn="l"/>
            <a:r>
              <a:rPr lang="cs-CZ" b="1" dirty="0"/>
              <a:t>Bilanční právo v příkladech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484311" y="1719072"/>
            <a:ext cx="10018713" cy="4876800"/>
          </a:xfrm>
        </p:spPr>
        <p:txBody>
          <a:bodyPr anchor="t">
            <a:noAutofit/>
          </a:bodyPr>
          <a:lstStyle/>
          <a:p>
            <a:pPr>
              <a:defRPr/>
            </a:pPr>
            <a:r>
              <a:rPr lang="cs-CZ" altLang="cs-CZ" dirty="0"/>
              <a:t>1</a:t>
            </a:r>
            <a:r>
              <a:rPr lang="cs-CZ" altLang="cs-CZ" sz="2800" dirty="0"/>
              <a:t>) obchodní právo</a:t>
            </a:r>
          </a:p>
          <a:p>
            <a:pPr lvl="1">
              <a:defRPr/>
            </a:pPr>
            <a:r>
              <a:rPr lang="cs-CZ" altLang="cs-CZ" dirty="0"/>
              <a:t>ZOK (např. problematika rozdělování podílu na zisku)</a:t>
            </a:r>
          </a:p>
        </p:txBody>
      </p:sp>
      <p:pic>
        <p:nvPicPr>
          <p:cNvPr id="5" name="BP_system_7">
            <a:hlinkClick r:id="" action="ppaction://media"/>
            <a:extLst>
              <a:ext uri="{FF2B5EF4-FFF2-40B4-BE49-F238E27FC236}">
                <a16:creationId xmlns:a16="http://schemas.microsoft.com/office/drawing/2014/main" id="{094CE636-7FFC-47E2-B361-0E29EAC665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4824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95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84311" y="448056"/>
            <a:ext cx="10018713" cy="1752599"/>
          </a:xfrm>
        </p:spPr>
        <p:txBody>
          <a:bodyPr/>
          <a:lstStyle/>
          <a:p>
            <a:pPr algn="l"/>
            <a:r>
              <a:rPr lang="cs-CZ" b="1" dirty="0"/>
              <a:t>Bilanční právo v příkladech – obchodní právo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484311" y="1719072"/>
            <a:ext cx="10018713" cy="4876800"/>
          </a:xfrm>
        </p:spPr>
        <p:txBody>
          <a:bodyPr anchor="t">
            <a:noAutofit/>
          </a:bodyPr>
          <a:lstStyle/>
          <a:p>
            <a:pPr>
              <a:buNone/>
            </a:pPr>
            <a:r>
              <a:rPr lang="cs-CZ" altLang="cs-CZ" sz="3600" dirty="0"/>
              <a:t>ZOK									</a:t>
            </a:r>
            <a:r>
              <a:rPr lang="cs-CZ" altLang="en-US" dirty="0"/>
              <a:t>§ 34</a:t>
            </a:r>
          </a:p>
          <a:p>
            <a:pPr algn="just">
              <a:buFont typeface="Wingdings" panose="05000000000000000000" pitchFamily="2" charset="2"/>
              <a:buNone/>
            </a:pPr>
            <a:r>
              <a:rPr lang="cs-CZ" altLang="en-US" sz="2000" dirty="0"/>
              <a:t>(1) Podíl na zisku se stanoví na základě řádné nebo mimořádné </a:t>
            </a:r>
            <a:r>
              <a:rPr lang="cs-CZ" altLang="en-US" sz="2000" b="1" dirty="0"/>
              <a:t>účetní závěrky</a:t>
            </a:r>
            <a:r>
              <a:rPr lang="cs-CZ" altLang="en-US" sz="2000" dirty="0"/>
              <a:t> schválené nejvyšším orgánem obchodní korporace. Lze jej rozdělit pouze mezi společníky, ledaže společenská smlouva určí jinak.</a:t>
            </a:r>
            <a:endParaRPr lang="cs-CZ" altLang="cs-CZ" sz="2000" dirty="0"/>
          </a:p>
          <a:p>
            <a:pPr algn="ctr">
              <a:buFont typeface="Wingdings" panose="05000000000000000000" pitchFamily="2" charset="2"/>
              <a:buNone/>
            </a:pPr>
            <a:r>
              <a:rPr lang="cs-CZ" altLang="cs-CZ" sz="2000" dirty="0"/>
              <a:t> </a:t>
            </a:r>
            <a:r>
              <a:rPr lang="cs-CZ" altLang="en-US" sz="2000" dirty="0"/>
              <a:t>§ 40</a:t>
            </a:r>
          </a:p>
          <a:p>
            <a:pPr algn="just">
              <a:buFont typeface="Wingdings" panose="05000000000000000000" pitchFamily="2" charset="2"/>
              <a:buNone/>
            </a:pPr>
            <a:r>
              <a:rPr lang="cs-CZ" altLang="en-US" sz="2000" dirty="0"/>
              <a:t> (2) Zálohu na výplatu podílu na zisku lze vyplácet jen na základě mezitímní </a:t>
            </a:r>
            <a:r>
              <a:rPr lang="cs-CZ" altLang="en-US" sz="2000" b="1" dirty="0"/>
              <a:t>účetní závěrky</a:t>
            </a:r>
            <a:r>
              <a:rPr lang="cs-CZ" altLang="en-US" sz="2000" dirty="0"/>
              <a:t>, ze které vyplyne, že obchodní korporace má dostatek prostředků na </a:t>
            </a:r>
            <a:r>
              <a:rPr lang="cs-CZ" altLang="en-US" sz="2000" b="1" dirty="0"/>
              <a:t>rozdělení zisku</a:t>
            </a:r>
            <a:r>
              <a:rPr lang="cs-CZ" altLang="en-US" sz="2000" dirty="0"/>
              <a:t>. Výše zálohy na výplatu zisku nemůže být vyšší, než kolik činí součet </a:t>
            </a:r>
            <a:r>
              <a:rPr lang="cs-CZ" altLang="en-US" sz="2000" b="1" dirty="0"/>
              <a:t>výsledku hospodaření běžného účetního období, nerozděleného zisku z minulých let a ostatních fondů ze zisku snížený o neuhrazenou ztrátu z minulých let a povinný příděl do rezervního fondu</a:t>
            </a:r>
            <a:r>
              <a:rPr lang="cs-CZ" altLang="en-US" sz="2000" dirty="0"/>
              <a:t>. K výplatě zálohy nelze použít rezervních fondů, které jsou vytvořeny k jiným účelům, </a:t>
            </a:r>
            <a:r>
              <a:rPr lang="cs-CZ" altLang="en-US" sz="2000" b="1" dirty="0"/>
              <a:t>ani vlastních zdrojů</a:t>
            </a:r>
            <a:r>
              <a:rPr lang="cs-CZ" altLang="en-US" sz="2000" dirty="0"/>
              <a:t>, jež jsou účelově vázány a jejichž účel není obchodní korporace oprávněna měnit.</a:t>
            </a:r>
          </a:p>
        </p:txBody>
      </p:sp>
      <p:pic>
        <p:nvPicPr>
          <p:cNvPr id="5" name="BP_system_8">
            <a:hlinkClick r:id="" action="ppaction://media"/>
            <a:extLst>
              <a:ext uri="{FF2B5EF4-FFF2-40B4-BE49-F238E27FC236}">
                <a16:creationId xmlns:a16="http://schemas.microsoft.com/office/drawing/2014/main" id="{E8E36F9C-9248-43DD-BC8C-AA8ABD9DC0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8374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55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84311" y="448056"/>
            <a:ext cx="10018713" cy="1752599"/>
          </a:xfrm>
        </p:spPr>
        <p:txBody>
          <a:bodyPr/>
          <a:lstStyle/>
          <a:p>
            <a:pPr algn="l"/>
            <a:r>
              <a:rPr lang="cs-CZ" b="1" dirty="0"/>
              <a:t>Bilanční právo v příkladech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484311" y="1719072"/>
            <a:ext cx="10018713" cy="4876800"/>
          </a:xfrm>
        </p:spPr>
        <p:txBody>
          <a:bodyPr anchor="t">
            <a:noAutofit/>
          </a:bodyPr>
          <a:lstStyle/>
          <a:p>
            <a:pPr>
              <a:defRPr/>
            </a:pPr>
            <a:r>
              <a:rPr lang="cs-CZ" altLang="cs-CZ" dirty="0"/>
              <a:t>1</a:t>
            </a:r>
            <a:r>
              <a:rPr lang="cs-CZ" altLang="cs-CZ" sz="2800" dirty="0"/>
              <a:t>) obchodní právo</a:t>
            </a:r>
          </a:p>
          <a:p>
            <a:pPr lvl="1">
              <a:defRPr/>
            </a:pPr>
            <a:r>
              <a:rPr lang="cs-CZ" altLang="cs-CZ" dirty="0"/>
              <a:t>ZOK (např. problematika rozdělování podílu na zisku)</a:t>
            </a:r>
          </a:p>
          <a:p>
            <a:pPr>
              <a:defRPr/>
            </a:pPr>
            <a:r>
              <a:rPr lang="cs-CZ" altLang="cs-CZ" sz="2800" dirty="0"/>
              <a:t>2) občanské právo</a:t>
            </a:r>
          </a:p>
          <a:p>
            <a:pPr lvl="1">
              <a:defRPr/>
            </a:pPr>
            <a:r>
              <a:rPr lang="cs-CZ" altLang="cs-CZ" dirty="0"/>
              <a:t>OZ (např. problematika likvidací, nadačního kapitálu, apod.)</a:t>
            </a:r>
          </a:p>
          <a:p>
            <a:pPr lvl="1">
              <a:defRPr/>
            </a:pPr>
            <a:r>
              <a:rPr lang="cs-CZ" altLang="cs-CZ" dirty="0"/>
              <a:t>insolvenční zákon (napříč celým zákonem)</a:t>
            </a:r>
          </a:p>
        </p:txBody>
      </p:sp>
    </p:spTree>
    <p:extLst>
      <p:ext uri="{BB962C8B-B14F-4D97-AF65-F5344CB8AC3E}">
        <p14:creationId xmlns:p14="http://schemas.microsoft.com/office/powerpoint/2010/main" val="5010132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ralaxa">
  <a:themeElements>
    <a:clrScheme name="Parallax">
      <a:dk1>
        <a:sysClr val="windowText" lastClr="000000"/>
      </a:dk1>
      <a:lt1>
        <a:sysClr val="window" lastClr="FFFFFF"/>
      </a:lt1>
      <a:dk2>
        <a:srgbClr val="212121"/>
      </a:dk2>
      <a:lt2>
        <a:srgbClr val="CDD0D1"/>
      </a:lt2>
      <a:accent1>
        <a:srgbClr val="30ACEC"/>
      </a:accent1>
      <a:accent2>
        <a:srgbClr val="80C34F"/>
      </a:accent2>
      <a:accent3>
        <a:srgbClr val="E29D3E"/>
      </a:accent3>
      <a:accent4>
        <a:srgbClr val="D64A3B"/>
      </a:accent4>
      <a:accent5>
        <a:srgbClr val="D64787"/>
      </a:accent5>
      <a:accent6>
        <a:srgbClr val="A666E1"/>
      </a:accent6>
      <a:hlink>
        <a:srgbClr val="3085ED"/>
      </a:hlink>
      <a:folHlink>
        <a:srgbClr val="82B6F4"/>
      </a:folHlink>
    </a:clrScheme>
    <a:fontScheme name="Parallax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llax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4F7A876A-7598-49CA-AFC8-8EDA2551E4A7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Paralaxa</Template>
  <TotalTime>0</TotalTime>
  <Words>1224</Words>
  <Application>Microsoft Office PowerPoint</Application>
  <PresentationFormat>Širokoúhlá obrazovka</PresentationFormat>
  <Paragraphs>152</Paragraphs>
  <Slides>21</Slides>
  <Notes>0</Notes>
  <HiddenSlides>0</HiddenSlides>
  <MMClips>15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21</vt:i4>
      </vt:variant>
    </vt:vector>
  </HeadingPairs>
  <TitlesOfParts>
    <vt:vector size="26" baseType="lpstr">
      <vt:lpstr>Arial</vt:lpstr>
      <vt:lpstr>Calibri</vt:lpstr>
      <vt:lpstr>Corbel</vt:lpstr>
      <vt:lpstr>Wingdings</vt:lpstr>
      <vt:lpstr>Paralaxa</vt:lpstr>
      <vt:lpstr>Bilanční právo v systému práva finančního</vt:lpstr>
      <vt:lpstr>Struktura přednášky</vt:lpstr>
      <vt:lpstr>Co upravuje bilanční právo?</vt:lpstr>
      <vt:lpstr>Bilanční právo v praxi i teorii</vt:lpstr>
      <vt:lpstr>Bilanční právo jako právní pod-odvětví II</vt:lpstr>
      <vt:lpstr>Bilanční právo v systému práva finančního</vt:lpstr>
      <vt:lpstr>Bilanční právo v příkladech</vt:lpstr>
      <vt:lpstr>Bilanční právo v příkladech – obchodní právo</vt:lpstr>
      <vt:lpstr>Bilanční právo v příkladech</vt:lpstr>
      <vt:lpstr>Bilanční právo v příkladech – občanské právo</vt:lpstr>
      <vt:lpstr>Bilanční právo v příkladech</vt:lpstr>
      <vt:lpstr>Bilanční právo v příkladech – trestní právo</vt:lpstr>
      <vt:lpstr>Bilanční právo v příkladech</vt:lpstr>
      <vt:lpstr>Bilanční právo v příkladech – finanční právo</vt:lpstr>
      <vt:lpstr>Základní prameny bilančního práva</vt:lpstr>
      <vt:lpstr>Základní prameny bilančního práva</vt:lpstr>
      <vt:lpstr>Základní prameny bilančního práva</vt:lpstr>
      <vt:lpstr>Základní prameny bilančního práva</vt:lpstr>
      <vt:lpstr>Základní prameny bilančního práva</vt:lpstr>
      <vt:lpstr>Základní prameny bilančního práva</vt:lpstr>
      <vt:lpstr>Otázky?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Mediace</dc:title>
  <dc:creator>Dita Ondráčková</dc:creator>
  <cp:lastModifiedBy>Johan Schweigl</cp:lastModifiedBy>
  <cp:revision>174</cp:revision>
  <cp:lastPrinted>2018-10-04T06:01:16Z</cp:lastPrinted>
  <dcterms:created xsi:type="dcterms:W3CDTF">2016-10-17T17:38:14Z</dcterms:created>
  <dcterms:modified xsi:type="dcterms:W3CDTF">2020-10-16T11:34:33Z</dcterms:modified>
</cp:coreProperties>
</file>