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1" r:id="rId3"/>
    <p:sldId id="484" r:id="rId4"/>
    <p:sldId id="486" r:id="rId5"/>
    <p:sldId id="487" r:id="rId6"/>
    <p:sldId id="480" r:id="rId7"/>
    <p:sldId id="427" r:id="rId8"/>
    <p:sldId id="470" r:id="rId9"/>
    <p:sldId id="429" r:id="rId10"/>
    <p:sldId id="430" r:id="rId11"/>
    <p:sldId id="482" r:id="rId12"/>
    <p:sldId id="431" r:id="rId13"/>
    <p:sldId id="432" r:id="rId14"/>
    <p:sldId id="433" r:id="rId15"/>
    <p:sldId id="434" r:id="rId16"/>
    <p:sldId id="435" r:id="rId17"/>
    <p:sldId id="436" r:id="rId18"/>
    <p:sldId id="437" r:id="rId19"/>
    <p:sldId id="438" r:id="rId20"/>
    <p:sldId id="439" r:id="rId21"/>
    <p:sldId id="440" r:id="rId22"/>
    <p:sldId id="441" r:id="rId23"/>
    <p:sldId id="442" r:id="rId24"/>
    <p:sldId id="443" r:id="rId25"/>
    <p:sldId id="444" r:id="rId26"/>
    <p:sldId id="445" r:id="rId27"/>
    <p:sldId id="446" r:id="rId28"/>
    <p:sldId id="447" r:id="rId29"/>
    <p:sldId id="481" r:id="rId30"/>
    <p:sldId id="448" r:id="rId31"/>
    <p:sldId id="449" r:id="rId32"/>
    <p:sldId id="450" r:id="rId33"/>
    <p:sldId id="451" r:id="rId34"/>
    <p:sldId id="452" r:id="rId35"/>
    <p:sldId id="453" r:id="rId36"/>
    <p:sldId id="488" r:id="rId37"/>
    <p:sldId id="454" r:id="rId38"/>
    <p:sldId id="490" r:id="rId39"/>
    <p:sldId id="492" r:id="rId40"/>
    <p:sldId id="455" r:id="rId41"/>
    <p:sldId id="493" r:id="rId42"/>
    <p:sldId id="491" r:id="rId43"/>
    <p:sldId id="456" r:id="rId44"/>
    <p:sldId id="457" r:id="rId45"/>
    <p:sldId id="458" r:id="rId46"/>
    <p:sldId id="474" r:id="rId47"/>
    <p:sldId id="475" r:id="rId48"/>
    <p:sldId id="476" r:id="rId49"/>
    <p:sldId id="477" r:id="rId50"/>
    <p:sldId id="479" r:id="rId51"/>
    <p:sldId id="459" r:id="rId52"/>
    <p:sldId id="460" r:id="rId53"/>
    <p:sldId id="494" r:id="rId54"/>
    <p:sldId id="461" r:id="rId55"/>
    <p:sldId id="462" r:id="rId56"/>
    <p:sldId id="495" r:id="rId57"/>
    <p:sldId id="463" r:id="rId58"/>
    <p:sldId id="464" r:id="rId59"/>
    <p:sldId id="496" r:id="rId60"/>
    <p:sldId id="497" r:id="rId61"/>
    <p:sldId id="465" r:id="rId62"/>
    <p:sldId id="498" r:id="rId63"/>
    <p:sldId id="499" r:id="rId64"/>
    <p:sldId id="466" r:id="rId65"/>
    <p:sldId id="467" r:id="rId66"/>
    <p:sldId id="468" r:id="rId67"/>
    <p:sldId id="469" r:id="rId68"/>
    <p:sldId id="473" r:id="rId6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243F7D-D0D6-4C12-B51D-0B38FF65333C}" v="19" dt="2020-12-04T06:51:51.6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9C3020-B3F5-4427-B6FC-52C1164A7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9A79A03-8D1E-4DD6-911D-B176C9200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750A2B-2DE3-4F18-B60D-25DD5A24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3C5A1D-6D92-4F72-8C76-BC58E038C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8FCB4F-43C1-4172-9ED6-DFB0F4C44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804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FB0D9F-E347-4FA2-A486-A37302641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26533F-249F-4A14-B41F-CD24A5A96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BD42AF-29AD-4722-A262-23D16AFAF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03AB32-AFE9-4481-84D9-F26A285DA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83EB5A-44D5-4481-9A46-00C3EDDC5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983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DD864A0-3658-488A-BE76-00AC5E3D8E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E7BB471-BC45-4254-9844-ACF0C966ED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6CDD26-7089-4660-8F76-D2463A9DF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D3AE5D-9CA6-4791-B5E2-DD7B853DD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EFC897-6354-4519-AE90-0462EEF8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298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0D8F66E4-2980-4009-8655-431C1710B1C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D54CBAFF-CDA3-489F-B406-3010ACA9334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07DC1FD-3E7B-4190-8788-EB068152EEB4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E33B0431-D56B-444B-9AC1-1EA64B4B6D72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eaLnBrk="1" hangingPunct="1"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3701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C6C48D-077D-4901-991B-EB3B675F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6E388A-A6C9-46D2-B273-5F1D9DB68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BC5770-1F47-4A72-8D42-B272F555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835BAA-2989-43ED-8331-DCBF9DB3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D2F90D-F065-4E12-87F1-217FEFAB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513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6BD35F-17AE-4BBC-9581-12180AF5A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A54798-37DD-400B-BD1F-DE07B53EC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3B832D-17FA-4622-B39D-33F58E11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CC2D24-90E9-4459-8B5E-D700BAA8B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AB2702-FCB7-4911-8E9F-E763C328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805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34CBDE-1AAA-4F72-BB48-138D19741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3552F6-0C07-40BC-8278-32110AE91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5E5E942-103E-4B1D-A1CD-2B5AEAFAA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6FB5345-3005-40A0-9D47-69EC379B2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666AD50-C558-40D2-8098-4E109050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6A193DE-DBE7-4979-8B41-A22AC57E1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2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55BE98-8CF1-42DC-AEAC-31ADF573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698A3B-369C-469F-B3A6-7BE9A1C40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A509350-D661-4CDA-87DE-56BE91A32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3CD2553-27C7-418E-946B-BA30990CF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3130CCF-19AE-4D0B-8835-9985F75148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F242C6A-38C1-4EAD-B9C1-1AF20FFF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F84E89C-26C2-411C-8D43-35ADA918F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C6F92AF-32F6-4ECC-8F5E-CF285E978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637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F1C985-51EE-4811-8B75-A6A3185BA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058F182-623A-4079-89D7-6D6B16FB1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5338F0E-4014-4B1A-9B5A-FBB1821F8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777A45E-005D-4D46-B25C-18A861625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3232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184FBF1-5543-4E06-B591-C53D851AE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E6C8E4C-2C92-4F5A-B07A-84CD5A38C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B919408-0631-4B84-AC80-1C7A4A37F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4912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50C70-2251-4788-BABE-3818914D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5E16FD-D6C8-4958-A79B-CE3405755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6D3A714-90C8-4F1A-876B-9AAF7B772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6D1D76-B300-4912-8BEB-65654897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89C1D8-70CF-4D5D-BF56-98DE49729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52C3510-A6DA-4D47-BE14-6AA88CEB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905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0179DB-85DC-4BA9-82C9-3638CA006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80744DC-6345-47EF-8AA1-7EA02FEEDB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C0DC1B8-0A0D-4908-A22D-419A27FD5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C4B38AD-8849-4BA2-A3CB-B650E6A65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35B1E7D-5E4C-4C6D-9E9E-C162C816F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1AF820-ED7E-471A-9966-FA7395F9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376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0BB6BBF-7B09-43B4-A0E1-B04A776AA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DF8B43-5CEB-4C51-BE31-09D5C52B4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4389AC-FEC2-4056-81DE-11371D032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07D81-5CAE-4E7C-BF7B-1F1975A971A8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FB66F7-53D9-4389-A184-4AD9B2C71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5D1200-B4C6-4050-BC10-8DF2DA343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73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5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3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audio" Target="../media/media24.m4a"/><Relationship Id="rId5" Type="http://schemas.microsoft.com/office/2007/relationships/media" Target="../media/media24.m4a"/><Relationship Id="rId4" Type="http://schemas.openxmlformats.org/officeDocument/2006/relationships/audio" Target="../media/media23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2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8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audio" Target="../media/media29.m4a"/><Relationship Id="rId5" Type="http://schemas.microsoft.com/office/2007/relationships/media" Target="../media/media29.m4a"/><Relationship Id="rId4" Type="http://schemas.openxmlformats.org/officeDocument/2006/relationships/audio" Target="../media/media28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687C09-A780-4DB3-B694-B3490D7D39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3D769F6-BC92-4F1E-B9D5-757CE4EDAD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22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0EE7E8D-B5AB-4DDB-B895-10E60BE5BE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br>
              <a:rPr lang="cs-CZ" altLang="cs-CZ" sz="4100" b="1" i="1"/>
            </a:br>
            <a:br>
              <a:rPr lang="cs-CZ" altLang="cs-CZ" sz="4100" b="1" i="1"/>
            </a:br>
            <a:r>
              <a:rPr lang="cs-CZ" altLang="cs-CZ" sz="4100" b="1" i="1"/>
              <a:t>        Prameny právní úpravy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DBDEBA1-6F7B-45D1-A043-066E3A063AF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cs-CZ" altLang="cs-CZ" sz="2000" b="1"/>
          </a:p>
          <a:p>
            <a:pPr>
              <a:buFont typeface="Wingdings" panose="05000000000000000000" pitchFamily="2" charset="2"/>
              <a:buNone/>
            </a:pPr>
            <a:endParaRPr lang="cs-CZ" altLang="cs-CZ" sz="2000" b="1"/>
          </a:p>
          <a:p>
            <a:endParaRPr lang="cs-CZ" altLang="cs-CZ" sz="2000" b="1"/>
          </a:p>
          <a:p>
            <a:pPr>
              <a:buFont typeface="Wingdings" panose="05000000000000000000" pitchFamily="2" charset="2"/>
              <a:buNone/>
            </a:pPr>
            <a:endParaRPr lang="cs-CZ" altLang="cs-CZ" sz="2000" b="1"/>
          </a:p>
          <a:p>
            <a:endParaRPr lang="cs-CZ" altLang="cs-CZ" sz="2000" b="1"/>
          </a:p>
          <a:p>
            <a:r>
              <a:rPr lang="cs-CZ" altLang="cs-CZ" sz="2000" b="1"/>
              <a:t>Z. č. 420/2004 Sb., o přezkoumávání hospodaření ÚSC, vzpzd.</a:t>
            </a:r>
          </a:p>
          <a:p>
            <a:r>
              <a:rPr lang="cs-CZ" altLang="cs-CZ" sz="2000" b="1"/>
              <a:t>Z. č. 563/1991 Sb., o účetnictví, vzpzd.</a:t>
            </a:r>
          </a:p>
          <a:p>
            <a:r>
              <a:rPr lang="cs-CZ" altLang="cs-CZ" sz="2000" b="1"/>
              <a:t>Z. č. 280/2009 Sb., Daňový řád, v platném znění</a:t>
            </a:r>
          </a:p>
          <a:p>
            <a:r>
              <a:rPr lang="cs-CZ" altLang="cs-CZ" sz="2000" b="1"/>
              <a:t>Vyhláška č. 323/2002 Sb., o rozpočtové skladbě, vzpzd.</a:t>
            </a:r>
            <a:endParaRPr lang="cs-CZ" altLang="cs-CZ" b="1"/>
          </a:p>
          <a:p>
            <a:r>
              <a:rPr lang="cs-CZ" altLang="cs-CZ" sz="2000" b="1"/>
              <a:t>Vyhláška č. 416/2004 Sb., kterou se provádí zák. o FK ve VS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1800" b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265DD18-24FD-4F84-BC43-635AD817F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1200" y="2846512"/>
            <a:ext cx="887288" cy="887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93ABE371-2A9D-485A-9E25-A28084F97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29FA4EF4-DEE0-486B-9734-646311713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4114" y="1773238"/>
            <a:ext cx="7786687" cy="4392612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/>
              <a:t>Z. č. 23/2017 Sb., o pravidlech rozpočtové odpovědnosti</a:t>
            </a:r>
          </a:p>
          <a:p>
            <a:r>
              <a:rPr lang="cs-CZ" altLang="cs-CZ"/>
              <a:t>Z. č. 25/2017 Sb., o sběru vybraných údajů pro účely monitorování a řízení veřejných financí</a:t>
            </a:r>
          </a:p>
          <a:p>
            <a:r>
              <a:rPr lang="cs-CZ" altLang="cs-CZ"/>
              <a:t>Z. č. 248/2000 Sb., o podpoře regionálního rozvoje</a:t>
            </a:r>
          </a:p>
          <a:p>
            <a:r>
              <a:rPr lang="cs-CZ" altLang="cs-CZ"/>
              <a:t>Vyhláška č. 133/2013 Sb., o stanovení rozsahu a struktury pro vypracování návrhu zákona o SR a návrhu SV SR a lhůtách pro jejich předkládání</a:t>
            </a:r>
          </a:p>
          <a:p>
            <a:r>
              <a:rPr lang="cs-CZ" altLang="cs-CZ"/>
              <a:t>Vyhláška . 5/2014 Sb., o způsobu, termínech a rozsahu údajů předkládaných pro hodnocení plnění SR, roup. StF, rozpočtů ÚSC, roz. DoSvO a roz. RegRR</a:t>
            </a:r>
          </a:p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5B793D0-7703-4A7E-BC85-AA35FDC52F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19461" name="Zástupný symbol pro číslo snímku 4">
            <a:extLst>
              <a:ext uri="{FF2B5EF4-FFF2-40B4-BE49-F238E27FC236}">
                <a16:creationId xmlns:a16="http://schemas.microsoft.com/office/drawing/2014/main" id="{68724D3B-4EA4-490D-874F-EE13835DC2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8EEB3D-6F8E-47BC-965A-E26CD0425FAC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2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E68AD0-1CB8-47FB-A0E4-10C00A890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8800" y="1314128"/>
            <a:ext cx="895672" cy="89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192862CE-7970-4D32-9511-FDE0FF45F57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4500" b="1"/>
            </a:br>
            <a:br>
              <a:rPr lang="cs-CZ" altLang="cs-CZ" sz="4500" b="1"/>
            </a:br>
            <a:r>
              <a:rPr lang="cs-CZ" altLang="cs-CZ" sz="4500" b="1"/>
              <a:t>Zákon upravuje:</a:t>
            </a:r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1831AB10-11DB-474D-B7B3-A3D29031161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endParaRPr lang="cs-CZ" altLang="cs-CZ" b="1" dirty="0"/>
          </a:p>
          <a:p>
            <a:pPr marL="457200" indent="-457200">
              <a:buNone/>
            </a:pPr>
            <a:endParaRPr lang="cs-CZ" altLang="cs-CZ" b="1" dirty="0"/>
          </a:p>
          <a:p>
            <a:pPr marL="457200" indent="-457200">
              <a:buNone/>
            </a:pPr>
            <a:endParaRPr lang="cs-CZ" altLang="cs-CZ" b="1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altLang="cs-CZ" b="1" dirty="0"/>
              <a:t>tvorbu,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altLang="cs-CZ" b="1" dirty="0"/>
              <a:t>postavení,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altLang="cs-CZ" b="1" dirty="0"/>
              <a:t>obsah,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altLang="cs-CZ" b="1" dirty="0"/>
              <a:t>funkci rozpočtů </a:t>
            </a:r>
            <a:r>
              <a:rPr lang="cs-CZ" altLang="cs-CZ" b="1" dirty="0" err="1"/>
              <a:t>ÚSC-obcí+krajů</a:t>
            </a:r>
            <a:r>
              <a:rPr lang="cs-CZ" altLang="cs-CZ" b="1" dirty="0"/>
              <a:t>,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altLang="cs-CZ" b="1" dirty="0"/>
              <a:t>stanoví pravidla hospodaření s finančními prostředky ÚSC,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altLang="cs-CZ" b="1" dirty="0"/>
              <a:t>zřizování nebo zakládání PO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cs-CZ" altLang="cs-CZ" b="1" dirty="0">
              <a:solidFill>
                <a:schemeClr val="accent1"/>
              </a:solidFill>
            </a:endParaRPr>
          </a:p>
          <a:p>
            <a:pPr marL="457200" indent="-457200">
              <a:buNone/>
            </a:pPr>
            <a:endParaRPr lang="cs-CZ" altLang="cs-CZ" dirty="0">
              <a:solidFill>
                <a:schemeClr val="hlink"/>
              </a:solidFill>
            </a:endParaRPr>
          </a:p>
          <a:p>
            <a:pPr marL="457200" indent="-457200">
              <a:buNone/>
            </a:pPr>
            <a:endParaRPr lang="cs-CZ" altLang="cs-CZ" dirty="0">
              <a:solidFill>
                <a:srgbClr val="FF9933"/>
              </a:solidFill>
            </a:endParaRPr>
          </a:p>
          <a:p>
            <a:pPr marL="457200" indent="-457200">
              <a:buNone/>
            </a:pPr>
            <a:endParaRPr lang="cs-CZ" altLang="cs-CZ" dirty="0">
              <a:solidFill>
                <a:srgbClr val="FF9933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B8D5D4-BD39-41DB-A277-F417FB16F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288" y="2996953"/>
            <a:ext cx="955129" cy="9551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6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1010" grpId="0"/>
      <p:bldP spid="1710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391D0613-F2F9-48E9-83B5-828DA755EB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4800"/>
            </a:br>
            <a:r>
              <a:rPr lang="cs-CZ" altLang="cs-CZ" sz="4800"/>
              <a:t>Zákonem se řídí: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70EB2A77-7275-4955-8BB8-6D6A63C1239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cs-CZ" altLang="cs-CZ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cs-CZ" altLang="cs-CZ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b="1" dirty="0"/>
              <a:t>Obce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b="1" dirty="0"/>
              <a:t>Kraje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b="1" dirty="0"/>
              <a:t>Dobrovolné svazky obcí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b="1" dirty="0"/>
              <a:t>Statutární města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b="1" dirty="0"/>
              <a:t>Městské části a obvody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b="1" dirty="0"/>
              <a:t>Hlavní město Praha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b="1" dirty="0"/>
              <a:t>Příspěvkové organizace v oblasti školství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b="1" dirty="0"/>
              <a:t>Regionální rady regionů soudržnosti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0A17986-BC41-45F5-9C06-7BC5479E8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0296" y="3140968"/>
            <a:ext cx="897632" cy="897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FB698FD6-664E-4319-90DF-6DD51C6CCCF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br>
              <a:rPr lang="cs-CZ" altLang="cs-CZ" sz="2800" b="1" u="sng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altLang="cs-CZ" sz="2800" b="1" u="sng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altLang="cs-CZ" sz="2800" b="1" u="sng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altLang="cs-CZ" sz="2800" b="1" u="sng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altLang="cs-CZ" sz="2800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Základní pojmy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396490A-B5E9-42E8-8BCF-6DE770455DE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endParaRPr lang="cs-CZ" altLang="cs-CZ" b="1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b="1" dirty="0"/>
          </a:p>
          <a:p>
            <a:pPr>
              <a:buFont typeface="Wingdings" panose="05000000000000000000" pitchFamily="2" charset="2"/>
              <a:buNone/>
            </a:pPr>
            <a:endParaRPr lang="cs-CZ" altLang="cs-CZ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b="1" u="sng" dirty="0"/>
              <a:t>Rozpočet</a:t>
            </a:r>
            <a:r>
              <a:rPr lang="cs-CZ" altLang="cs-CZ" b="1" dirty="0"/>
              <a:t> - </a:t>
            </a:r>
            <a:r>
              <a:rPr lang="cs-CZ" altLang="cs-CZ" i="1" dirty="0"/>
              <a:t>finanční plán, jímž se řídí financování činností  ÚSC a svazku obcí, </a:t>
            </a:r>
            <a:r>
              <a:rPr lang="cs-CZ" altLang="cs-CZ" i="1" dirty="0" err="1"/>
              <a:t>rozp</a:t>
            </a:r>
            <a:r>
              <a:rPr lang="cs-CZ" altLang="cs-CZ" i="1" dirty="0"/>
              <a:t>. rok=kalendářní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b="1" u="sng" dirty="0"/>
              <a:t>Střednědobý výhled</a:t>
            </a:r>
            <a:r>
              <a:rPr lang="cs-CZ" altLang="cs-CZ" b="1" dirty="0"/>
              <a:t> – </a:t>
            </a:r>
            <a:r>
              <a:rPr lang="cs-CZ" altLang="cs-CZ" i="1" dirty="0"/>
              <a:t>je pomocným nástrojem ÚSC sloužícím pro střednědobé finanční  plánování rozvoje jeho hospodářství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b="1" dirty="0"/>
          </a:p>
          <a:p>
            <a:pPr>
              <a:buFont typeface="Wingdings" panose="05000000000000000000" pitchFamily="2" charset="2"/>
              <a:buNone/>
            </a:pPr>
            <a:endParaRPr lang="cs-CZ" altLang="cs-CZ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4D2FEF-A6A0-498F-94D8-51A89DC48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76320" y="2564904"/>
            <a:ext cx="864096" cy="864096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E0DF5CC-8753-4A9A-A329-18BC77E69F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08368" y="4374757"/>
            <a:ext cx="864096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6C33F29-CF5B-414E-AAEC-B2402C91D0D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79650" y="188913"/>
            <a:ext cx="7010400" cy="2952750"/>
          </a:xfrm>
        </p:spPr>
        <p:txBody>
          <a:bodyPr/>
          <a:lstStyle/>
          <a:p>
            <a:pPr algn="ctr"/>
            <a:br>
              <a:rPr lang="cs-CZ" altLang="cs-CZ" sz="2800" b="1" i="1" u="sng"/>
            </a:br>
            <a:br>
              <a:rPr lang="cs-CZ" altLang="cs-CZ" sz="2800" b="1" i="1" u="sng"/>
            </a:br>
            <a:br>
              <a:rPr lang="cs-CZ" altLang="cs-CZ" sz="2800" b="1" i="1" u="sng"/>
            </a:br>
            <a:br>
              <a:rPr lang="cs-CZ" altLang="cs-CZ" sz="2800" b="1" i="1" u="sng"/>
            </a:br>
            <a:br>
              <a:rPr lang="cs-CZ" altLang="cs-CZ" sz="2800" b="1" i="1" u="sng"/>
            </a:br>
            <a:br>
              <a:rPr lang="cs-CZ" altLang="cs-CZ" sz="2800" b="1" i="1" u="sng"/>
            </a:br>
            <a:r>
              <a:rPr lang="cs-CZ" altLang="cs-CZ" sz="2800" b="1" i="1" u="sng"/>
              <a:t>STŘEDNĚDOBÝ  VÝHLED vychází: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8900FD3-4CE2-4E75-9EBE-A28D6E5610D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424113" y="1479551"/>
            <a:ext cx="6748462" cy="4024313"/>
          </a:xfrm>
        </p:spPr>
        <p:txBody>
          <a:bodyPr>
            <a:normAutofit lnSpcReduction="10000"/>
          </a:bodyPr>
          <a:lstStyle/>
          <a:p>
            <a:pPr marL="533400" indent="-533400">
              <a:buNone/>
            </a:pPr>
            <a:endParaRPr lang="cs-CZ" altLang="cs-CZ" b="1" dirty="0"/>
          </a:p>
          <a:p>
            <a:pPr marL="533400" indent="-533400">
              <a:buFont typeface="Wingdings" panose="05000000000000000000" pitchFamily="2" charset="2"/>
              <a:buChar char="ü"/>
            </a:pPr>
            <a:endParaRPr lang="cs-CZ" altLang="cs-CZ" b="1" dirty="0"/>
          </a:p>
          <a:p>
            <a:pPr marL="533400" indent="-533400">
              <a:buNone/>
            </a:pPr>
            <a:endParaRPr lang="cs-CZ" altLang="cs-CZ" b="1" dirty="0"/>
          </a:p>
          <a:p>
            <a:pPr marL="533400" indent="-533400">
              <a:buFont typeface="Wingdings" panose="05000000000000000000" pitchFamily="2" charset="2"/>
              <a:buChar char="ü"/>
            </a:pPr>
            <a:endParaRPr lang="cs-CZ" altLang="cs-CZ" b="1" dirty="0"/>
          </a:p>
          <a:p>
            <a:pPr marL="533400" indent="-533400">
              <a:buFont typeface="Wingdings" panose="05000000000000000000" pitchFamily="2" charset="2"/>
              <a:buChar char="ü"/>
            </a:pPr>
            <a:r>
              <a:rPr lang="cs-CZ" altLang="cs-CZ" b="1" dirty="0"/>
              <a:t>Uzavřené smluvní vztahy    </a:t>
            </a:r>
          </a:p>
          <a:p>
            <a:pPr marL="533400" indent="-533400">
              <a:buFont typeface="Wingdings" panose="05000000000000000000" pitchFamily="2" charset="2"/>
              <a:buChar char="ü"/>
            </a:pPr>
            <a:r>
              <a:rPr lang="cs-CZ" altLang="cs-CZ" b="1" dirty="0"/>
              <a:t>Přijaté závazky</a:t>
            </a:r>
          </a:p>
          <a:p>
            <a:pPr marL="533400" indent="-533400">
              <a:buFont typeface="Wingdings" panose="05000000000000000000" pitchFamily="2" charset="2"/>
              <a:buChar char="ü"/>
            </a:pPr>
            <a:r>
              <a:rPr lang="cs-CZ" altLang="cs-CZ" b="1" dirty="0"/>
              <a:t>Sestavuje se na období 2-5 let, následujících po roce, na který se sestavuje roční rozpočet</a:t>
            </a:r>
          </a:p>
          <a:p>
            <a:pPr marL="533400" indent="-533400">
              <a:buNone/>
            </a:pPr>
            <a:endParaRPr lang="cs-CZ" altLang="cs-CZ" b="1" dirty="0"/>
          </a:p>
          <a:p>
            <a:pPr marL="533400" indent="-533400">
              <a:buNone/>
            </a:pPr>
            <a:endParaRPr lang="cs-CZ" altLang="cs-CZ" dirty="0">
              <a:solidFill>
                <a:schemeClr val="hlink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4AC273-D9A7-40F4-A43E-FBAE401B1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0051" y="3399390"/>
            <a:ext cx="1253746" cy="1253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A8A3C9E-E7C1-4831-BBEA-14DA036297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/>
              <a:t>Obsahem střednědobého  výhledu jsou:</a:t>
            </a: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45EEF9B5-BA4C-4F3E-B43D-9B100A69B1D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  <a:defRPr/>
            </a:pPr>
            <a:endParaRPr lang="cs-CZ" altLang="cs-CZ" dirty="0"/>
          </a:p>
          <a:p>
            <a:pPr>
              <a:buFont typeface="Wingdings" panose="05000000000000000000" pitchFamily="2" charset="2"/>
              <a:buChar char="v"/>
              <a:defRPr/>
            </a:pPr>
            <a:endParaRPr lang="cs-CZ" altLang="cs-CZ" dirty="0"/>
          </a:p>
          <a:p>
            <a:pPr>
              <a:buFont typeface="Wingdings" panose="05000000000000000000" pitchFamily="2" charset="2"/>
              <a:buChar char="v"/>
              <a:defRPr/>
            </a:pPr>
            <a:endParaRPr lang="cs-CZ" altLang="cs-CZ" dirty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cs-CZ" altLang="cs-CZ" dirty="0"/>
              <a:t>Souhrnné základní údaje o příjmech a výdajích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cs-CZ" altLang="cs-CZ" dirty="0"/>
              <a:t>Dlouhodobější závazky a pohledávky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cs-CZ" altLang="cs-CZ" dirty="0"/>
              <a:t>Finanční zdroje a potřeby dlouhodobě realizovaných záměrů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rgbClr val="CC0000"/>
                </a:solidFill>
              </a:rPr>
              <a:t>   </a:t>
            </a:r>
            <a:r>
              <a:rPr lang="cs-CZ" altLang="cs-CZ" b="1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RV- je povinný (dříve fakultativní)!!!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E88DEE-8EE3-4DCF-A028-6175AE3F9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7200" y="2667000"/>
            <a:ext cx="106045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8B4FFAF-2FBE-4190-ACAD-7EBD1F6C1D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altLang="cs-CZ" sz="2800">
                <a:solidFill>
                  <a:schemeClr val="folHlink"/>
                </a:solidFill>
              </a:rPr>
              <a:t>   </a:t>
            </a:r>
            <a:br>
              <a:rPr lang="cs-CZ" altLang="cs-CZ" sz="2800">
                <a:solidFill>
                  <a:schemeClr val="folHlink"/>
                </a:solidFill>
              </a:rPr>
            </a:br>
            <a:br>
              <a:rPr lang="cs-CZ" altLang="cs-CZ" sz="2800">
                <a:solidFill>
                  <a:schemeClr val="folHlink"/>
                </a:solidFill>
              </a:rPr>
            </a:br>
            <a:br>
              <a:rPr lang="cs-CZ" altLang="cs-CZ" sz="2800">
                <a:solidFill>
                  <a:schemeClr val="folHlink"/>
                </a:solidFill>
              </a:rPr>
            </a:br>
            <a:br>
              <a:rPr lang="cs-CZ" altLang="cs-CZ" sz="2800">
                <a:solidFill>
                  <a:schemeClr val="folHlink"/>
                </a:solidFill>
              </a:rPr>
            </a:br>
            <a:r>
              <a:rPr lang="cs-CZ" altLang="cs-CZ" sz="2800" b="1"/>
              <a:t>TYPY rozpočtů ÚSC</a:t>
            </a:r>
            <a:endParaRPr lang="cs-CZ" altLang="cs-CZ" sz="2800" b="1" i="1" u="sng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93FFF79C-FFFB-4D19-AF54-D7F0203D25C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80000"/>
              </a:lnSpc>
              <a:buNone/>
            </a:pPr>
            <a:endParaRPr lang="cs-CZ" altLang="cs-CZ" sz="2000" b="1" i="1" u="sng"/>
          </a:p>
          <a:p>
            <a:pPr marL="457200" indent="-457200">
              <a:lnSpc>
                <a:spcPct val="80000"/>
              </a:lnSpc>
              <a:buNone/>
            </a:pPr>
            <a:endParaRPr lang="cs-CZ" altLang="cs-CZ" sz="2000" b="1" i="1" u="sng"/>
          </a:p>
          <a:p>
            <a:pPr marL="457200" indent="-457200">
              <a:lnSpc>
                <a:spcPct val="80000"/>
              </a:lnSpc>
              <a:buNone/>
            </a:pPr>
            <a:endParaRPr lang="cs-CZ" altLang="cs-CZ" sz="2000" b="1" i="1" u="sng"/>
          </a:p>
          <a:p>
            <a:pPr marL="457200" indent="-457200">
              <a:lnSpc>
                <a:spcPct val="80000"/>
              </a:lnSpc>
              <a:buNone/>
            </a:pPr>
            <a:endParaRPr lang="cs-CZ" altLang="cs-CZ" sz="2000" b="1" i="1" u="sng"/>
          </a:p>
          <a:p>
            <a:pPr marL="457200" indent="-457200">
              <a:lnSpc>
                <a:spcPct val="80000"/>
              </a:lnSpc>
              <a:buNone/>
            </a:pPr>
            <a:endParaRPr lang="cs-CZ" altLang="cs-CZ" sz="2000" b="1" i="1" u="sng"/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2000" i="1">
                <a:latin typeface="Stencil" panose="040409050D0802020404" pitchFamily="82" charset="0"/>
              </a:rPr>
              <a:t>                     </a:t>
            </a:r>
            <a:r>
              <a:rPr lang="cs-CZ" altLang="cs-CZ" sz="2000" i="1">
                <a:latin typeface="Arial" panose="020B0604020202020204" pitchFamily="34" charset="0"/>
              </a:rPr>
              <a:t>    </a:t>
            </a:r>
            <a:r>
              <a:rPr lang="cs-CZ" altLang="cs-CZ" sz="2000" i="1" u="sng">
                <a:latin typeface="Arial Black" panose="020B0A04020102020204" pitchFamily="34" charset="0"/>
              </a:rPr>
              <a:t>Vyrovnaný</a:t>
            </a:r>
            <a:r>
              <a:rPr lang="cs-CZ" altLang="cs-CZ" sz="2000" b="1" i="1">
                <a:latin typeface="Arial Black" panose="020B0A04020102020204" pitchFamily="34" charset="0"/>
              </a:rPr>
              <a:t>  </a:t>
            </a:r>
            <a:r>
              <a:rPr lang="cs-CZ" altLang="cs-CZ" sz="2000"/>
              <a:t>   P = V</a:t>
            </a:r>
          </a:p>
          <a:p>
            <a:pPr marL="457200" indent="-457200">
              <a:lnSpc>
                <a:spcPct val="80000"/>
              </a:lnSpc>
              <a:buNone/>
            </a:pPr>
            <a:endParaRPr lang="cs-CZ" altLang="cs-CZ" sz="2000"/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2000" b="1" i="1"/>
              <a:t>                     </a:t>
            </a:r>
            <a:r>
              <a:rPr lang="cs-CZ" altLang="cs-CZ" sz="2000" b="1" i="1" u="sng">
                <a:latin typeface="Arial Black" panose="020B0A04020102020204" pitchFamily="34" charset="0"/>
              </a:rPr>
              <a:t>Deficitní rozpočet</a:t>
            </a:r>
            <a:r>
              <a:rPr lang="cs-CZ" altLang="cs-CZ" sz="2000"/>
              <a:t>  může být schválen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2000"/>
              <a:t>Finančními prostředky z minulých let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2000"/>
              <a:t>Smluvně zabezpečenou půjčkou, úvěrem, návratnou  finanční výpomocí, výnosem z prodeje vlastních dluhopisů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2000"/>
              <a:t>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2000"/>
              <a:t>                     </a:t>
            </a:r>
            <a:r>
              <a:rPr lang="cs-CZ" altLang="cs-CZ" sz="2000" b="1" i="1" u="sng">
                <a:latin typeface="Arial Black" panose="020B0A04020102020204" pitchFamily="34" charset="0"/>
              </a:rPr>
              <a:t>Přebytkový rozpočet</a:t>
            </a:r>
            <a:r>
              <a:rPr lang="cs-CZ" altLang="cs-CZ" sz="2000" b="1" i="1" u="sng"/>
              <a:t> :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2000"/>
              <a:t>Některé příjmy daného roku jsou určeny k využití až v následujících letech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2000"/>
              <a:t>Splácení jistiny úvěru z předchozích let</a:t>
            </a:r>
          </a:p>
          <a:p>
            <a:pPr marL="457200" indent="-457200">
              <a:lnSpc>
                <a:spcPct val="80000"/>
              </a:lnSpc>
              <a:buNone/>
            </a:pPr>
            <a:endParaRPr lang="cs-CZ" altLang="cs-CZ" sz="2000" b="1" i="1" u="sng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98FCD4-8289-4E0F-917E-A922D4494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7200" y="2451100"/>
            <a:ext cx="977900" cy="97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1833163-C61F-4204-B230-6054FF87864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/>
              <a:t>                 Zůstatky v rozpočtu a jejich použití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6B1AA811-2289-461D-BD8A-8F55828D328B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424113" y="1773238"/>
            <a:ext cx="7772400" cy="381476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u="sng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cs-CZ" altLang="cs-CZ" u="sng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cs-CZ" altLang="cs-CZ" u="sng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cs-CZ" altLang="cs-CZ" u="sng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cs-CZ" altLang="cs-CZ" u="sng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                  </a:t>
            </a:r>
            <a:r>
              <a:rPr lang="cs-CZ" altLang="cs-CZ" u="sng" dirty="0"/>
              <a:t>Kladné </a:t>
            </a:r>
            <a:r>
              <a:rPr lang="cs-CZ" altLang="cs-CZ" dirty="0"/>
              <a:t>–  se převádí k použití v dalším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                  roce ke krytí rozpočtových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                  výdajů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                - převádí do peněžních fondů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u="sng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                   </a:t>
            </a:r>
            <a:r>
              <a:rPr lang="cs-CZ" altLang="cs-CZ" u="sng" dirty="0"/>
              <a:t>Schodky</a:t>
            </a:r>
            <a:r>
              <a:rPr lang="cs-CZ" altLang="cs-CZ" dirty="0"/>
              <a:t>- se uhrazují z prostředků   minulých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                - kryjí se z návratných zdrojů splatných v následujících  letech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000" dirty="0">
                <a:solidFill>
                  <a:srgbClr val="FFFF00"/>
                </a:solidFill>
              </a:rPr>
              <a:t>                   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254B3DD-C22A-46DD-82C9-A0AEF64EB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8287" y="2743200"/>
            <a:ext cx="9906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F3FBCAAB-B399-48FD-A004-BE1E3B5CA31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 sz="2800"/>
            </a:br>
            <a:br>
              <a:rPr lang="cs-CZ" altLang="cs-CZ" sz="2800"/>
            </a:br>
            <a:r>
              <a:rPr lang="cs-CZ" altLang="cs-CZ" sz="2800"/>
              <a:t>                        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CFFDC122-3834-4CF6-BBA8-8AAB7AAFFCC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6000" b="1" dirty="0"/>
              <a:t>         Zvláštní část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DED510-2D5A-45D2-ABD5-F7744D810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300" y="2984500"/>
            <a:ext cx="83820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AD117DA-A8A5-4E74-9EA9-C6063610EA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z="4400" b="1"/>
              <a:t>Rozpočtové právo ÚSC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2B34707-8205-4470-80F5-4DE33420942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Ivana Pařízková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A37C69-F11E-431C-B802-A345C9ACB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8248" y="48691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E5392184-A89B-4414-989D-BCA5B4BA1E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2800" b="1"/>
              <a:t>                </a:t>
            </a:r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/>
              <a:t>                         Peněžní fondy ÚSC: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DADCC82-D04C-4E82-AB9C-92DE155EE76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>
                <a:solidFill>
                  <a:schemeClr val="hlink"/>
                </a:solidFill>
              </a:rPr>
              <a:t> 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b="1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b="1" u="sng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/>
              <a:t>             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/>
              <a:t>               </a:t>
            </a:r>
            <a:r>
              <a:rPr lang="cs-CZ" altLang="cs-CZ" b="1" u="sng"/>
              <a:t>Účelové </a:t>
            </a:r>
            <a:r>
              <a:rPr lang="cs-CZ" altLang="cs-CZ"/>
              <a:t>(ke konkrétnímu účelu)</a:t>
            </a:r>
            <a:endParaRPr lang="cs-CZ" altLang="cs-CZ" b="1" u="sng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               </a:t>
            </a:r>
            <a:r>
              <a:rPr lang="cs-CZ" altLang="cs-CZ" b="1" u="sng"/>
              <a:t>Neúčelové </a:t>
            </a:r>
            <a:r>
              <a:rPr lang="cs-CZ" altLang="cs-CZ"/>
              <a:t>(bez účelového určení)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               ZDROJE – přebytky z minulých let,nevyužité P,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              -převody prostředků během roku do  účelových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               peněžních fondů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85E8CD-4C6B-4E09-9EBD-14D1787C5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2781300"/>
            <a:ext cx="95250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5649B96F-4BA6-42DA-A122-F8CFF4A3E00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br>
              <a:rPr lang="cs-CZ" altLang="cs-CZ" sz="4300" b="1" i="1"/>
            </a:br>
            <a:br>
              <a:rPr lang="cs-CZ" altLang="cs-CZ" sz="4300" b="1" i="1"/>
            </a:br>
            <a:r>
              <a:rPr lang="cs-CZ" altLang="cs-CZ" sz="4300" b="1" i="1"/>
              <a:t>             Obsah rozpočtu: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989DD58-2CE8-4046-86D6-C7B61B1114E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 sz="3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 sz="3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 sz="3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3200" dirty="0"/>
              <a:t>Příjmy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3200" dirty="0"/>
              <a:t>Výdaje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3200" dirty="0"/>
              <a:t>Ostatní peněžní operace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3200" dirty="0"/>
              <a:t>Tvorba a použití peněžních fondů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 sz="3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600" dirty="0"/>
              <a:t> 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199ED9-21FB-4BED-954E-9598F6564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2082800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77A75B6-2165-4B65-BB17-504E26F616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3391694"/>
            <a:ext cx="609600" cy="6096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426A64-8D46-4373-A44C-D63BF73EF8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4953000"/>
            <a:ext cx="79826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B7C91A01-238B-4FE0-A710-535FBDFE59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b="1"/>
              <a:t>Operace mimo rozpočet: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7422E9FC-4366-46C7-AADF-CAAC9598688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3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3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3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3600" dirty="0"/>
              <a:t>   </a:t>
            </a:r>
            <a:r>
              <a:rPr lang="cs-CZ" altLang="cs-CZ" sz="3200" dirty="0"/>
              <a:t>Některé operace se mohou uskutečňovat mimo rozpočet: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200" dirty="0"/>
              <a:t>Cizí prostředky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200" dirty="0"/>
              <a:t>Sdružené prostředky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200" dirty="0"/>
              <a:t>Podnikatelské činnosti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9AE2E4-79F7-476F-8B50-D020B94DA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8400" y="2882900"/>
            <a:ext cx="850900" cy="85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356E6EA0-FDAA-40AC-813D-EB5789C25F9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2900" b="1" i="1"/>
            </a:br>
            <a:br>
              <a:rPr lang="cs-CZ" altLang="cs-CZ" sz="2900" b="1" i="1"/>
            </a:br>
            <a:br>
              <a:rPr lang="cs-CZ" altLang="cs-CZ" sz="2900" b="1" i="1"/>
            </a:br>
            <a:br>
              <a:rPr lang="cs-CZ" altLang="cs-CZ" sz="2900" b="1" i="1"/>
            </a:br>
            <a:r>
              <a:rPr lang="cs-CZ" altLang="cs-CZ" sz="2900" b="1" i="1"/>
              <a:t>Principy příjmů rozpočtu ÚSC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84678B4-F5BA-48E2-92B4-C82805637803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719513" y="1773239"/>
            <a:ext cx="3313112" cy="4357687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Wingdings" panose="05000000000000000000" pitchFamily="2" charset="2"/>
              <a:buAutoNum type="alphaLcParenR"/>
            </a:pPr>
            <a:endParaRPr lang="cs-CZ" altLang="cs-CZ"/>
          </a:p>
          <a:p>
            <a:pPr marL="457200" indent="-457200">
              <a:buFont typeface="Wingdings" panose="05000000000000000000" pitchFamily="2" charset="2"/>
              <a:buAutoNum type="alphaLcParenR"/>
            </a:pPr>
            <a:endParaRPr lang="cs-CZ" altLang="cs-CZ"/>
          </a:p>
          <a:p>
            <a:pPr marL="457200" indent="-457200">
              <a:buFont typeface="Wingdings" panose="05000000000000000000" pitchFamily="2" charset="2"/>
              <a:buAutoNum type="alphaLcParenR"/>
            </a:pPr>
            <a:endParaRPr lang="cs-CZ" altLang="cs-CZ"/>
          </a:p>
          <a:p>
            <a:pPr marL="457200" indent="-457200">
              <a:buFont typeface="Wingdings" panose="05000000000000000000" pitchFamily="2" charset="2"/>
              <a:buAutoNum type="alphaLcParenR"/>
            </a:pPr>
            <a:endParaRPr lang="cs-CZ" altLang="cs-CZ"/>
          </a:p>
          <a:p>
            <a:pPr marL="457200" indent="-457200">
              <a:buFont typeface="Wingdings" panose="05000000000000000000" pitchFamily="2" charset="2"/>
              <a:buAutoNum type="alphaLcParenR"/>
            </a:pPr>
            <a:endParaRPr lang="cs-CZ" altLang="cs-CZ"/>
          </a:p>
          <a:p>
            <a:pPr marL="457200" indent="-457200">
              <a:buFont typeface="Wingdings" panose="05000000000000000000" pitchFamily="2" charset="2"/>
              <a:buAutoNum type="alphaLcParenR"/>
            </a:pPr>
            <a:r>
              <a:rPr lang="cs-CZ" altLang="cs-CZ" b="1"/>
              <a:t>Finanční autonomie</a:t>
            </a:r>
          </a:p>
          <a:p>
            <a:pPr marL="457200" indent="-457200">
              <a:buFont typeface="Wingdings" panose="05000000000000000000" pitchFamily="2" charset="2"/>
              <a:buAutoNum type="alphaLcParenR"/>
            </a:pPr>
            <a:r>
              <a:rPr lang="cs-CZ" altLang="cs-CZ" b="1"/>
              <a:t>Princip zdaňovací pravomoci</a:t>
            </a:r>
          </a:p>
          <a:p>
            <a:pPr marL="457200" indent="-457200">
              <a:buFont typeface="Wingdings" panose="05000000000000000000" pitchFamily="2" charset="2"/>
              <a:buAutoNum type="alphaLcParenR"/>
            </a:pPr>
            <a:r>
              <a:rPr lang="cs-CZ" altLang="cs-CZ" b="1"/>
              <a:t>Zásluhovosti</a:t>
            </a:r>
          </a:p>
          <a:p>
            <a:pPr marL="457200" indent="-457200">
              <a:buFont typeface="Wingdings" panose="05000000000000000000" pitchFamily="2" charset="2"/>
              <a:buAutoNum type="alphaLcParenR"/>
            </a:pPr>
            <a:r>
              <a:rPr lang="cs-CZ" altLang="cs-CZ" b="1"/>
              <a:t>Solidarity</a:t>
            </a:r>
          </a:p>
          <a:p>
            <a:pPr marL="457200" indent="-457200">
              <a:buFont typeface="Wingdings" panose="05000000000000000000" pitchFamily="2" charset="2"/>
              <a:buAutoNum type="alphaLcParenR"/>
            </a:pPr>
            <a:r>
              <a:rPr lang="cs-CZ" altLang="cs-CZ" b="1"/>
              <a:t>Stability</a:t>
            </a:r>
          </a:p>
          <a:p>
            <a:pPr marL="457200" indent="-457200">
              <a:buNone/>
            </a:pPr>
            <a:endParaRPr lang="cs-CZ" altLang="cs-CZ" sz="2000"/>
          </a:p>
          <a:p>
            <a:pPr marL="457200" indent="-457200">
              <a:buNone/>
            </a:pPr>
            <a:endParaRPr lang="cs-CZ" altLang="cs-CZ" sz="2000"/>
          </a:p>
        </p:txBody>
      </p:sp>
      <p:pic>
        <p:nvPicPr>
          <p:cNvPr id="31748" name="Picture 4" descr="MCj02971410000[1]">
            <a:extLst>
              <a:ext uri="{FF2B5EF4-FFF2-40B4-BE49-F238E27FC236}">
                <a16:creationId xmlns:a16="http://schemas.microsoft.com/office/drawing/2014/main" id="{C1D9312D-062A-42E1-910C-172243B7F98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0426" y="3255963"/>
            <a:ext cx="2170113" cy="1390650"/>
          </a:xfr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E3532A-DBE4-4E59-9282-27FBB42D8B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4899" y="3098800"/>
            <a:ext cx="766763" cy="766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3E4A31DA-335C-45B5-8905-0681E8100C3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/>
              <a:t>PŘÍJMY rozpočtů ÚSC: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E5FAADE-8284-4D5C-9617-BDB0AC88F71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dirty="0"/>
              <a:t>příjmy </a:t>
            </a:r>
            <a:r>
              <a:rPr lang="cs-CZ" altLang="cs-CZ" b="1" dirty="0"/>
              <a:t>z vlastního majetku</a:t>
            </a:r>
            <a:r>
              <a:rPr lang="cs-CZ" altLang="cs-CZ" dirty="0"/>
              <a:t> a majetkových práv,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dirty="0"/>
              <a:t>příjmy z výsledků vlastní </a:t>
            </a:r>
            <a:r>
              <a:rPr lang="cs-CZ" altLang="cs-CZ" b="1" dirty="0"/>
              <a:t>hospodářské činnosti,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dirty="0"/>
              <a:t>příjmy z hospodářské </a:t>
            </a:r>
            <a:r>
              <a:rPr lang="cs-CZ" altLang="cs-CZ" b="1" dirty="0"/>
              <a:t>činnosti právnických osob</a:t>
            </a:r>
            <a:r>
              <a:rPr lang="cs-CZ" altLang="cs-CZ" dirty="0"/>
              <a:t>, která organizaci zřídila nebo založila,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B5AD8C5-12EC-4B71-9984-2DB95295C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28200" y="2552700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AFCDD2-C305-448C-B872-D7B0B634E2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28200" y="3695701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227DC7-3CCF-4137-A9E0-EB65F444878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28200" y="1508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1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B32035E-8218-480D-B757-14CA1F5ABB3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95262"/>
            <a:ext cx="10515600" cy="1325563"/>
          </a:xfrm>
        </p:spPr>
        <p:txBody>
          <a:bodyPr/>
          <a:lstStyle/>
          <a:p>
            <a:br>
              <a:rPr lang="cs-CZ" altLang="cs-CZ" sz="2800"/>
            </a:br>
            <a:endParaRPr lang="cs-CZ" altLang="cs-CZ" sz="2800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6D9AABFD-1471-488D-B716-D909B970035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cs-CZ" altLang="cs-CZ" sz="320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cs-CZ" altLang="cs-CZ" sz="320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200"/>
              <a:t>příjmy z vlastní </a:t>
            </a:r>
            <a:r>
              <a:rPr lang="cs-CZ" altLang="cs-CZ" sz="3200" b="1"/>
              <a:t>správní činnosti</a:t>
            </a:r>
            <a:r>
              <a:rPr lang="cs-CZ" altLang="cs-CZ" sz="3200"/>
              <a:t> včetně příjmů z výkonů státní správy - správních poplatky z této činnosti,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200"/>
              <a:t>příjmy z vybraných </a:t>
            </a:r>
            <a:r>
              <a:rPr lang="cs-CZ" altLang="cs-CZ" sz="3200" b="1"/>
              <a:t>pokut a odvodů</a:t>
            </a:r>
            <a:r>
              <a:rPr lang="cs-CZ" altLang="cs-CZ" sz="3200"/>
              <a:t> uložených v pravomoci obce,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200"/>
              <a:t>výnosy z </a:t>
            </a:r>
            <a:r>
              <a:rPr lang="cs-CZ" altLang="cs-CZ" sz="3200" b="1"/>
              <a:t>místních poplatků</a:t>
            </a:r>
            <a:endParaRPr lang="cs-CZ" altLang="cs-CZ" b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D97879-BA3F-4103-B99B-6E7BCF623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2900" y="15208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36D89927-AB46-4CBC-B8D9-366E3EFD69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 sz="2800"/>
            </a:br>
            <a:endParaRPr lang="cs-CZ" altLang="cs-CZ" sz="280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9959B3AB-B6E8-467F-88DD-2476013680C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cs-CZ" altLang="cs-CZ" sz="36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36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600" dirty="0"/>
              <a:t>výnosy </a:t>
            </a:r>
            <a:r>
              <a:rPr lang="cs-CZ" altLang="cs-CZ" sz="3600" b="1" dirty="0"/>
              <a:t>daní nebo podíly na nich</a:t>
            </a:r>
            <a:r>
              <a:rPr lang="cs-CZ" altLang="cs-CZ" sz="3600" dirty="0"/>
              <a:t> podle zvláštního zákona,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600" b="1" dirty="0"/>
              <a:t>dotace</a:t>
            </a:r>
            <a:r>
              <a:rPr lang="cs-CZ" altLang="cs-CZ" sz="3600" dirty="0"/>
              <a:t> ze státního rozpočtu a ze státních fondů,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600" dirty="0"/>
              <a:t> </a:t>
            </a:r>
            <a:r>
              <a:rPr lang="cs-CZ" altLang="cs-CZ" sz="3600" b="1" dirty="0"/>
              <a:t>dotace</a:t>
            </a:r>
            <a:r>
              <a:rPr lang="cs-CZ" altLang="cs-CZ" sz="3600" dirty="0"/>
              <a:t> z rozpočtu kraje,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36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942AB5D-7738-4C82-93E6-7BC8F2EBA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13899" y="1825625"/>
            <a:ext cx="1082675" cy="1082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8BEA54D0-9439-4ADC-84A6-87D0065DB1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 sz="2800"/>
            </a:br>
            <a:endParaRPr lang="cs-CZ" altLang="cs-CZ" sz="280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B07440A6-24CD-4188-B4A7-F403F0DABE0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Ø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Ø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200"/>
              <a:t> přijaté peněžité </a:t>
            </a:r>
            <a:r>
              <a:rPr lang="cs-CZ" altLang="cs-CZ" sz="3200" b="1"/>
              <a:t>dary a příspěvky</a:t>
            </a:r>
            <a:r>
              <a:rPr lang="cs-CZ" altLang="cs-CZ" sz="3200"/>
              <a:t>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200"/>
              <a:t> jiné </a:t>
            </a:r>
            <a:r>
              <a:rPr lang="cs-CZ" altLang="cs-CZ" sz="3200" b="1"/>
              <a:t>příjmy</a:t>
            </a:r>
            <a:r>
              <a:rPr lang="cs-CZ" altLang="cs-CZ" sz="3200"/>
              <a:t>, podle zvláštních zákonů</a:t>
            </a:r>
          </a:p>
          <a:p>
            <a:endParaRPr lang="cs-CZ" alt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79160A7-8473-4BB1-81B0-D954BC1F884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/>
              <a:t>Další finanční prostředky: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73E47F6E-877C-4827-9A48-DD7D31E0AD0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endParaRPr lang="cs-CZ" altLang="cs-CZ" dirty="0"/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endParaRPr lang="cs-CZ" altLang="cs-CZ" dirty="0"/>
          </a:p>
          <a:p>
            <a:pPr marL="457200" indent="-45720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endParaRPr lang="cs-CZ" altLang="cs-CZ" dirty="0"/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endParaRPr lang="cs-CZ" altLang="cs-CZ" dirty="0"/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cs-CZ" altLang="cs-CZ" b="1" dirty="0"/>
              <a:t>poskytnuté prostřednictvím Národního fondu.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cs-CZ" altLang="cs-CZ" b="1" dirty="0"/>
              <a:t>návratných zdrojů 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cs-CZ" altLang="cs-CZ" b="1" dirty="0"/>
              <a:t>ke krytí dočasného časového nesouladu mezi výdaji a příjmy může být použita návratná finanční výpomoc ze státního rozpočtu, z rozpočtu kraje nebo z rozpočtu jiné obce. 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endParaRPr lang="cs-CZ" altLang="cs-CZ" sz="2000" i="1" dirty="0"/>
          </a:p>
          <a:p>
            <a:pPr marL="457200" indent="-457200">
              <a:lnSpc>
                <a:spcPct val="80000"/>
              </a:lnSpc>
              <a:defRPr/>
            </a:pPr>
            <a:endParaRPr lang="cs-CZ" altLang="cs-CZ" sz="20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FAF8CE-97A0-427C-AD87-023D75B8E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8800" y="1917700"/>
            <a:ext cx="9906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7E957BE1-0839-4F23-B813-D86816C6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B381F3-A781-463E-9095-86DF862E3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80000"/>
              </a:lnSpc>
              <a:buNone/>
              <a:defRPr/>
            </a:pPr>
            <a:r>
              <a:rPr lang="cs-CZ" altLang="cs-CZ" b="1" i="1" dirty="0"/>
              <a:t>     </a:t>
            </a:r>
          </a:p>
          <a:p>
            <a:pPr marL="457200" indent="-457200">
              <a:lnSpc>
                <a:spcPct val="80000"/>
              </a:lnSpc>
              <a:buNone/>
              <a:defRPr/>
            </a:pPr>
            <a:endParaRPr lang="cs-CZ" altLang="cs-CZ" b="1" i="1" dirty="0"/>
          </a:p>
          <a:p>
            <a:pPr marL="457200" indent="-457200">
              <a:lnSpc>
                <a:spcPct val="80000"/>
              </a:lnSpc>
              <a:buNone/>
              <a:defRPr/>
            </a:pPr>
            <a:endParaRPr lang="cs-CZ" altLang="cs-CZ" b="1" i="1" dirty="0"/>
          </a:p>
          <a:p>
            <a:pPr>
              <a:lnSpc>
                <a:spcPct val="80000"/>
              </a:lnSpc>
              <a:defRPr/>
            </a:pPr>
            <a:r>
              <a:rPr lang="cs-CZ" altLang="cs-CZ" b="1" i="1" dirty="0"/>
              <a:t>     Návratná finanční výpomoc je bezúročná.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b="1" i="1" dirty="0"/>
              <a:t>    Její opožděné splácení se považuje za zadržení peněžních prostředků. </a:t>
            </a:r>
          </a:p>
          <a:p>
            <a:pPr marL="457200" indent="-457200">
              <a:lnSpc>
                <a:spcPct val="80000"/>
              </a:lnSpc>
              <a:buNone/>
              <a:defRPr/>
            </a:pPr>
            <a:endParaRPr lang="cs-CZ" altLang="cs-CZ" b="1" i="1" dirty="0"/>
          </a:p>
          <a:p>
            <a:pPr>
              <a:defRPr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461C905-F178-4D10-9F62-7EF77DE80C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7893" name="Zástupný symbol pro číslo snímku 4">
            <a:extLst>
              <a:ext uri="{FF2B5EF4-FFF2-40B4-BE49-F238E27FC236}">
                <a16:creationId xmlns:a16="http://schemas.microsoft.com/office/drawing/2014/main" id="{FF8DD854-D93C-4CDD-985B-F214972A9E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A4797AF-631A-4432-9B03-0E67B3032D8C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cs-CZ"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9AE5A5F-853A-4B38-BE48-68E47EC273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z="5700" b="1" u="sng"/>
              <a:t>Rozpočtové právo ÚSC</a:t>
            </a:r>
            <a:r>
              <a:rPr lang="cs-CZ" altLang="cs-CZ"/>
              <a:t> – </a:t>
            </a:r>
            <a:r>
              <a:rPr lang="cs-CZ" altLang="cs-CZ" b="1" u="sng"/>
              <a:t>Financování ÚSC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028A929A-83D3-4AA1-B444-2D9CBAF2181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latin typeface="Times New Roman" panose="02020603050405020304" pitchFamily="18" charset="0"/>
              </a:rPr>
              <a:t>Fiskální část finančního práva a to v podoodvětví, které nejtypičtěji charakterizuje </a:t>
            </a:r>
          </a:p>
          <a:p>
            <a:pPr eaLnBrk="1" hangingPunct="1"/>
            <a:endParaRPr lang="cs-CZ" altLang="cs-CZ" b="1">
              <a:latin typeface="Times New Roman" panose="02020603050405020304" pitchFamily="18" charset="0"/>
            </a:endParaRPr>
          </a:p>
        </p:txBody>
      </p:sp>
      <p:sp>
        <p:nvSpPr>
          <p:cNvPr id="10244" name="WordArt 4">
            <a:extLst>
              <a:ext uri="{FF2B5EF4-FFF2-40B4-BE49-F238E27FC236}">
                <a16:creationId xmlns:a16="http://schemas.microsoft.com/office/drawing/2014/main" id="{BDBF152F-F539-49D2-B384-747B22A39F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86326" y="5521325"/>
            <a:ext cx="25050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T</a:t>
            </a: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pt-BR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 O K    P E N Ě Z</a:t>
            </a:r>
            <a:endParaRPr lang="cs-CZ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4518EB0-36E0-4C5D-A16F-FB738F384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2344" y="4077072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A5FCCB-BB3B-4D13-87DB-C302F57DDD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4102" y="49117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0F7D5EB0-1023-47E0-A917-AA0449DEA4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2900" b="1" i="1"/>
            </a:br>
            <a:br>
              <a:rPr lang="cs-CZ" altLang="cs-CZ" sz="2900" b="1" i="1"/>
            </a:br>
            <a:br>
              <a:rPr lang="cs-CZ" altLang="cs-CZ" sz="2900" b="1" i="1"/>
            </a:br>
            <a:br>
              <a:rPr lang="cs-CZ" altLang="cs-CZ" sz="2900" b="1" i="1"/>
            </a:br>
            <a:r>
              <a:rPr lang="cs-CZ" altLang="cs-CZ" sz="2900" b="1" i="1"/>
              <a:t>Výdaje rozpočtů ÚSC: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B938EB68-01F0-4226-9ADE-20810BCC578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cs-CZ" altLang="cs-CZ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cs-CZ" altLang="cs-CZ" dirty="0"/>
          </a:p>
          <a:p>
            <a:pPr marL="0" indent="0">
              <a:buNone/>
              <a:defRPr/>
            </a:pPr>
            <a:endParaRPr lang="cs-CZ" altLang="cs-CZ" dirty="0"/>
          </a:p>
          <a:p>
            <a:pPr marL="0" indent="0">
              <a:buNone/>
              <a:defRPr/>
            </a:pPr>
            <a:endParaRPr lang="cs-CZ" altLang="cs-CZ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sz="3200" b="1" dirty="0">
                <a:latin typeface="Times New Roman" pitchFamily="18" charset="0"/>
              </a:rPr>
              <a:t>závazky vyplývající pro obec, kraj z plnění povinností uložených jí zákony,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sz="3200" b="1" u="sng" dirty="0">
                <a:latin typeface="Times New Roman" pitchFamily="18" charset="0"/>
              </a:rPr>
              <a:t>výdaje na vlastní činnost obce</a:t>
            </a:r>
            <a:r>
              <a:rPr lang="cs-CZ" altLang="cs-CZ" sz="3200" b="1" dirty="0">
                <a:latin typeface="Times New Roman" pitchFamily="18" charset="0"/>
              </a:rPr>
              <a:t>, kraje v  samostatné působnosti, zejména výdaje spojené </a:t>
            </a:r>
            <a:r>
              <a:rPr lang="cs-CZ" altLang="cs-CZ" sz="3200" b="1" u="sng" dirty="0">
                <a:latin typeface="Times New Roman" pitchFamily="18" charset="0"/>
              </a:rPr>
              <a:t>s péčí o vlastní majetek a jeho rozvoj</a:t>
            </a:r>
            <a:r>
              <a:rPr lang="cs-CZ" altLang="cs-CZ" sz="3200" b="1" dirty="0">
                <a:latin typeface="Times New Roman" pitchFamily="18" charset="0"/>
              </a:rPr>
              <a:t>,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sz="3200" b="1" dirty="0">
                <a:latin typeface="Times New Roman" pitchFamily="18" charset="0"/>
              </a:rPr>
              <a:t>výdaje spojené s </a:t>
            </a:r>
            <a:r>
              <a:rPr lang="cs-CZ" altLang="cs-CZ" sz="3200" b="1" u="sng" dirty="0">
                <a:latin typeface="Times New Roman" pitchFamily="18" charset="0"/>
              </a:rPr>
              <a:t>výkonem státní správy</a:t>
            </a:r>
            <a:endParaRPr lang="cs-CZ" altLang="cs-CZ" sz="1800" b="1" u="sng" dirty="0">
              <a:latin typeface="Times New Roman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E83102-4933-4BDF-91A7-68A509E65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1900" y="1778000"/>
            <a:ext cx="939800" cy="93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1D1C59ED-1F41-4C9D-B765-12783C55D5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 sz="2800"/>
            </a:br>
            <a:endParaRPr lang="cs-CZ" altLang="cs-CZ" sz="280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264DE582-91AA-45AD-B6FA-C94451F04FA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cs-CZ" altLang="cs-CZ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cs-CZ" altLang="cs-CZ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cs-CZ" altLang="cs-CZ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200" b="1">
                <a:latin typeface="Times New Roman" panose="02020603050405020304" pitchFamily="18" charset="0"/>
              </a:rPr>
              <a:t>závazky vyplývající pro obec, kraj z uzavřených smluvních vztahů a ze smluvních vztahů vlastních organizací,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3200" b="1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200" b="1">
                <a:latin typeface="Times New Roman" panose="02020603050405020304" pitchFamily="18" charset="0"/>
              </a:rPr>
              <a:t>závazky přijaté v rámci spolupráce s jinými obcemi nebo s dalšími subjekty, včetně příspěvků na společnou činnost,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39039031-0C1D-4EF2-87B5-0E340A576E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 sz="2800"/>
            </a:br>
            <a:endParaRPr lang="cs-CZ" altLang="cs-CZ" sz="2800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314FB559-D43D-4711-A98F-AF7D2E54D75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Ø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Ø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200" b="1"/>
              <a:t>úhrada úroků z přijatých půjček a úvěrů,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200" b="1"/>
              <a:t>výdaje na emise vlastních dluhopisů a na úhradu výnosů z nich náležejících jejich vlastníkům,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3200"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4BF947D-4CEB-457D-8F3C-ABEF8B9A2DB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 sz="2800"/>
            </a:br>
            <a:endParaRPr lang="cs-CZ" altLang="cs-CZ" sz="280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C23D5EE7-8993-4840-A0B3-7EEAA64B618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cs-CZ" altLang="cs-CZ"/>
          </a:p>
          <a:p>
            <a:pPr>
              <a:buFont typeface="Wingdings" panose="05000000000000000000" pitchFamily="2" charset="2"/>
              <a:buChar char="Ø"/>
            </a:pPr>
            <a:endParaRPr lang="cs-CZ" altLang="cs-CZ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b="1"/>
              <a:t>výdaje na podporu subjektů provádějících veřejně prospěšné činnosti a na podporu soukromého podnikání prospěšného pro obec,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b="1"/>
              <a:t>jiné výdaje uskutečněné v rámci působnosti obce, kraje včetně darů a příspěvků na sociální nebo jiné humanitární účely.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F0405E7F-4BD5-4D91-8DE3-A51DDF29367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 sz="2800"/>
            </a:br>
            <a:endParaRPr lang="cs-CZ" altLang="cs-CZ" sz="2800"/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F4F5D31C-FD9F-4134-901B-069FE8B12B2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  <a:p>
            <a:pPr>
              <a:defRPr/>
            </a:pPr>
            <a:endParaRPr lang="cs-CZ" altLang="cs-CZ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altLang="cs-CZ"/>
              <a:t>                         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altLang="cs-CZ"/>
              <a:t>                      </a:t>
            </a:r>
            <a:r>
              <a:rPr lang="cs-CZ" altLang="cs-CZ" sz="5400" b="1">
                <a:effectLst>
                  <a:outerShdw blurRad="38100" dist="38100" dir="2700000" algn="tl">
                    <a:srgbClr val="C0C0C0"/>
                  </a:outerShdw>
                </a:effectLst>
              </a:rPr>
              <a:t>Procesní část</a:t>
            </a:r>
            <a:r>
              <a:rPr lang="cs-CZ" altLang="cs-CZ"/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1BFAA8-7F1C-455E-A799-9F1613CAD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200" y="2641600"/>
            <a:ext cx="977900" cy="97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861CCA7-657D-45AA-AAF8-B05DA9D23B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2400" b="1" i="1"/>
            </a:br>
            <a:br>
              <a:rPr lang="cs-CZ" altLang="cs-CZ" sz="2400" b="1" i="1"/>
            </a:br>
            <a:br>
              <a:rPr lang="cs-CZ" altLang="cs-CZ" sz="2400" b="1" i="1"/>
            </a:br>
            <a:br>
              <a:rPr lang="cs-CZ" altLang="cs-CZ" sz="2400" b="1" i="1"/>
            </a:br>
            <a:r>
              <a:rPr lang="cs-CZ" altLang="cs-CZ" sz="2400" b="1" i="1"/>
              <a:t>             </a:t>
            </a:r>
            <a:r>
              <a:rPr lang="cs-CZ" altLang="cs-CZ" sz="2800" b="1" i="1"/>
              <a:t>Rozpočtový proces na úrovni ÚSC: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626D8413-158C-44DB-AA6C-E9F28DCFEF8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endParaRPr lang="cs-CZ" altLang="cs-CZ" sz="4000"/>
          </a:p>
          <a:p>
            <a:pPr marL="533400" indent="-533400">
              <a:buFontTx/>
              <a:buAutoNum type="arabicPeriod"/>
            </a:pPr>
            <a:endParaRPr lang="cs-CZ" altLang="cs-CZ" sz="4000"/>
          </a:p>
          <a:p>
            <a:pPr marL="533400" indent="-533400">
              <a:buFontTx/>
              <a:buAutoNum type="arabicPeriod"/>
            </a:pPr>
            <a:r>
              <a:rPr lang="cs-CZ" altLang="cs-CZ" sz="4000"/>
              <a:t>Sestavení a schválení rozpočtu</a:t>
            </a:r>
          </a:p>
          <a:p>
            <a:pPr marL="533400" indent="-533400">
              <a:buFontTx/>
              <a:buAutoNum type="arabicPeriod"/>
            </a:pPr>
            <a:r>
              <a:rPr lang="cs-CZ" altLang="cs-CZ" sz="4000"/>
              <a:t>Plnění a kontrola</a:t>
            </a:r>
          </a:p>
          <a:p>
            <a:pPr marL="533400" indent="-533400">
              <a:buFontTx/>
              <a:buAutoNum type="arabicPeriod"/>
            </a:pPr>
            <a:r>
              <a:rPr lang="cs-CZ" altLang="cs-CZ" sz="4000"/>
              <a:t>Sestavení a schválení závěrečného účtu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endParaRPr lang="cs-CZ" altLang="cs-CZ" sz="4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A77C88D8-6C57-40E2-8D0A-FF4320B0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b="1">
                <a:solidFill>
                  <a:srgbClr val="FF0000"/>
                </a:solidFill>
              </a:rPr>
              <a:t>Sestavení a zveřejnění rozpočtu územního samosprávného celku</a:t>
            </a:r>
            <a:br>
              <a:rPr lang="cs-CZ" altLang="cs-CZ" sz="2000" b="1"/>
            </a:br>
            <a:endParaRPr lang="cs-CZ" altLang="cs-CZ" sz="2000" b="1"/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8D3CD45B-5C35-4D95-97E5-66671B93E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613" y="1557339"/>
            <a:ext cx="7772400" cy="4357687"/>
          </a:xfrm>
        </p:spPr>
        <p:txBody>
          <a:bodyPr/>
          <a:lstStyle/>
          <a:p>
            <a:pPr marL="0" indent="0" algn="just">
              <a:buNone/>
            </a:pPr>
            <a:r>
              <a:rPr lang="cs-CZ" altLang="cs-CZ" sz="2000"/>
              <a:t>Územní samosprávný celek sestavuje rozpočet v </a:t>
            </a:r>
            <a:r>
              <a:rPr lang="cs-CZ" altLang="cs-CZ" sz="2000" b="1" i="1"/>
              <a:t>návaznosti na svůj střednědobý výhled </a:t>
            </a:r>
            <a:r>
              <a:rPr lang="cs-CZ" altLang="cs-CZ" sz="2000"/>
              <a:t>rozpočtu a na základě</a:t>
            </a:r>
          </a:p>
          <a:p>
            <a:pPr marL="0" indent="0" algn="just">
              <a:buNone/>
            </a:pPr>
            <a:endParaRPr lang="cs-CZ" altLang="cs-CZ" sz="2000"/>
          </a:p>
          <a:p>
            <a:pPr marL="0" indent="0" algn="just">
              <a:buNone/>
            </a:pPr>
            <a:r>
              <a:rPr lang="cs-CZ" altLang="cs-CZ" sz="2000"/>
              <a:t>a) údajů z </a:t>
            </a:r>
            <a:r>
              <a:rPr lang="cs-CZ" altLang="cs-CZ" sz="2000" b="1" u="sng"/>
              <a:t>rozpisu státního rozpočtu </a:t>
            </a:r>
            <a:r>
              <a:rPr lang="cs-CZ" altLang="cs-CZ" sz="2000"/>
              <a:t>nebo rozpočtového provizoria, </a:t>
            </a:r>
          </a:p>
          <a:p>
            <a:pPr marL="0" indent="0" algn="just">
              <a:buNone/>
            </a:pPr>
            <a:r>
              <a:rPr lang="cs-CZ" altLang="cs-CZ" sz="2000"/>
              <a:t>b) v případě </a:t>
            </a:r>
            <a:r>
              <a:rPr lang="cs-CZ" altLang="cs-CZ" sz="2000" b="1" u="sng"/>
              <a:t>obce též údajů z rozpočtu kraje</a:t>
            </a:r>
            <a:r>
              <a:rPr lang="cs-CZ" altLang="cs-CZ" sz="2000"/>
              <a:t>, jímž rozpočet kraje určuje své vztahy k rozpočtům obcí v kraji.</a:t>
            </a:r>
          </a:p>
          <a:p>
            <a:pPr marL="0" indent="0" algn="just">
              <a:buNone/>
            </a:pPr>
            <a:endParaRPr lang="cs-CZ" altLang="cs-CZ" sz="2000"/>
          </a:p>
          <a:p>
            <a:pPr marL="0" indent="0" algn="just">
              <a:buNone/>
            </a:pPr>
            <a:r>
              <a:rPr lang="cs-CZ" altLang="cs-CZ" sz="2000" i="1"/>
              <a:t>V případě, že se územní samosprávný celek podílí na realizaci </a:t>
            </a:r>
            <a:r>
              <a:rPr lang="cs-CZ" altLang="cs-CZ" sz="2000" i="1" u="sng"/>
              <a:t>programu nebo projektu spolufinancovaného z rozpočtu Evropské unie, </a:t>
            </a:r>
            <a:r>
              <a:rPr lang="cs-CZ" altLang="cs-CZ" sz="2000" i="1"/>
              <a:t>musí jeho rozpočet na příslušný kalendářní rok obsahovat stanovený objem finančních prostředků účelově určených na spolufinancování programu nebo projektu Evropské unie.</a:t>
            </a:r>
          </a:p>
          <a:p>
            <a:pPr marL="0" indent="0">
              <a:buNone/>
            </a:pPr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D50513A-4CC2-47D6-B3C0-1AF248E777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5061" name="Zástupný symbol pro číslo snímku 4">
            <a:extLst>
              <a:ext uri="{FF2B5EF4-FFF2-40B4-BE49-F238E27FC236}">
                <a16:creationId xmlns:a16="http://schemas.microsoft.com/office/drawing/2014/main" id="{B2FA8378-A1FB-4D4C-907E-5BEFB390D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56A0858-2D2D-43BC-B17A-3B750A36D1F2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cs-CZ" altLang="cs-CZ" sz="12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30A90495-16BD-46D8-83FD-D371086A473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/>
              <a:t>1.Vypracování rozpočtu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76CFA25-0265-486B-A468-A387FAC3C51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63975" y="1773239"/>
            <a:ext cx="6332538" cy="4357687"/>
          </a:xfrm>
        </p:spPr>
        <p:txBody>
          <a:bodyPr>
            <a:normAutofit fontScale="85000" lnSpcReduction="20000"/>
          </a:bodyPr>
          <a:lstStyle/>
          <a:p>
            <a:pPr marL="533400" indent="-533400">
              <a:buNone/>
            </a:pPr>
            <a:endParaRPr lang="cs-CZ" altLang="cs-CZ"/>
          </a:p>
          <a:p>
            <a:pPr marL="533400" indent="-533400">
              <a:buNone/>
            </a:pPr>
            <a:endParaRPr lang="cs-CZ" altLang="cs-CZ"/>
          </a:p>
          <a:p>
            <a:pPr marL="533400" indent="-533400">
              <a:buNone/>
            </a:pPr>
            <a:endParaRPr lang="cs-CZ" altLang="cs-CZ"/>
          </a:p>
          <a:p>
            <a:pPr marL="533400" indent="-533400">
              <a:buNone/>
            </a:pPr>
            <a:r>
              <a:rPr lang="cs-CZ" altLang="cs-CZ" b="1"/>
              <a:t>Návrh: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cs-CZ" altLang="cs-CZ" b="1"/>
              <a:t>Finanční výbor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cs-CZ" altLang="cs-CZ" b="1"/>
              <a:t>Rada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cs-CZ" altLang="cs-CZ" b="1"/>
              <a:t>Finanční komise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cs-CZ" altLang="cs-CZ" b="1"/>
              <a:t>Zastupitelstvo</a:t>
            </a:r>
          </a:p>
          <a:p>
            <a:pPr marL="533400" indent="-533400">
              <a:buNone/>
            </a:pPr>
            <a:endParaRPr lang="cs-CZ" altLang="cs-CZ" b="1"/>
          </a:p>
          <a:p>
            <a:pPr marL="533400" indent="-533400">
              <a:buNone/>
            </a:pPr>
            <a:r>
              <a:rPr lang="cs-CZ" altLang="cs-CZ" b="1"/>
              <a:t>Připomínky:</a:t>
            </a:r>
          </a:p>
          <a:p>
            <a:pPr marL="533400" indent="-533400">
              <a:buNone/>
            </a:pPr>
            <a:r>
              <a:rPr lang="cs-CZ" altLang="cs-CZ" b="1"/>
              <a:t>Občané, kontrolní výbor, zastupitelstvo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6ACD70FC-BCF7-4E6E-A805-240A25933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/>
              <a:t>Zveřejnění rozpočtu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606C4B-24F9-4813-9BE1-919ACD3D8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defRPr/>
            </a:pPr>
            <a:r>
              <a:rPr lang="cs-CZ" sz="1800" b="1" dirty="0"/>
              <a:t>na internetových stránkách </a:t>
            </a:r>
            <a:r>
              <a:rPr lang="cs-CZ" sz="1800" dirty="0"/>
              <a:t>- úplné znění návrhu</a:t>
            </a:r>
          </a:p>
          <a:p>
            <a:pPr algn="just">
              <a:defRPr/>
            </a:pPr>
            <a:r>
              <a:rPr lang="cs-CZ" sz="1800" b="1" i="1" dirty="0"/>
              <a:t>na úřední desce </a:t>
            </a:r>
            <a:r>
              <a:rPr lang="cs-CZ" sz="1800" i="1" dirty="0"/>
              <a:t>- užším rozsahu, který obsahuje alespoň údaje o příjmech a výdajích rozpočtu v třídění podle nejvyšších jednotek druhového třídění rozpočtové skladby</a:t>
            </a:r>
          </a:p>
          <a:p>
            <a:pPr algn="just">
              <a:defRPr/>
            </a:pPr>
            <a:r>
              <a:rPr lang="cs-CZ" sz="1800" b="1" dirty="0"/>
              <a:t>nejméně 15 dnů </a:t>
            </a:r>
            <a:r>
              <a:rPr lang="cs-CZ" sz="1800" dirty="0"/>
              <a:t>přede dnem zahájení jeho projednávání na zasedání zastupitelstva územního samosprávného celku. </a:t>
            </a:r>
          </a:p>
          <a:p>
            <a:pPr marL="0" indent="0" algn="just">
              <a:buNone/>
              <a:defRPr/>
            </a:pPr>
            <a:endParaRPr lang="cs-CZ" sz="1800" dirty="0"/>
          </a:p>
          <a:p>
            <a:pPr algn="just">
              <a:defRPr/>
            </a:pPr>
            <a:r>
              <a:rPr lang="cs-CZ" sz="1800" dirty="0"/>
              <a:t>Územní samosprávný celek současně oznámí na úřední desce, kde je návrh rozpočtu zveřejněn a kde je možno nahlédnout do jeho listinné podoby. </a:t>
            </a:r>
            <a:r>
              <a:rPr lang="cs-CZ" sz="1800" b="1" dirty="0">
                <a:solidFill>
                  <a:srgbClr val="FF0000"/>
                </a:solidFill>
              </a:rPr>
              <a:t>Zveřejnění musí trvat až do schválení rozpočtu</a:t>
            </a:r>
            <a:r>
              <a:rPr lang="cs-CZ" sz="1800" dirty="0"/>
              <a:t>. </a:t>
            </a:r>
          </a:p>
          <a:p>
            <a:pPr marL="0" indent="0" algn="just">
              <a:buNone/>
              <a:defRPr/>
            </a:pPr>
            <a:endParaRPr lang="cs-CZ" sz="1800" dirty="0"/>
          </a:p>
          <a:p>
            <a:pPr algn="just">
              <a:defRPr/>
            </a:pPr>
            <a:r>
              <a:rPr lang="cs-CZ" sz="1800" b="1" i="1" dirty="0"/>
              <a:t>Připomínky k návrhu rozpočtu </a:t>
            </a:r>
            <a:r>
              <a:rPr lang="cs-CZ" sz="1800" dirty="0"/>
              <a:t>mohou občané příslušného územního samosprávného celku uplatnit písemně ve lhůtě stanovené při jeho zveřejnění nebo ústně při jeho projednávání na zasedání zastupitelstva.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A1B3D29-9C5E-4695-BEB6-75132EC984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47109" name="Zástupný symbol pro číslo snímku 4">
            <a:extLst>
              <a:ext uri="{FF2B5EF4-FFF2-40B4-BE49-F238E27FC236}">
                <a16:creationId xmlns:a16="http://schemas.microsoft.com/office/drawing/2014/main" id="{1CC706C4-3AC6-43EB-B64C-5F64B29915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4AB1299-0B4A-4B98-8D86-931B46A913C7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cs-CZ" altLang="cs-CZ" sz="12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556E371A-72C5-426B-8B0E-C013E3BAF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/>
              <a:t>Návrh rozpočtu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556D24-41AD-4D5F-807E-4BC7C6C9E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defRPr/>
            </a:pPr>
            <a:r>
              <a:rPr lang="cs-CZ" sz="2000" dirty="0"/>
              <a:t>Rozpočet územního samosprávného celku a rozpočet svazku obcí se zpracovává v třídění podle rozpočtové skladby, kterou stanoví MF vyhláškou.</a:t>
            </a:r>
          </a:p>
          <a:p>
            <a:pPr algn="just">
              <a:defRPr/>
            </a:pPr>
            <a:r>
              <a:rPr lang="cs-CZ" sz="2000" dirty="0"/>
              <a:t>Orgány územního samosprávného celku a orgány svazku obcí projednávají rozpočet při jeho schvalování v třídění podle rozpočtové skladby tak, aby schválený rozpočet vyjadřoval závazné ukazatele, jimiž se mají povinně řídit</a:t>
            </a:r>
          </a:p>
          <a:p>
            <a:pPr marL="0" indent="0">
              <a:buNone/>
              <a:defRPr/>
            </a:pPr>
            <a:r>
              <a:rPr lang="cs-CZ" sz="1800" dirty="0"/>
              <a:t>a) </a:t>
            </a:r>
            <a:r>
              <a:rPr lang="cs-CZ" sz="1800" b="1" dirty="0">
                <a:solidFill>
                  <a:srgbClr val="FF0000"/>
                </a:solidFill>
              </a:rPr>
              <a:t>výkonné orgány </a:t>
            </a:r>
            <a:r>
              <a:rPr lang="cs-CZ" sz="1800" dirty="0"/>
              <a:t>územního samosprávného celku a svazku obcí při hospodaření podle rozpočtu,</a:t>
            </a:r>
          </a:p>
          <a:p>
            <a:pPr marL="0" indent="0">
              <a:buNone/>
              <a:defRPr/>
            </a:pPr>
            <a:r>
              <a:rPr lang="cs-CZ" sz="1800" dirty="0"/>
              <a:t>b) </a:t>
            </a:r>
            <a:r>
              <a:rPr lang="cs-CZ" sz="1800" b="1" dirty="0">
                <a:solidFill>
                  <a:srgbClr val="FF0000"/>
                </a:solidFill>
              </a:rPr>
              <a:t>právnické osoby zřízené nebo založené v působnosti</a:t>
            </a:r>
            <a:r>
              <a:rPr lang="cs-CZ" sz="1800" dirty="0"/>
              <a:t> územního samosprávného celku při svém hospodaření,</a:t>
            </a:r>
          </a:p>
          <a:p>
            <a:pPr marL="0" indent="0">
              <a:buNone/>
              <a:defRPr/>
            </a:pPr>
            <a:r>
              <a:rPr lang="cs-CZ" sz="1800" dirty="0"/>
              <a:t>c) právnické osoby zřízené v působnosti svazku obcí,</a:t>
            </a:r>
          </a:p>
          <a:p>
            <a:pPr marL="0" indent="0">
              <a:buNone/>
              <a:defRPr/>
            </a:pPr>
            <a:r>
              <a:rPr lang="cs-CZ" sz="1800" dirty="0"/>
              <a:t>d) </a:t>
            </a:r>
            <a:r>
              <a:rPr lang="cs-CZ" sz="1800" b="1" dirty="0">
                <a:solidFill>
                  <a:srgbClr val="FF0000"/>
                </a:solidFill>
              </a:rPr>
              <a:t>další osoby, které mají být příjemci dotací nebo příspěvků z rozpočtu</a:t>
            </a:r>
            <a:r>
              <a:rPr lang="cs-CZ" sz="1800" dirty="0"/>
              <a:t>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4E1B637-EFD1-4516-8090-7EF57500C2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8133" name="Zástupný symbol pro číslo snímku 4">
            <a:extLst>
              <a:ext uri="{FF2B5EF4-FFF2-40B4-BE49-F238E27FC236}">
                <a16:creationId xmlns:a16="http://schemas.microsoft.com/office/drawing/2014/main" id="{6434D5AA-F2E2-4CD9-A144-229ED88795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264C97-5C9B-4DD9-B33B-437E795EBA21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cs-CZ" altLang="cs-CZ" sz="1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85D10B4-05F5-42A7-B37C-5A75AC0CDD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br>
              <a:rPr lang="cs-CZ" altLang="cs-CZ" sz="3800"/>
            </a:br>
            <a:r>
              <a:rPr lang="cs-CZ" altLang="cs-CZ" sz="3800" b="1"/>
              <a:t>Rozpočtové právo v systému finančního práva</a:t>
            </a:r>
            <a:br>
              <a:rPr lang="cs-CZ" altLang="cs-CZ" sz="3800"/>
            </a:br>
            <a:endParaRPr lang="cs-CZ" altLang="cs-CZ" sz="380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1D0FAB3-38F6-4992-B101-9644EA6F86B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981200" y="3935413"/>
            <a:ext cx="8229600" cy="21955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200" b="1"/>
              <a:t>V rámci fiskální části FP můžeme hovořit o tom, že ji ještě tvoří i právní úprava </a:t>
            </a:r>
            <a:r>
              <a:rPr lang="cs-CZ" altLang="cs-CZ" sz="2200" b="1" i="1" u="sng"/>
              <a:t>účetnictví</a:t>
            </a:r>
            <a:r>
              <a:rPr lang="cs-CZ" altLang="cs-CZ" sz="2200" b="1"/>
              <a:t>, které se promítá jak  do rozpočtového práva, tak především do berního-daňového práva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b="1"/>
              <a:t>Tato jednotlivá pododvětví FP  spolu velmi úzce souvisí a mají úzké vazby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200" b="1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200"/>
          </a:p>
        </p:txBody>
      </p:sp>
      <p:sp>
        <p:nvSpPr>
          <p:cNvPr id="12292" name="Oval 4">
            <a:extLst>
              <a:ext uri="{FF2B5EF4-FFF2-40B4-BE49-F238E27FC236}">
                <a16:creationId xmlns:a16="http://schemas.microsoft.com/office/drawing/2014/main" id="{3D912912-0860-4CBA-8009-973D6647D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2781300"/>
            <a:ext cx="1368425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Nefiskální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část FP</a:t>
            </a:r>
          </a:p>
        </p:txBody>
      </p:sp>
      <p:sp>
        <p:nvSpPr>
          <p:cNvPr id="12293" name="Oval 5">
            <a:extLst>
              <a:ext uri="{FF2B5EF4-FFF2-40B4-BE49-F238E27FC236}">
                <a16:creationId xmlns:a16="http://schemas.microsoft.com/office/drawing/2014/main" id="{C57DCFF9-BDF5-47AE-B08D-D83074094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0" y="2781300"/>
            <a:ext cx="13462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Fiskální část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FP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 b="1">
              <a:latin typeface="Arial" panose="020B0604020202020204" pitchFamily="34" charset="0"/>
            </a:endParaRPr>
          </a:p>
        </p:txBody>
      </p:sp>
      <p:cxnSp>
        <p:nvCxnSpPr>
          <p:cNvPr id="12294" name="AutoShape 6">
            <a:extLst>
              <a:ext uri="{FF2B5EF4-FFF2-40B4-BE49-F238E27FC236}">
                <a16:creationId xmlns:a16="http://schemas.microsoft.com/office/drawing/2014/main" id="{1DB87A12-1BE2-49D0-92C1-F8CDD47E8E1E}"/>
              </a:ext>
            </a:extLst>
          </p:cNvPr>
          <p:cNvCxnSpPr>
            <a:cxnSpLocks noChangeShapeType="1"/>
            <a:endCxn id="12292" idx="0"/>
          </p:cNvCxnSpPr>
          <p:nvPr/>
        </p:nvCxnSpPr>
        <p:spPr bwMode="auto">
          <a:xfrm rot="10800000" flipV="1">
            <a:off x="4403726" y="2155826"/>
            <a:ext cx="969963" cy="62547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95" name="AutoShape 7">
            <a:extLst>
              <a:ext uri="{FF2B5EF4-FFF2-40B4-BE49-F238E27FC236}">
                <a16:creationId xmlns:a16="http://schemas.microsoft.com/office/drawing/2014/main" id="{41911EE1-06C3-4CFC-8B84-A781437ABE40}"/>
              </a:ext>
            </a:extLst>
          </p:cNvPr>
          <p:cNvCxnSpPr>
            <a:cxnSpLocks noChangeShapeType="1"/>
            <a:endCxn id="12293" idx="0"/>
          </p:cNvCxnSpPr>
          <p:nvPr/>
        </p:nvCxnSpPr>
        <p:spPr bwMode="auto">
          <a:xfrm>
            <a:off x="6745288" y="2155826"/>
            <a:ext cx="887412" cy="62547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96" name="Line 8">
            <a:extLst>
              <a:ext uri="{FF2B5EF4-FFF2-40B4-BE49-F238E27FC236}">
                <a16:creationId xmlns:a16="http://schemas.microsoft.com/office/drawing/2014/main" id="{DB8ADBFC-C0F4-4B6C-89E8-CE1DF94B88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328026" y="321310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7" name="Line 9">
            <a:extLst>
              <a:ext uri="{FF2B5EF4-FFF2-40B4-BE49-F238E27FC236}">
                <a16:creationId xmlns:a16="http://schemas.microsoft.com/office/drawing/2014/main" id="{AECCB5E4-55AC-461F-BCF5-243E8AC2E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429000"/>
            <a:ext cx="5762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8" name="Oval 10">
            <a:extLst>
              <a:ext uri="{FF2B5EF4-FFF2-40B4-BE49-F238E27FC236}">
                <a16:creationId xmlns:a16="http://schemas.microsoft.com/office/drawing/2014/main" id="{0B319DA4-8117-478F-B433-52A174375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1" y="1700213"/>
            <a:ext cx="1274763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Finanční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právo</a:t>
            </a:r>
          </a:p>
        </p:txBody>
      </p:sp>
      <p:sp>
        <p:nvSpPr>
          <p:cNvPr id="12299" name="Line 11">
            <a:extLst>
              <a:ext uri="{FF2B5EF4-FFF2-40B4-BE49-F238E27FC236}">
                <a16:creationId xmlns:a16="http://schemas.microsoft.com/office/drawing/2014/main" id="{57682E80-4C8D-4F26-B971-71BDF4BDEF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781300"/>
            <a:ext cx="50323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0" name="Text Box 12">
            <a:extLst>
              <a:ext uri="{FF2B5EF4-FFF2-40B4-BE49-F238E27FC236}">
                <a16:creationId xmlns:a16="http://schemas.microsoft.com/office/drawing/2014/main" id="{00CE3C7C-19C2-4F12-B609-9E03363CB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088" y="26368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2301" name="Text Box 13">
            <a:extLst>
              <a:ext uri="{FF2B5EF4-FFF2-40B4-BE49-F238E27FC236}">
                <a16:creationId xmlns:a16="http://schemas.microsoft.com/office/drawing/2014/main" id="{C15E790D-DC8B-4A38-AAB9-1E09E0758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2636838"/>
            <a:ext cx="1719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Rozpočtové právo</a:t>
            </a:r>
          </a:p>
        </p:txBody>
      </p:sp>
      <p:sp>
        <p:nvSpPr>
          <p:cNvPr id="12302" name="Text Box 14">
            <a:extLst>
              <a:ext uri="{FF2B5EF4-FFF2-40B4-BE49-F238E27FC236}">
                <a16:creationId xmlns:a16="http://schemas.microsoft.com/office/drawing/2014/main" id="{A21612AA-3F0E-4D5E-AC0F-326D6A646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818" y="2995613"/>
            <a:ext cx="13676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Berní právo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Daňové právo</a:t>
            </a:r>
          </a:p>
        </p:txBody>
      </p:sp>
      <p:sp>
        <p:nvSpPr>
          <p:cNvPr id="12303" name="Text Box 15">
            <a:extLst>
              <a:ext uri="{FF2B5EF4-FFF2-40B4-BE49-F238E27FC236}">
                <a16:creationId xmlns:a16="http://schemas.microsoft.com/office/drawing/2014/main" id="{0C624A15-8FC9-4AB9-9434-848EEA4D7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2213" y="3498850"/>
            <a:ext cx="1149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Celní právo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21F883-1066-42F1-874C-F3C5992EF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1934" y="5445224"/>
            <a:ext cx="988101" cy="8174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8343B55-CC33-47B0-B24D-CA142BD32D2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/>
              <a:t>Schvalování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6860F38E-6478-4683-BC38-4B603DA1F3D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63975" y="1773239"/>
            <a:ext cx="6332538" cy="4357687"/>
          </a:xfrm>
        </p:spPr>
        <p:txBody>
          <a:bodyPr>
            <a:normAutofit lnSpcReduction="10000"/>
          </a:bodyPr>
          <a:lstStyle/>
          <a:p>
            <a:pPr marL="457200" indent="-457200">
              <a:buFontTx/>
              <a:buChar char="o"/>
            </a:pPr>
            <a:endParaRPr lang="cs-CZ" altLang="cs-CZ"/>
          </a:p>
          <a:p>
            <a:pPr marL="457200" indent="-457200">
              <a:buFontTx/>
              <a:buChar char="o"/>
            </a:pPr>
            <a:endParaRPr lang="cs-CZ" altLang="cs-CZ"/>
          </a:p>
          <a:p>
            <a:pPr marL="457200" indent="-457200">
              <a:buFontTx/>
              <a:buChar char="o"/>
            </a:pPr>
            <a:endParaRPr lang="cs-CZ" altLang="cs-CZ"/>
          </a:p>
          <a:p>
            <a:pPr marL="457200" indent="-457200">
              <a:buFontTx/>
              <a:buChar char="o"/>
            </a:pPr>
            <a:r>
              <a:rPr lang="cs-CZ" altLang="cs-CZ"/>
              <a:t>Vyvěšení - 15 dnů před schválením</a:t>
            </a:r>
          </a:p>
          <a:p>
            <a:pPr marL="457200" indent="-457200">
              <a:buFontTx/>
              <a:buChar char="o"/>
            </a:pPr>
            <a:r>
              <a:rPr lang="cs-CZ" altLang="cs-CZ"/>
              <a:t>Schválení – </a:t>
            </a:r>
            <a:r>
              <a:rPr lang="cs-CZ" altLang="cs-CZ" b="1" i="1" u="sng">
                <a:solidFill>
                  <a:srgbClr val="CC0000"/>
                </a:solidFill>
              </a:rPr>
              <a:t>ZASTUPITELSTVO</a:t>
            </a:r>
          </a:p>
          <a:p>
            <a:pPr marL="457200" indent="-457200">
              <a:buFontTx/>
              <a:buChar char="o"/>
            </a:pPr>
            <a:r>
              <a:rPr lang="cs-CZ" altLang="cs-CZ">
                <a:solidFill>
                  <a:srgbClr val="FF0066"/>
                </a:solidFill>
              </a:rPr>
              <a:t>Rozpočtové </a:t>
            </a:r>
            <a:r>
              <a:rPr lang="cs-CZ" altLang="cs-CZ" b="1">
                <a:solidFill>
                  <a:srgbClr val="FF0066"/>
                </a:solidFill>
              </a:rPr>
              <a:t>provizorium-Pravidla rozpočtového provizoria-zastupit.</a:t>
            </a:r>
          </a:p>
          <a:p>
            <a:pPr marL="457200" indent="-457200">
              <a:buFontTx/>
              <a:buChar char="o"/>
            </a:pPr>
            <a:r>
              <a:rPr lang="cs-CZ" altLang="cs-CZ"/>
              <a:t>Rozpis ukazatelů-finanční  výbor</a:t>
            </a:r>
          </a:p>
          <a:p>
            <a:pPr marL="457200" indent="-457200">
              <a:buFontTx/>
              <a:buChar char="o"/>
            </a:pPr>
            <a:r>
              <a:rPr lang="cs-CZ" altLang="cs-CZ"/>
              <a:t>Hospodaření a kontrola</a:t>
            </a:r>
          </a:p>
          <a:p>
            <a:pPr marL="457200" indent="-457200">
              <a:buNone/>
            </a:pPr>
            <a:endParaRPr lang="cs-CZ" altLang="cs-CZ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4E3C2C1F-EF22-463B-82DC-09B1679A8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>
                <a:solidFill>
                  <a:schemeClr val="accent2"/>
                </a:solidFill>
              </a:rPr>
              <a:t>Rozpočtové provizorium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BE67190-3E3A-4311-A057-655FD3090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defRPr/>
            </a:pPr>
            <a:r>
              <a:rPr lang="cs-CZ" sz="2000" dirty="0"/>
              <a:t>Při uplatnění opatření podle </a:t>
            </a:r>
            <a:r>
              <a:rPr lang="cs-CZ" sz="2000" b="1" u="sng" dirty="0"/>
              <a:t>zákona o pravidlech rozpočtové odpovědnosti </a:t>
            </a:r>
            <a:r>
              <a:rPr lang="cs-CZ" sz="2000" dirty="0"/>
              <a:t>nesmí měsíční výdaje územního samosprávného celku stanovené v </a:t>
            </a:r>
            <a:r>
              <a:rPr lang="cs-CZ" sz="2000" b="1" u="sng" dirty="0">
                <a:solidFill>
                  <a:srgbClr val="FF0000"/>
                </a:solidFill>
              </a:rPr>
              <a:t>pravidlech rozpočtového provizoria překročit jednu dvanáctinu výdajů rozpočtu schváleného pro předchozí rozpočtový rok.</a:t>
            </a:r>
            <a:r>
              <a:rPr lang="cs-CZ" sz="2000" dirty="0"/>
              <a:t> Vyšší výdaje lze stanovit pouze v případě, že jejich zvýšení přímo souvisí se zvýšením financování výdajů stanovených jiným zákonem nebo v případě výdajů z důvodu předfinancování projektů spolufinancovaných z rozpočtu Evropské unie.</a:t>
            </a:r>
          </a:p>
          <a:p>
            <a:pPr marL="0" indent="0" algn="just">
              <a:buNone/>
              <a:defRPr/>
            </a:pPr>
            <a:endParaRPr lang="cs-CZ" dirty="0"/>
          </a:p>
          <a:p>
            <a:pPr algn="just">
              <a:defRPr/>
            </a:pPr>
            <a:r>
              <a:rPr lang="cs-CZ" sz="2000" dirty="0"/>
              <a:t>Rozpočtové příjmy a výdaje uskutečněné v době rozpočtového provizoria se stávají příjmy a výdaji rozpočtu po jeho schválení.</a:t>
            </a:r>
          </a:p>
          <a:p>
            <a:pPr algn="just">
              <a:defRPr/>
            </a:pPr>
            <a:r>
              <a:rPr lang="cs-CZ" sz="2000" b="1" u="sng" dirty="0"/>
              <a:t>Schválená pravidla rozpočtového provizoria se zveřejňují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D891000-938C-4F55-97E2-A0584F4C24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50181" name="Zástupný symbol pro číslo snímku 4">
            <a:extLst>
              <a:ext uri="{FF2B5EF4-FFF2-40B4-BE49-F238E27FC236}">
                <a16:creationId xmlns:a16="http://schemas.microsoft.com/office/drawing/2014/main" id="{8AD9F370-9C25-46E5-A2B7-52206D2E7D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CC4D88-5910-4B10-A073-F83BAD0BC072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cs-CZ" altLang="cs-CZ" sz="12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2551FCF8-C413-42F9-8F20-4AE0C4234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Zveřejnění rozpočtu a vyvěšení</a:t>
            </a:r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95FAD217-A836-47BF-BD5C-75571F96B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b="1" i="1"/>
              <a:t>Územní samosprávný celek zveřejní rozpočet na svých </a:t>
            </a:r>
            <a:r>
              <a:rPr lang="cs-CZ" altLang="cs-CZ" b="1" i="1" u="sng"/>
              <a:t>internetových stránkách do 30 dnů ode dne jeho schválení a současně oznámí na úřední desce, kde je zveřejněn v elektronické podobě a kde je možno nahlédnout do jeho listinné podoby. </a:t>
            </a:r>
            <a:r>
              <a:rPr lang="cs-CZ" altLang="cs-CZ" b="1" i="1"/>
              <a:t>Tímto způsobem musí být zpřístupněn až do schválení rozpočtu na následující rozpočtový rok.</a:t>
            </a:r>
          </a:p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6E4655F-3401-40D5-BA85-73970A17C6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1205" name="Zástupný symbol pro číslo snímku 4">
            <a:extLst>
              <a:ext uri="{FF2B5EF4-FFF2-40B4-BE49-F238E27FC236}">
                <a16:creationId xmlns:a16="http://schemas.microsoft.com/office/drawing/2014/main" id="{6159E5F9-5354-4E63-91B1-EAFBC2C096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C250E9-945E-4ABE-97E1-5F54985FB9AA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cs-CZ" altLang="cs-CZ" sz="1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3C1CD139-30F5-4B6A-9855-C0DF54F82F7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 i="1"/>
            </a:br>
            <a:br>
              <a:rPr lang="cs-CZ" altLang="cs-CZ" sz="2800" b="1" i="1"/>
            </a:br>
            <a:r>
              <a:rPr lang="cs-CZ" altLang="cs-CZ" sz="2800" b="1" i="1"/>
              <a:t>2. Hospodaření a kontrola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979B6E8E-01A5-4DC6-83D7-48DCE920517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63975" y="1773239"/>
            <a:ext cx="6332538" cy="435768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cs-CZ" altLang="cs-CZ" b="1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cs-CZ" altLang="cs-CZ" b="1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cs-CZ" altLang="cs-CZ" b="1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b="1"/>
              <a:t>Plnění sleduje finanční a kontrolní výbor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b="1"/>
              <a:t>Rada obce, kraje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b="1"/>
              <a:t>Finanční komise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 b="1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1800" b="1"/>
              <a:t>Časové použití prostředků-jen pro fiskální rok,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1800" b="1"/>
              <a:t>Ostatní se převádějí</a:t>
            </a:r>
            <a:endParaRPr lang="cs-CZ" altLang="cs-CZ" sz="1800" b="1" u="sng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/>
              <a:t>KONTROLA- vnitřní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/>
              <a:t>                   vnější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 b="1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173CCA77-E65B-492B-8470-5C628C27646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/>
              <a:t>Vnitřní kontrola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93D0958A-270A-4D9C-8291-84BA4A8FA62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792539" y="1773239"/>
            <a:ext cx="6403975" cy="435768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ü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3200"/>
              <a:t>Finanční výbor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3200"/>
              <a:t>Kontrolní výbor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3200"/>
              <a:t>Zastupitelstvo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3200"/>
              <a:t>Rada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3200"/>
              <a:t>Kontrola §15 RP ÚSC na základě z. 320/2001 Sb., o FK VS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32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EC2A61C0-CE78-4475-A30F-963E66BC97D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 i="1"/>
            </a:br>
            <a:br>
              <a:rPr lang="cs-CZ" altLang="cs-CZ" sz="2800" b="1" i="1"/>
            </a:br>
            <a:r>
              <a:rPr lang="cs-CZ" altLang="cs-CZ" sz="2800" b="1" i="1"/>
              <a:t>Vnější kontrola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9202393C-C5C9-4B49-851F-BBA710E3068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63975" y="1773239"/>
            <a:ext cx="6332538" cy="43576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endParaRPr lang="cs-CZ" altLang="cs-CZ"/>
          </a:p>
          <a:p>
            <a:pPr>
              <a:buFont typeface="Wingdings" panose="05000000000000000000" pitchFamily="2" charset="2"/>
              <a:buChar char="ü"/>
            </a:pPr>
            <a:endParaRPr lang="cs-CZ" altLang="cs-CZ"/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3200"/>
              <a:t>Občané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3200"/>
              <a:t>ÚFO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3200"/>
              <a:t>NKÚ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/>
              <a:t>Kraj- přezkoumávání hospodaření obce – z.č. 420/2004 Sb., auditor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/>
              <a:t>Ministerstvo u kraje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/>
          </a:p>
          <a:p>
            <a:pPr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buFont typeface="Wingdings" panose="05000000000000000000" pitchFamily="2" charset="2"/>
              <a:buChar char="ü"/>
            </a:pPr>
            <a:endParaRPr lang="cs-CZ" altLang="cs-CZ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>
            <a:extLst>
              <a:ext uri="{FF2B5EF4-FFF2-40B4-BE49-F238E27FC236}">
                <a16:creationId xmlns:a16="http://schemas.microsoft.com/office/drawing/2014/main" id="{61B8AD74-E7D1-4D37-9A04-C37484184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Změny rozpočtu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FF12D2-B70B-454A-8592-EF99AA0DA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cs-CZ" dirty="0"/>
              <a:t>Organizační – organizace hospodaření</a:t>
            </a:r>
          </a:p>
          <a:p>
            <a:pPr>
              <a:defRPr/>
            </a:pPr>
            <a:r>
              <a:rPr lang="cs-CZ" dirty="0"/>
              <a:t>Metodické – změny právních předpisů</a:t>
            </a:r>
          </a:p>
          <a:p>
            <a:pPr>
              <a:defRPr/>
            </a:pPr>
            <a:r>
              <a:rPr lang="cs-CZ" dirty="0"/>
              <a:t>Věcné – objektivní skutečnosti ovlivňující plnění </a:t>
            </a:r>
            <a:r>
              <a:rPr lang="cs-CZ" dirty="0" err="1"/>
              <a:t>rozp</a:t>
            </a:r>
            <a:r>
              <a:rPr lang="cs-CZ" dirty="0"/>
              <a:t>.</a:t>
            </a:r>
          </a:p>
          <a:p>
            <a:pPr>
              <a:defRPr/>
            </a:pPr>
            <a:endParaRPr lang="cs-CZ" dirty="0"/>
          </a:p>
          <a:p>
            <a:pPr marL="0" indent="0" algn="ctr">
              <a:buNone/>
              <a:defRPr/>
            </a:pPr>
            <a:r>
              <a:rPr lang="cs-CZ" b="1" dirty="0"/>
              <a:t>Změny pouze – forma - ROZPOČTOVÉ OPATŘENÍ</a:t>
            </a:r>
          </a:p>
          <a:p>
            <a:pPr marL="0" indent="0">
              <a:buNone/>
              <a:defRPr/>
            </a:pPr>
            <a:endParaRPr lang="cs-CZ" b="1" dirty="0"/>
          </a:p>
          <a:p>
            <a:pPr marL="0" indent="0">
              <a:buNone/>
              <a:defRPr/>
            </a:pPr>
            <a:r>
              <a:rPr lang="cs-CZ" b="1" dirty="0"/>
              <a:t>Přesun prostředků P+V</a:t>
            </a:r>
          </a:p>
          <a:p>
            <a:pPr marL="0" indent="0">
              <a:buNone/>
              <a:defRPr/>
            </a:pPr>
            <a:r>
              <a:rPr lang="cs-CZ" b="1" dirty="0"/>
              <a:t>Nové prostředky-zvýšení </a:t>
            </a:r>
            <a:r>
              <a:rPr lang="cs-CZ" b="1" dirty="0" err="1"/>
              <a:t>rozpo</a:t>
            </a:r>
            <a:r>
              <a:rPr lang="cs-CZ" b="1" dirty="0"/>
              <a:t>.</a:t>
            </a:r>
          </a:p>
          <a:p>
            <a:pPr marL="0" indent="0">
              <a:buNone/>
              <a:defRPr/>
            </a:pPr>
            <a:r>
              <a:rPr lang="cs-CZ" b="1" dirty="0"/>
              <a:t>Vázání prostředků </a:t>
            </a:r>
          </a:p>
          <a:p>
            <a:pPr marL="0" indent="0">
              <a:buNone/>
              <a:defRPr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91194B2-727F-4E23-8CDB-E8E0A11087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5301" name="Zástupný symbol pro číslo snímku 4">
            <a:extLst>
              <a:ext uri="{FF2B5EF4-FFF2-40B4-BE49-F238E27FC236}">
                <a16:creationId xmlns:a16="http://schemas.microsoft.com/office/drawing/2014/main" id="{6D8B6D9B-B018-45FB-8950-957BF7A15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7983D97-11C5-4A3D-BB41-B8E37EC09D91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cs-CZ" altLang="cs-CZ" sz="12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>
            <a:extLst>
              <a:ext uri="{FF2B5EF4-FFF2-40B4-BE49-F238E27FC236}">
                <a16:creationId xmlns:a16="http://schemas.microsoft.com/office/drawing/2014/main" id="{1A9A223D-9A41-4D24-A998-7A8542BCF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550" y="1125539"/>
            <a:ext cx="7715250" cy="503237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b="1" u="sng"/>
              <a:t>Porušení rozpočtové kázně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993ADB-5C96-4E5B-855C-070C2EE01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dirty="0"/>
              <a:t>Neoprávněné použití x zadržení prostředků z rozpočtů ÚSC, </a:t>
            </a:r>
            <a:r>
              <a:rPr lang="cs-CZ" dirty="0" err="1"/>
              <a:t>hl.m</a:t>
            </a:r>
            <a:r>
              <a:rPr lang="cs-CZ" dirty="0"/>
              <a:t>. Praha, RRRS, svazku obcí</a:t>
            </a:r>
          </a:p>
          <a:p>
            <a:pPr>
              <a:defRPr/>
            </a:pPr>
            <a:r>
              <a:rPr lang="cs-CZ" dirty="0"/>
              <a:t>Porušení předpisů EU, smlouvy, rozhodnutí</a:t>
            </a:r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r>
              <a:rPr lang="cs-CZ" dirty="0"/>
              <a:t>ODVOD za porušení rozpočtové kázně - na základě porušení podle § 22 RP ÚSC (odvody se liší)+</a:t>
            </a:r>
            <a:r>
              <a:rPr lang="cs-CZ" sz="2000" dirty="0"/>
              <a:t>penále 1 promile z částky odvodu za každý den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dirty="0"/>
              <a:t>O uložení odvodu a penále rozhodne:</a:t>
            </a:r>
          </a:p>
          <a:p>
            <a:pPr marL="0" indent="0">
              <a:buNone/>
              <a:defRPr/>
            </a:pPr>
            <a:r>
              <a:rPr lang="cs-CZ" dirty="0"/>
              <a:t>U obce OÚ, u </a:t>
            </a:r>
            <a:r>
              <a:rPr lang="cs-CZ" dirty="0" err="1"/>
              <a:t>mě.části</a:t>
            </a:r>
            <a:r>
              <a:rPr lang="cs-CZ" dirty="0"/>
              <a:t> </a:t>
            </a:r>
            <a:r>
              <a:rPr lang="cs-CZ" dirty="0" err="1"/>
              <a:t>hl.m</a:t>
            </a:r>
            <a:r>
              <a:rPr lang="cs-CZ" dirty="0"/>
              <a:t>. P-úřad mě. Části</a:t>
            </a:r>
          </a:p>
          <a:p>
            <a:pPr marL="0" indent="0">
              <a:buNone/>
              <a:defRPr/>
            </a:pPr>
            <a:r>
              <a:rPr lang="cs-CZ" dirty="0"/>
              <a:t>U </a:t>
            </a:r>
            <a:r>
              <a:rPr lang="cs-CZ" dirty="0" err="1"/>
              <a:t>hl.m</a:t>
            </a:r>
            <a:r>
              <a:rPr lang="cs-CZ" dirty="0"/>
              <a:t>. Praha Magistrát</a:t>
            </a:r>
          </a:p>
          <a:p>
            <a:pPr marL="0" indent="0">
              <a:buNone/>
              <a:defRPr/>
            </a:pPr>
            <a:r>
              <a:rPr lang="cs-CZ" dirty="0"/>
              <a:t>U kraje KÚ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07E61FD-F23E-41AA-B019-342BBE3614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6325" name="Zástupný symbol pro číslo snímku 4">
            <a:extLst>
              <a:ext uri="{FF2B5EF4-FFF2-40B4-BE49-F238E27FC236}">
                <a16:creationId xmlns:a16="http://schemas.microsoft.com/office/drawing/2014/main" id="{755F772B-BC52-45E8-94A9-D998551CC1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5612067-66AF-4BB4-BBF3-58608151EEE9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cs-CZ" altLang="cs-CZ" sz="12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6CE46306-AAC6-4BC7-BBD6-9AF25B06CB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05858E40-B8A6-4344-928E-D7A6AC267B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/>
              <a:t>Při správě odvodů a penále se postupuje podle zákona upravujícího správu daní. Porušitel rozpočtové kázně má při správě odvodů za porušení rozpočtové kázně postavení daňového subjektu.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u="sng"/>
              <a:t>Územní samosprávný celek poskytuje na vyžádání informace získané při správě odvodů za porušení rozpočtové kázně orgánu oprávněnému ke kontrole těchto poskytnutých prostředků.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ACD9776E-4FD0-4197-9CCD-188D062B5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Správní delikty</a:t>
            </a:r>
          </a:p>
        </p:txBody>
      </p:sp>
      <p:sp>
        <p:nvSpPr>
          <p:cNvPr id="58371" name="Zástupný symbol pro obsah 2">
            <a:extLst>
              <a:ext uri="{FF2B5EF4-FFF2-40B4-BE49-F238E27FC236}">
                <a16:creationId xmlns:a16="http://schemas.microsoft.com/office/drawing/2014/main" id="{F0D667A9-E1C7-4E80-8FCC-16FF24222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600"/>
              <a:t> </a:t>
            </a:r>
            <a:r>
              <a:rPr lang="cs-CZ" altLang="cs-CZ" b="1"/>
              <a:t>Územní samosprávný celek, svazek obcí, městská část hlavního města Prahy nebo Regionální rada regionu soudržnosti se dopustí správního deliktu tím, že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nezpracuje rozpočtový výhled,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nehospodaří podle pravidel rozpočtového provizoria,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neprovede změny schváleného rozpočtu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zpracuje rozpočet v rozporu svzhl. o rozp. skladbě,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neprovede rozpis schváleného rozpočtu,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nevykonává kontrolu svého hospodaření podle KO ve VS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nezajistí přezkoumání svého hospodaření za uplynulý kalendářní rok</a:t>
            </a:r>
            <a:r>
              <a:rPr lang="cs-CZ" altLang="cs-CZ" sz="200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1400"/>
          </a:p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36D4FE1-CEA2-4486-82AC-730E6D661C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58373" name="Zástupný symbol pro číslo snímku 4">
            <a:extLst>
              <a:ext uri="{FF2B5EF4-FFF2-40B4-BE49-F238E27FC236}">
                <a16:creationId xmlns:a16="http://schemas.microsoft.com/office/drawing/2014/main" id="{553B5F6F-993F-4CDC-B8BF-837D627F5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3B63621-A99A-48D7-8748-40FF783ADFE9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cs-CZ" altLang="cs-CZ" sz="1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BE94D08-AE83-4FEA-B5AE-99CBEBA90C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br>
              <a:rPr lang="cs-CZ" altLang="cs-CZ" sz="3800"/>
            </a:br>
            <a:r>
              <a:rPr lang="cs-CZ" altLang="cs-CZ" sz="3800"/>
              <a:t>Rozpočtové právo ÚSC-pojem</a:t>
            </a:r>
            <a:br>
              <a:rPr lang="cs-CZ" altLang="cs-CZ" sz="3800"/>
            </a:br>
            <a:endParaRPr lang="cs-CZ" altLang="cs-CZ" sz="380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516CEAB-9A14-41DB-A0A5-E9DCDED1E9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endParaRPr lang="cs-CZ" altLang="cs-CZ" dirty="0"/>
          </a:p>
          <a:p>
            <a:pPr marL="609600" indent="-609600"/>
            <a:endParaRPr lang="cs-CZ" altLang="cs-CZ" dirty="0"/>
          </a:p>
          <a:p>
            <a:pPr marL="609600" indent="-609600"/>
            <a:endParaRPr lang="cs-CZ" altLang="cs-CZ" dirty="0"/>
          </a:p>
          <a:p>
            <a:pPr marL="609600" indent="-609600"/>
            <a:r>
              <a:rPr lang="cs-CZ" altLang="cs-CZ" dirty="0"/>
              <a:t>souhrn finančně právních norem upravujících :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dirty="0"/>
              <a:t>   rozpočtovou soustavu ÚSC, 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dirty="0"/>
              <a:t>   rozpočtový proces, 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dirty="0"/>
              <a:t>   každoročně rozpočty ÚSC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1780E21-BBF3-4A11-82A2-B3E08DBCC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2184" y="4470648"/>
            <a:ext cx="792088" cy="7920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>
            <a:extLst>
              <a:ext uri="{FF2B5EF4-FFF2-40B4-BE49-F238E27FC236}">
                <a16:creationId xmlns:a16="http://schemas.microsoft.com/office/drawing/2014/main" id="{571161AA-AF5E-4AC4-82EF-691C583A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F5148F-5D0E-4AFD-8F64-FE6B54C8E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4400" b="1" dirty="0"/>
              <a:t>Za správní delikt se uloží pokuta do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4400" b="1" dirty="0"/>
              <a:t>   1 000 000 Kč.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4400" b="1" dirty="0"/>
              <a:t>Pokuty vybírá a vymáhá orgán, který je uložil. Příjem z pokut je příjmem rozpočtu, ze kterého je hrazena činnost správního orgánu, který pokutu uložil.</a:t>
            </a:r>
          </a:p>
          <a:p>
            <a:pPr eaLnBrk="1" hangingPunct="1"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C37FD976-FBE1-450E-8CA8-601FB6B842D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/>
              <a:t>3. Závěrečný účet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4EC33598-D6D6-4B14-97E6-DF2B0056180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buFont typeface="Wingdings" panose="05000000000000000000" pitchFamily="2" charset="2"/>
              <a:buNone/>
            </a:pPr>
            <a:r>
              <a:rPr lang="cs-CZ" altLang="cs-CZ"/>
              <a:t>Sestavuje:</a:t>
            </a:r>
          </a:p>
        </p:txBody>
      </p:sp>
      <p:sp>
        <p:nvSpPr>
          <p:cNvPr id="199684" name="Rectangle 4">
            <a:extLst>
              <a:ext uri="{FF2B5EF4-FFF2-40B4-BE49-F238E27FC236}">
                <a16:creationId xmlns:a16="http://schemas.microsoft.com/office/drawing/2014/main" id="{EB150DE4-48B8-4A70-81E5-721732266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1773239"/>
            <a:ext cx="4572000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spcBef>
                <a:spcPct val="20000"/>
              </a:spcBef>
              <a:buClr>
                <a:srgbClr val="A9AAAE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marL="800100" indent="-342900" algn="l" eaLnBrk="0" hangingPunct="0">
              <a:spcBef>
                <a:spcPct val="20000"/>
              </a:spcBef>
              <a:buClr>
                <a:srgbClr val="A9AAAE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Trebuchet MS" pitchFamily="34" charset="0"/>
              </a:defRPr>
            </a:lvl2pPr>
            <a:lvl3pPr marL="1257300" indent="-342900" algn="l" eaLnBrk="0" hangingPunct="0">
              <a:spcBef>
                <a:spcPct val="20000"/>
              </a:spcBef>
              <a:buClr>
                <a:srgbClr val="A9AAAE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714500" indent="-342900" algn="l" eaLnBrk="0" hangingPunct="0">
              <a:spcBef>
                <a:spcPct val="20000"/>
              </a:spcBef>
              <a:buClr>
                <a:srgbClr val="A9AAA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171700" indent="-342900" algn="l" eaLnBrk="0" hangingPunct="0">
              <a:spcBef>
                <a:spcPct val="20000"/>
              </a:spcBef>
              <a:buClr>
                <a:srgbClr val="A9AAA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cs-CZ" altLang="cs-CZ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cs-CZ" altLang="cs-CZ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b="1">
                <a:latin typeface="Arial" charset="0"/>
              </a:rPr>
              <a:t>Finanční výbor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b="1">
                <a:latin typeface="Arial" charset="0"/>
              </a:rPr>
              <a:t>Rada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b="1">
                <a:latin typeface="Arial" charset="0"/>
              </a:rPr>
              <a:t>Finanční komise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b="1">
                <a:latin typeface="Arial" charset="0"/>
              </a:rPr>
              <a:t>Zastupitelstvo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cs-CZ" altLang="cs-CZ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b="1" u="sng">
                <a:latin typeface="Arial" charset="0"/>
              </a:rPr>
              <a:t>Připomínky: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b="1">
                <a:latin typeface="Arial" charset="0"/>
              </a:rPr>
              <a:t>Občané, kontrolní výbor, zastupitelstvo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cs-CZ" altLang="cs-CZ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b="1" u="sng">
                <a:latin typeface="Arial" charset="0"/>
              </a:rPr>
              <a:t>Schvaluje 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sz="28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zastupitelstvo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157D2EBE-BB08-4F46-AD43-89DF2C1A5E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/>
            </a:br>
            <a:br>
              <a:rPr lang="cs-CZ" altLang="cs-CZ" sz="2800"/>
            </a:br>
            <a:r>
              <a:rPr lang="cs-CZ" altLang="cs-CZ" sz="2800" b="1"/>
              <a:t>Rozpočtová skladba: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1DE5B232-F157-40C9-8B34-48B87B1EAFC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792539" y="1773239"/>
            <a:ext cx="6403975" cy="435768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/>
              <a:t>Rozpočet se zpracovává v třídění podle rozpočtové skladby, kterou stanoví Ministerstvo financí vyhláškou.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lnSpc>
                <a:spcPct val="80000"/>
              </a:lnSpc>
            </a:pPr>
            <a:r>
              <a:rPr lang="cs-CZ" altLang="cs-CZ"/>
              <a:t>Orgány územního samosprávného celku a orgány svazku obcí projednávají rozpočet při jeho schvalování v třídění podle rozpočtové skladby tak, aby schválený rozpočet vyjadřoval závazné ukazatele, jimiž se mají povinně řídit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>
            <a:extLst>
              <a:ext uri="{FF2B5EF4-FFF2-40B4-BE49-F238E27FC236}">
                <a16:creationId xmlns:a16="http://schemas.microsoft.com/office/drawing/2014/main" id="{5452A500-52CC-44DD-9F0D-7749CB73C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cs-CZ" altLang="cs-CZ" sz="2800" b="1"/>
              <a:t>Organizace územních samosprávných celků</a:t>
            </a:r>
          </a:p>
        </p:txBody>
      </p:sp>
      <p:sp>
        <p:nvSpPr>
          <p:cNvPr id="62467" name="Zástupný symbol pro obsah 2">
            <a:extLst>
              <a:ext uri="{FF2B5EF4-FFF2-40B4-BE49-F238E27FC236}">
                <a16:creationId xmlns:a16="http://schemas.microsoft.com/office/drawing/2014/main" id="{BAA4E649-6EE5-40A5-BCAB-C35E2988C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územní samosprávný celek může ve své pravomoci :</a:t>
            </a:r>
          </a:p>
          <a:p>
            <a:r>
              <a:rPr lang="cs-CZ" altLang="cs-CZ" i="1"/>
              <a:t>k </a:t>
            </a:r>
            <a:r>
              <a:rPr lang="cs-CZ" altLang="cs-CZ" i="1" u="sng"/>
              <a:t>plnění svých úkolů</a:t>
            </a:r>
            <a:r>
              <a:rPr lang="cs-CZ" altLang="cs-CZ" i="1"/>
              <a:t>, zejména </a:t>
            </a:r>
          </a:p>
          <a:p>
            <a:r>
              <a:rPr lang="cs-CZ" altLang="cs-CZ" i="1"/>
              <a:t>k hospodářskému </a:t>
            </a:r>
            <a:r>
              <a:rPr lang="cs-CZ" altLang="cs-CZ" i="1" u="sng"/>
              <a:t>využívání svého majetku </a:t>
            </a:r>
            <a:r>
              <a:rPr lang="cs-CZ" altLang="cs-CZ" i="1"/>
              <a:t>a </a:t>
            </a:r>
          </a:p>
          <a:p>
            <a:r>
              <a:rPr lang="cs-CZ" altLang="cs-CZ" i="1"/>
              <a:t>k </a:t>
            </a:r>
            <a:r>
              <a:rPr lang="cs-CZ" altLang="cs-CZ" i="1" u="sng"/>
              <a:t>zabezpečení veřejně prospěšných činností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69CF750-141D-4D87-B5C0-FAAF0C92E7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2469" name="Zástupný symbol pro číslo snímku 4">
            <a:extLst>
              <a:ext uri="{FF2B5EF4-FFF2-40B4-BE49-F238E27FC236}">
                <a16:creationId xmlns:a16="http://schemas.microsoft.com/office/drawing/2014/main" id="{05A8B561-0F1A-469E-9284-BCF3A33C89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091713A-5889-4B21-BA4E-B5758D5AC5EE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cs-CZ" altLang="cs-CZ" sz="12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DF053F94-1707-4DC1-BB9C-BE21EE598D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/>
              <a:t>Organizace ÚSC: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0F554F8F-1280-41BC-BB2E-71D60F52E93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792539" y="1773239"/>
            <a:ext cx="6403975" cy="4357687"/>
          </a:xfrm>
        </p:spPr>
        <p:txBody>
          <a:bodyPr/>
          <a:lstStyle/>
          <a:p>
            <a:pPr marL="609600" indent="-609600">
              <a:buNone/>
            </a:pPr>
            <a:endParaRPr lang="cs-CZ" altLang="cs-CZ"/>
          </a:p>
          <a:p>
            <a:pPr marL="609600" indent="-609600"/>
            <a:endParaRPr lang="cs-CZ" altLang="cs-CZ"/>
          </a:p>
          <a:p>
            <a:pPr marL="609600" indent="-609600"/>
            <a:r>
              <a:rPr lang="cs-CZ" altLang="cs-CZ" b="1"/>
              <a:t>zřizovat vlastní organizační složky jako svá zařízení bez právní subjektivity,</a:t>
            </a:r>
          </a:p>
          <a:p>
            <a:pPr marL="609600" indent="-609600"/>
            <a:r>
              <a:rPr lang="cs-CZ" altLang="cs-CZ" b="1"/>
              <a:t>zřizovat příspěvkové organizace jako právnické osoby, které zpravidla ve své činnosti nevytvářejí zisk,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EA31A77D-F788-430F-A953-7DF19D80F66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 sz="2800"/>
            </a:br>
            <a:endParaRPr lang="cs-CZ" altLang="cs-CZ" sz="2800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800A9779-9582-4699-9516-E6F9131B366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63976" y="1844675"/>
            <a:ext cx="6804025" cy="4357688"/>
          </a:xfrm>
        </p:spPr>
        <p:txBody>
          <a:bodyPr>
            <a:normAutofit fontScale="92500" lnSpcReduction="10000"/>
          </a:bodyPr>
          <a:lstStyle/>
          <a:p>
            <a:pPr marL="609600" indent="-609600"/>
            <a:endParaRPr lang="cs-CZ" altLang="cs-CZ" sz="2000" b="1"/>
          </a:p>
          <a:p>
            <a:pPr marL="609600" indent="-609600"/>
            <a:endParaRPr lang="cs-CZ" altLang="cs-CZ" sz="2000" b="1"/>
          </a:p>
          <a:p>
            <a:pPr marL="609600" indent="-609600"/>
            <a:endParaRPr lang="cs-CZ" altLang="cs-CZ" sz="2000" b="1"/>
          </a:p>
          <a:p>
            <a:pPr marL="609600" indent="-609600"/>
            <a:r>
              <a:rPr lang="cs-CZ" altLang="cs-CZ" b="1"/>
              <a:t>zakládat obchodní společnosti, a to akciové společnosti a společnosti s ručením omezeným,</a:t>
            </a:r>
          </a:p>
          <a:p>
            <a:pPr marL="609600" indent="-609600"/>
            <a:r>
              <a:rPr lang="cs-CZ" altLang="cs-CZ" b="1"/>
              <a:t>zakládat Ústavy podle zvláštního zákona,</a:t>
            </a:r>
          </a:p>
          <a:p>
            <a:pPr marL="609600" indent="-609600"/>
            <a:r>
              <a:rPr lang="cs-CZ" altLang="cs-CZ" b="1"/>
              <a:t>zřizovat školské právnické osoby podle zvláštního právního předpisu, </a:t>
            </a:r>
          </a:p>
          <a:p>
            <a:pPr marL="609600" indent="-609600"/>
            <a:r>
              <a:rPr lang="cs-CZ" altLang="cs-CZ" b="1"/>
              <a:t>zřizovat veřejné výzkumné instituce podle zvláštního zákona</a:t>
            </a:r>
          </a:p>
          <a:p>
            <a:pPr marL="609600" indent="-609600">
              <a:buNone/>
            </a:pPr>
            <a:endParaRPr lang="cs-CZ" altLang="cs-CZ" sz="20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>
            <a:extLst>
              <a:ext uri="{FF2B5EF4-FFF2-40B4-BE49-F238E27FC236}">
                <a16:creationId xmlns:a16="http://schemas.microsoft.com/office/drawing/2014/main" id="{FA70AAAD-7EA6-413A-92F6-CD7644D13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5539" name="Zástupný symbol pro obsah 2">
            <a:extLst>
              <a:ext uri="{FF2B5EF4-FFF2-40B4-BE49-F238E27FC236}">
                <a16:creationId xmlns:a16="http://schemas.microsoft.com/office/drawing/2014/main" id="{7351D250-506D-48CD-839C-211A8F8A9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Územní samosprávný celek se může spolu s jinými osobami stát účastníkem (společníkem) na činnostech jiných osob, zejména </a:t>
            </a:r>
            <a:r>
              <a:rPr lang="cs-CZ" altLang="cs-CZ" b="1"/>
              <a:t>obchodních společností nebo obecně prospěšných společností, </a:t>
            </a:r>
            <a:r>
              <a:rPr lang="cs-CZ" altLang="cs-CZ"/>
              <a:t>na jejichž činnosti se podílí svým </a:t>
            </a:r>
            <a:r>
              <a:rPr lang="cs-CZ" altLang="cs-CZ" b="1"/>
              <a:t>majetkem včetně peněžních prostředků.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1723E32-7DBA-4952-A424-DBC69F923F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5541" name="Zástupný symbol pro číslo snímku 4">
            <a:extLst>
              <a:ext uri="{FF2B5EF4-FFF2-40B4-BE49-F238E27FC236}">
                <a16:creationId xmlns:a16="http://schemas.microsoft.com/office/drawing/2014/main" id="{8874551A-18D0-4470-A317-400386A7E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7EB5D5A-4BA3-4115-9A09-76C455D75383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56</a:t>
            </a:fld>
            <a:endParaRPr lang="cs-CZ" altLang="cs-CZ" sz="12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678E8F63-5834-4D49-AAF9-375BD2B4335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 i="1" u="sng"/>
            </a:br>
            <a:br>
              <a:rPr lang="cs-CZ" altLang="cs-CZ" sz="2800" b="1" i="1" u="sng"/>
            </a:br>
            <a:r>
              <a:rPr lang="cs-CZ" altLang="cs-CZ" sz="2800" b="1" i="1" u="sng"/>
              <a:t>Organizační složky ÚSC: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DC607EED-671E-489C-B2A2-5AA294F0182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63975" y="1773239"/>
            <a:ext cx="6332538" cy="43576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Ø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200"/>
              <a:t>Rozhodnutím zastupitelstva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200"/>
              <a:t>Zřizovací listina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200"/>
              <a:t>Hospodaří jménem zřizovatele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200"/>
              <a:t>Nejsou  účetní jednotkou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32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FEC12695-DD31-4DA7-ADE1-7098B215B22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4100"/>
            </a:br>
            <a:r>
              <a:rPr lang="cs-CZ" altLang="cs-CZ" sz="3300" b="1"/>
              <a:t>Forma hospodaření  OS: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4C891EA2-F2D9-41EE-B523-75C26B88227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792539" y="1773239"/>
            <a:ext cx="6403975" cy="4357687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b="1"/>
              <a:t>nevyžadují velký počet zaměstnanců,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b="1"/>
              <a:t>nepotřebují složité a rozsáhlé strojní nebo jiné technické vybavení,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b="1"/>
              <a:t>nejsou vnitřně odvětvově či jinak organizačně členěné,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b="1"/>
              <a:t>nevstupují do složitých ekonomických nebo právních vztahů.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b="1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>
            <a:extLst>
              <a:ext uri="{FF2B5EF4-FFF2-40B4-BE49-F238E27FC236}">
                <a16:creationId xmlns:a16="http://schemas.microsoft.com/office/drawing/2014/main" id="{E3C5A743-EA13-401D-B903-09C8494E9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8611" name="Zástupný symbol pro obsah 2">
            <a:extLst>
              <a:ext uri="{FF2B5EF4-FFF2-40B4-BE49-F238E27FC236}">
                <a16:creationId xmlns:a16="http://schemas.microsoft.com/office/drawing/2014/main" id="{8611D41D-EB98-4A57-BC3B-249DAC16C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Územní samosprávný celek má ve svém rozpočtu obsaženy veškeré příjmy a výdaje svých organizačních složek. Rozpočet organizační složky je součástí rozpočtu jejího zřizovatele. Organizační složka je povinna dbát, aby dosahovala příjmů stanovených rozpočtem a plnila určené úkoly nejhospodárnějším způsobem.</a:t>
            </a:r>
          </a:p>
          <a:p>
            <a:r>
              <a:rPr lang="cs-CZ" altLang="cs-CZ"/>
              <a:t>Územní samosprávný celek dává oprávnění k dispozicím s rozpočtem organizační složky jednak svému úřadu, jednak také podle potřeby odpovědnému vedoucímu organizační složky.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DCC84E4-DD43-43BD-BCCC-20AA21174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68613" name="Zástupný symbol pro číslo snímku 4">
            <a:extLst>
              <a:ext uri="{FF2B5EF4-FFF2-40B4-BE49-F238E27FC236}">
                <a16:creationId xmlns:a16="http://schemas.microsoft.com/office/drawing/2014/main" id="{0759E161-5EEE-4063-81EC-F6A67A1FD3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40EBF4A-1814-4A7E-88CE-DE773F7DD43D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cs-CZ" altLang="cs-CZ"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A7C3EF09-89C8-4D05-A650-20C1357B4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Systém RP ÚSC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B53FB6-96A4-4E75-A4F7-3EED727CA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Obecná</a:t>
            </a:r>
          </a:p>
          <a:p>
            <a:pPr>
              <a:defRPr/>
            </a:pPr>
            <a:r>
              <a:rPr lang="cs-CZ" dirty="0"/>
              <a:t>Zvláštní </a:t>
            </a:r>
          </a:p>
          <a:p>
            <a:pPr>
              <a:defRPr/>
            </a:pPr>
            <a:r>
              <a:rPr lang="cs-CZ" dirty="0"/>
              <a:t>Procesní</a:t>
            </a:r>
          </a:p>
          <a:p>
            <a:pPr>
              <a:defRPr/>
            </a:pPr>
            <a:r>
              <a:rPr lang="cs-CZ" dirty="0"/>
              <a:t>Administrativní </a:t>
            </a:r>
          </a:p>
          <a:p>
            <a:pPr>
              <a:defRPr/>
            </a:pPr>
            <a:r>
              <a:rPr lang="cs-CZ" dirty="0"/>
              <a:t>Trestní</a:t>
            </a:r>
          </a:p>
          <a:p>
            <a:pPr marL="0" indent="0">
              <a:buNone/>
              <a:defRPr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99893B6-1690-4785-A8BC-970FD9BEE1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14341" name="Zástupný symbol pro číslo snímku 4">
            <a:extLst>
              <a:ext uri="{FF2B5EF4-FFF2-40B4-BE49-F238E27FC236}">
                <a16:creationId xmlns:a16="http://schemas.microsoft.com/office/drawing/2014/main" id="{4D751515-7B30-4E6F-8404-3E6A32E584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F490F92-37BE-40C1-AC8B-7DA2F0759EEA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 sz="12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3E28113-2AF3-4D73-976C-9BBB71EFF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288" y="2532064"/>
            <a:ext cx="896937" cy="896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>
            <a:extLst>
              <a:ext uri="{FF2B5EF4-FFF2-40B4-BE49-F238E27FC236}">
                <a16:creationId xmlns:a16="http://schemas.microsoft.com/office/drawing/2014/main" id="{B680F822-5EB0-4374-965F-658496BA6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9635" name="Zástupný symbol pro obsah 2">
            <a:extLst>
              <a:ext uri="{FF2B5EF4-FFF2-40B4-BE49-F238E27FC236}">
                <a16:creationId xmlns:a16="http://schemas.microsoft.com/office/drawing/2014/main" id="{E1F72696-9945-42FF-AEAC-056FEDE08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oprávnění disponovat jen s takovými peněžními prostředky, které souvisejí s její běžnou, pravidelnou činností, již je nutné zabezpečovat operativně. Tyto prostředky poskytuje zřizovatel organizační složce formou provozní zálohy v hotovosti nebo zřízením běžného účtu u banky.</a:t>
            </a:r>
          </a:p>
          <a:p>
            <a:r>
              <a:rPr lang="cs-CZ" altLang="cs-CZ"/>
              <a:t> Pokud zřizovatel přenesl na organizační složku oprávnění disponovat s peněžními prostředky, vedoucí této organizační složky odpovídá za hospodaření, vedení pokladní služby a úplnost podkladů pro účetní záznamy zřizovatele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F346825-A77B-43A4-9E06-4CD5E0EF0A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69637" name="Zástupný symbol pro číslo snímku 4">
            <a:extLst>
              <a:ext uri="{FF2B5EF4-FFF2-40B4-BE49-F238E27FC236}">
                <a16:creationId xmlns:a16="http://schemas.microsoft.com/office/drawing/2014/main" id="{650552D2-A4B9-4797-B967-ED3572A513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D397D29-2434-427B-A0D5-D15C6421D316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60</a:t>
            </a:fld>
            <a:endParaRPr lang="cs-CZ" altLang="cs-CZ" sz="12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8E5764D5-2B39-440A-B42F-2EA6E94CFFB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 u="sng"/>
              <a:t>Příspěvkové organizace ÚSC: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63FC5EAA-F4E0-48A2-92F8-9977F40D225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792539" y="1773239"/>
            <a:ext cx="6403975" cy="435768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000"/>
              <a:t>	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/>
              <a:t>    </a:t>
            </a:r>
            <a:r>
              <a:rPr lang="cs-CZ" altLang="cs-CZ" b="1"/>
              <a:t>ÚSC  zřizuje příspěvkové organizace pro takové činnosti ve své působnosti, které jsou zpravidla neziskové a jejichž rozsah, struktura a složitost vyžadují </a:t>
            </a:r>
            <a:r>
              <a:rPr lang="cs-CZ" altLang="cs-CZ" b="1" i="1" u="sng"/>
              <a:t>samostatnou právní subjektivitu!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b="1"/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b="1"/>
              <a:t>    Zřizovatel vydá o vzniku příspěvkové organizace zřizovací listinu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>
            <a:extLst>
              <a:ext uri="{FF2B5EF4-FFF2-40B4-BE49-F238E27FC236}">
                <a16:creationId xmlns:a16="http://schemas.microsoft.com/office/drawing/2014/main" id="{186E2CA8-99F6-418B-84D3-D9E5DD145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2400" b="1"/>
              <a:t>Finanční hospodaření příspěvkových </a:t>
            </a:r>
            <a:r>
              <a:rPr lang="cs-CZ" altLang="cs-CZ" sz="2400"/>
              <a:t>organizací</a:t>
            </a:r>
            <a:br>
              <a:rPr lang="cs-CZ" altLang="cs-CZ"/>
            </a:br>
            <a:br>
              <a:rPr lang="cs-CZ" altLang="cs-CZ"/>
            </a:br>
            <a:endParaRPr lang="cs-CZ" altLang="cs-CZ"/>
          </a:p>
        </p:txBody>
      </p:sp>
      <p:sp>
        <p:nvSpPr>
          <p:cNvPr id="71683" name="Zástupný symbol pro obsah 2">
            <a:extLst>
              <a:ext uri="{FF2B5EF4-FFF2-40B4-BE49-F238E27FC236}">
                <a16:creationId xmlns:a16="http://schemas.microsoft.com/office/drawing/2014/main" id="{42EB75CC-D5BF-4B0A-8039-2DC14A215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Příspěvková organizace sestavuje rozpočet a střednědobý výhled rozpočtu, které schvaluje její zřizovatel.</a:t>
            </a:r>
          </a:p>
          <a:p>
            <a:r>
              <a:rPr lang="cs-CZ" altLang="cs-CZ"/>
              <a:t> Rozpočet příspěvkové organizace je plán výnosů a nákladů na rozpočtový rok, jímž se řídí financování činnosti příspěvkové organizace. Rozpočtový rok je shodný s kalendářním rokem.</a:t>
            </a:r>
          </a:p>
          <a:p>
            <a:r>
              <a:rPr lang="cs-CZ" altLang="cs-CZ"/>
              <a:t> Střednědobý výhled rozpočtu příspěvkové organizace je plán výnosů a nákladů na nejméně 2 roky následující po roce, na který je sestavován rozpočet. Obsahuje předpokládané náklady a výnosy v jednotlivých letech.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B6F3341-7B9A-4956-A987-750252958B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71685" name="Zástupný symbol pro číslo snímku 4">
            <a:extLst>
              <a:ext uri="{FF2B5EF4-FFF2-40B4-BE49-F238E27FC236}">
                <a16:creationId xmlns:a16="http://schemas.microsoft.com/office/drawing/2014/main" id="{9D41370C-A5B4-4C6E-9D5D-1C7980F1B9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3F9B7DB-CA2F-4CC4-820B-2001A717A46D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cs-CZ" altLang="cs-CZ" sz="12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>
            <a:extLst>
              <a:ext uri="{FF2B5EF4-FFF2-40B4-BE49-F238E27FC236}">
                <a16:creationId xmlns:a16="http://schemas.microsoft.com/office/drawing/2014/main" id="{91CAB30B-BD74-4EDC-B05A-AA0C934D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2707" name="Zástupný symbol pro obsah 2">
            <a:extLst>
              <a:ext uri="{FF2B5EF4-FFF2-40B4-BE49-F238E27FC236}">
                <a16:creationId xmlns:a16="http://schemas.microsoft.com/office/drawing/2014/main" id="{EE7C9965-CB3F-4B45-A1D8-0823CF803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Příspěvková organizace hospodaří s peněžními prostředky získanými vlastní činností a s peněžními prostředky přijatými z rozpočtu svého zřizovatele. Dále hospodaří s prostředky svých fondů, s peněžitými dary od fyzických a právnických osob, včetně peněžních prostředků poskytnutých z Národního fondu a ze zahraničí.</a:t>
            </a:r>
          </a:p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93A5105-CCF3-4411-B383-1EF90E6034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72709" name="Zástupný symbol pro číslo snímku 4">
            <a:extLst>
              <a:ext uri="{FF2B5EF4-FFF2-40B4-BE49-F238E27FC236}">
                <a16:creationId xmlns:a16="http://schemas.microsoft.com/office/drawing/2014/main" id="{ACFDED13-67C1-4D9B-BC0C-7A68C39279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35D815A-04ED-4261-837D-E5EB66F65B46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63</a:t>
            </a:fld>
            <a:endParaRPr lang="cs-CZ" altLang="cs-CZ" sz="12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44AE6660-5A7B-457C-ABC4-1B6C050A3B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/>
            </a:br>
            <a:br>
              <a:rPr lang="cs-CZ" altLang="cs-CZ" sz="2800"/>
            </a:br>
            <a:r>
              <a:rPr lang="cs-CZ" altLang="cs-CZ" sz="2800" b="1" u="sng"/>
              <a:t>Peněžní fondy příspěvkových organizací: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C357C942-164F-41B1-A50D-84966C13D4B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63975" y="1773239"/>
            <a:ext cx="6332538" cy="43576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v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3200"/>
              <a:t> </a:t>
            </a:r>
            <a:r>
              <a:rPr lang="cs-CZ" altLang="cs-CZ" sz="3200" b="1"/>
              <a:t>rezervní fond,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3200" b="1"/>
              <a:t> investiční fond,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3200" b="1"/>
              <a:t> fond odměn,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3200" b="1"/>
              <a:t> fond kulturních a sociálních    potřeb.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5C2B075D-3840-48AB-99E1-77529703BC1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 u="sng"/>
              <a:t>Hospodaření svazku obcí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4E055C6E-AD12-4115-AFE3-6241D00150A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935413" y="1773239"/>
            <a:ext cx="6261100" cy="435768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3200" b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3200" b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/>
              <a:t>Majetek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 i="1"/>
              <a:t>     </a:t>
            </a:r>
            <a:r>
              <a:rPr lang="cs-CZ" altLang="cs-CZ" sz="2000" b="1" i="1"/>
              <a:t>Vložený vlastní majetek</a:t>
            </a:r>
            <a:r>
              <a:rPr lang="cs-CZ" altLang="cs-CZ" b="1" i="1"/>
              <a:t> </a:t>
            </a:r>
            <a:r>
              <a:rPr lang="cs-CZ" altLang="cs-CZ" sz="2000" b="1" i="1"/>
              <a:t>jednotlivých členských obcí (podle stanov svazku obcí), ale majetek je pořád ve vlastnictví obce-svazek pouze hospodaří-vlastnictví nelze převést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 b="1" i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/>
              <a:t>Finanční hospodaření SO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000" b="1"/>
              <a:t>Rozpočet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000" b="1"/>
              <a:t>Střednědobý výhled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000" b="1"/>
              <a:t>Zveřejnění návrhu po dobu 15 dnů před schválením v jednotlivých obcích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cs-CZ" altLang="cs-CZ" sz="2000" b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b="1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b="1" i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101170D6-B496-423A-8471-750ADFCCC2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 u="sng"/>
              <a:t>Příspěvkové organizace SO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6D69E785-D18F-46D8-AC38-DD29D0FBF28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792539" y="1773239"/>
            <a:ext cx="6403975" cy="4357687"/>
          </a:xfrm>
        </p:spPr>
        <p:txBody>
          <a:bodyPr>
            <a:normAutofit fontScale="92500" lnSpcReduction="10000"/>
          </a:bodyPr>
          <a:lstStyle/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 b="1"/>
              <a:t>SO může zřizovat PO v oblasti školství (školy, školská zařízení)</a:t>
            </a:r>
          </a:p>
          <a:p>
            <a:r>
              <a:rPr lang="cs-CZ" altLang="cs-CZ" b="1"/>
              <a:t>Nejvyšší orgán svazku obcí rozhoduje o zřízení, změně, zrušení PO, </a:t>
            </a:r>
          </a:p>
          <a:p>
            <a:r>
              <a:rPr lang="cs-CZ" altLang="cs-CZ" b="1"/>
              <a:t>vydá zřizovací listinu</a:t>
            </a:r>
          </a:p>
          <a:p>
            <a:r>
              <a:rPr lang="cs-CZ" altLang="cs-CZ" b="1"/>
              <a:t>Dále platí vše jako u jiných PO dle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b="1"/>
              <a:t>    z. 250/2000 Sb., RPÚR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0B0FCBD8-1BF5-4B3A-B44A-2103A3821C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/>
            </a:br>
            <a:br>
              <a:rPr lang="cs-CZ" altLang="cs-CZ" sz="2800"/>
            </a:br>
            <a:r>
              <a:rPr lang="cs-CZ" altLang="cs-CZ" sz="2800" b="1" u="sng"/>
              <a:t>Plnění závazků z Evropské dohody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82311D0C-2C5A-4AC2-BAD9-7271FAA28BC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63975" y="1773239"/>
            <a:ext cx="6332538" cy="435768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    </a:t>
            </a:r>
            <a:r>
              <a:rPr lang="cs-CZ" altLang="cs-CZ" b="1"/>
              <a:t>Poskytování finančních prostředků z rozpočtů ÚSC musí být v souladu se zvláštním zákonem upravujícím postup při posuzování slučitelnosti veřejné podpory se závazky vyplývajícími z Evropské dohody zakládající přidružení mezi Českou republikou na jedné straně a Evropskými společenstvími a jejich členskými státy na straně druhé.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EF5E68D0-EF64-4AEB-8123-C680184DFA7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 sz="2800"/>
            </a:br>
            <a:endParaRPr lang="cs-CZ" altLang="cs-CZ" sz="2800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48077C61-5D52-4250-AA53-4FC104D795C3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1" y="1773239"/>
            <a:ext cx="3814763" cy="4357687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r>
              <a:rPr lang="cs-CZ" altLang="cs-CZ" b="1"/>
              <a:t>Děkuji za pozornost.</a:t>
            </a:r>
            <a:endParaRPr lang="cs-CZ" altLang="cs-CZ" sz="3600" b="1"/>
          </a:p>
          <a:p>
            <a:pPr>
              <a:buFont typeface="Wingdings" panose="05000000000000000000" pitchFamily="2" charset="2"/>
              <a:buNone/>
            </a:pPr>
            <a:r>
              <a:rPr lang="cs-CZ" altLang="cs-CZ" b="1"/>
              <a:t>Pěkný zbytek dne,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b="1"/>
              <a:t>hezký večer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b="1"/>
              <a:t>a příště nashledanou!</a:t>
            </a:r>
          </a:p>
        </p:txBody>
      </p:sp>
      <p:pic>
        <p:nvPicPr>
          <p:cNvPr id="77828" name="Picture 6" descr="j0300840">
            <a:extLst>
              <a:ext uri="{FF2B5EF4-FFF2-40B4-BE49-F238E27FC236}">
                <a16:creationId xmlns:a16="http://schemas.microsoft.com/office/drawing/2014/main" id="{2AEC20E1-8227-4F46-954A-A2CD1E3A0E67}"/>
              </a:ext>
            </a:extLst>
          </p:cNvPr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3976" y="2924176"/>
            <a:ext cx="1655763" cy="15287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0CF802E-8567-4CA0-A67E-C49521220A1D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209800" y="1196976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cs-CZ" altLang="cs-CZ" b="1"/>
            </a:br>
            <a:br>
              <a:rPr lang="cs-CZ" altLang="cs-CZ" b="1"/>
            </a:br>
            <a:r>
              <a:rPr lang="cs-CZ" altLang="cs-CZ" b="1"/>
              <a:t>                HOSPODAŘENÍ  ÚSC</a:t>
            </a:r>
            <a:br>
              <a:rPr lang="cs-CZ" altLang="cs-CZ" b="1"/>
            </a:br>
            <a:r>
              <a:rPr lang="cs-CZ" altLang="cs-CZ" b="1"/>
              <a:t>                </a:t>
            </a:r>
            <a:r>
              <a:rPr lang="cs-CZ" altLang="cs-CZ" sz="1700" b="1"/>
              <a:t>z.č. 250/2000 Sb.,  +  dílčí novely</a:t>
            </a:r>
            <a:br>
              <a:rPr lang="cs-CZ" altLang="cs-CZ" sz="1700" b="1"/>
            </a:br>
            <a:endParaRPr lang="cs-CZ" altLang="cs-CZ" sz="1700" b="1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81E10896-6EBE-4605-A3F2-0199115750A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2855913" y="3429000"/>
            <a:ext cx="6400800" cy="1752600"/>
          </a:xfrm>
        </p:spPr>
        <p:txBody>
          <a:bodyPr>
            <a:normAutofit fontScale="85000" lnSpcReduction="20000"/>
          </a:bodyPr>
          <a:lstStyle/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 b="1">
                <a:latin typeface="Arial" panose="020B0604020202020204" pitchFamily="34" charset="0"/>
              </a:rPr>
              <a:t>                I.   </a:t>
            </a:r>
            <a:r>
              <a:rPr lang="cs-CZ" altLang="cs-CZ" sz="2000" b="1"/>
              <a:t>Obecná ustan</a:t>
            </a:r>
            <a:r>
              <a:rPr lang="cs-CZ" altLang="cs-CZ" sz="2000" b="1">
                <a:latin typeface="Arial" panose="020B0604020202020204" pitchFamily="34" charset="0"/>
              </a:rPr>
              <a:t>ovení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 b="1">
                <a:latin typeface="Arial" panose="020B0604020202020204" pitchFamily="34" charset="0"/>
              </a:rPr>
              <a:t>                II.</a:t>
            </a:r>
            <a:r>
              <a:rPr lang="cs-CZ" altLang="cs-CZ" sz="2000" b="1"/>
              <a:t> </a:t>
            </a:r>
            <a:r>
              <a:rPr lang="cs-CZ" altLang="cs-CZ" sz="2000" b="1">
                <a:latin typeface="Arial" panose="020B0604020202020204" pitchFamily="34" charset="0"/>
              </a:rPr>
              <a:t> </a:t>
            </a:r>
            <a:r>
              <a:rPr lang="cs-CZ" altLang="cs-CZ" sz="2000" b="1"/>
              <a:t>Finanční hospodaření</a:t>
            </a:r>
            <a:endParaRPr lang="cs-CZ" altLang="cs-CZ" sz="2000" b="1">
              <a:latin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 b="1">
                <a:latin typeface="Arial" panose="020B0604020202020204" pitchFamily="34" charset="0"/>
              </a:rPr>
              <a:t>                III. </a:t>
            </a:r>
            <a:r>
              <a:rPr lang="cs-CZ" altLang="cs-CZ" sz="2000" b="1"/>
              <a:t>Rozpočtový proces</a:t>
            </a:r>
            <a:endParaRPr lang="cs-CZ" altLang="cs-CZ" sz="2000" b="1">
              <a:latin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 b="1">
                <a:latin typeface="Arial" panose="020B0604020202020204" pitchFamily="34" charset="0"/>
              </a:rPr>
              <a:t>                IV. </a:t>
            </a:r>
            <a:r>
              <a:rPr lang="cs-CZ" altLang="cs-CZ" sz="2000" b="1"/>
              <a:t>Organizace ÚSC</a:t>
            </a:r>
          </a:p>
          <a:p>
            <a:pPr marL="609600" indent="-609600" algn="ctr">
              <a:lnSpc>
                <a:spcPct val="80000"/>
              </a:lnSpc>
              <a:buNone/>
            </a:pPr>
            <a:r>
              <a:rPr lang="cs-CZ" altLang="cs-CZ" sz="2000" b="1">
                <a:latin typeface="Arial" panose="020B0604020202020204" pitchFamily="34" charset="0"/>
              </a:rPr>
              <a:t>           </a:t>
            </a:r>
            <a:r>
              <a:rPr lang="cs-CZ" altLang="cs-CZ" sz="2000" b="1"/>
              <a:t>V.</a:t>
            </a:r>
            <a:r>
              <a:rPr lang="cs-CZ" altLang="cs-CZ" sz="2000" b="1">
                <a:latin typeface="Arial" panose="020B0604020202020204" pitchFamily="34" charset="0"/>
              </a:rPr>
              <a:t> </a:t>
            </a:r>
            <a:r>
              <a:rPr lang="cs-CZ" altLang="cs-CZ" sz="2000" b="1"/>
              <a:t>Hospodaření dobrovolných svazků</a:t>
            </a:r>
            <a:r>
              <a:rPr lang="cs-CZ" altLang="cs-CZ" sz="2000" b="1">
                <a:latin typeface="Arial" panose="020B0604020202020204" pitchFamily="34" charset="0"/>
              </a:rPr>
              <a:t> </a:t>
            </a:r>
            <a:r>
              <a:rPr lang="cs-CZ" altLang="cs-CZ" sz="2000" b="1"/>
              <a:t>obcí</a:t>
            </a:r>
          </a:p>
          <a:p>
            <a:pPr marL="609600" indent="-609600" algn="ctr">
              <a:lnSpc>
                <a:spcPct val="80000"/>
              </a:lnSpc>
              <a:buNone/>
            </a:pPr>
            <a:r>
              <a:rPr lang="cs-CZ" altLang="cs-CZ" sz="2000" b="1"/>
              <a:t>      VI.  Přechodná a závěrečná ustanovení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7B78612-0C80-4B80-8131-485B1D913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6087" y="3645024"/>
            <a:ext cx="965076" cy="9650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0888267-EF45-44EE-B7E6-296F513289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51088" y="1052514"/>
            <a:ext cx="7772400" cy="503237"/>
          </a:xfrm>
        </p:spPr>
        <p:txBody>
          <a:bodyPr>
            <a:normAutofit fontScale="90000"/>
          </a:bodyPr>
          <a:lstStyle/>
          <a:p>
            <a:pPr algn="ctr"/>
            <a:br>
              <a:rPr lang="cs-CZ" altLang="cs-CZ" sz="2800"/>
            </a:br>
            <a:br>
              <a:rPr lang="cs-CZ" altLang="cs-CZ" sz="2800"/>
            </a:br>
            <a:br>
              <a:rPr lang="cs-CZ" altLang="cs-CZ" sz="2800"/>
            </a:br>
            <a:br>
              <a:rPr lang="cs-CZ" altLang="cs-CZ" sz="2800"/>
            </a:br>
            <a:r>
              <a:rPr lang="cs-CZ" altLang="cs-CZ" sz="2800" b="1" u="sng"/>
              <a:t>Ekonomická autonomie obcí ve vztahu k ústavněprávní úpravě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991FFB6-6DE2-4C0C-BD7D-90314034976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lnSpc>
                <a:spcPct val="90000"/>
              </a:lnSpc>
            </a:pPr>
            <a:endParaRPr lang="cs-CZ" altLang="cs-CZ"/>
          </a:p>
          <a:p>
            <a:pPr>
              <a:lnSpc>
                <a:spcPct val="90000"/>
              </a:lnSpc>
            </a:pPr>
            <a:endParaRPr lang="cs-CZ" altLang="cs-CZ"/>
          </a:p>
          <a:p>
            <a:pPr>
              <a:lnSpc>
                <a:spcPct val="90000"/>
              </a:lnSpc>
            </a:pPr>
            <a:endParaRPr lang="cs-CZ" altLang="cs-CZ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lnSpc>
                <a:spcPct val="90000"/>
              </a:lnSpc>
            </a:pPr>
            <a:r>
              <a:rPr lang="cs-CZ" altLang="cs-CZ" b="1"/>
              <a:t>Čl. 8 Úst: „Zaručuje se samospráva územních samosprávných celků.“</a:t>
            </a:r>
          </a:p>
          <a:p>
            <a:pPr>
              <a:lnSpc>
                <a:spcPct val="90000"/>
              </a:lnSpc>
            </a:pPr>
            <a:r>
              <a:rPr lang="cs-CZ" altLang="cs-CZ" b="1"/>
              <a:t>Čl. 101 odst. 3 Úst: „Územní samosprávné celky jsou veřejnoprávními korporacemi, které mohou mít vlastní majetek a hospodaří podle vlastního rozpočtu.“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6A6FC3-BC07-4B0B-ABA5-C67BF5261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86913" y="3068961"/>
            <a:ext cx="883121" cy="883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41176CF-DBC7-40CF-B890-7F1FBCBFFE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3600" i="1"/>
              <a:t>     </a:t>
            </a:r>
            <a:br>
              <a:rPr lang="cs-CZ" altLang="cs-CZ" sz="3600" i="1"/>
            </a:br>
            <a:br>
              <a:rPr lang="cs-CZ" altLang="cs-CZ" sz="3600" i="1"/>
            </a:br>
            <a:br>
              <a:rPr lang="cs-CZ" altLang="cs-CZ" sz="3600" i="1"/>
            </a:br>
            <a:r>
              <a:rPr lang="cs-CZ" altLang="cs-CZ" sz="3600" i="1"/>
              <a:t>           </a:t>
            </a:r>
            <a:r>
              <a:rPr lang="cs-CZ" altLang="cs-CZ" sz="3600" b="1" i="1"/>
              <a:t>Prameny právní úpravy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E62BA5F-9E8A-45F8-9EBF-E5AAA7195EE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495551" y="1484314"/>
            <a:ext cx="7408863" cy="366077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b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b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b="1"/>
          </a:p>
          <a:p>
            <a:pPr>
              <a:lnSpc>
                <a:spcPct val="80000"/>
              </a:lnSpc>
            </a:pPr>
            <a:endParaRPr lang="cs-CZ" altLang="cs-CZ" sz="1800" b="1"/>
          </a:p>
          <a:p>
            <a:pPr>
              <a:lnSpc>
                <a:spcPct val="80000"/>
              </a:lnSpc>
            </a:pPr>
            <a:endParaRPr lang="cs-CZ" altLang="cs-CZ" sz="1800" b="1"/>
          </a:p>
          <a:p>
            <a:pPr>
              <a:lnSpc>
                <a:spcPct val="80000"/>
              </a:lnSpc>
            </a:pPr>
            <a:endParaRPr lang="cs-CZ" altLang="cs-CZ" sz="1800" b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b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/>
              <a:t>                   Z.č. 128/2000 Sb., o obcích , </a:t>
            </a:r>
            <a:r>
              <a:rPr lang="cs-CZ" altLang="cs-CZ" sz="2000" b="1"/>
              <a:t>vzpzd.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/>
              <a:t>                   Z. č. 129/2000 Sb., o krajích, </a:t>
            </a:r>
            <a:r>
              <a:rPr lang="cs-CZ" altLang="cs-CZ" sz="2000" b="1"/>
              <a:t>vzpzd.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/>
              <a:t>                   Z. č. 320/2001 Sb., o finanční kontrole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/>
              <a:t>                 </a:t>
            </a:r>
            <a:r>
              <a:rPr lang="cs-CZ" altLang="cs-CZ" sz="1800" b="1"/>
              <a:t>ve veřejné správě, </a:t>
            </a:r>
            <a:r>
              <a:rPr lang="cs-CZ" altLang="cs-CZ" sz="2000" b="1"/>
              <a:t>vzpzd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/>
              <a:t>                   Z. č. 243/2000 Sb., o rozpočtovém určení výnosu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/>
              <a:t>                   některých daní, </a:t>
            </a:r>
            <a:r>
              <a:rPr lang="cs-CZ" altLang="cs-CZ" sz="2000" b="1"/>
              <a:t>vzpzd.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b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09ED963-6A69-4155-AFEF-15D1B4452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76320" y="3326532"/>
            <a:ext cx="928093" cy="928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2919</Words>
  <Application>Microsoft Office PowerPoint</Application>
  <PresentationFormat>Širokoúhlá obrazovka</PresentationFormat>
  <Paragraphs>557</Paragraphs>
  <Slides>68</Slides>
  <Notes>0</Notes>
  <HiddenSlides>0</HiddenSlides>
  <MMClips>34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78" baseType="lpstr">
      <vt:lpstr>Arial</vt:lpstr>
      <vt:lpstr>Arial Black</vt:lpstr>
      <vt:lpstr>Calibri</vt:lpstr>
      <vt:lpstr>Calibri Light</vt:lpstr>
      <vt:lpstr>Impact</vt:lpstr>
      <vt:lpstr>Stencil</vt:lpstr>
      <vt:lpstr>Times New Roman</vt:lpstr>
      <vt:lpstr>Trebuchet MS</vt:lpstr>
      <vt:lpstr>Wingdings</vt:lpstr>
      <vt:lpstr>Motiv Office</vt:lpstr>
      <vt:lpstr>Prezentace aplikace PowerPoint</vt:lpstr>
      <vt:lpstr>Rozpočtové právo ÚSC</vt:lpstr>
      <vt:lpstr>Rozpočtové právo ÚSC – Financování ÚSC</vt:lpstr>
      <vt:lpstr> Rozpočtové právo v systému finančního práva </vt:lpstr>
      <vt:lpstr> Rozpočtové právo ÚSC-pojem </vt:lpstr>
      <vt:lpstr>Systém RP ÚSC</vt:lpstr>
      <vt:lpstr>                  HOSPODAŘENÍ  ÚSC                 z.č. 250/2000 Sb.,  +  dílčí novely </vt:lpstr>
      <vt:lpstr>    Ekonomická autonomie obcí ve vztahu k ústavněprávní úpravě</vt:lpstr>
      <vt:lpstr>                   Prameny právní úpravy</vt:lpstr>
      <vt:lpstr>          Prameny právní úpravy</vt:lpstr>
      <vt:lpstr>Prezentace aplikace PowerPoint</vt:lpstr>
      <vt:lpstr>  Zákon upravuje:</vt:lpstr>
      <vt:lpstr> Zákonem se řídí:</vt:lpstr>
      <vt:lpstr>    Základní pojmy</vt:lpstr>
      <vt:lpstr>      STŘEDNĚDOBÝ  VÝHLED vychází:</vt:lpstr>
      <vt:lpstr>    Obsahem střednědobého  výhledu jsou:</vt:lpstr>
      <vt:lpstr>       TYPY rozpočtů ÚSC</vt:lpstr>
      <vt:lpstr>                     Zůstatky v rozpočtu a jejich použití</vt:lpstr>
      <vt:lpstr>                          </vt:lpstr>
      <vt:lpstr>                                             Peněžní fondy ÚSC:</vt:lpstr>
      <vt:lpstr>               Obsah rozpočtu:</vt:lpstr>
      <vt:lpstr>    Operace mimo rozpočet:</vt:lpstr>
      <vt:lpstr>    Principy příjmů rozpočtu ÚSC</vt:lpstr>
      <vt:lpstr>    PŘÍJMY rozpočtů ÚSC:</vt:lpstr>
      <vt:lpstr> </vt:lpstr>
      <vt:lpstr> </vt:lpstr>
      <vt:lpstr> </vt:lpstr>
      <vt:lpstr>    Další finanční prostředky:</vt:lpstr>
      <vt:lpstr>Prezentace aplikace PowerPoint</vt:lpstr>
      <vt:lpstr>    Výdaje rozpočtů ÚSC:</vt:lpstr>
      <vt:lpstr> </vt:lpstr>
      <vt:lpstr> </vt:lpstr>
      <vt:lpstr> </vt:lpstr>
      <vt:lpstr> </vt:lpstr>
      <vt:lpstr>                 Rozpočtový proces na úrovni ÚSC:</vt:lpstr>
      <vt:lpstr>Sestavení a zveřejnění rozpočtu územního samosprávného celku </vt:lpstr>
      <vt:lpstr>  1.Vypracování rozpočtu</vt:lpstr>
      <vt:lpstr>Zveřejnění rozpočtu</vt:lpstr>
      <vt:lpstr>Návrh rozpočtu</vt:lpstr>
      <vt:lpstr>  Schvalování</vt:lpstr>
      <vt:lpstr>Rozpočtové provizorium</vt:lpstr>
      <vt:lpstr>Zveřejnění rozpočtu a vyvěšení</vt:lpstr>
      <vt:lpstr>  2. Hospodaření a kontrola</vt:lpstr>
      <vt:lpstr>  Vnitřní kontrola</vt:lpstr>
      <vt:lpstr>  Vnější kontrola</vt:lpstr>
      <vt:lpstr>Změny rozpočtu</vt:lpstr>
      <vt:lpstr>Porušení rozpočtové kázně</vt:lpstr>
      <vt:lpstr>Prezentace aplikace PowerPoint</vt:lpstr>
      <vt:lpstr>Správní delikty</vt:lpstr>
      <vt:lpstr>Prezentace aplikace PowerPoint</vt:lpstr>
      <vt:lpstr>  3. Závěrečný účet</vt:lpstr>
      <vt:lpstr>  Rozpočtová skladba:</vt:lpstr>
      <vt:lpstr>Organizace územních samosprávných celků</vt:lpstr>
      <vt:lpstr>  Organizace ÚSC:</vt:lpstr>
      <vt:lpstr> </vt:lpstr>
      <vt:lpstr>Prezentace aplikace PowerPoint</vt:lpstr>
      <vt:lpstr>  Organizační složky ÚSC:</vt:lpstr>
      <vt:lpstr> Forma hospodaření  OS:</vt:lpstr>
      <vt:lpstr>Prezentace aplikace PowerPoint</vt:lpstr>
      <vt:lpstr>Prezentace aplikace PowerPoint</vt:lpstr>
      <vt:lpstr>  Příspěvkové organizace ÚSC:</vt:lpstr>
      <vt:lpstr>Finanční hospodaření příspěvkových organizací  </vt:lpstr>
      <vt:lpstr>Prezentace aplikace PowerPoint</vt:lpstr>
      <vt:lpstr>  Peněžní fondy příspěvkových organizací:</vt:lpstr>
      <vt:lpstr>  Hospodaření svazku obcí</vt:lpstr>
      <vt:lpstr>  Příspěvkové organizace SO</vt:lpstr>
      <vt:lpstr>  Plnění závazků z Evropské dohody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Ivana Pařízková</dc:creator>
  <cp:lastModifiedBy>Ivana Pařízková</cp:lastModifiedBy>
  <cp:revision>2</cp:revision>
  <dcterms:created xsi:type="dcterms:W3CDTF">2020-12-04T06:20:58Z</dcterms:created>
  <dcterms:modified xsi:type="dcterms:W3CDTF">2020-12-04T06:55:05Z</dcterms:modified>
</cp:coreProperties>
</file>