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59" r:id="rId8"/>
    <p:sldId id="260" r:id="rId9"/>
    <p:sldId id="271" r:id="rId10"/>
    <p:sldId id="261" r:id="rId11"/>
    <p:sldId id="272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4" d="100"/>
          <a:sy n="64" d="100"/>
        </p:scale>
        <p:origin x="676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kop" userId="de6bb88c-744f-4365-86be-761a4ba78ea8" providerId="ADAL" clId="{08B5FD1C-E4C3-4267-AF60-036C0194DE9D}"/>
    <pc:docChg chg="undo custSel addSld delSld modSld">
      <pc:chgData name="Martin Škop" userId="de6bb88c-744f-4365-86be-761a4ba78ea8" providerId="ADAL" clId="{08B5FD1C-E4C3-4267-AF60-036C0194DE9D}" dt="2020-09-25T07:31:40.021" v="976" actId="6549"/>
      <pc:docMkLst>
        <pc:docMk/>
      </pc:docMkLst>
      <pc:sldChg chg="modSp">
        <pc:chgData name="Martin Škop" userId="de6bb88c-744f-4365-86be-761a4ba78ea8" providerId="ADAL" clId="{08B5FD1C-E4C3-4267-AF60-036C0194DE9D}" dt="2020-09-24T11:29:38.350" v="896" actId="20577"/>
        <pc:sldMkLst>
          <pc:docMk/>
          <pc:sldMk cId="1756404341" sldId="256"/>
        </pc:sldMkLst>
        <pc:spChg chg="mod">
          <ac:chgData name="Martin Škop" userId="de6bb88c-744f-4365-86be-761a4ba78ea8" providerId="ADAL" clId="{08B5FD1C-E4C3-4267-AF60-036C0194DE9D}" dt="2020-09-24T11:29:38.350" v="896" actId="20577"/>
          <ac:spMkLst>
            <pc:docMk/>
            <pc:sldMk cId="1756404341" sldId="256"/>
            <ac:spMk id="4" creationId="{62F32F0D-D2D9-6F43-BAD4-CAA2483859B7}"/>
          </ac:spMkLst>
        </pc:spChg>
      </pc:sldChg>
      <pc:sldChg chg="modSp">
        <pc:chgData name="Martin Škop" userId="de6bb88c-744f-4365-86be-761a4ba78ea8" providerId="ADAL" clId="{08B5FD1C-E4C3-4267-AF60-036C0194DE9D}" dt="2020-09-25T07:08:37.703" v="908" actId="123"/>
        <pc:sldMkLst>
          <pc:docMk/>
          <pc:sldMk cId="3658147996" sldId="257"/>
        </pc:sldMkLst>
        <pc:spChg chg="mod">
          <ac:chgData name="Martin Škop" userId="de6bb88c-744f-4365-86be-761a4ba78ea8" providerId="ADAL" clId="{08B5FD1C-E4C3-4267-AF60-036C0194DE9D}" dt="2020-09-25T07:08:37.703" v="908" actId="123"/>
          <ac:spMkLst>
            <pc:docMk/>
            <pc:sldMk cId="3658147996" sldId="257"/>
            <ac:spMk id="5" creationId="{4BFD348C-2D63-4CB1-89BB-88F74CF349A4}"/>
          </ac:spMkLst>
        </pc:spChg>
      </pc:sldChg>
      <pc:sldChg chg="modSp">
        <pc:chgData name="Martin Škop" userId="de6bb88c-744f-4365-86be-761a4ba78ea8" providerId="ADAL" clId="{08B5FD1C-E4C3-4267-AF60-036C0194DE9D}" dt="2020-09-25T07:11:46.444" v="914" actId="404"/>
        <pc:sldMkLst>
          <pc:docMk/>
          <pc:sldMk cId="1089796970" sldId="258"/>
        </pc:sldMkLst>
        <pc:spChg chg="mod">
          <ac:chgData name="Martin Škop" userId="de6bb88c-744f-4365-86be-761a4ba78ea8" providerId="ADAL" clId="{08B5FD1C-E4C3-4267-AF60-036C0194DE9D}" dt="2020-09-25T07:11:46.444" v="914" actId="404"/>
          <ac:spMkLst>
            <pc:docMk/>
            <pc:sldMk cId="1089796970" sldId="258"/>
            <ac:spMk id="5" creationId="{79506563-FEFB-4DBF-BDFA-80795A317023}"/>
          </ac:spMkLst>
        </pc:spChg>
      </pc:sldChg>
      <pc:sldChg chg="modSp">
        <pc:chgData name="Martin Škop" userId="de6bb88c-744f-4365-86be-761a4ba78ea8" providerId="ADAL" clId="{08B5FD1C-E4C3-4267-AF60-036C0194DE9D}" dt="2020-09-25T07:17:13.998" v="934" actId="27636"/>
        <pc:sldMkLst>
          <pc:docMk/>
          <pc:sldMk cId="1031889075" sldId="260"/>
        </pc:sldMkLst>
        <pc:spChg chg="mod">
          <ac:chgData name="Martin Škop" userId="de6bb88c-744f-4365-86be-761a4ba78ea8" providerId="ADAL" clId="{08B5FD1C-E4C3-4267-AF60-036C0194DE9D}" dt="2020-09-25T07:17:13.998" v="934" actId="27636"/>
          <ac:spMkLst>
            <pc:docMk/>
            <pc:sldMk cId="1031889075" sldId="260"/>
            <ac:spMk id="5" creationId="{AA959E43-23AA-42C7-B235-0929A7193C2E}"/>
          </ac:spMkLst>
        </pc:spChg>
      </pc:sldChg>
      <pc:sldChg chg="modSp">
        <pc:chgData name="Martin Škop" userId="de6bb88c-744f-4365-86be-761a4ba78ea8" providerId="ADAL" clId="{08B5FD1C-E4C3-4267-AF60-036C0194DE9D}" dt="2020-09-25T07:12:39.868" v="918" actId="113"/>
        <pc:sldMkLst>
          <pc:docMk/>
          <pc:sldMk cId="952562740" sldId="261"/>
        </pc:sldMkLst>
        <pc:spChg chg="mod">
          <ac:chgData name="Martin Škop" userId="de6bb88c-744f-4365-86be-761a4ba78ea8" providerId="ADAL" clId="{08B5FD1C-E4C3-4267-AF60-036C0194DE9D}" dt="2020-09-25T07:12:39.868" v="918" actId="113"/>
          <ac:spMkLst>
            <pc:docMk/>
            <pc:sldMk cId="952562740" sldId="261"/>
            <ac:spMk id="5" creationId="{E308E738-E14F-44FD-8482-7B5F54D2A62D}"/>
          </ac:spMkLst>
        </pc:spChg>
      </pc:sldChg>
      <pc:sldChg chg="modSp">
        <pc:chgData name="Martin Škop" userId="de6bb88c-744f-4365-86be-761a4ba78ea8" providerId="ADAL" clId="{08B5FD1C-E4C3-4267-AF60-036C0194DE9D}" dt="2020-09-25T07:27:24.892" v="940" actId="6549"/>
        <pc:sldMkLst>
          <pc:docMk/>
          <pc:sldMk cId="206603908" sldId="262"/>
        </pc:sldMkLst>
        <pc:spChg chg="mod">
          <ac:chgData name="Martin Škop" userId="de6bb88c-744f-4365-86be-761a4ba78ea8" providerId="ADAL" clId="{08B5FD1C-E4C3-4267-AF60-036C0194DE9D}" dt="2020-09-25T07:27:24.892" v="940" actId="6549"/>
          <ac:spMkLst>
            <pc:docMk/>
            <pc:sldMk cId="206603908" sldId="262"/>
            <ac:spMk id="5" creationId="{79C3CFC3-1987-4DF8-99D5-B9162938ACC5}"/>
          </ac:spMkLst>
        </pc:spChg>
      </pc:sldChg>
      <pc:sldChg chg="modSp">
        <pc:chgData name="Martin Škop" userId="de6bb88c-744f-4365-86be-761a4ba78ea8" providerId="ADAL" clId="{08B5FD1C-E4C3-4267-AF60-036C0194DE9D}" dt="2020-09-25T07:28:00.459" v="944" actId="115"/>
        <pc:sldMkLst>
          <pc:docMk/>
          <pc:sldMk cId="566426575" sldId="264"/>
        </pc:sldMkLst>
        <pc:spChg chg="mod">
          <ac:chgData name="Martin Škop" userId="de6bb88c-744f-4365-86be-761a4ba78ea8" providerId="ADAL" clId="{08B5FD1C-E4C3-4267-AF60-036C0194DE9D}" dt="2020-09-25T07:28:00.459" v="944" actId="115"/>
          <ac:spMkLst>
            <pc:docMk/>
            <pc:sldMk cId="566426575" sldId="264"/>
            <ac:spMk id="5" creationId="{1414C5AC-11CE-4E41-9E99-5AC11DBBD264}"/>
          </ac:spMkLst>
        </pc:spChg>
      </pc:sldChg>
      <pc:sldChg chg="modSp add">
        <pc:chgData name="Martin Škop" userId="de6bb88c-744f-4365-86be-761a4ba78ea8" providerId="ADAL" clId="{08B5FD1C-E4C3-4267-AF60-036C0194DE9D}" dt="2020-09-25T07:28:19.058" v="948" actId="404"/>
        <pc:sldMkLst>
          <pc:docMk/>
          <pc:sldMk cId="1164674676" sldId="265"/>
        </pc:sldMkLst>
        <pc:spChg chg="mod">
          <ac:chgData name="Martin Škop" userId="de6bb88c-744f-4365-86be-761a4ba78ea8" providerId="ADAL" clId="{08B5FD1C-E4C3-4267-AF60-036C0194DE9D}" dt="2020-09-24T11:04:46.534" v="27" actId="20577"/>
          <ac:spMkLst>
            <pc:docMk/>
            <pc:sldMk cId="1164674676" sldId="265"/>
            <ac:spMk id="4" creationId="{894E6C4F-2902-447B-83F2-B52010BEE205}"/>
          </ac:spMkLst>
        </pc:spChg>
        <pc:spChg chg="mod">
          <ac:chgData name="Martin Škop" userId="de6bb88c-744f-4365-86be-761a4ba78ea8" providerId="ADAL" clId="{08B5FD1C-E4C3-4267-AF60-036C0194DE9D}" dt="2020-09-25T07:28:19.058" v="948" actId="404"/>
          <ac:spMkLst>
            <pc:docMk/>
            <pc:sldMk cId="1164674676" sldId="265"/>
            <ac:spMk id="5" creationId="{4D5FCABA-C92A-4BC7-8A36-0B06C5310DC1}"/>
          </ac:spMkLst>
        </pc:spChg>
      </pc:sldChg>
      <pc:sldChg chg="modSp add">
        <pc:chgData name="Martin Škop" userId="de6bb88c-744f-4365-86be-761a4ba78ea8" providerId="ADAL" clId="{08B5FD1C-E4C3-4267-AF60-036C0194DE9D}" dt="2020-09-25T07:28:33.552" v="953" actId="123"/>
        <pc:sldMkLst>
          <pc:docMk/>
          <pc:sldMk cId="3049497504" sldId="266"/>
        </pc:sldMkLst>
        <pc:spChg chg="mod">
          <ac:chgData name="Martin Škop" userId="de6bb88c-744f-4365-86be-761a4ba78ea8" providerId="ADAL" clId="{08B5FD1C-E4C3-4267-AF60-036C0194DE9D}" dt="2020-09-24T11:06:11.153" v="66" actId="20577"/>
          <ac:spMkLst>
            <pc:docMk/>
            <pc:sldMk cId="3049497504" sldId="266"/>
            <ac:spMk id="4" creationId="{8DD8C87E-A474-43C3-8DA3-0E35CDE8B7B7}"/>
          </ac:spMkLst>
        </pc:spChg>
        <pc:spChg chg="mod">
          <ac:chgData name="Martin Škop" userId="de6bb88c-744f-4365-86be-761a4ba78ea8" providerId="ADAL" clId="{08B5FD1C-E4C3-4267-AF60-036C0194DE9D}" dt="2020-09-25T07:28:33.552" v="953" actId="123"/>
          <ac:spMkLst>
            <pc:docMk/>
            <pc:sldMk cId="3049497504" sldId="266"/>
            <ac:spMk id="5" creationId="{58F32953-AFEF-4CE9-91E9-E245E69EBEE5}"/>
          </ac:spMkLst>
        </pc:spChg>
      </pc:sldChg>
      <pc:sldChg chg="modSp add">
        <pc:chgData name="Martin Škop" userId="de6bb88c-744f-4365-86be-761a4ba78ea8" providerId="ADAL" clId="{08B5FD1C-E4C3-4267-AF60-036C0194DE9D}" dt="2020-09-24T11:12:09.598" v="348" actId="948"/>
        <pc:sldMkLst>
          <pc:docMk/>
          <pc:sldMk cId="2744975065" sldId="267"/>
        </pc:sldMkLst>
        <pc:spChg chg="mod">
          <ac:chgData name="Martin Škop" userId="de6bb88c-744f-4365-86be-761a4ba78ea8" providerId="ADAL" clId="{08B5FD1C-E4C3-4267-AF60-036C0194DE9D}" dt="2020-09-24T11:08:41.694" v="263" actId="20577"/>
          <ac:spMkLst>
            <pc:docMk/>
            <pc:sldMk cId="2744975065" sldId="267"/>
            <ac:spMk id="4" creationId="{B83DE582-7F59-454E-99ED-E1FEA26768A7}"/>
          </ac:spMkLst>
        </pc:spChg>
        <pc:spChg chg="mod">
          <ac:chgData name="Martin Škop" userId="de6bb88c-744f-4365-86be-761a4ba78ea8" providerId="ADAL" clId="{08B5FD1C-E4C3-4267-AF60-036C0194DE9D}" dt="2020-09-24T11:12:09.598" v="348" actId="948"/>
          <ac:spMkLst>
            <pc:docMk/>
            <pc:sldMk cId="2744975065" sldId="267"/>
            <ac:spMk id="5" creationId="{EE316828-9873-4394-872E-97F5DF9E1153}"/>
          </ac:spMkLst>
        </pc:spChg>
      </pc:sldChg>
      <pc:sldChg chg="modSp add">
        <pc:chgData name="Martin Škop" userId="de6bb88c-744f-4365-86be-761a4ba78ea8" providerId="ADAL" clId="{08B5FD1C-E4C3-4267-AF60-036C0194DE9D}" dt="2020-09-24T11:14:01.528" v="479" actId="20577"/>
        <pc:sldMkLst>
          <pc:docMk/>
          <pc:sldMk cId="801211750" sldId="268"/>
        </pc:sldMkLst>
        <pc:spChg chg="mod">
          <ac:chgData name="Martin Škop" userId="de6bb88c-744f-4365-86be-761a4ba78ea8" providerId="ADAL" clId="{08B5FD1C-E4C3-4267-AF60-036C0194DE9D}" dt="2020-09-24T11:12:50.357" v="386" actId="20577"/>
          <ac:spMkLst>
            <pc:docMk/>
            <pc:sldMk cId="801211750" sldId="268"/>
            <ac:spMk id="4" creationId="{FFC3FA33-6E87-46ED-9198-81DB93D6A272}"/>
          </ac:spMkLst>
        </pc:spChg>
        <pc:spChg chg="mod">
          <ac:chgData name="Martin Škop" userId="de6bb88c-744f-4365-86be-761a4ba78ea8" providerId="ADAL" clId="{08B5FD1C-E4C3-4267-AF60-036C0194DE9D}" dt="2020-09-24T11:14:01.528" v="479" actId="20577"/>
          <ac:spMkLst>
            <pc:docMk/>
            <pc:sldMk cId="801211750" sldId="268"/>
            <ac:spMk id="5" creationId="{ECBEAC76-5BDD-4A95-A225-BDEDAC8141CF}"/>
          </ac:spMkLst>
        </pc:spChg>
      </pc:sldChg>
      <pc:sldChg chg="modSp add">
        <pc:chgData name="Martin Škop" userId="de6bb88c-744f-4365-86be-761a4ba78ea8" providerId="ADAL" clId="{08B5FD1C-E4C3-4267-AF60-036C0194DE9D}" dt="2020-09-25T07:31:40.021" v="976" actId="6549"/>
        <pc:sldMkLst>
          <pc:docMk/>
          <pc:sldMk cId="4170955483" sldId="269"/>
        </pc:sldMkLst>
        <pc:spChg chg="mod">
          <ac:chgData name="Martin Škop" userId="de6bb88c-744f-4365-86be-761a4ba78ea8" providerId="ADAL" clId="{08B5FD1C-E4C3-4267-AF60-036C0194DE9D}" dt="2020-09-24T11:14:29.258" v="506" actId="20577"/>
          <ac:spMkLst>
            <pc:docMk/>
            <pc:sldMk cId="4170955483" sldId="269"/>
            <ac:spMk id="4" creationId="{B48832A7-6AA5-42F5-820C-ED057900C1E9}"/>
          </ac:spMkLst>
        </pc:spChg>
        <pc:spChg chg="mod">
          <ac:chgData name="Martin Škop" userId="de6bb88c-744f-4365-86be-761a4ba78ea8" providerId="ADAL" clId="{08B5FD1C-E4C3-4267-AF60-036C0194DE9D}" dt="2020-09-25T07:31:40.021" v="976" actId="6549"/>
          <ac:spMkLst>
            <pc:docMk/>
            <pc:sldMk cId="4170955483" sldId="269"/>
            <ac:spMk id="5" creationId="{2A014275-7D8F-45C9-8941-E417F0D672DD}"/>
          </ac:spMkLst>
        </pc:spChg>
      </pc:sldChg>
      <pc:sldChg chg="modSp add">
        <pc:chgData name="Martin Škop" userId="de6bb88c-744f-4365-86be-761a4ba78ea8" providerId="ADAL" clId="{08B5FD1C-E4C3-4267-AF60-036C0194DE9D}" dt="2020-09-24T11:19:04.938" v="795" actId="20577"/>
        <pc:sldMkLst>
          <pc:docMk/>
          <pc:sldMk cId="2651866212" sldId="270"/>
        </pc:sldMkLst>
        <pc:spChg chg="mod">
          <ac:chgData name="Martin Škop" userId="de6bb88c-744f-4365-86be-761a4ba78ea8" providerId="ADAL" clId="{08B5FD1C-E4C3-4267-AF60-036C0194DE9D}" dt="2020-09-24T11:16:23.679" v="573" actId="20577"/>
          <ac:spMkLst>
            <pc:docMk/>
            <pc:sldMk cId="2651866212" sldId="270"/>
            <ac:spMk id="4" creationId="{9C708AAA-7EC6-4190-ABAA-08349F1C8DFE}"/>
          </ac:spMkLst>
        </pc:spChg>
        <pc:spChg chg="mod">
          <ac:chgData name="Martin Škop" userId="de6bb88c-744f-4365-86be-761a4ba78ea8" providerId="ADAL" clId="{08B5FD1C-E4C3-4267-AF60-036C0194DE9D}" dt="2020-09-24T11:19:04.938" v="795" actId="20577"/>
          <ac:spMkLst>
            <pc:docMk/>
            <pc:sldMk cId="2651866212" sldId="270"/>
            <ac:spMk id="5" creationId="{BE4087B6-F783-466E-9FE3-ECE2B6D836E8}"/>
          </ac:spMkLst>
        </pc:spChg>
      </pc:sldChg>
      <pc:sldChg chg="modSp add">
        <pc:chgData name="Martin Škop" userId="de6bb88c-744f-4365-86be-761a4ba78ea8" providerId="ADAL" clId="{08B5FD1C-E4C3-4267-AF60-036C0194DE9D}" dt="2020-09-24T11:27:46.925" v="883" actId="14100"/>
        <pc:sldMkLst>
          <pc:docMk/>
          <pc:sldMk cId="20131788" sldId="271"/>
        </pc:sldMkLst>
        <pc:spChg chg="mod">
          <ac:chgData name="Martin Škop" userId="de6bb88c-744f-4365-86be-761a4ba78ea8" providerId="ADAL" clId="{08B5FD1C-E4C3-4267-AF60-036C0194DE9D}" dt="2020-09-24T11:26:59.056" v="839" actId="20577"/>
          <ac:spMkLst>
            <pc:docMk/>
            <pc:sldMk cId="20131788" sldId="271"/>
            <ac:spMk id="4" creationId="{33C33FA0-B96C-4035-BE8E-E319EADCE714}"/>
          </ac:spMkLst>
        </pc:spChg>
        <pc:spChg chg="mod">
          <ac:chgData name="Martin Škop" userId="de6bb88c-744f-4365-86be-761a4ba78ea8" providerId="ADAL" clId="{08B5FD1C-E4C3-4267-AF60-036C0194DE9D}" dt="2020-09-24T11:27:46.925" v="883" actId="14100"/>
          <ac:spMkLst>
            <pc:docMk/>
            <pc:sldMk cId="20131788" sldId="271"/>
            <ac:spMk id="5" creationId="{ED5739D4-3840-4B8B-A894-FEDB9810B816}"/>
          </ac:spMkLst>
        </pc:spChg>
      </pc:sldChg>
      <pc:sldChg chg="add del">
        <pc:chgData name="Martin Škop" userId="de6bb88c-744f-4365-86be-761a4ba78ea8" providerId="ADAL" clId="{08B5FD1C-E4C3-4267-AF60-036C0194DE9D}" dt="2020-09-24T11:32:21.063" v="898" actId="2696"/>
        <pc:sldMkLst>
          <pc:docMk/>
          <pc:sldMk cId="3178113761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05A2297-A2E0-9445-A4B3-5E62DDDAF2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A7B549E-C9C6-4542-B30F-0D68FCB89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79720"/>
            <a:ext cx="11361600" cy="2092225"/>
          </a:xfrm>
        </p:spPr>
        <p:txBody>
          <a:bodyPr/>
          <a:lstStyle/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sk-SK" dirty="0" err="1"/>
              <a:t>PRÁVNÍ</a:t>
            </a:r>
            <a:r>
              <a:rPr lang="sk-SK" dirty="0"/>
              <a:t> </a:t>
            </a:r>
            <a:r>
              <a:rPr lang="sk-SK" dirty="0" err="1"/>
              <a:t>NAUKA</a:t>
            </a:r>
            <a:r>
              <a:rPr lang="sk-SK" dirty="0"/>
              <a:t> I</a:t>
            </a:r>
            <a:br>
              <a:rPr lang="sk-SK" dirty="0"/>
            </a:br>
            <a:br>
              <a:rPr lang="sk-SK" dirty="0"/>
            </a:br>
            <a:r>
              <a:rPr lang="sk-SK" dirty="0"/>
              <a:t>Pojem práva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4E9D74D-B987-7F49-B7EF-C907F2CEA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dirty="0"/>
              <a:t>Martin Škop</a:t>
            </a:r>
          </a:p>
        </p:txBody>
      </p:sp>
    </p:spTree>
    <p:extLst>
      <p:ext uri="{BB962C8B-B14F-4D97-AF65-F5344CB8AC3E}">
        <p14:creationId xmlns:p14="http://schemas.microsoft.com/office/powerpoint/2010/main" val="175640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BE945C-A014-41D0-91B4-E324921DA3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CE5A37-CA13-4FF5-B327-49A80E1BDE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1F8F7-A970-4E25-835A-F2966BC7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právo a pozitivní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48939F-3011-4D69-A539-FED73A4C7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72000" indent="0" algn="just">
              <a:buNone/>
            </a:pPr>
            <a:r>
              <a:rPr lang="cs-CZ" b="1" dirty="0"/>
              <a:t>Přirozené právo nám může napomoci zjistit, co způsobuje, že </a:t>
            </a:r>
            <a:r>
              <a:rPr lang="cs-CZ" b="1" i="1" dirty="0"/>
              <a:t>právo je právo</a:t>
            </a:r>
            <a:r>
              <a:rPr lang="cs-CZ" b="1" dirty="0"/>
              <a:t>. Jaké podmínky musí být splněny, abychom pravidlo mohli označit jako právní pravidlo, tj. platné. Je-li dostatečné, že toto pravidlo splňuje formální kritéria – obvykle předem – stanovená lidmi (suverénem), která nám označí skutečnou vůli normotvůrce, pak si vystačíme s pojmem „pozitivní právo“. Pokud však nepovažujeme „právo“ pouze za produkt lidské vůle (rozhodnutí), ale hledáme v něm něco víc, co přesahuje časem a místem podmíněné rozhodnutí, neobejdeme se bez pojmu „přirozeného práva“.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14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B408C7-AFE6-4C5B-9C48-0CF31118D4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B50E43-9A49-4D53-990E-2E6A32545A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D38B0-3442-4C1C-954E-267F69E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14C5AC-11CE-4E41-9E99-5AC11DBBD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u="sng" dirty="0"/>
              <a:t>Pozitivní právo </a:t>
            </a:r>
            <a:r>
              <a:rPr lang="cs-CZ" dirty="0"/>
              <a:t>je právo, které je výsledkem volní (rozumové a záměrné) lidské aktivity. Je to systém pravidel, který je vytvořený člověkem.</a:t>
            </a:r>
          </a:p>
          <a:p>
            <a:pPr algn="just"/>
            <a:r>
              <a:rPr lang="cs-CZ" u="sng" dirty="0"/>
              <a:t>Pozitivní právo</a:t>
            </a:r>
            <a:r>
              <a:rPr lang="cs-CZ" dirty="0"/>
              <a:t> je výsledkem volní lidské aktivity. Je vytvořeno lidmi, a jedná se o systémem pravidel, jehož vynucování a kontrola jsou neodmyslitelně spojeny se státem. </a:t>
            </a:r>
          </a:p>
          <a:p>
            <a:pPr algn="just"/>
            <a:r>
              <a:rPr lang="cs-CZ" u="sng" dirty="0"/>
              <a:t>Pozitivní právo</a:t>
            </a:r>
            <a:r>
              <a:rPr lang="cs-CZ" dirty="0"/>
              <a:t> je spojeno s pojmem </a:t>
            </a:r>
            <a:r>
              <a:rPr lang="cs-CZ" b="1" dirty="0"/>
              <a:t>platnosti</a:t>
            </a:r>
            <a:r>
              <a:rPr lang="cs-CZ" dirty="0"/>
              <a:t> (pokud je platné, existuje).</a:t>
            </a:r>
          </a:p>
          <a:p>
            <a:pPr algn="just"/>
            <a:r>
              <a:rPr lang="cs-CZ" b="1" u="sng" dirty="0"/>
              <a:t>Pozitivní právo</a:t>
            </a:r>
            <a:r>
              <a:rPr lang="cs-CZ" b="1" dirty="0"/>
              <a:t> je systém pravidel, jakožto projevů lidské vůle, který působí na své adresáty, aby určitým způsobem jednali bez ohledu na svou vůli či záměry, který je spojen s určitým existujícím uznaným normotvůrcem, a které se projevuje v určité formě a jeho neuposlechnutí je spojeno s nepříznivými následky.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426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55C7A8-3702-4AD9-919E-CE71D0B07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6BB483-46D8-4C57-8E54-4461E6F74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4E6C4F-2902-447B-83F2-B52010BE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právo - znaky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5FCABA-C92A-4BC7-8A36-0B06C5310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lvl="0" indent="0">
              <a:spcBef>
                <a:spcPts val="1200"/>
              </a:spcBef>
              <a:buNone/>
            </a:pPr>
            <a:r>
              <a:rPr lang="cs-CZ" dirty="0"/>
              <a:t>František Weyr:</a:t>
            </a:r>
          </a:p>
          <a:p>
            <a:pPr lvl="0">
              <a:spcBef>
                <a:spcPts val="1200"/>
              </a:spcBef>
            </a:pPr>
            <a:r>
              <a:rPr lang="cs-CZ" dirty="0"/>
              <a:t>je výslovně stanovené;</a:t>
            </a:r>
          </a:p>
          <a:p>
            <a:pPr lvl="0">
              <a:spcBef>
                <a:spcPts val="1200"/>
              </a:spcBef>
            </a:pPr>
            <a:r>
              <a:rPr lang="cs-CZ" dirty="0"/>
              <a:t>pochází od empirického normotvůrce;</a:t>
            </a:r>
          </a:p>
          <a:p>
            <a:pPr lvl="0">
              <a:spcBef>
                <a:spcPts val="1200"/>
              </a:spcBef>
            </a:pPr>
            <a:r>
              <a:rPr lang="cs-CZ" dirty="0"/>
              <a:t>působí na společnost (fakticita);</a:t>
            </a:r>
          </a:p>
          <a:p>
            <a:pPr lvl="0">
              <a:spcBef>
                <a:spcPts val="1200"/>
              </a:spcBef>
            </a:pPr>
            <a:r>
              <a:rPr lang="cs-CZ" dirty="0"/>
              <a:t>je změnitelné (existují výjimky);</a:t>
            </a:r>
          </a:p>
          <a:p>
            <a:pPr>
              <a:spcBef>
                <a:spcPts val="1200"/>
              </a:spcBef>
            </a:pPr>
            <a:r>
              <a:rPr lang="cs-CZ" dirty="0"/>
              <a:t>je úmyslně stanovené.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sz="2000" dirty="0"/>
              <a:t>Weyr, František. Teorie práva. Brno: Orbis, 1936, s. 85–86.</a:t>
            </a:r>
          </a:p>
        </p:txBody>
      </p:sp>
    </p:spTree>
    <p:extLst>
      <p:ext uri="{BB962C8B-B14F-4D97-AF65-F5344CB8AC3E}">
        <p14:creationId xmlns:p14="http://schemas.microsoft.com/office/powerpoint/2010/main" val="1164674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83EA39-8403-41E6-858B-786115D6A0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977BF8-4EC6-4FED-84A9-E3F166BB2E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D8C87E-A474-43C3-8DA3-0E35CDE8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F32953-AFEF-4CE9-91E9-E245E69E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„Model“ pozitivního práva.</a:t>
            </a:r>
          </a:p>
          <a:p>
            <a:pPr>
              <a:spcBef>
                <a:spcPts val="1200"/>
              </a:spcBef>
            </a:pPr>
            <a:r>
              <a:rPr lang="cs-CZ" dirty="0"/>
              <a:t>Stabilní prvek proměnlivého právního systému.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Principy směřující k základním dobrům, které je nezbytné uskutečňovat.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Přirozené právo můžeme spojit s pravidly, která jsou na základě svého obsahu (který je považován za dobrý, správný nebo i spravedlivý), považována za žádoucí do té míry, že mohou ovlivňovat právní pravidla, která jsou vědomě vytvářena člověkem.</a:t>
            </a:r>
          </a:p>
        </p:txBody>
      </p:sp>
    </p:spTree>
    <p:extLst>
      <p:ext uri="{BB962C8B-B14F-4D97-AF65-F5344CB8AC3E}">
        <p14:creationId xmlns:p14="http://schemas.microsoft.com/office/powerpoint/2010/main" val="3049497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B0B992-E08F-46F6-8472-F03F43592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3847F9-AB61-4079-8A9B-0F4F25703A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3DE582-7F59-454E-99ED-E1FEA267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přirozeného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316828-9873-4394-872E-97F5DF9E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/>
              <a:t>Marcus </a:t>
            </a:r>
            <a:r>
              <a:rPr lang="cs-CZ" dirty="0" err="1"/>
              <a:t>Tullius</a:t>
            </a:r>
            <a:r>
              <a:rPr lang="cs-CZ" dirty="0"/>
              <a:t> Cicero o přirozeném právu tvrdil, že je: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vlastní všem lidem a není omezeno na konkrétní místo;</a:t>
            </a:r>
          </a:p>
          <a:p>
            <a:pPr lvl="0" algn="just"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v souladu s opravdovým rozumem a není nutné jej vykládat (interpretovat), aby jej bylo možné použít;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pevně zasazeno do přírody;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neměnné v prostoru a čase;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základní, tj. nemůže být ničím nahrazeno ani odstraněno.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1600" dirty="0" err="1"/>
              <a:t>Ibbetson</a:t>
            </a:r>
            <a:r>
              <a:rPr lang="cs-CZ" sz="1600" dirty="0"/>
              <a:t>, David. Natural </a:t>
            </a:r>
            <a:r>
              <a:rPr lang="cs-CZ" sz="1600" dirty="0" err="1"/>
              <a:t>Law</a:t>
            </a:r>
            <a:r>
              <a:rPr lang="cs-CZ" sz="1600" dirty="0"/>
              <a:t> in Early </a:t>
            </a:r>
            <a:r>
              <a:rPr lang="cs-CZ" sz="1600" dirty="0" err="1"/>
              <a:t>Modern</a:t>
            </a:r>
            <a:r>
              <a:rPr lang="cs-CZ" sz="1600" dirty="0"/>
              <a:t> </a:t>
            </a:r>
            <a:r>
              <a:rPr lang="cs-CZ" sz="1600" dirty="0" err="1"/>
              <a:t>Legal</a:t>
            </a:r>
            <a:r>
              <a:rPr lang="cs-CZ" sz="1600" dirty="0"/>
              <a:t> </a:t>
            </a:r>
            <a:r>
              <a:rPr lang="cs-CZ" sz="1600" dirty="0" err="1"/>
              <a:t>Thought</a:t>
            </a:r>
            <a:r>
              <a:rPr lang="cs-CZ" sz="1600" dirty="0"/>
              <a:t>. In </a:t>
            </a:r>
            <a:r>
              <a:rPr lang="cs-CZ" sz="1600" dirty="0" err="1"/>
              <a:t>Pihlajamäki</a:t>
            </a:r>
            <a:r>
              <a:rPr lang="cs-CZ" sz="1600" dirty="0"/>
              <a:t>, </a:t>
            </a:r>
            <a:r>
              <a:rPr lang="cs-CZ" sz="1600" dirty="0" err="1"/>
              <a:t>Heikki</a:t>
            </a:r>
            <a:r>
              <a:rPr lang="cs-CZ" sz="1600" dirty="0"/>
              <a:t>, </a:t>
            </a:r>
            <a:r>
              <a:rPr lang="cs-CZ" sz="1600" dirty="0" err="1"/>
              <a:t>Dubber</a:t>
            </a:r>
            <a:r>
              <a:rPr lang="cs-CZ" sz="1600" dirty="0"/>
              <a:t>, Markus D., </a:t>
            </a:r>
            <a:r>
              <a:rPr lang="cs-CZ" sz="1600" dirty="0" err="1"/>
              <a:t>Godfrey</a:t>
            </a:r>
            <a:r>
              <a:rPr lang="cs-CZ" sz="1600" dirty="0"/>
              <a:t> Mark (</a:t>
            </a:r>
            <a:r>
              <a:rPr lang="cs-CZ" sz="1600" dirty="0" err="1"/>
              <a:t>eds</a:t>
            </a:r>
            <a:r>
              <a:rPr lang="cs-CZ" sz="1600" dirty="0"/>
              <a:t>). </a:t>
            </a:r>
            <a:r>
              <a:rPr lang="cs-CZ" sz="1600" dirty="0" err="1"/>
              <a:t>The</a:t>
            </a:r>
            <a:r>
              <a:rPr lang="cs-CZ" sz="1600" dirty="0"/>
              <a:t> Oxford Handbook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Legal</a:t>
            </a:r>
            <a:r>
              <a:rPr lang="cs-CZ" sz="1600" dirty="0"/>
              <a:t> </a:t>
            </a:r>
            <a:r>
              <a:rPr lang="cs-CZ" sz="1600" dirty="0" err="1"/>
              <a:t>History</a:t>
            </a:r>
            <a:r>
              <a:rPr lang="cs-CZ" sz="1600" dirty="0"/>
              <a:t>. Oxford: Oxford University </a:t>
            </a:r>
            <a:r>
              <a:rPr lang="cs-CZ" sz="1600" dirty="0" err="1"/>
              <a:t>Press</a:t>
            </a:r>
            <a:r>
              <a:rPr lang="cs-CZ" sz="1600" dirty="0"/>
              <a:t>, 2018, s. 567.</a:t>
            </a:r>
          </a:p>
        </p:txBody>
      </p:sp>
    </p:spTree>
    <p:extLst>
      <p:ext uri="{BB962C8B-B14F-4D97-AF65-F5344CB8AC3E}">
        <p14:creationId xmlns:p14="http://schemas.microsoft.com/office/powerpoint/2010/main" val="2744975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0CB7DE-6CA8-4371-AAD6-45A87333FD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B00168-2AD5-4F68-8375-C86F02639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C3FA33-6E87-46ED-9198-81DB93D6A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Racionální podstata přirozeného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BEAC76-5BDD-4A95-A225-BDEDAC814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Hugo von Grotius:</a:t>
            </a:r>
          </a:p>
          <a:p>
            <a:pPr marL="72000" indent="0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sz="3600" b="1" dirty="0"/>
              <a:t>Přirozené právo je natolik racionální, že není vázáno na jakýkoli božský původ, a z tohoto důvodu je můžeme vnímat jako pokyny nebo návody, jak bychom se měli chovat, či jaká rozhodnutí, příkazy nebo činy jsou považovány za správné.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0121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D73F1B-484A-472A-8D3E-7AECE0778F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87C71B-BF64-4E98-A283-C62B87F99B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8832A7-6AA5-42F5-820C-ED057900C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přirozeného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014275-7D8F-45C9-8941-E417F0D67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800"/>
              </a:spcAft>
            </a:pPr>
            <a:r>
              <a:rPr lang="cs-CZ" dirty="0"/>
              <a:t>zdržet se brát to, co patří jiným osobám; </a:t>
            </a:r>
          </a:p>
          <a:p>
            <a:pPr lvl="0" algn="just">
              <a:spcAft>
                <a:spcPts val="1800"/>
              </a:spcAft>
            </a:pPr>
            <a:r>
              <a:rPr lang="cs-CZ" dirty="0"/>
              <a:t>pokud máme v držení věc někoho něco jiného, máme ji vrátit, stejně jako jakýkoli přínos, který jsme z toho získali; </a:t>
            </a:r>
          </a:p>
          <a:p>
            <a:pPr lvl="0">
              <a:spcAft>
                <a:spcPts val="1800"/>
              </a:spcAft>
            </a:pPr>
            <a:r>
              <a:rPr lang="cs-CZ" dirty="0"/>
              <a:t>plnit sliby a napravit škody, jejichž vznik jsme zavinili; </a:t>
            </a:r>
          </a:p>
          <a:p>
            <a:pPr lvl="0">
              <a:spcAft>
                <a:spcPts val="1800"/>
              </a:spcAft>
            </a:pPr>
            <a:r>
              <a:rPr lang="cs-CZ" dirty="0"/>
              <a:t>uznat určité věci, které si zaslouží trest.</a:t>
            </a:r>
          </a:p>
          <a:p>
            <a:pPr marL="72000" indent="0">
              <a:spcAft>
                <a:spcPts val="1800"/>
              </a:spcAft>
              <a:buNone/>
            </a:pPr>
            <a:r>
              <a:rPr lang="cs-CZ" sz="1800" dirty="0"/>
              <a:t>Grotius, Hugo. </a:t>
            </a:r>
            <a:r>
              <a:rPr lang="cs-CZ" sz="1800" dirty="0" err="1"/>
              <a:t>Rights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War</a:t>
            </a:r>
            <a:r>
              <a:rPr lang="cs-CZ" sz="1800" dirty="0"/>
              <a:t> and </a:t>
            </a:r>
            <a:r>
              <a:rPr lang="cs-CZ" sz="1800" dirty="0" err="1"/>
              <a:t>Peace</a:t>
            </a:r>
            <a:r>
              <a:rPr lang="cs-CZ" sz="1800" dirty="0"/>
              <a:t>. Cambridge: John </a:t>
            </a:r>
            <a:r>
              <a:rPr lang="cs-CZ" sz="1800" dirty="0" err="1"/>
              <a:t>Parker</a:t>
            </a:r>
            <a:r>
              <a:rPr lang="cs-CZ" sz="1800" dirty="0"/>
              <a:t>, 1853, s. </a:t>
            </a:r>
            <a:r>
              <a:rPr lang="cs-CZ" sz="1800" dirty="0" err="1"/>
              <a:t>xxv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0955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031EEC-5707-4F50-871C-15D24997B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8F80F-2547-405C-83C2-52DE177912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708AAA-7EC6-4190-ABAA-08349F1C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přirozeného práva a pozitivního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4087B6-F783-466E-9FE3-ECE2B6D83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Vztah k zásadě </a:t>
            </a:r>
            <a:r>
              <a:rPr lang="cs-CZ" i="1" dirty="0"/>
              <a:t>lex </a:t>
            </a:r>
            <a:r>
              <a:rPr lang="cs-CZ" i="1" dirty="0" err="1"/>
              <a:t>iniusta</a:t>
            </a:r>
            <a:r>
              <a:rPr lang="cs-CZ" i="1" dirty="0"/>
              <a:t> non </a:t>
            </a:r>
            <a:r>
              <a:rPr lang="cs-CZ" i="1" dirty="0" err="1"/>
              <a:t>est</a:t>
            </a:r>
            <a:r>
              <a:rPr lang="cs-CZ" i="1" dirty="0"/>
              <a:t> lex </a:t>
            </a:r>
            <a:r>
              <a:rPr lang="cs-CZ" dirty="0"/>
              <a:t>(pokud zákon není spravedlivý, není to zákon).</a:t>
            </a:r>
          </a:p>
          <a:p>
            <a:pPr lvl="1" algn="just"/>
            <a:r>
              <a:rPr lang="cs-CZ" dirty="0"/>
              <a:t>Určitou protiváhou je tvrzení, že i tvrdý zákon je stále zákon a má se dodržovat bez ohledu na to, že působí křivdy (</a:t>
            </a:r>
            <a:r>
              <a:rPr lang="cs-CZ" i="1" dirty="0" err="1"/>
              <a:t>dura</a:t>
            </a:r>
            <a:r>
              <a:rPr lang="cs-CZ" i="1" dirty="0"/>
              <a:t> lex, sed lex).</a:t>
            </a:r>
          </a:p>
          <a:p>
            <a:pPr algn="just"/>
            <a:r>
              <a:rPr lang="cs-CZ" dirty="0"/>
              <a:t>Můžeme na právní normu klást i další nároky (morálnost, spravedlnost atp.) a poměřovat ji s nějakým ideálem? </a:t>
            </a:r>
          </a:p>
          <a:p>
            <a:pPr algn="just"/>
            <a:r>
              <a:rPr lang="cs-CZ" dirty="0"/>
              <a:t>Je právní norma platná/neplatná na základě </a:t>
            </a:r>
            <a:r>
              <a:rPr lang="cs-CZ" dirty="0" err="1"/>
              <a:t>pozitivněprávních</a:t>
            </a:r>
            <a:r>
              <a:rPr lang="cs-CZ" dirty="0"/>
              <a:t> (spíše formálních) kritérií nebo zda by pro svou platnost měla být i spravedlivá (dobrá, morální atd.)?</a:t>
            </a:r>
          </a:p>
        </p:txBody>
      </p:sp>
    </p:spTree>
    <p:extLst>
      <p:ext uri="{BB962C8B-B14F-4D97-AF65-F5344CB8AC3E}">
        <p14:creationId xmlns:p14="http://schemas.microsoft.com/office/powerpoint/2010/main" val="265186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7850C4-D00A-4169-AC73-19EB4FE06C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D59938-0A9E-4EFF-B0F3-8DAF0EE73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2FFE6A-CF07-4BCD-8A60-00CC5F045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TEORIE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BFD348C-2D63-4CB1-89BB-88F74CF34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Teorii práva můžeme chápat ve dvojím smyslu: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praktickém, a 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poznávacím. 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Teorie práva napomáhá osáhnout bezrozpornosti právního systému.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Posiluje princip právní jistoty.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Teorie práva představuje </a:t>
            </a:r>
            <a:r>
              <a:rPr lang="cs-CZ" b="1" dirty="0"/>
              <a:t>popis systému pravidel, na kterých je právní řád (právo) vystavěn, a která jej uspořádávají a udržují v bezrozporném celku.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14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C3D766-2C01-4DE6-BD9E-D286F37B63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62DDCE-E56C-4C76-8DF2-A0F014FEC1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ADC4FA-CDB9-40BE-8540-3D48067C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9506563-FEFB-4DBF-BDFA-80795A317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ts val="3000"/>
              </a:lnSpc>
              <a:spcAft>
                <a:spcPts val="600"/>
              </a:spcAft>
            </a:pPr>
            <a:r>
              <a:rPr lang="cs-CZ" dirty="0"/>
              <a:t>Máme poměrně jasnou představu o tom, co právo je, neznamená to však, že umíme do jednoho celku spojit všechny jeho prvky, součásti a vlastnosti, aniž by nedocházelo k rozporům a dílčím odlišnostem. Proto je </a:t>
            </a:r>
            <a:r>
              <a:rPr lang="cs-CZ" b="1" dirty="0"/>
              <a:t>obtížné vytvořit definici, která platí pro všechny případy</a:t>
            </a:r>
            <a:r>
              <a:rPr lang="cs-CZ" dirty="0"/>
              <a:t>. </a:t>
            </a:r>
          </a:p>
          <a:p>
            <a:pPr algn="just">
              <a:lnSpc>
                <a:spcPts val="3000"/>
              </a:lnSpc>
              <a:spcAft>
                <a:spcPts val="600"/>
              </a:spcAft>
            </a:pPr>
            <a:r>
              <a:rPr lang="cs-CZ" dirty="0"/>
              <a:t>Ota Weinberger: „</a:t>
            </a:r>
            <a:r>
              <a:rPr lang="cs-CZ" i="1" dirty="0"/>
              <a:t>souhrn právních norem platných v určitém státě. Přitom jde nejen o souhrn obecných právních pravidel (zákonů, nařízení aj.), ale i o souhrn individuálních aktů, tj. právních rozhodnutí (např. soudní rozsudek). Obojí tvoří celek označovaný jako právní řád</a:t>
            </a:r>
            <a:r>
              <a:rPr lang="cs-CZ" dirty="0"/>
              <a:t>.“ </a:t>
            </a:r>
            <a:r>
              <a:rPr lang="cs-CZ" sz="2600" dirty="0"/>
              <a:t>Weinberger, Ota. Norma a instituce. Úvod do teorie práva. Plzeň: Vydavatelství a nakladatelství Aleš Čeněk, 2017, s. 9.</a:t>
            </a:r>
          </a:p>
          <a:p>
            <a:pPr algn="just">
              <a:lnSpc>
                <a:spcPts val="3000"/>
              </a:lnSpc>
              <a:spcAft>
                <a:spcPts val="600"/>
              </a:spcAft>
            </a:pPr>
            <a:r>
              <a:rPr lang="cs-CZ" b="1" dirty="0"/>
              <a:t>Právo je systém závazných pravidel vytvořených nebo uznaných státem, která tento stát vynucuje vůči svým občanům (nebo i jiným osobám), včetně toho, že jejich porušení trestá.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79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BD61780-2BDC-4203-B675-CB6ECE20D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5C62A6-DE95-485A-9F85-0DA2A1AEC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B925A0-0667-4315-A722-B80E28DEA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a subjektivní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FCED6A-2712-4F88-8861-6DF73188F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Pojem „právo“ nese více významů.</a:t>
            </a:r>
          </a:p>
          <a:p>
            <a:r>
              <a:rPr lang="cs-CZ" b="1" dirty="0"/>
              <a:t>Právo objektivní </a:t>
            </a:r>
            <a:r>
              <a:rPr lang="cs-CZ" dirty="0"/>
              <a:t>– souhrn nebo systém právních norem.</a:t>
            </a:r>
          </a:p>
          <a:p>
            <a:pPr algn="just"/>
            <a:r>
              <a:rPr lang="cs-CZ" b="1" dirty="0"/>
              <a:t>Právo subjektivní </a:t>
            </a:r>
            <a:r>
              <a:rPr lang="cs-CZ" dirty="0"/>
              <a:t>– právní normou (právním pravidlem) určenou možnost chování nebo jednání právních subjektů. Pojem „subjektivní právo“ lze nahradit pojmem „oprávnění“.</a:t>
            </a:r>
          </a:p>
          <a:p>
            <a:pPr algn="just"/>
            <a:r>
              <a:rPr lang="cs-CZ" dirty="0"/>
              <a:t>Viktor Knapp: „</a:t>
            </a:r>
            <a:r>
              <a:rPr lang="cs-CZ" i="1" dirty="0"/>
              <a:t>Při rozlišování objektivního a subjektivního práva totiž, na rozdíl od např. od třídění práva veřejného a soukromého atd., nejde o různou kvalitu právních norem, nýbrž jednou (v případě práva objektivního) o právní normy a po druhé (v případě práva subjektivního) o určitou možnost chovat se podle nich, resp. v jejich rámci.</a:t>
            </a:r>
            <a:r>
              <a:rPr lang="cs-CZ" dirty="0"/>
              <a:t>“ (Knapp, V. Teorie práva. Praha: C. H. Beck, 1995, str. 51.)</a:t>
            </a:r>
          </a:p>
        </p:txBody>
      </p:sp>
    </p:spTree>
    <p:extLst>
      <p:ext uri="{BB962C8B-B14F-4D97-AF65-F5344CB8AC3E}">
        <p14:creationId xmlns:p14="http://schemas.microsoft.com/office/powerpoint/2010/main" val="348672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0422E5-632F-4DD3-81A6-E816763BDF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02CA2F-3150-4244-8D77-A24F1775B8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0F66B1-D40E-46A4-8123-CA0A32C2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a jiné normativní systémy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959E43-23AA-42C7-B235-0929A719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ts val="2800"/>
              </a:lnSpc>
            </a:pPr>
            <a:r>
              <a:rPr lang="cs-CZ" dirty="0"/>
              <a:t>Právo nepůsobí ve společnosti izolovaně, proto (si) musí nalézt vhodný vztah k ostatním normativním systémům. </a:t>
            </a:r>
          </a:p>
          <a:p>
            <a:pPr lvl="1" algn="just"/>
            <a:r>
              <a:rPr lang="cs-CZ" dirty="0"/>
              <a:t>Nejvyšší soud přikládá sportovním pravidlům význam, a dokonce jim přiznává funkci i v systému práva: „</a:t>
            </a:r>
            <a:r>
              <a:rPr lang="cs-CZ" i="1" dirty="0"/>
              <a:t>Pravidla chování pro lyžaře, vydaná Mezinárodní lyžařskou federací FIS, obsahují normy, jejichž dodržováním má být zajištěna bezpečnost uživatelů sjezdovky a slouží tak k předcházením vzniku škod, s nimiž zákon spojuje odpovědnost. I když nejsou obecně závazným právním předpisem, jsou tato pravidla pro lyžaře na sjezdové trati závazná, a to bez ohledu na to, zda jsou pramenem práva či nikoliv, jak je namítáno v dovolání.</a:t>
            </a:r>
            <a:r>
              <a:rPr lang="cs-CZ" dirty="0"/>
              <a:t>“ (usnesení Nejvyššího soudu ze dne 23. 2. 2005, </a:t>
            </a:r>
            <a:r>
              <a:rPr lang="cs-CZ" dirty="0" err="1"/>
              <a:t>sp</a:t>
            </a:r>
            <a:r>
              <a:rPr lang="cs-CZ" dirty="0"/>
              <a:t>. zn. 25 </a:t>
            </a:r>
            <a:r>
              <a:rPr lang="cs-CZ" dirty="0" err="1"/>
              <a:t>Cdo</a:t>
            </a:r>
            <a:r>
              <a:rPr lang="cs-CZ" dirty="0"/>
              <a:t> 1506/2004)</a:t>
            </a:r>
          </a:p>
          <a:p>
            <a:pPr algn="just">
              <a:lnSpc>
                <a:spcPts val="2800"/>
              </a:lnSpc>
            </a:pPr>
            <a:r>
              <a:rPr lang="cs-CZ" dirty="0"/>
              <a:t>S ostatními normativními systémy (sportovními normami, morálními normami, společenskými normami, náboženskými normami atd.) se právo prolíná i v předmětu, který reguluje, a kterým je </a:t>
            </a:r>
            <a:r>
              <a:rPr lang="cs-CZ" b="1" dirty="0"/>
              <a:t>lidské jednání či chování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188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4D9667-A988-4D19-8545-E5E3C06514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637AB4-23B2-4779-B247-F6A883F64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C33FA0-B96C-4035-BE8E-E319EADCE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společné normativním systémům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5739D4-3840-4B8B-A894-FEDB9810B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67992"/>
            <a:ext cx="10753200" cy="3364008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cs-CZ" sz="4000" dirty="0"/>
              <a:t>Normativnost (regulativnost)</a:t>
            </a:r>
          </a:p>
          <a:p>
            <a:pPr>
              <a:spcAft>
                <a:spcPts val="3600"/>
              </a:spcAft>
            </a:pPr>
            <a:r>
              <a:rPr lang="cs-CZ" sz="4000" dirty="0"/>
              <a:t>Obecnost</a:t>
            </a:r>
          </a:p>
        </p:txBody>
      </p:sp>
    </p:spTree>
    <p:extLst>
      <p:ext uri="{BB962C8B-B14F-4D97-AF65-F5344CB8AC3E}">
        <p14:creationId xmlns:p14="http://schemas.microsoft.com/office/powerpoint/2010/main" val="2013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9A8510-AEA5-43A2-86DE-9BC5DF095C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DFB276-794C-4358-8242-089EF62F51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947978-AECD-484F-BB8F-4563E77A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Zvláštnosti práva ve srovnání s jinými normativními systémy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08E738-E14F-44FD-8482-7B5F54D2A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15230"/>
            <a:ext cx="10753200" cy="381676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dirty="0"/>
              <a:t>a) </a:t>
            </a:r>
            <a:r>
              <a:rPr lang="cs-CZ" b="1" dirty="0"/>
              <a:t>všeobecná závaznost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dirty="0"/>
              <a:t>Právní normy zavazují všechny – bez rozdílu.</a:t>
            </a:r>
          </a:p>
          <a:p>
            <a:pPr>
              <a:spcAft>
                <a:spcPts val="1200"/>
              </a:spcAft>
            </a:pPr>
            <a:r>
              <a:rPr lang="cs-CZ" dirty="0"/>
              <a:t>b) </a:t>
            </a:r>
            <a:r>
              <a:rPr lang="cs-CZ" b="1" dirty="0"/>
              <a:t>vynutitelnost práva státem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tj. schopnost státu vynutit dodržování právních norem v případě, jsou-li porušeny. </a:t>
            </a:r>
          </a:p>
          <a:p>
            <a:pPr>
              <a:spcAft>
                <a:spcPts val="1200"/>
              </a:spcAft>
            </a:pPr>
            <a:r>
              <a:rPr lang="cs-CZ" dirty="0"/>
              <a:t>c) </a:t>
            </a:r>
            <a:r>
              <a:rPr lang="cs-CZ" b="1" dirty="0"/>
              <a:t>zvláštní forma</a:t>
            </a:r>
            <a:r>
              <a:rPr lang="cs-CZ" b="1" i="1" dirty="0"/>
              <a:t>,</a:t>
            </a:r>
            <a:r>
              <a:rPr lang="cs-CZ" dirty="0"/>
              <a:t> tedy vnější podoba, kterou právo musí mít.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56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veřejné a právo soukromé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310363"/>
            <a:ext cx="10753200" cy="5043637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teorie zájmová</a:t>
            </a:r>
            <a:r>
              <a:rPr lang="cs-CZ" dirty="0"/>
              <a:t>: veřejné právo chrání zájmy veřejné, zatímco soukromé právo zájmy soukromé, přičemž veřejným zájmům se přikládá vyšší hodnota (větší „právní cennost“) než zájmům soukromým.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teorie subordinační (mocenská)</a:t>
            </a:r>
            <a:r>
              <a:rPr lang="cs-CZ" dirty="0"/>
              <a:t>: účastníci soukromoprávních vztahů mají rovné postavení; ve vztazích veřejnoprávních se projevuje zákonem přesně vymezené nadřazené postavení nositele veřejné moci.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teorie organická</a:t>
            </a:r>
            <a:r>
              <a:rPr lang="cs-CZ" dirty="0"/>
              <a:t>: veřejnoprávní jsou takové právní vztahy, v nichž jeden z účastníků vystupuje z důvodu výkonu funkce veřejného svazu nebo z důvodu své příslušnosti k některému veřejnému svazu.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teorie metody právní úpravy</a:t>
            </a:r>
            <a:r>
              <a:rPr lang="cs-CZ" dirty="0"/>
              <a:t>: soukromoprávní metoda právní regulace je metodou rovnosti a žádný účastník nemůže druhému jednostranně ukládat povinnosti, ale ani na něj jednostranně převádět práva. Povaha a míra účasti subjektů soukromoprávních vztahů na vzniku a rozvíjení tohoto vztahu a na formování jeho obsahu je stejná, zatímco veřejnoprávní metoda právní regulace je naopak vertikální.</a:t>
            </a:r>
          </a:p>
          <a:p>
            <a:pPr marL="7200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dirty="0"/>
              <a:t>(usnesení Nejvyššího správního soudu ze dne 12.10.2004, čj. 5 As 11/2003 - 50, č. 630/2005 Sb. NSS)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Veřejné a soukromé právo nejsou dva oddělené světy, v nichž by platila zcela a principiálně odlišná pravidla, nýbrž dvě sféry jednoho ve své podstatě jednotného a uceleného právního řádu. Vztah soukromého a veřejného práva chápe Nejvyšší správní soud jako vztah obecného a zvláštního práva. Soukromé právo upravuje práva a povinnosti subjektů práv bez ohledu na jejich specifickou povahu z hlediska jejich role při výkonu veřejné moci; oproti tomu veřejnoprávními je taková podmnožina množiny všech právních vztahů, která je charakterizována tím, že v daném právním vztahu je alespoň jeden z jeho subjektů vykonavatelem veřejné moci. (rozsudek Nejvyššího správního soudu ze dne 27.9.2006, čj. 2 As 50/2005, č. 1034/2007 Sb. NSS)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Administrativní pojetí moderního práva – veřejné právo převažuje vzhledem k tomu, že zasahuje do všech sfér práva</a:t>
            </a:r>
          </a:p>
        </p:txBody>
      </p:sp>
    </p:spTree>
    <p:extLst>
      <p:ext uri="{BB962C8B-B14F-4D97-AF65-F5344CB8AC3E}">
        <p14:creationId xmlns:p14="http://schemas.microsoft.com/office/powerpoint/2010/main" val="116010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FA4E7-AA3D-4D78-997C-86A28699D3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Právní nauka I - Pojem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704352-914B-4236-B58F-E442D35273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B22FCA-FC75-4D14-B0AE-1B216D5D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právního státu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9C3CFC3-1987-4DF8-99D5-B9162938A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Stát právo vytváří, podílí se na jeho uplatňování ve společnosti a také bývá jeho adresátem.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Stát nemůže jednat jinak, než jak mu výslovně ukládají právní normy. Realizovat státní moc lze pouze na základě a v mezích práva.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čl. 2 odst. 3 Ústavy České republiky: „</a:t>
            </a:r>
            <a:r>
              <a:rPr lang="cs-CZ" i="1" dirty="0"/>
              <a:t>Státní moc slouží všem občanům a lze ji uplatňovat jen v případech, v mezích a způsoby, které stanoví zákon</a:t>
            </a:r>
            <a:r>
              <a:rPr lang="cs-CZ" dirty="0"/>
              <a:t>.“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Převaha práva nad státem.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Princip spojený s </a:t>
            </a:r>
            <a:r>
              <a:rPr lang="cs-CZ" b="1" dirty="0"/>
              <a:t>vládou práva </a:t>
            </a:r>
            <a:r>
              <a:rPr lang="cs-CZ" dirty="0"/>
              <a:t>(</a:t>
            </a:r>
            <a:r>
              <a:rPr lang="cs-CZ" b="1" dirty="0"/>
              <a:t>principem legality</a:t>
            </a:r>
            <a:r>
              <a:rPr lang="cs-CZ" dirty="0"/>
              <a:t>) či </a:t>
            </a:r>
            <a:r>
              <a:rPr lang="cs-CZ" b="1" dirty="0"/>
              <a:t>zákonností.</a:t>
            </a:r>
            <a:endParaRPr lang="cs-CZ" dirty="0"/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039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20E431B3D5BC419849DB89CEEDA5B9" ma:contentTypeVersion="13" ma:contentTypeDescription="Vytvoří nový dokument" ma:contentTypeScope="" ma:versionID="6fe15bb2b86d5fc5853a8b425437c3cb">
  <xsd:schema xmlns:xsd="http://www.w3.org/2001/XMLSchema" xmlns:xs="http://www.w3.org/2001/XMLSchema" xmlns:p="http://schemas.microsoft.com/office/2006/metadata/properties" xmlns:ns3="cc41b255-3709-4975-9b6e-18f84f1e8f97" xmlns:ns4="e0642ff8-fcca-4c4e-a9b6-954d9c908c80" targetNamespace="http://schemas.microsoft.com/office/2006/metadata/properties" ma:root="true" ma:fieldsID="3e5bbe967b0ac7b129e67f3db4213ab6" ns3:_="" ns4:_="">
    <xsd:import namespace="cc41b255-3709-4975-9b6e-18f84f1e8f97"/>
    <xsd:import namespace="e0642ff8-fcca-4c4e-a9b6-954d9c908c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1b255-3709-4975-9b6e-18f84f1e8f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42ff8-fcca-4c4e-a9b6-954d9c908c8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037BC4-1D4D-4986-A6D9-A7D76982D912}">
  <ds:schemaRefs>
    <ds:schemaRef ds:uri="http://purl.org/dc/terms/"/>
    <ds:schemaRef ds:uri="e0642ff8-fcca-4c4e-a9b6-954d9c908c80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cc41b255-3709-4975-9b6e-18f84f1e8f9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EBF6AE1-B5A6-41A8-B77B-842D1FD8A5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569B53-1D51-4442-8512-1F22072888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41b255-3709-4975-9b6e-18f84f1e8f97"/>
    <ds:schemaRef ds:uri="e0642ff8-fcca-4c4e-a9b6-954d9c908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muni-law-prezentace-16x9-cz (1)</Template>
  <TotalTime>79</TotalTime>
  <Words>1849</Words>
  <Application>Microsoft Office PowerPoint</Application>
  <PresentationFormat>Širokoúhlá obrazovka</PresentationFormat>
  <Paragraphs>120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PRÁVNÍ NAUKA I  Pojem práva</vt:lpstr>
      <vt:lpstr>Co je to TEORIE PRÁVA</vt:lpstr>
      <vt:lpstr>Pojem práva</vt:lpstr>
      <vt:lpstr>Objektivní a subjektivní právo</vt:lpstr>
      <vt:lpstr>Právo a jiné normativní systémy</vt:lpstr>
      <vt:lpstr>Znaky společné normativním systémům</vt:lpstr>
      <vt:lpstr>Zvláštnosti práva ve srovnání s jinými normativními systémy</vt:lpstr>
      <vt:lpstr>Právo veřejné a právo soukromé</vt:lpstr>
      <vt:lpstr>Princip právního státu</vt:lpstr>
      <vt:lpstr>Přirozené právo a pozitivní právo</vt:lpstr>
      <vt:lpstr>Pozitivní právo</vt:lpstr>
      <vt:lpstr>Pozitivní právo - znaky</vt:lpstr>
      <vt:lpstr>Přirozené právo</vt:lpstr>
      <vt:lpstr>Znaky přirozeného práva</vt:lpstr>
      <vt:lpstr>Racionální podstata přirozeného práva</vt:lpstr>
      <vt:lpstr>Pravidla přirozeného práva</vt:lpstr>
      <vt:lpstr>Vztah přirozeného práva a pozitivního práva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nauka I  Pojem práva</dc:title>
  <dc:creator>Martin Škop</dc:creator>
  <cp:lastModifiedBy>Martin Škop</cp:lastModifiedBy>
  <cp:revision>5</cp:revision>
  <cp:lastPrinted>1601-01-01T00:00:00Z</cp:lastPrinted>
  <dcterms:created xsi:type="dcterms:W3CDTF">2020-09-24T10:40:21Z</dcterms:created>
  <dcterms:modified xsi:type="dcterms:W3CDTF">2020-09-25T07:32:25Z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0x0101004D20E431B3D5BC419849DB89CEEDA5B9</vt:lpwstr>
  </property>
</Properties>
</file>