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7"/>
  </p:notesMasterIdLst>
  <p:handoutMasterIdLst>
    <p:handoutMasterId r:id="rId28"/>
  </p:handoutMasterIdLst>
  <p:sldIdLst>
    <p:sldId id="256" r:id="rId5"/>
    <p:sldId id="345" r:id="rId6"/>
    <p:sldId id="257" r:id="rId7"/>
    <p:sldId id="258" r:id="rId8"/>
    <p:sldId id="260" r:id="rId9"/>
    <p:sldId id="262" r:id="rId10"/>
    <p:sldId id="261" r:id="rId11"/>
    <p:sldId id="264" r:id="rId12"/>
    <p:sldId id="35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4" d="100"/>
          <a:sy n="64" d="100"/>
        </p:scale>
        <p:origin x="676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kop" userId="de6bb88c-744f-4365-86be-761a4ba78ea8" providerId="ADAL" clId="{99A22DB5-D345-42CE-8180-B4C35727978A}"/>
    <pc:docChg chg="undo custSel delSld modSld sldOrd">
      <pc:chgData name="Martin Škop" userId="de6bb88c-744f-4365-86be-761a4ba78ea8" providerId="ADAL" clId="{99A22DB5-D345-42CE-8180-B4C35727978A}" dt="2020-09-28T17:17:01.131" v="607" actId="115"/>
      <pc:docMkLst>
        <pc:docMk/>
      </pc:docMkLst>
      <pc:sldChg chg="ord">
        <pc:chgData name="Martin Škop" userId="de6bb88c-744f-4365-86be-761a4ba78ea8" providerId="ADAL" clId="{99A22DB5-D345-42CE-8180-B4C35727978A}" dt="2020-09-25T07:33:29.799" v="465"/>
        <pc:sldMkLst>
          <pc:docMk/>
          <pc:sldMk cId="1535274107" sldId="262"/>
        </pc:sldMkLst>
      </pc:sldChg>
      <pc:sldChg chg="modSp">
        <pc:chgData name="Martin Škop" userId="de6bb88c-744f-4365-86be-761a4ba78ea8" providerId="ADAL" clId="{99A22DB5-D345-42CE-8180-B4C35727978A}" dt="2020-09-24T12:13:28.561" v="153" actId="20577"/>
        <pc:sldMkLst>
          <pc:docMk/>
          <pc:sldMk cId="3408499673" sldId="264"/>
        </pc:sldMkLst>
        <pc:spChg chg="mod">
          <ac:chgData name="Martin Škop" userId="de6bb88c-744f-4365-86be-761a4ba78ea8" providerId="ADAL" clId="{99A22DB5-D345-42CE-8180-B4C35727978A}" dt="2020-09-24T12:13:28.561" v="153" actId="20577"/>
          <ac:spMkLst>
            <pc:docMk/>
            <pc:sldMk cId="3408499673" sldId="264"/>
            <ac:spMk id="5" creationId="{23B5B0A7-5B39-4903-A847-28C9B959B534}"/>
          </ac:spMkLst>
        </pc:spChg>
      </pc:sldChg>
      <pc:sldChg chg="addSp modSp">
        <pc:chgData name="Martin Škop" userId="de6bb88c-744f-4365-86be-761a4ba78ea8" providerId="ADAL" clId="{99A22DB5-D345-42CE-8180-B4C35727978A}" dt="2020-09-25T07:34:55.994" v="471" actId="12"/>
        <pc:sldMkLst>
          <pc:docMk/>
          <pc:sldMk cId="1402064898" sldId="265"/>
        </pc:sldMkLst>
        <pc:spChg chg="mod">
          <ac:chgData name="Martin Škop" userId="de6bb88c-744f-4365-86be-761a4ba78ea8" providerId="ADAL" clId="{99A22DB5-D345-42CE-8180-B4C35727978A}" dt="2020-09-25T07:34:55.994" v="471" actId="12"/>
          <ac:spMkLst>
            <pc:docMk/>
            <pc:sldMk cId="1402064898" sldId="265"/>
            <ac:spMk id="5" creationId="{00000000-0000-0000-0000-000000000000}"/>
          </ac:spMkLst>
        </pc:spChg>
        <pc:spChg chg="add mod">
          <ac:chgData name="Martin Škop" userId="de6bb88c-744f-4365-86be-761a4ba78ea8" providerId="ADAL" clId="{99A22DB5-D345-42CE-8180-B4C35727978A}" dt="2020-09-25T07:34:26.004" v="468" actId="208"/>
          <ac:spMkLst>
            <pc:docMk/>
            <pc:sldMk cId="1402064898" sldId="265"/>
            <ac:spMk id="6" creationId="{CBFB9F8B-8CB1-488B-9268-E7FF74898D35}"/>
          </ac:spMkLst>
        </pc:spChg>
        <pc:spChg chg="add mod">
          <ac:chgData name="Martin Škop" userId="de6bb88c-744f-4365-86be-761a4ba78ea8" providerId="ADAL" clId="{99A22DB5-D345-42CE-8180-B4C35727978A}" dt="2020-09-25T07:34:33.474" v="469" actId="208"/>
          <ac:spMkLst>
            <pc:docMk/>
            <pc:sldMk cId="1402064898" sldId="265"/>
            <ac:spMk id="7" creationId="{A0366053-F72A-4EE3-8D4D-481EF62729A6}"/>
          </ac:spMkLst>
        </pc:spChg>
      </pc:sldChg>
      <pc:sldChg chg="modSp">
        <pc:chgData name="Martin Škop" userId="de6bb88c-744f-4365-86be-761a4ba78ea8" providerId="ADAL" clId="{99A22DB5-D345-42CE-8180-B4C35727978A}" dt="2020-09-24T12:14:29.873" v="158" actId="27636"/>
        <pc:sldMkLst>
          <pc:docMk/>
          <pc:sldMk cId="153185299" sldId="266"/>
        </pc:sldMkLst>
        <pc:spChg chg="mod">
          <ac:chgData name="Martin Škop" userId="de6bb88c-744f-4365-86be-761a4ba78ea8" providerId="ADAL" clId="{99A22DB5-D345-42CE-8180-B4C35727978A}" dt="2020-09-24T12:14:29.873" v="158" actId="27636"/>
          <ac:spMkLst>
            <pc:docMk/>
            <pc:sldMk cId="153185299" sldId="266"/>
            <ac:spMk id="18435" creationId="{00000000-0000-0000-0000-000000000000}"/>
          </ac:spMkLst>
        </pc:spChg>
      </pc:sldChg>
      <pc:sldChg chg="modSp">
        <pc:chgData name="Martin Škop" userId="de6bb88c-744f-4365-86be-761a4ba78ea8" providerId="ADAL" clId="{99A22DB5-D345-42CE-8180-B4C35727978A}" dt="2020-09-24T12:14:55.872" v="160" actId="27636"/>
        <pc:sldMkLst>
          <pc:docMk/>
          <pc:sldMk cId="1532933779" sldId="269"/>
        </pc:sldMkLst>
        <pc:spChg chg="mod">
          <ac:chgData name="Martin Škop" userId="de6bb88c-744f-4365-86be-761a4ba78ea8" providerId="ADAL" clId="{99A22DB5-D345-42CE-8180-B4C35727978A}" dt="2020-09-24T12:14:55.872" v="160" actId="27636"/>
          <ac:spMkLst>
            <pc:docMk/>
            <pc:sldMk cId="1532933779" sldId="269"/>
            <ac:spMk id="21507" creationId="{00000000-0000-0000-0000-000000000000}"/>
          </ac:spMkLst>
        </pc:spChg>
      </pc:sldChg>
      <pc:sldChg chg="addSp modSp">
        <pc:chgData name="Martin Škop" userId="de6bb88c-744f-4365-86be-761a4ba78ea8" providerId="ADAL" clId="{99A22DB5-D345-42CE-8180-B4C35727978A}" dt="2020-09-28T17:17:01.131" v="607" actId="115"/>
        <pc:sldMkLst>
          <pc:docMk/>
          <pc:sldMk cId="2027341995" sldId="273"/>
        </pc:sldMkLst>
        <pc:spChg chg="add mod">
          <ac:chgData name="Martin Škop" userId="de6bb88c-744f-4365-86be-761a4ba78ea8" providerId="ADAL" clId="{99A22DB5-D345-42CE-8180-B4C35727978A}" dt="2020-09-28T17:17:01.131" v="607" actId="115"/>
          <ac:spMkLst>
            <pc:docMk/>
            <pc:sldMk cId="2027341995" sldId="273"/>
            <ac:spMk id="4" creationId="{7E5040BC-46B6-4B64-B31B-0228FD8AB354}"/>
          </ac:spMkLst>
        </pc:spChg>
        <pc:spChg chg="mod">
          <ac:chgData name="Martin Škop" userId="de6bb88c-744f-4365-86be-761a4ba78ea8" providerId="ADAL" clId="{99A22DB5-D345-42CE-8180-B4C35727978A}" dt="2020-09-25T07:35:52.834" v="472" actId="20577"/>
          <ac:spMkLst>
            <pc:docMk/>
            <pc:sldMk cId="2027341995" sldId="273"/>
            <ac:spMk id="25603" creationId="{00000000-0000-0000-0000-000000000000}"/>
          </ac:spMkLst>
        </pc:spChg>
      </pc:sldChg>
      <pc:sldChg chg="modSp">
        <pc:chgData name="Martin Škop" userId="de6bb88c-744f-4365-86be-761a4ba78ea8" providerId="ADAL" clId="{99A22DB5-D345-42CE-8180-B4C35727978A}" dt="2020-09-25T07:37:20.647" v="577" actId="20577"/>
        <pc:sldMkLst>
          <pc:docMk/>
          <pc:sldMk cId="2911711132" sldId="274"/>
        </pc:sldMkLst>
        <pc:spChg chg="mod">
          <ac:chgData name="Martin Škop" userId="de6bb88c-744f-4365-86be-761a4ba78ea8" providerId="ADAL" clId="{99A22DB5-D345-42CE-8180-B4C35727978A}" dt="2020-09-25T07:37:20.647" v="577" actId="20577"/>
          <ac:spMkLst>
            <pc:docMk/>
            <pc:sldMk cId="2911711132" sldId="274"/>
            <ac:spMk id="26627" creationId="{00000000-0000-0000-0000-000000000000}"/>
          </ac:spMkLst>
        </pc:spChg>
        <pc:spChg chg="mod">
          <ac:chgData name="Martin Škop" userId="de6bb88c-744f-4365-86be-761a4ba78ea8" providerId="ADAL" clId="{99A22DB5-D345-42CE-8180-B4C35727978A}" dt="2020-09-25T07:37:07.659" v="573" actId="14100"/>
          <ac:spMkLst>
            <pc:docMk/>
            <pc:sldMk cId="2911711132" sldId="274"/>
            <ac:spMk id="399362" creationId="{00000000-0000-0000-0000-000000000000}"/>
          </ac:spMkLst>
        </pc:spChg>
      </pc:sldChg>
      <pc:sldChg chg="modSp">
        <pc:chgData name="Martin Škop" userId="de6bb88c-744f-4365-86be-761a4ba78ea8" providerId="ADAL" clId="{99A22DB5-D345-42CE-8180-B4C35727978A}" dt="2020-09-24T12:17:13.936" v="177" actId="1076"/>
        <pc:sldMkLst>
          <pc:docMk/>
          <pc:sldMk cId="3435206813" sldId="276"/>
        </pc:sldMkLst>
        <pc:spChg chg="mod">
          <ac:chgData name="Martin Škop" userId="de6bb88c-744f-4365-86be-761a4ba78ea8" providerId="ADAL" clId="{99A22DB5-D345-42CE-8180-B4C35727978A}" dt="2020-09-24T12:17:05.457" v="175" actId="948"/>
          <ac:spMkLst>
            <pc:docMk/>
            <pc:sldMk cId="3435206813" sldId="276"/>
            <ac:spMk id="28675" creationId="{00000000-0000-0000-0000-000000000000}"/>
          </ac:spMkLst>
        </pc:spChg>
        <pc:spChg chg="mod">
          <ac:chgData name="Martin Škop" userId="de6bb88c-744f-4365-86be-761a4ba78ea8" providerId="ADAL" clId="{99A22DB5-D345-42CE-8180-B4C35727978A}" dt="2020-09-24T12:17:10.252" v="176" actId="1076"/>
          <ac:spMkLst>
            <pc:docMk/>
            <pc:sldMk cId="3435206813" sldId="276"/>
            <ac:spMk id="400388" creationId="{00000000-0000-0000-0000-000000000000}"/>
          </ac:spMkLst>
        </pc:spChg>
        <pc:spChg chg="mod">
          <ac:chgData name="Martin Škop" userId="de6bb88c-744f-4365-86be-761a4ba78ea8" providerId="ADAL" clId="{99A22DB5-D345-42CE-8180-B4C35727978A}" dt="2020-09-24T12:17:13.936" v="177" actId="1076"/>
          <ac:spMkLst>
            <pc:docMk/>
            <pc:sldMk cId="3435206813" sldId="276"/>
            <ac:spMk id="400389" creationId="{00000000-0000-0000-0000-000000000000}"/>
          </ac:spMkLst>
        </pc:spChg>
      </pc:sldChg>
      <pc:sldChg chg="modSp">
        <pc:chgData name="Martin Škop" userId="de6bb88c-744f-4365-86be-761a4ba78ea8" providerId="ADAL" clId="{99A22DB5-D345-42CE-8180-B4C35727978A}" dt="2020-09-24T12:16:13.595" v="165" actId="1076"/>
        <pc:sldMkLst>
          <pc:docMk/>
          <pc:sldMk cId="2145050834" sldId="277"/>
        </pc:sldMkLst>
        <pc:spChg chg="mod">
          <ac:chgData name="Martin Škop" userId="de6bb88c-744f-4365-86be-761a4ba78ea8" providerId="ADAL" clId="{99A22DB5-D345-42CE-8180-B4C35727978A}" dt="2020-09-24T12:15:58.487" v="163" actId="1076"/>
          <ac:spMkLst>
            <pc:docMk/>
            <pc:sldMk cId="2145050834" sldId="277"/>
            <ac:spMk id="401412" creationId="{00000000-0000-0000-0000-000000000000}"/>
          </ac:spMkLst>
        </pc:spChg>
        <pc:spChg chg="mod">
          <ac:chgData name="Martin Škop" userId="de6bb88c-744f-4365-86be-761a4ba78ea8" providerId="ADAL" clId="{99A22DB5-D345-42CE-8180-B4C35727978A}" dt="2020-09-24T12:16:02.451" v="164" actId="1076"/>
          <ac:spMkLst>
            <pc:docMk/>
            <pc:sldMk cId="2145050834" sldId="277"/>
            <ac:spMk id="401413" creationId="{00000000-0000-0000-0000-000000000000}"/>
          </ac:spMkLst>
        </pc:spChg>
        <pc:spChg chg="mod">
          <ac:chgData name="Martin Škop" userId="de6bb88c-744f-4365-86be-761a4ba78ea8" providerId="ADAL" clId="{99A22DB5-D345-42CE-8180-B4C35727978A}" dt="2020-09-24T12:16:13.595" v="165" actId="1076"/>
          <ac:spMkLst>
            <pc:docMk/>
            <pc:sldMk cId="2145050834" sldId="277"/>
            <ac:spMk id="4014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05A2297-A2E0-9445-A4B3-5E62DDDAF2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A7B549E-C9C6-4542-B30F-0D68FCB89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722268"/>
            <a:ext cx="11361600" cy="2349677"/>
          </a:xfrm>
        </p:spPr>
        <p:txBody>
          <a:bodyPr/>
          <a:lstStyle/>
          <a:p>
            <a:pPr algn="ctr"/>
            <a:r>
              <a:rPr lang="sk-SK" dirty="0" err="1"/>
              <a:t>PRÁVNÍ</a:t>
            </a:r>
            <a:r>
              <a:rPr lang="sk-SK" dirty="0"/>
              <a:t> </a:t>
            </a:r>
            <a:r>
              <a:rPr lang="sk-SK" dirty="0" err="1"/>
              <a:t>NAUKA</a:t>
            </a:r>
            <a:r>
              <a:rPr lang="sk-SK" dirty="0"/>
              <a:t> II</a:t>
            </a:r>
            <a:br>
              <a:rPr lang="sk-SK" dirty="0"/>
            </a:br>
            <a:br>
              <a:rPr lang="sk-SK" dirty="0"/>
            </a:br>
            <a:r>
              <a:rPr lang="sk-SK" dirty="0"/>
              <a:t>Tvorba práva a </a:t>
            </a:r>
            <a:r>
              <a:rPr lang="sk-SK" dirty="0" err="1"/>
              <a:t>prameny</a:t>
            </a:r>
            <a:r>
              <a:rPr lang="sk-SK" dirty="0"/>
              <a:t> práva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4E9D74D-B987-7F49-B7EF-C907F2CEA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dirty="0"/>
              <a:t>Martin Škop</a:t>
            </a:r>
          </a:p>
        </p:txBody>
      </p:sp>
    </p:spTree>
    <p:extLst>
      <p:ext uri="{BB962C8B-B14F-4D97-AF65-F5344CB8AC3E}">
        <p14:creationId xmlns:p14="http://schemas.microsoft.com/office/powerpoint/2010/main" val="175640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5183650" cy="4139998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MATERIÁLNÍ PRAMENY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FORMÁLNÍ PRAMENY</a:t>
            </a:r>
          </a:p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sz="2800" dirty="0"/>
              <a:t>normativní právní akty</a:t>
            </a:r>
          </a:p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sz="2800" dirty="0"/>
              <a:t>normativní smlouvy</a:t>
            </a:r>
          </a:p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sz="2800" dirty="0"/>
              <a:t>soudní a správní precedenty</a:t>
            </a:r>
          </a:p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cs-CZ" sz="2800" dirty="0"/>
              <a:t>právní obyčeje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BFB9F8B-8CB1-488B-9268-E7FF74898D35}"/>
              </a:ext>
            </a:extLst>
          </p:cNvPr>
          <p:cNvSpPr txBox="1"/>
          <p:nvPr/>
        </p:nvSpPr>
        <p:spPr>
          <a:xfrm>
            <a:off x="6096000" y="720000"/>
            <a:ext cx="5817618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Formální prameny (méně obvyklé):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právní literatura;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spravedlnost;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rozum;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právní apendixy neprávních publikací;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právní principy;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>
                <a:latin typeface="+mn-lt"/>
              </a:rPr>
              <a:t>travaux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préparatoires</a:t>
            </a:r>
            <a:r>
              <a:rPr lang="cs-CZ" dirty="0">
                <a:latin typeface="+mn-lt"/>
              </a:rPr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366053-F72A-4EE3-8D4D-481EF62729A6}"/>
              </a:ext>
            </a:extLst>
          </p:cNvPr>
          <p:cNvSpPr txBox="1"/>
          <p:nvPr/>
        </p:nvSpPr>
        <p:spPr>
          <a:xfrm flipH="1">
            <a:off x="6096000" y="3793656"/>
            <a:ext cx="4162297" cy="181588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Prameny, které: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</a:rPr>
              <a:t>musíme použít;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</a:rPr>
              <a:t>měli bychom použít;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</a:rPr>
              <a:t>můžeme použít.</a:t>
            </a:r>
          </a:p>
        </p:txBody>
      </p:sp>
    </p:spTree>
    <p:extLst>
      <p:ext uri="{BB962C8B-B14F-4D97-AF65-F5344CB8AC3E}">
        <p14:creationId xmlns:p14="http://schemas.microsoft.com/office/powerpoint/2010/main" val="140206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PRÁVNÍ OBYČEJ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cs-CZ" altLang="cs-CZ" dirty="0"/>
              <a:t>nejstarší pramen práva</a:t>
            </a:r>
          </a:p>
          <a:p>
            <a:pPr>
              <a:spcAft>
                <a:spcPts val="1800"/>
              </a:spcAft>
            </a:pPr>
            <a:r>
              <a:rPr lang="cs-CZ" altLang="cs-CZ" dirty="0"/>
              <a:t>znaky: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dlouhotrvající užívání (usus </a:t>
            </a:r>
            <a:r>
              <a:rPr lang="cs-CZ" altLang="cs-CZ" dirty="0" err="1"/>
              <a:t>longaevus</a:t>
            </a:r>
            <a:r>
              <a:rPr lang="cs-CZ" altLang="cs-CZ" dirty="0"/>
              <a:t>)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přesvědčení o závaznosti (</a:t>
            </a:r>
            <a:r>
              <a:rPr lang="cs-CZ" altLang="cs-CZ" dirty="0" err="1"/>
              <a:t>opinio</a:t>
            </a:r>
            <a:r>
              <a:rPr lang="cs-CZ" altLang="cs-CZ" dirty="0"/>
              <a:t> </a:t>
            </a:r>
            <a:r>
              <a:rPr lang="cs-CZ" altLang="cs-CZ" dirty="0" err="1"/>
              <a:t>necessitatis</a:t>
            </a:r>
            <a:r>
              <a:rPr lang="cs-CZ" altLang="cs-CZ" dirty="0"/>
              <a:t>)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určitost pravidla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vynucování státem (ale vzniká tzv. „zespoda“)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absence zákona</a:t>
            </a:r>
          </a:p>
          <a:p>
            <a:pPr lvl="1">
              <a:spcAft>
                <a:spcPts val="1800"/>
              </a:spcAft>
            </a:pPr>
            <a:r>
              <a:rPr lang="cs-CZ" altLang="cs-CZ" dirty="0" err="1"/>
              <a:t>nepsanost</a:t>
            </a: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18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PRÁVNÍ OBYČEJ</a:t>
            </a:r>
            <a:endParaRPr lang="en-US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dirty="0"/>
              <a:t>IV. ÚS 1133/07: „I v českém právu takto platí a je běžně aplikována řada obecných právních principů, které nejsou výslovně obsaženy v právních předpisech. Příkladem je právní princip, dle něhož neznalost práva neomlouvá, nebo princip nepřípustnosti retroaktivity, a to nejenom pro odvětví práva trestního. Jiným příkladem jsou výkladová pravidla a contrario, a </a:t>
            </a:r>
            <a:r>
              <a:rPr lang="cs-CZ" altLang="cs-CZ" dirty="0" err="1"/>
              <a:t>minore</a:t>
            </a:r>
            <a:r>
              <a:rPr lang="cs-CZ" altLang="cs-CZ" dirty="0"/>
              <a:t> ad </a:t>
            </a:r>
            <a:r>
              <a:rPr lang="cs-CZ" altLang="cs-CZ" dirty="0" err="1"/>
              <a:t>maius</a:t>
            </a:r>
            <a:r>
              <a:rPr lang="cs-CZ" altLang="cs-CZ" dirty="0"/>
              <a:t>, a </a:t>
            </a:r>
            <a:r>
              <a:rPr lang="cs-CZ" altLang="cs-CZ" dirty="0" err="1"/>
              <a:t>maiore</a:t>
            </a:r>
            <a:r>
              <a:rPr lang="cs-CZ" altLang="cs-CZ" dirty="0"/>
              <a:t> ad minus, </a:t>
            </a:r>
            <a:r>
              <a:rPr lang="cs-CZ" altLang="cs-CZ" dirty="0" err="1"/>
              <a:t>reductio</a:t>
            </a:r>
            <a:r>
              <a:rPr lang="cs-CZ" altLang="cs-CZ" dirty="0"/>
              <a:t> ad absurdum apod. Dalším, a to moderním ústavním nepsaným pravidlem, je řešení kolize základních práv a svobod principem proporcionality.“</a:t>
            </a:r>
            <a:endParaRPr lang="en-US" altLang="cs-CZ" dirty="0"/>
          </a:p>
        </p:txBody>
      </p:sp>
      <p:sp>
        <p:nvSpPr>
          <p:cNvPr id="19461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03F611-2600-4E2D-B2E2-98243C659CF2}" type="slidenum">
              <a:rPr lang="cs-CZ" altLang="cs-CZ" sz="1400">
                <a:solidFill>
                  <a:srgbClr val="FFFFFF"/>
                </a:solidFill>
              </a:rPr>
              <a:pPr eaLnBrk="1" hangingPunct="1"/>
              <a:t>12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690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PRÁVNÍ OBYČEJ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463040"/>
            <a:ext cx="10753200" cy="43689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cs-CZ" altLang="cs-CZ" sz="1600" b="1" dirty="0"/>
              <a:t>Občanský zákoník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1600" b="1" dirty="0"/>
          </a:p>
          <a:p>
            <a:pPr marL="72000" indent="0" algn="ctr">
              <a:buNone/>
            </a:pPr>
            <a:r>
              <a:rPr lang="cs-CZ" b="1" dirty="0"/>
              <a:t>§ 1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/>
              <a:t>[…]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/>
              <a:t>(2)</a:t>
            </a:r>
            <a:r>
              <a:rPr lang="cs-CZ" dirty="0"/>
              <a:t>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  <a:p>
            <a:pPr marL="7200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/>
              <a:t>§ 3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/>
              <a:t>[…]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/>
              <a:t>(3)</a:t>
            </a:r>
            <a:r>
              <a:rPr lang="cs-CZ" dirty="0"/>
              <a:t> Soukromé právo vyvěrá také z dalších obecně uznaných zásad spravedlnosti a práva.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16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0528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SOUDNÍ PRECEDENT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cs-CZ" altLang="cs-CZ" dirty="0"/>
              <a:t>výsledek činnosti státního orgánu (soudní orgán)</a:t>
            </a:r>
          </a:p>
          <a:p>
            <a:pPr>
              <a:spcAft>
                <a:spcPts val="1800"/>
              </a:spcAft>
            </a:pPr>
            <a:r>
              <a:rPr lang="cs-CZ" altLang="cs-CZ" dirty="0"/>
              <a:t>výsledek aplikačního procesu</a:t>
            </a:r>
          </a:p>
          <a:p>
            <a:pPr>
              <a:spcAft>
                <a:spcPts val="1800"/>
              </a:spcAft>
            </a:pPr>
            <a:r>
              <a:rPr lang="cs-CZ" altLang="cs-CZ" dirty="0"/>
              <a:t>ČÁSTI: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ratio </a:t>
            </a:r>
            <a:r>
              <a:rPr lang="cs-CZ" altLang="cs-CZ" dirty="0" err="1"/>
              <a:t>decidendi</a:t>
            </a:r>
            <a:endParaRPr lang="cs-CZ" altLang="cs-CZ" dirty="0"/>
          </a:p>
          <a:p>
            <a:pPr lvl="1">
              <a:spcAft>
                <a:spcPts val="1800"/>
              </a:spcAft>
            </a:pPr>
            <a:r>
              <a:rPr lang="cs-CZ" altLang="cs-CZ" dirty="0" err="1"/>
              <a:t>obiter</a:t>
            </a:r>
            <a:r>
              <a:rPr lang="cs-CZ" altLang="cs-CZ" dirty="0"/>
              <a:t> </a:t>
            </a:r>
            <a:r>
              <a:rPr lang="cs-CZ" altLang="cs-CZ" dirty="0" err="1"/>
              <a:t>dictum</a:t>
            </a:r>
            <a:endParaRPr lang="cs-CZ" altLang="cs-CZ" dirty="0"/>
          </a:p>
          <a:p>
            <a:pPr>
              <a:spcAft>
                <a:spcPts val="1800"/>
              </a:spcAft>
            </a:pPr>
            <a:r>
              <a:rPr lang="cs-CZ" altLang="cs-CZ" dirty="0" err="1"/>
              <a:t>STARE</a:t>
            </a:r>
            <a:r>
              <a:rPr lang="cs-CZ" altLang="cs-CZ" dirty="0"/>
              <a:t> </a:t>
            </a:r>
            <a:r>
              <a:rPr lang="cs-CZ" altLang="cs-CZ" dirty="0" err="1"/>
              <a:t>DECISIS</a:t>
            </a:r>
            <a:r>
              <a:rPr lang="cs-CZ" altLang="cs-CZ" dirty="0"/>
              <a:t> (setrvej na rozhodnutí)</a:t>
            </a:r>
          </a:p>
          <a:p>
            <a:pPr lvl="1">
              <a:spcAft>
                <a:spcPts val="1800"/>
              </a:spcAft>
            </a:pPr>
            <a:r>
              <a:rPr lang="cs-CZ" altLang="cs-CZ" dirty="0"/>
              <a:t>(metoda) princip hledání rozdílů</a:t>
            </a:r>
          </a:p>
          <a:p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2933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SOUDNÍ PRECEDENT V ČR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altLang="cs-CZ" dirty="0"/>
              <a:t>čl. 89 odst. 2 Ústavy České republiky:</a:t>
            </a:r>
          </a:p>
          <a:p>
            <a:pPr marL="0" indent="0" algn="just">
              <a:buNone/>
            </a:pPr>
            <a:r>
              <a:rPr lang="cs-CZ" altLang="cs-CZ" b="1" dirty="0">
                <a:solidFill>
                  <a:schemeClr val="hlink"/>
                </a:solidFill>
              </a:rPr>
              <a:t>„</a:t>
            </a:r>
            <a:r>
              <a:rPr lang="cs-CZ" altLang="cs-CZ" b="1" i="1" dirty="0">
                <a:solidFill>
                  <a:schemeClr val="hlink"/>
                </a:solidFill>
              </a:rPr>
              <a:t>Vykonatelná rozhodnutí Ústavního soudu jsou závazná pro všechny orgány i osoby.“</a:t>
            </a:r>
          </a:p>
          <a:p>
            <a:pPr marL="0" indent="0" algn="just">
              <a:buNone/>
            </a:pPr>
            <a:endParaRPr lang="cs-CZ" altLang="cs-CZ" b="1" i="1" dirty="0">
              <a:solidFill>
                <a:schemeClr val="hlink"/>
              </a:solidFill>
            </a:endParaRPr>
          </a:p>
          <a:p>
            <a:pPr marL="0" indent="0" algn="just">
              <a:buNone/>
            </a:pPr>
            <a:r>
              <a:rPr lang="cs-CZ" altLang="cs-CZ" dirty="0"/>
              <a:t>IV. ÚS 301/05: „</a:t>
            </a:r>
            <a:r>
              <a:rPr lang="cs-CZ" altLang="cs-CZ" i="1" dirty="0"/>
              <a:t>Ačkoliv mají nálezy Ústavního soudu precedenční účinky, není porušením čl. 89 odst. 2 Ústavy takový výjimečný postup obecného soudu, jenž právní názor v nálezu vyjádřený odmítne respektovat, pakliže je z opodstatněných a důkladně vysvětlených důvodů přesvědčen o tom, že je nutno právní závěry prezentované Ústavním soudem revidovat.“</a:t>
            </a:r>
            <a:endParaRPr lang="cs-CZ" altLang="cs-CZ" b="1" i="1" dirty="0">
              <a:solidFill>
                <a:schemeClr val="hlink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2575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SOUDNÍ PRECEDENT V ČR</a:t>
            </a:r>
            <a:endParaRPr lang="en-US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dirty="0"/>
              <a:t>„Byť tedy mohou rozhodnutí Nejvyššího správního soudu i Nejvyššího soudu mezi laickou veřejností navozovat dojem všeobecné závaznosti, mají toliko informativní charakter a působí jako orientační pomůcka pro účastníky řízení k nastínění směru, jímž se v příslušné projednávané věci ubírá výklad dotčených právních norem, popřípadě mohou sloužit k podpoře přesvědčivosti vyslovených právních závěrů jak účastníků řízení, tak i případně samotných soudů.“ (č.j. 7 </a:t>
            </a:r>
            <a:r>
              <a:rPr lang="cs-CZ" altLang="cs-CZ" dirty="0" err="1"/>
              <a:t>Afs</a:t>
            </a:r>
            <a:r>
              <a:rPr lang="cs-CZ" altLang="cs-CZ" dirty="0"/>
              <a:t> 18/2010 – 131)</a:t>
            </a:r>
          </a:p>
          <a:p>
            <a:pPr algn="just"/>
            <a:endParaRPr lang="en-US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0479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NORMATIVNÍ SMLOUVA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82880" indent="-182880" fontAlgn="auto">
              <a:spcAft>
                <a:spcPts val="0"/>
              </a:spcAft>
              <a:defRPr/>
            </a:pPr>
            <a:r>
              <a:rPr lang="cs-CZ" dirty="0"/>
              <a:t>mají obecná ustanovení regulující celou skupinu společenských vztahů</a:t>
            </a:r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cs-CZ" dirty="0"/>
              <a:t>souhlasný projev vůle dvou či více subjektů</a:t>
            </a:r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cs-CZ" dirty="0"/>
              <a:t>PŘÍKLADY:</a:t>
            </a:r>
          </a:p>
          <a:p>
            <a:pPr lvl="1" indent="-182880" fontAlgn="auto">
              <a:spcAft>
                <a:spcPts val="0"/>
              </a:spcAft>
              <a:defRPr/>
            </a:pPr>
            <a:r>
              <a:rPr lang="cs-CZ" dirty="0"/>
              <a:t>mezinárodní smlouva</a:t>
            </a:r>
          </a:p>
          <a:p>
            <a:pPr lvl="1" indent="-182880" fontAlgn="auto">
              <a:spcAft>
                <a:spcPts val="0"/>
              </a:spcAft>
              <a:defRPr/>
            </a:pPr>
            <a:r>
              <a:rPr lang="cs-CZ" dirty="0"/>
              <a:t>kolektivní smlouva</a:t>
            </a:r>
          </a:p>
          <a:p>
            <a:pPr lvl="1" indent="-182880" fontAlgn="auto">
              <a:spcAft>
                <a:spcPts val="0"/>
              </a:spcAft>
              <a:defRPr/>
            </a:pPr>
            <a:r>
              <a:rPr lang="cs-CZ" dirty="0"/>
              <a:t>veřejnoprávní smlouva</a:t>
            </a:r>
          </a:p>
          <a:p>
            <a:pPr lvl="1" indent="-182880" fontAlgn="auto">
              <a:spcAft>
                <a:spcPts val="0"/>
              </a:spcAft>
              <a:defRPr/>
            </a:pPr>
            <a:endParaRPr lang="cs-CZ" dirty="0"/>
          </a:p>
          <a:p>
            <a:pPr lvl="1" indent="-182880" algn="just" fontAlgn="auto">
              <a:spcAft>
                <a:spcPts val="0"/>
              </a:spcAft>
              <a:defRPr/>
            </a:pPr>
            <a:r>
              <a:rPr lang="cs-CZ" i="1" dirty="0"/>
              <a:t>„Normativní závazky z kolektivní smlouvy je třeba považovat v širším smyslu za pramen práva (kolektivní smlouva tu plní funkci právního předpisu), neboť nároky, které vznikly z kolektivní smlouvy jednotlivým zaměstnancům, se uplatňují a uspokojují jako ostatní nároky zaměstnanců z pracovního poměru (§ 20 odst. 3 zák. práce).“ (</a:t>
            </a:r>
            <a:r>
              <a:rPr lang="cs-CZ" dirty="0"/>
              <a:t>21 </a:t>
            </a:r>
            <a:r>
              <a:rPr lang="cs-CZ" dirty="0" err="1"/>
              <a:t>Cdo</a:t>
            </a:r>
            <a:r>
              <a:rPr lang="cs-CZ" dirty="0"/>
              <a:t> 2834/2006)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5236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MEZINÁRODNÍ SMLOUVA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dirty="0"/>
              <a:t>čl. 10 Ústavy</a:t>
            </a:r>
          </a:p>
          <a:p>
            <a:pPr marL="0" indent="0" algn="just">
              <a:buNone/>
            </a:pPr>
            <a:endParaRPr lang="cs-CZ" altLang="cs-CZ" b="1" i="1" dirty="0">
              <a:solidFill>
                <a:schemeClr val="hlink"/>
              </a:solidFill>
            </a:endParaRPr>
          </a:p>
          <a:p>
            <a:pPr marL="0" indent="0" algn="just">
              <a:buNone/>
            </a:pPr>
            <a:r>
              <a:rPr lang="cs-CZ" altLang="cs-CZ" b="1" i="1" dirty="0">
                <a:solidFill>
                  <a:schemeClr val="hlink"/>
                </a:solidFill>
              </a:rPr>
              <a:t>„Vyhlášené mezinárodní smlouvy, k jejichž ratifikaci dal Parlament souhlas a jimiž je Česká republika vázána, jsou součástí právního řádu; stanoví-li mezinárodní smlouva něco jiného než zákon, použije s mezinárodní smlouva.“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5040BC-46B6-4B64-B31B-0228FD8AB354}"/>
              </a:ext>
            </a:extLst>
          </p:cNvPr>
          <p:cNvSpPr txBox="1"/>
          <p:nvPr/>
        </p:nvSpPr>
        <p:spPr>
          <a:xfrm>
            <a:off x="3113452" y="4812055"/>
            <a:ext cx="59650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4000" b="1" u="sng" dirty="0">
                <a:solidFill>
                  <a:schemeClr val="tx2"/>
                </a:solidFill>
                <a:latin typeface="+mn-lt"/>
              </a:rPr>
              <a:t>APLIKAČNÍ PŘEDNOST</a:t>
            </a:r>
          </a:p>
        </p:txBody>
      </p:sp>
    </p:spTree>
    <p:extLst>
      <p:ext uri="{BB962C8B-B14F-4D97-AF65-F5344CB8AC3E}">
        <p14:creationId xmlns:p14="http://schemas.microsoft.com/office/powerpoint/2010/main" val="2027341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14001" y="720000"/>
            <a:ext cx="11413564" cy="4515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NORMATIVNÍ PRÁVNÍ AKT / PRÁVNÍ PŘEDPIS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66000" y="2362200"/>
            <a:ext cx="11260957" cy="2332038"/>
          </a:xfrm>
        </p:spPr>
        <p:txBody>
          <a:bodyPr/>
          <a:lstStyle/>
          <a:p>
            <a:pPr marL="444500" indent="-444500"/>
            <a:r>
              <a:rPr lang="cs-CZ" altLang="cs-CZ" dirty="0"/>
              <a:t>výsledek realizované legislativní pravomoci státu; </a:t>
            </a:r>
          </a:p>
          <a:p>
            <a:pPr marL="444500" indent="-444500"/>
            <a:r>
              <a:rPr lang="cs-CZ" altLang="cs-CZ" dirty="0"/>
              <a:t>vytvářený státem;</a:t>
            </a:r>
          </a:p>
          <a:p>
            <a:pPr marL="444500" indent="-444500"/>
            <a:r>
              <a:rPr lang="cs-CZ" altLang="cs-CZ" dirty="0"/>
              <a:t>stanoví, mění nebo ruší právní normy;</a:t>
            </a:r>
          </a:p>
          <a:p>
            <a:pPr marL="444500" indent="-444500"/>
            <a:r>
              <a:rPr lang="cs-CZ" altLang="cs-CZ" dirty="0"/>
              <a:t>jsou diktovány shora (jednostranná a vrchnostenská komunikace);</a:t>
            </a:r>
          </a:p>
          <a:p>
            <a:pPr marL="444500" indent="-444500"/>
            <a:r>
              <a:rPr lang="cs-CZ" altLang="cs-CZ" dirty="0"/>
              <a:t>působí </a:t>
            </a:r>
            <a:r>
              <a:rPr lang="cs-CZ" altLang="cs-CZ" i="1" dirty="0"/>
              <a:t>apriorně</a:t>
            </a:r>
          </a:p>
          <a:p>
            <a:pPr marL="444500" indent="-444500"/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171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PRÁVA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41542" y="1312165"/>
            <a:ext cx="1122371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latin typeface="+mn-lt"/>
              </a:rPr>
              <a:t>Přirozenoprávní pohled</a:t>
            </a:r>
            <a:r>
              <a:rPr lang="cs-CZ" sz="2200" dirty="0">
                <a:latin typeface="+mn-lt"/>
              </a:rPr>
              <a:t>: právo může vzniknout nezávisle na vůli člověka, tj. nezávisle na vůli normotvůrce. Orgány pravomocné k tvorbě práva tyto normy pouze nalézají a vyjadřují je ve formálních pramenech práva.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Leopold Pospíšil (antropologický pohled): mezopotamská </a:t>
            </a:r>
            <a:r>
              <a:rPr lang="cs-CZ" sz="2200" b="1" dirty="0">
                <a:latin typeface="+mn-lt"/>
              </a:rPr>
              <a:t>konceptualizace</a:t>
            </a:r>
            <a:r>
              <a:rPr lang="cs-CZ" sz="2200" dirty="0">
                <a:latin typeface="+mn-lt"/>
              </a:rPr>
              <a:t> přirozeného práva (cca 1800 let př. Kr.) -  právo bylo považováno za abstraktní, univerzálně aplikovatelný boží příkaz vůči všemu lidstvu. Bůh vydal příkazy jak člověku (přirozené právo), tak i přírodě (zákony přírody), přírodní zákony a přirozené právo byly považovány za příbuzné, majíce stejný původ. Pospíšil, Leopold. Etnologie práva. Praha: SET OUT, 1997, s. 21.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latin typeface="+mn-lt"/>
              </a:rPr>
              <a:t>Pohled právního pozitivismu</a:t>
            </a:r>
            <a:r>
              <a:rPr lang="cs-CZ" sz="2200" dirty="0">
                <a:latin typeface="+mn-lt"/>
              </a:rPr>
              <a:t>: tvůrcem práva je člověk (je tvořeno lidskou vůlí). Je to rozhodnutí člověka, resp. pravomocného orgánu státu, o tom, jak by se měli adresáti chovat. Regulovat lze vše, co může být objektem regulace. Člověk právo nenalézá, ale vytváří.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405A31-00B4-48FC-A89F-3D315EF2F5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D88062-6FE4-4FC2-A124-409BD08091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0471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NPA a PRÁVNÍ PŘEDPIS</a:t>
            </a:r>
            <a:endParaRPr lang="en-US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/>
              <a:t>Zákon č. 292/2004 Sb., o zásluhách Edvarda Beneše:</a:t>
            </a:r>
            <a:endParaRPr lang="en-US" altLang="cs-CZ" dirty="0"/>
          </a:p>
          <a:p>
            <a:pPr marL="0" indent="0" algn="just">
              <a:buNone/>
            </a:pPr>
            <a:r>
              <a:rPr lang="cs-CZ" altLang="cs-CZ" dirty="0"/>
              <a:t>„Parlament se usnesl na tomto zákoně České republiky:</a:t>
            </a:r>
            <a:endParaRPr lang="en-US" altLang="cs-CZ" dirty="0"/>
          </a:p>
          <a:p>
            <a:pPr marL="0" indent="0" algn="ctr">
              <a:buNone/>
            </a:pPr>
            <a:r>
              <a:rPr lang="cs-CZ" altLang="cs-CZ" dirty="0"/>
              <a:t>§ 1</a:t>
            </a:r>
            <a:endParaRPr lang="en-US" altLang="cs-CZ" dirty="0"/>
          </a:p>
          <a:p>
            <a:pPr marL="0" indent="0" algn="just">
              <a:buNone/>
            </a:pPr>
            <a:r>
              <a:rPr lang="cs-CZ" altLang="cs-CZ" dirty="0"/>
              <a:t>Edvard Beneš se zasloužil o stát.</a:t>
            </a:r>
            <a:endParaRPr lang="en-US" altLang="cs-CZ" dirty="0"/>
          </a:p>
          <a:p>
            <a:pPr marL="0" indent="0" algn="just">
              <a:buNone/>
            </a:pPr>
            <a:r>
              <a:rPr lang="cs-CZ" altLang="cs-CZ" dirty="0"/>
              <a:t> </a:t>
            </a:r>
            <a:endParaRPr lang="en-US" altLang="cs-CZ" dirty="0"/>
          </a:p>
          <a:p>
            <a:pPr marL="0" indent="0" algn="ctr">
              <a:buNone/>
            </a:pPr>
            <a:r>
              <a:rPr lang="cs-CZ" altLang="cs-CZ" dirty="0"/>
              <a:t>§ 2</a:t>
            </a:r>
            <a:endParaRPr lang="en-US" altLang="cs-CZ" dirty="0"/>
          </a:p>
          <a:p>
            <a:pPr marL="0" indent="0" algn="just">
              <a:buNone/>
            </a:pPr>
            <a:r>
              <a:rPr lang="cs-CZ" altLang="cs-CZ" dirty="0"/>
              <a:t>Tento zákon nabývá účinnosti dnem jeho vyhlášení.“</a:t>
            </a:r>
            <a:endParaRPr lang="en-US" altLang="cs-CZ" dirty="0"/>
          </a:p>
          <a:p>
            <a:pPr marL="0" indent="0">
              <a:buNone/>
            </a:pPr>
            <a:endParaRPr lang="en-US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492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1" y="668338"/>
            <a:ext cx="8086635" cy="647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NORMATIVNÍ PRÁVNÍ AKT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79394" y="1600199"/>
            <a:ext cx="9109106" cy="3318029"/>
          </a:xfrm>
        </p:spPr>
        <p:txBody>
          <a:bodyPr/>
          <a:lstStyle/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Ústava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ústavní zákon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zákon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zákonné opatření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nařízení vlády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vyhláška ministerstva či ústředního orgánu státní správy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obecně závazná vyhláška (obce, kraje)</a:t>
            </a:r>
          </a:p>
          <a:p>
            <a:pPr marL="452437" indent="-342900">
              <a:lnSpc>
                <a:spcPct val="80000"/>
              </a:lnSpc>
              <a:spcAft>
                <a:spcPts val="1200"/>
              </a:spcAft>
            </a:pPr>
            <a:r>
              <a:rPr lang="cs-CZ" altLang="cs-CZ" sz="2400" dirty="0"/>
              <a:t>nařízení (obce, kraje)</a:t>
            </a:r>
          </a:p>
        </p:txBody>
      </p:sp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540000" y="5416973"/>
            <a:ext cx="4033837" cy="46196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400">
                <a:cs typeface="Arial" panose="020B0604020202020204" pitchFamily="34" charset="0"/>
              </a:rPr>
              <a:t>PRIMÁRNÍ x SEKUNDÁRNÍ</a:t>
            </a:r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6096000" y="5416973"/>
            <a:ext cx="3636962" cy="46196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400">
                <a:cs typeface="Arial" panose="020B0604020202020204" pitchFamily="34" charset="0"/>
              </a:rPr>
              <a:t>PŮVODNÍ x ODVOZENÉ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3520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 animBg="1"/>
      <p:bldP spid="40038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000" y="579992"/>
            <a:ext cx="10807200" cy="104977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dirty="0"/>
              <a:t>NORMATIVNÍ PRÁVNÍ AKT – LEGISLATIVNÍ PRAVOMOC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schopnost subjektu vydávat, měnit nebo rušit normativní právní akty</a:t>
            </a:r>
          </a:p>
          <a:p>
            <a:endParaRPr lang="cs-CZ" altLang="cs-CZ" dirty="0"/>
          </a:p>
          <a:p>
            <a:r>
              <a:rPr lang="cs-CZ" altLang="cs-CZ" dirty="0"/>
              <a:t>legislativní působnost: omezení legislativní pravomoci</a:t>
            </a:r>
          </a:p>
        </p:txBody>
      </p:sp>
      <p:sp>
        <p:nvSpPr>
          <p:cNvPr id="30725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78C968-0BE2-4BEE-B748-E57474A8DB9B}" type="slidenum">
              <a:rPr lang="cs-CZ" altLang="cs-CZ" sz="1000"/>
              <a:pPr eaLnBrk="1" hangingPunct="1"/>
              <a:t>22</a:t>
            </a:fld>
            <a:endParaRPr lang="cs-CZ" altLang="cs-CZ" sz="1000"/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>
            <a:off x="3333915" y="2891684"/>
            <a:ext cx="5471370" cy="523220"/>
          </a:xfrm>
          <a:prstGeom prst="rect">
            <a:avLst/>
          </a:prstGeom>
          <a:noFill/>
          <a:ln w="28575">
            <a:solidFill>
              <a:srgbClr val="8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800" b="1">
                <a:cs typeface="Arial" panose="020B0604020202020204" pitchFamily="34" charset="0"/>
              </a:rPr>
              <a:t>PODMÍNĚNÁ x NEPODMÍNĚNÁ</a:t>
            </a:r>
          </a:p>
        </p:txBody>
      </p:sp>
      <p:sp>
        <p:nvSpPr>
          <p:cNvPr id="401413" name="Text Box 5"/>
          <p:cNvSpPr txBox="1">
            <a:spLocks noChangeArrowheads="1"/>
          </p:cNvSpPr>
          <p:nvPr/>
        </p:nvSpPr>
        <p:spPr bwMode="auto">
          <a:xfrm>
            <a:off x="3759463" y="4489542"/>
            <a:ext cx="4673074" cy="523220"/>
          </a:xfrm>
          <a:prstGeom prst="rect">
            <a:avLst/>
          </a:prstGeom>
          <a:noFill/>
          <a:ln w="28575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800" b="1">
                <a:cs typeface="Arial" panose="020B0604020202020204" pitchFamily="34" charset="0"/>
              </a:rPr>
              <a:t>OMEZENÁ x NEOMEZENÁ</a:t>
            </a:r>
          </a:p>
        </p:txBody>
      </p:sp>
      <p:sp>
        <p:nvSpPr>
          <p:cNvPr id="401414" name="Text Box 6"/>
          <p:cNvSpPr txBox="1">
            <a:spLocks noChangeArrowheads="1"/>
          </p:cNvSpPr>
          <p:nvPr/>
        </p:nvSpPr>
        <p:spPr bwMode="auto">
          <a:xfrm>
            <a:off x="3782218" y="5251331"/>
            <a:ext cx="4627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chemeClr val="accent2"/>
                </a:solidFill>
                <a:cs typeface="Arial" panose="020B0604020202020204" pitchFamily="34" charset="0"/>
              </a:rPr>
              <a:t>LEGISLATIVNÍ SUBJEKTY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animBg="1"/>
      <p:bldP spid="401413" grpId="0" animBg="1"/>
      <p:bldP spid="4014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2A8753-506B-4DB5-A285-D819D4DF6E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364B19-8C09-4707-827C-50ABF6CCEB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EAEF39-AE65-4672-BE93-FD9556FBD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2936289"/>
            <a:ext cx="10753200" cy="985421"/>
          </a:xfrm>
        </p:spPr>
        <p:txBody>
          <a:bodyPr anchor="ctr"/>
          <a:lstStyle/>
          <a:p>
            <a:pPr marL="72000" indent="0" algn="ctr">
              <a:buNone/>
            </a:pPr>
            <a:r>
              <a:rPr lang="cs-CZ" sz="4000" b="1" dirty="0"/>
              <a:t>Nápoje ke hře zdarma není možné prodávat.</a:t>
            </a:r>
          </a:p>
        </p:txBody>
      </p:sp>
    </p:spTree>
    <p:extLst>
      <p:ext uri="{BB962C8B-B14F-4D97-AF65-F5344CB8AC3E}">
        <p14:creationId xmlns:p14="http://schemas.microsoft.com/office/powerpoint/2010/main" val="106765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1CA774-D8EE-4F0D-A8FE-618FB6EC8E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95922-D5DC-4160-A147-A2A7860936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EC17E5-4E8A-42CF-8830-A1B3C2DD8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2000" dirty="0"/>
              <a:t>Obecně závazná vyhláška města Litvínova č. 3/2013, o zabezpečení místních záležitostí veřejného pořádku a zlepšení vzhledu města; obecně závazná vyhláška města Varnsdorfu č. 2/2012, o zabezpečení místních záležitostí veřejného pořádku a estetického vzhledu města.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52BDED-4AA4-480B-8694-6C4639D06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082"/>
            <a:ext cx="10753200" cy="4961918"/>
          </a:xfrm>
        </p:spPr>
        <p:txBody>
          <a:bodyPr>
            <a:normAutofit fontScale="55000" lnSpcReduction="20000"/>
          </a:bodyPr>
          <a:lstStyle/>
          <a:p>
            <a:pPr marL="72000" indent="0" algn="ctr">
              <a:lnSpc>
                <a:spcPct val="120000"/>
              </a:lnSpc>
              <a:buNone/>
            </a:pPr>
            <a:r>
              <a:rPr lang="cs-CZ" b="1" dirty="0"/>
              <a:t>Článek 2</a:t>
            </a:r>
          </a:p>
          <a:p>
            <a:pPr marL="72000" indent="0" algn="ctr">
              <a:lnSpc>
                <a:spcPct val="120000"/>
              </a:lnSpc>
              <a:buNone/>
            </a:pPr>
            <a:r>
              <a:rPr lang="cs-CZ" b="1" dirty="0"/>
              <a:t>Škodlivé činnosti</a:t>
            </a:r>
          </a:p>
          <a:p>
            <a:pPr marL="72000" indent="0" algn="ctr">
              <a:lnSpc>
                <a:spcPct val="120000"/>
              </a:lnSpc>
              <a:buNone/>
            </a:pPr>
            <a:endParaRPr lang="cs-CZ" dirty="0"/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dirty="0"/>
              <a:t>Činností, která by mohla narušit veřejný pořádek nebo být v rozporu s dobrými mravy, ochranou bezpečnosti, zdraví a majetku, být v rozporu s ochranou veřejné zeleně nebo narušovat estetický vzhled města dle místních podmínek na území města … je: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dirty="0"/>
              <a:t>a) požívání alkoholických nápojů na veřejném prostranství;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dirty="0"/>
              <a:t>b) umísťování předmětů sloužících k odpočinku, rekreaci a stravování (lavice, lavičky, židle, křesla, sedací soupravy, stoly a podobný nábytek), k přípravě pokrmů (grily, udírny, vařiče a podobná zařízení), jakož i používání těchto předmětů, na některých veřejných prostranstvích;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dirty="0"/>
              <a:t>c) sezení na stavebních částech a zařízeních, které k takovému účelu nejsou určeny (palisády, zděné a betonové zídky a zábrany, odpadkové koše apod.).</a:t>
            </a:r>
          </a:p>
          <a:p>
            <a:pPr marL="72000" indent="0" algn="ctr">
              <a:lnSpc>
                <a:spcPct val="120000"/>
              </a:lnSpc>
              <a:buNone/>
            </a:pPr>
            <a:r>
              <a:rPr lang="cs-CZ" b="1" dirty="0"/>
              <a:t>Článek 5</a:t>
            </a:r>
          </a:p>
          <a:p>
            <a:pPr marL="72000" indent="0" algn="ctr">
              <a:lnSpc>
                <a:spcPct val="120000"/>
              </a:lnSpc>
              <a:buNone/>
            </a:pPr>
            <a:r>
              <a:rPr lang="cs-CZ" b="1" dirty="0"/>
              <a:t>Sezení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dirty="0"/>
              <a:t>Činnost dle čl. 2 písm. c) je povolena na lavičkách a jiných zařízeních, která jsou svou povahou určena k sezení a odpočinku, umístěných vlastníkem (nebo s jeho souhlasem) veřejného prostranství (resp. pozemku). Na jiných stavebních částech, předmětech a zařízeních umístěných vlastníkem (nebo s jeho souhlasem) veřejného prostranství (resp. pozemku) je tato činnost povolena jen s jeho souhlasem. </a:t>
            </a:r>
          </a:p>
          <a:p>
            <a:pPr marL="72000" indent="0" algn="just">
              <a:lnSpc>
                <a:spcPct val="120000"/>
              </a:lnSpc>
              <a:buNone/>
            </a:pPr>
            <a:endParaRPr lang="cs-CZ" dirty="0"/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dirty="0"/>
              <a:t>[viz nález </a:t>
            </a: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34/15 ze dne 13. 6. 2017 (245/2017 Sb.) – zrušující nález Ústavního soudu]</a:t>
            </a:r>
          </a:p>
        </p:txBody>
      </p:sp>
    </p:spTree>
    <p:extLst>
      <p:ext uri="{BB962C8B-B14F-4D97-AF65-F5344CB8AC3E}">
        <p14:creationId xmlns:p14="http://schemas.microsoft.com/office/powerpoint/2010/main" val="297269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EF3F11-359E-4997-B6DE-1B8AE2E3CA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203DB8-C5B7-4E12-83B8-E26DEA5DA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9FCF93-5274-4D20-9A21-26F6B1E2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3200" dirty="0"/>
              <a:t>Směrnice Rady č. 2001/113/ES, o ovocných džemech, rosolech a marmeládách a kaštanovém krému určených k lidské spotřebě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023CA2-D5E3-4951-988D-ED7A28B4B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912164"/>
            <a:ext cx="10753200" cy="2919835"/>
          </a:xfrm>
        </p:spPr>
        <p:txBody>
          <a:bodyPr/>
          <a:lstStyle/>
          <a:p>
            <a:pPr marL="324000" lvl="1" indent="0" algn="just">
              <a:buNone/>
            </a:pPr>
            <a:r>
              <a:rPr lang="cs-CZ" sz="2800" dirty="0"/>
              <a:t>Příloha III, A. 1.: "Pro účely této směrnice se rajčata, jedlé části lodyh rebarbory, mrkev a sladké brambory, okurky, dýně, melouny a melouny vodní pokládají za ovoce.„</a:t>
            </a:r>
          </a:p>
        </p:txBody>
      </p:sp>
    </p:spTree>
    <p:extLst>
      <p:ext uri="{BB962C8B-B14F-4D97-AF65-F5344CB8AC3E}">
        <p14:creationId xmlns:p14="http://schemas.microsoft.com/office/powerpoint/2010/main" val="127053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398D11-1E6F-4C29-84C9-57BC21F321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31F1D4-959A-4BC3-A2FC-241E6AAA99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856185-6C19-4BDA-B06B-D5EACD54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jazyka a myšlenky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853879-FCDF-4894-83D3-E8CF94F1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2391"/>
            <a:ext cx="10753200" cy="489560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/>
              <a:t>Nejprve existuje tzv. normativní myšlenka – vůle autoritativního subjektu regulovat.</a:t>
            </a:r>
          </a:p>
          <a:p>
            <a:pPr>
              <a:spcAft>
                <a:spcPts val="1200"/>
              </a:spcAft>
            </a:pPr>
            <a:r>
              <a:rPr lang="cs-CZ" dirty="0"/>
              <a:t>Tuto myšlenku je nezbytné vyjádřit – způsobem, který bude pro adresáty srozumitelný.</a:t>
            </a:r>
          </a:p>
          <a:p>
            <a:pPr>
              <a:spcAft>
                <a:spcPts val="1200"/>
              </a:spcAft>
            </a:pPr>
            <a:r>
              <a:rPr lang="cs-CZ" dirty="0"/>
              <a:t>Adresáti musí pochopit, co jim normotvůrce sděluje.</a:t>
            </a:r>
          </a:p>
          <a:p>
            <a:pPr>
              <a:spcAft>
                <a:spcPts val="1200"/>
              </a:spcAft>
            </a:pPr>
            <a:r>
              <a:rPr lang="cs-CZ" dirty="0"/>
              <a:t>Adresáti musí být schopni podle této své představy jednat.</a:t>
            </a:r>
          </a:p>
          <a:p>
            <a:pPr>
              <a:spcAft>
                <a:spcPts val="1200"/>
              </a:spcAft>
            </a:pPr>
            <a:endParaRPr lang="cs-CZ" dirty="0"/>
          </a:p>
          <a:p>
            <a:pPr>
              <a:spcAft>
                <a:spcPts val="1200"/>
              </a:spcAft>
            </a:pPr>
            <a:r>
              <a:rPr lang="cs-CZ" b="1" dirty="0"/>
              <a:t>V ideálním případě se normativní myšlenka a představa adresáta o ní (vyjádřená v právním předpise) shodují.</a:t>
            </a:r>
          </a:p>
        </p:txBody>
      </p:sp>
    </p:spTree>
    <p:extLst>
      <p:ext uri="{BB962C8B-B14F-4D97-AF65-F5344CB8AC3E}">
        <p14:creationId xmlns:p14="http://schemas.microsoft.com/office/powerpoint/2010/main" val="153527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673B5E-1AC1-49E6-B6BC-CE9D779E0E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F7FDF6-47B3-474F-A05C-77F3BDC798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5E9927-E196-4C36-BF11-862F9FA4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průběh legislativního procesu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A11ED2-F27E-4962-B490-BE952FC3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Formulace věcného záměru zákona (právního předpisu);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Příprava návrhu zákona (právního předpisu);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Projednávání návrhu zákona;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Schvalování návrhu zákona;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Podepisování zákona;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Publikace zákona.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34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7FE27F-C100-43FE-88D6-90E4A948C9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70C686-B8FC-452D-8B37-B66D8A3FB0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DE87C4-F318-4812-B0D0-FBD3D2CB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0133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Požadavky kladené na tvorbu práva, aneb jak selhat při tvorbě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B5B0A7-5B39-4903-A847-28C9B959B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Normy dle </a:t>
            </a:r>
            <a:r>
              <a:rPr lang="cs-CZ" b="1" dirty="0" err="1"/>
              <a:t>Lona</a:t>
            </a:r>
            <a:r>
              <a:rPr lang="cs-CZ" b="1" dirty="0"/>
              <a:t> L. </a:t>
            </a:r>
            <a:r>
              <a:rPr lang="cs-CZ" b="1" dirty="0" err="1"/>
              <a:t>Fullera</a:t>
            </a:r>
            <a:r>
              <a:rPr lang="cs-CZ" b="1" dirty="0"/>
              <a:t>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jsou přijímány </a:t>
            </a:r>
            <a:r>
              <a:rPr lang="cs-CZ" i="1" dirty="0"/>
              <a:t>ad hoc </a:t>
            </a:r>
            <a:r>
              <a:rPr lang="cs-CZ" dirty="0"/>
              <a:t>a postrádají určitý stupeň obecnosti.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nejsou zveřejněny pro ty, které zavazují.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jsou přijímány retroaktivně.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jsou nesrozumitelné.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si vzájemně odporují.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vyžadují chování, které nelze uskutečnit.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se často mění.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jsou odlišné od své skutečné aplikace.</a:t>
            </a:r>
          </a:p>
          <a:p>
            <a:pPr marL="72000" indent="0">
              <a:buNone/>
            </a:pPr>
            <a:r>
              <a:rPr lang="cs-CZ" sz="1800" dirty="0"/>
              <a:t>Sobek, Tomáš; </a:t>
            </a:r>
            <a:r>
              <a:rPr lang="cs-CZ" sz="1800" dirty="0" err="1"/>
              <a:t>Hapla</a:t>
            </a:r>
            <a:r>
              <a:rPr lang="cs-CZ" sz="1800" dirty="0"/>
              <a:t>, Martin et al. Filosofie práva. Brno: </a:t>
            </a:r>
            <a:r>
              <a:rPr lang="cs-CZ" sz="1800" dirty="0" err="1"/>
              <a:t>NUGIS</a:t>
            </a:r>
            <a:r>
              <a:rPr lang="cs-CZ" sz="1800" dirty="0"/>
              <a:t> FINEM, 2020, s. 59 – 60.</a:t>
            </a:r>
          </a:p>
        </p:txBody>
      </p:sp>
    </p:spTree>
    <p:extLst>
      <p:ext uri="{BB962C8B-B14F-4D97-AF65-F5344CB8AC3E}">
        <p14:creationId xmlns:p14="http://schemas.microsoft.com/office/powerpoint/2010/main" val="340849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4BCD07-8C93-4B42-8F12-891427DD8D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Právní nauka II - Tvorba práva a prameny práva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3B9119-386A-40ED-8829-390DA3944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CD3763-BD69-4B83-8DDD-36FA4BFC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procesu tvorby / jakéhokoli procesu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4105A5-62DC-4136-9238-1C5C3F6D4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spcBef>
                <a:spcPts val="2400"/>
              </a:spcBef>
              <a:buFont typeface="+mj-lt"/>
              <a:buAutoNum type="arabicPeriod"/>
            </a:pPr>
            <a:r>
              <a:rPr lang="cs-CZ" dirty="0"/>
              <a:t>Zjištění skutkového stavu</a:t>
            </a:r>
          </a:p>
          <a:p>
            <a:pPr marL="586350" indent="-514350">
              <a:spcBef>
                <a:spcPts val="2400"/>
              </a:spcBef>
              <a:buFont typeface="+mj-lt"/>
              <a:buAutoNum type="arabicPeriod"/>
            </a:pPr>
            <a:r>
              <a:rPr lang="cs-CZ" dirty="0"/>
              <a:t>Nalezení / vytvoření právní normy</a:t>
            </a:r>
          </a:p>
          <a:p>
            <a:pPr marL="586350" indent="-514350">
              <a:spcBef>
                <a:spcPts val="2400"/>
              </a:spcBef>
              <a:buFont typeface="+mj-lt"/>
              <a:buAutoNum type="arabicPeriod"/>
            </a:pPr>
            <a:r>
              <a:rPr lang="cs-CZ" dirty="0"/>
              <a:t>Aplikace / vyjádření právní normy</a:t>
            </a:r>
          </a:p>
        </p:txBody>
      </p:sp>
    </p:spTree>
    <p:extLst>
      <p:ext uri="{BB962C8B-B14F-4D97-AF65-F5344CB8AC3E}">
        <p14:creationId xmlns:p14="http://schemas.microsoft.com/office/powerpoint/2010/main" val="12448486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20E431B3D5BC419849DB89CEEDA5B9" ma:contentTypeVersion="13" ma:contentTypeDescription="Vytvoří nový dokument" ma:contentTypeScope="" ma:versionID="6fe15bb2b86d5fc5853a8b425437c3cb">
  <xsd:schema xmlns:xsd="http://www.w3.org/2001/XMLSchema" xmlns:xs="http://www.w3.org/2001/XMLSchema" xmlns:p="http://schemas.microsoft.com/office/2006/metadata/properties" xmlns:ns3="cc41b255-3709-4975-9b6e-18f84f1e8f97" xmlns:ns4="e0642ff8-fcca-4c4e-a9b6-954d9c908c80" targetNamespace="http://schemas.microsoft.com/office/2006/metadata/properties" ma:root="true" ma:fieldsID="3e5bbe967b0ac7b129e67f3db4213ab6" ns3:_="" ns4:_="">
    <xsd:import namespace="cc41b255-3709-4975-9b6e-18f84f1e8f97"/>
    <xsd:import namespace="e0642ff8-fcca-4c4e-a9b6-954d9c908c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1b255-3709-4975-9b6e-18f84f1e8f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42ff8-fcca-4c4e-a9b6-954d9c908c8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A775D2-E02B-4648-9911-FA373C400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41b255-3709-4975-9b6e-18f84f1e8f97"/>
    <ds:schemaRef ds:uri="e0642ff8-fcca-4c4e-a9b6-954d9c908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11B172-6F6B-4160-9E4E-071DEAA73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ACEF41-15F0-4905-85A6-041A6B03EA49}">
  <ds:schemaRefs>
    <ds:schemaRef ds:uri="http://schemas.openxmlformats.org/package/2006/metadata/core-properties"/>
    <ds:schemaRef ds:uri="http://purl.org/dc/terms/"/>
    <ds:schemaRef ds:uri="e0642ff8-fcca-4c4e-a9b6-954d9c908c80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cc41b255-3709-4975-9b6e-18f84f1e8f9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muni-law-prezentace-16x9-cz (2)</Template>
  <TotalTime>112</TotalTime>
  <Words>1694</Words>
  <Application>Microsoft Office PowerPoint</Application>
  <PresentationFormat>Širokoúhlá obrazovka</PresentationFormat>
  <Paragraphs>196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PRÁVNÍ NAUKA II  Tvorba práva a prameny práva</vt:lpstr>
      <vt:lpstr>TVORBA PRÁVA</vt:lpstr>
      <vt:lpstr>Prezentace aplikace PowerPoint</vt:lpstr>
      <vt:lpstr>Obecně závazná vyhláška města Litvínova č. 3/2013, o zabezpečení místních záležitostí veřejného pořádku a zlepšení vzhledu města; obecně závazná vyhláška města Varnsdorfu č. 2/2012, o zabezpečení místních záležitostí veřejného pořádku a estetického vzhledu města. </vt:lpstr>
      <vt:lpstr>Směrnice Rady č. 2001/113/ES, o ovocných džemech, rosolech a marmeládách a kaštanovém krému určených k lidské spotřebě</vt:lpstr>
      <vt:lpstr>Vztah jazyka a myšlenky</vt:lpstr>
      <vt:lpstr>Základní průběh legislativního procesu</vt:lpstr>
      <vt:lpstr>Požadavky kladené na tvorbu práva, aneb jak selhat při tvorbě práva</vt:lpstr>
      <vt:lpstr>Schéma procesu tvorby / jakéhokoli procesu</vt:lpstr>
      <vt:lpstr>Prameny práva</vt:lpstr>
      <vt:lpstr>PRÁVNÍ OBYČEJ</vt:lpstr>
      <vt:lpstr>PRÁVNÍ OBYČEJ</vt:lpstr>
      <vt:lpstr>PRÁVNÍ OBYČEJ</vt:lpstr>
      <vt:lpstr>SOUDNÍ PRECEDENT</vt:lpstr>
      <vt:lpstr>SOUDNÍ PRECEDENT V ČR</vt:lpstr>
      <vt:lpstr>SOUDNÍ PRECEDENT V ČR</vt:lpstr>
      <vt:lpstr>NORMATIVNÍ SMLOUVA</vt:lpstr>
      <vt:lpstr>MEZINÁRODNÍ SMLOUVA</vt:lpstr>
      <vt:lpstr>NORMATIVNÍ PRÁVNÍ AKT / PRÁVNÍ PŘEDPIS</vt:lpstr>
      <vt:lpstr>NPA a PRÁVNÍ PŘEDPIS</vt:lpstr>
      <vt:lpstr>NORMATIVNÍ PRÁVNÍ AKT</vt:lpstr>
      <vt:lpstr>NORMATIVNÍ PRÁVNÍ AKT – LEGISLATIVNÍ PRAVOMOC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NAUKA II  Tvorba práva a prameny práva</dc:title>
  <dc:creator>Martin Škop</dc:creator>
  <cp:lastModifiedBy>Martin Škop</cp:lastModifiedBy>
  <cp:revision>3</cp:revision>
  <cp:lastPrinted>1601-01-01T00:00:00Z</cp:lastPrinted>
  <dcterms:created xsi:type="dcterms:W3CDTF">2020-09-24T11:29:01Z</dcterms:created>
  <dcterms:modified xsi:type="dcterms:W3CDTF">2020-09-28T17:17:09Z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0x0101004D20E431B3D5BC419849DB89CEEDA5B9</vt:lpwstr>
  </property>
</Properties>
</file>