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313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80" r:id="rId20"/>
    <p:sldId id="281" r:id="rId21"/>
    <p:sldId id="311" r:id="rId22"/>
    <p:sldId id="312" r:id="rId23"/>
    <p:sldId id="314" r:id="rId24"/>
    <p:sldId id="31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9CA9EB-7866-4FD8-A4E1-FC9DF0979CB5}" type="datetimeFigureOut">
              <a:rPr lang="cs-CZ" smtClean="0"/>
              <a:pPr/>
              <a:t>26.11.2020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6E0CF8-013E-478C-B2C5-6905155DF9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muni.cz/content/cs/" TargetMode="External"/><Relationship Id="rId2" Type="http://schemas.openxmlformats.org/officeDocument/2006/relationships/hyperlink" Target="https://aleph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lato.stanford.edu/" TargetMode="External"/><Relationship Id="rId4" Type="http://schemas.openxmlformats.org/officeDocument/2006/relationships/hyperlink" Target="http://scholar.google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1152128"/>
          </a:xfrm>
        </p:spPr>
        <p:txBody>
          <a:bodyPr>
            <a:normAutofit fontScale="90000"/>
          </a:bodyPr>
          <a:lstStyle/>
          <a:p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Druhá přednáška </a:t>
            </a:r>
            <a:b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 Bakaláři  2020</a:t>
            </a:r>
            <a:b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3428999"/>
            <a:ext cx="6172200" cy="1673087"/>
          </a:xfrm>
        </p:spPr>
        <p:txBody>
          <a:bodyPr/>
          <a:lstStyle/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Volba tématu </a:t>
            </a:r>
          </a:p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struktury práce</a:t>
            </a:r>
          </a:p>
          <a:p>
            <a:pPr marL="342900" indent="-342900">
              <a:buAutoNum type="alphaLcParenR"/>
            </a:pPr>
            <a:r>
              <a:rPr lang="cs-CZ" b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právních případů </a:t>
            </a:r>
            <a:endParaRPr lang="cs-CZ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Čemu se vyhnout při vysvětlování  aktuálnosti a důležitosti tématu?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To,  </a:t>
            </a:r>
            <a:r>
              <a:rPr lang="cs-CZ" u="sng" dirty="0" smtClean="0"/>
              <a:t>že se o něčem už dlouho mluví či diskutuje</a:t>
            </a:r>
            <a:r>
              <a:rPr lang="cs-CZ" dirty="0" smtClean="0"/>
              <a:t>, to ještě nemusí  znamenat, že jde o důležitý nebo zásadní problém, že jsou diskutovány zásadní otázky; </a:t>
            </a:r>
          </a:p>
          <a:p>
            <a:r>
              <a:rPr lang="cs-CZ" dirty="0" smtClean="0"/>
              <a:t>to, </a:t>
            </a:r>
            <a:r>
              <a:rPr lang="cs-CZ" u="sng" dirty="0" smtClean="0"/>
              <a:t>že  vás  daný problém  zajímá, </a:t>
            </a:r>
            <a:r>
              <a:rPr lang="cs-CZ" dirty="0" smtClean="0"/>
              <a:t>neznamená, že je aktuální a důležitý  z hlediska rozvoje daného oboru;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Pozor! Nezdůvodňujte  aktuálnost  a důležitost subjektivně, že se vám daný problém líbí, že vás to zajímá,  </a:t>
            </a:r>
            <a:r>
              <a:rPr lang="cs-CZ" b="1" dirty="0" err="1" smtClean="0">
                <a:solidFill>
                  <a:srgbClr val="FF0000"/>
                </a:solidFill>
              </a:rPr>
              <a:t>atd</a:t>
            </a:r>
            <a:r>
              <a:rPr lang="cs-CZ" b="1" dirty="0" smtClean="0">
                <a:solidFill>
                  <a:srgbClr val="FF0000"/>
                </a:solidFill>
              </a:rPr>
              <a:t>… ;</a:t>
            </a:r>
            <a:endParaRPr lang="cs-CZ" dirty="0" smtClean="0"/>
          </a:p>
          <a:p>
            <a:r>
              <a:rPr lang="cs-CZ" dirty="0" smtClean="0"/>
              <a:t>to, </a:t>
            </a:r>
            <a:r>
              <a:rPr lang="cs-CZ" u="sng" dirty="0" smtClean="0"/>
              <a:t>že se to týká všech (</a:t>
            </a:r>
            <a:r>
              <a:rPr lang="cs-CZ" dirty="0" smtClean="0"/>
              <a:t>je to celospolečenský jev) ještě neprokazuje, že to musí být nový a zásadní problém z hlediska  určitého vědního oboru;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5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 fontScale="90000"/>
          </a:bodyPr>
          <a:lstStyle/>
          <a:p>
            <a:r>
              <a:rPr lang="cs-CZ" sz="2800" b="1" u="sng" dirty="0" smtClean="0"/>
              <a:t/>
            </a:r>
            <a:br>
              <a:rPr lang="cs-CZ" sz="2800" b="1" u="sng" dirty="0" smtClean="0"/>
            </a:br>
            <a:r>
              <a:rPr lang="cs-CZ" sz="3100" b="1" u="sng" dirty="0" smtClean="0"/>
              <a:t> 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2800" b="1" u="sng" dirty="0" smtClean="0"/>
              <a:t> 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Zopakování:</a:t>
            </a:r>
            <a:endParaRPr lang="cs-CZ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2900" b="1" dirty="0"/>
              <a:t>Volba tématu se vždy </a:t>
            </a:r>
            <a:r>
              <a:rPr lang="cs-CZ" sz="2900" b="1" dirty="0" smtClean="0"/>
              <a:t>představuje v</a:t>
            </a:r>
            <a:r>
              <a:rPr lang="cs-CZ" sz="2900" b="1" dirty="0"/>
              <a:t> úvodu každé odborné </a:t>
            </a:r>
            <a:r>
              <a:rPr lang="cs-CZ" sz="2900" b="1" dirty="0" smtClean="0"/>
              <a:t>práce. Úvod by měl mít tuto strukturu:  </a:t>
            </a:r>
            <a:r>
              <a:rPr lang="cs-CZ" sz="2900" b="1" dirty="0" smtClean="0">
                <a:solidFill>
                  <a:srgbClr val="FF0000"/>
                </a:solidFill>
              </a:rPr>
              <a:t>a) zdůvodnění volby tématu( aktuálnost a důležitost),  b) cíl práce,  c)vymezení základní otázky nebo hypotézy,  metodologii a  strukturu práce.  </a:t>
            </a:r>
            <a:endParaRPr lang="cs-CZ" sz="29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900" b="1" dirty="0" smtClean="0">
                <a:solidFill>
                  <a:srgbClr val="FF0000"/>
                </a:solidFill>
              </a:rPr>
              <a:t>   </a:t>
            </a:r>
            <a:endParaRPr lang="cs-CZ" sz="29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a)  Aktuálnost:  proč je  zvolený problém nový, současný, proč je to novinka, co je  nové i na známem problému, resp. tradičním problému </a:t>
            </a:r>
            <a:r>
              <a:rPr lang="cs-CZ" sz="2900" b="1" dirty="0" err="1" smtClean="0">
                <a:solidFill>
                  <a:schemeClr val="accent3">
                    <a:lumMod val="50000"/>
                  </a:schemeClr>
                </a:solidFill>
              </a:rPr>
              <a:t>atd</a:t>
            </a: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… . 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b) Důležitost:  jaký zásadní problém dané téma otevírá,  také proč ten problém nebyl doposud řešen, nebo proč byl nedostatečně řešen – stručně nastínit  řešení problému tak, abyste byli schopni následně formulovat cíl práce a  následně základní otázku  či hypotézu;      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c)  Cíl práce  a vymezení základních výzkumných otázek:  jasně uvést co bude cílem práce;  jaké otázky či hypotézy budou řešeny; formulujeme jednu obecnou otázku, která bude  rozvíjet  cíl práce. </a:t>
            </a:r>
          </a:p>
          <a:p>
            <a:pPr>
              <a:defRPr/>
            </a:pPr>
            <a:endParaRPr lang="cs-CZ" sz="2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d) Způsob řešení: jak bude problém řešen?  Zde je nutné stručně nastínit  a)postup resp. použitou metodu či metody výkladu;  b) strukturu práce, stručně představit cíl výkladu v jednotlivých kapitolách;</a:t>
            </a:r>
          </a:p>
          <a:p>
            <a:pPr>
              <a:defRPr/>
            </a:pPr>
            <a:r>
              <a:rPr lang="cs-CZ" sz="2900" b="1" dirty="0" smtClean="0">
                <a:solidFill>
                  <a:schemeClr val="accent3">
                    <a:lumMod val="50000"/>
                  </a:schemeClr>
                </a:solidFill>
              </a:rPr>
              <a:t>e) Úvod ukončíte konstatováním, k čemu má práce sloužit  </a:t>
            </a:r>
          </a:p>
          <a:p>
            <a:pPr>
              <a:buNone/>
              <a:defRPr/>
            </a:pPr>
            <a:endParaRPr lang="cs-CZ" sz="2900" b="1" dirty="0" smtClean="0"/>
          </a:p>
          <a:p>
            <a:pPr>
              <a:buNone/>
              <a:defRPr/>
            </a:pPr>
            <a:r>
              <a:rPr lang="cs-CZ" sz="2900" b="1" dirty="0" smtClean="0"/>
              <a:t> </a:t>
            </a:r>
            <a:r>
              <a:rPr lang="cs-CZ" sz="2900" b="1" i="1" dirty="0" smtClean="0"/>
              <a:t>U  seminárních,  </a:t>
            </a:r>
            <a:r>
              <a:rPr lang="cs-CZ" sz="2900" b="1" i="1" dirty="0"/>
              <a:t>bakalářských a diplomových prací je volba tématu obsahem úvodu. </a:t>
            </a:r>
            <a:endParaRPr lang="cs-CZ" sz="2900" dirty="0"/>
          </a:p>
          <a:p>
            <a:pPr>
              <a:buNone/>
            </a:pPr>
            <a:endParaRPr lang="cs-CZ" sz="2900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Tvorba základní otázky   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Druhým krokem po volbě tématu je formulace základní otázky; tzn. toho problému, který budeme     konkrétně  v práci řešit. </a:t>
            </a:r>
          </a:p>
          <a:p>
            <a:r>
              <a:rPr lang="cs-CZ" sz="2000" dirty="0" smtClean="0"/>
              <a:t>Formulaci  základní otázky  musí předcházet  </a:t>
            </a:r>
            <a:r>
              <a:rPr lang="cs-CZ" sz="2000" dirty="0"/>
              <a:t>prostudování literatury, zmapování toho, co se zjistilo, </a:t>
            </a:r>
            <a:r>
              <a:rPr lang="cs-CZ" sz="2000" dirty="0" smtClean="0"/>
              <a:t>popsalo, jak to bylo řešené atd. </a:t>
            </a:r>
          </a:p>
          <a:p>
            <a:r>
              <a:rPr lang="cs-CZ" sz="2000" dirty="0" smtClean="0"/>
              <a:t>Výzkumný problém  je vhodné formulovat jako  </a:t>
            </a:r>
            <a:r>
              <a:rPr lang="cs-CZ" sz="2000" dirty="0"/>
              <a:t>otázku. </a:t>
            </a:r>
            <a:r>
              <a:rPr lang="cs-CZ" sz="2000" dirty="0" smtClean="0"/>
              <a:t> Náš výklad pak </a:t>
            </a:r>
            <a:r>
              <a:rPr lang="cs-CZ" sz="2000" dirty="0"/>
              <a:t> </a:t>
            </a:r>
            <a:r>
              <a:rPr lang="cs-CZ" sz="2000" dirty="0" smtClean="0"/>
              <a:t>bude hledáním  odpovědí na danou otázku či otázky.  </a:t>
            </a:r>
          </a:p>
          <a:p>
            <a:r>
              <a:rPr lang="cs-CZ" sz="2000" dirty="0" smtClean="0"/>
              <a:t>Kromě základní otázky  můžeme formulovat další podotázky.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Vyhněte se formulaci otázek  bez ladu a skladu. 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Postupujeme vždy od obecnějších problémů k jednotlivým, od abstraktních pojmů ke konkrétním</a:t>
            </a:r>
            <a:r>
              <a:rPr lang="cs-CZ" sz="2400" dirty="0" smtClean="0">
                <a:solidFill>
                  <a:srgbClr val="FF0000"/>
                </a:solidFill>
              </a:rPr>
              <a:t>.</a:t>
            </a:r>
            <a:r>
              <a:rPr lang="cs-CZ" sz="2400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chyby při formulaci základní  otázky?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Velmi široké vymezení problému, kdy není  zřejmé, co vše se bude zkoumat. 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  Výzkumný problém neprohlubuje  naše poznání. 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smtClean="0"/>
              <a:t>Výzkumný problém je triviální, jednoduchý. 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Příkladem všech uvedených chyb jsou  otázky typu: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Je potřebná legalizace eutanazie?  Je potřebná právní úprava internetu?  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Jde o příliš obecné otázky, kdy odpověď na ně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zní ano nebo ne, co naše poznání neposouvá a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nerozvíjí. 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typy  základních otázek 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Deskripce: „</a:t>
            </a:r>
            <a:r>
              <a:rPr lang="cs-CZ" b="1" dirty="0">
                <a:solidFill>
                  <a:srgbClr val="C00000"/>
                </a:solidFill>
              </a:rPr>
              <a:t>Jaké to je?“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(zjišťujeme </a:t>
            </a:r>
            <a:r>
              <a:rPr lang="cs-CZ" dirty="0"/>
              <a:t>a popisujeme situaci, stav, výskyt </a:t>
            </a:r>
            <a:r>
              <a:rPr lang="cs-CZ" dirty="0" smtClean="0"/>
              <a:t>jevu, atd.)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Relace (vztahy a souvislosti) : „Jaký je vztah? “   </a:t>
            </a:r>
          </a:p>
          <a:p>
            <a:pPr>
              <a:buNone/>
            </a:pPr>
            <a:r>
              <a:rPr lang="cs-CZ" dirty="0" smtClean="0"/>
              <a:t>(dáváme </a:t>
            </a:r>
            <a:r>
              <a:rPr lang="cs-CZ" dirty="0"/>
              <a:t>do vztahu </a:t>
            </a:r>
            <a:r>
              <a:rPr lang="cs-CZ" dirty="0" smtClean="0"/>
              <a:t> jevy</a:t>
            </a:r>
            <a:r>
              <a:rPr lang="cs-CZ" dirty="0"/>
              <a:t>, </a:t>
            </a:r>
            <a:r>
              <a:rPr lang="cs-CZ" dirty="0" smtClean="0"/>
              <a:t>činitele a ptáme </a:t>
            </a:r>
            <a:r>
              <a:rPr lang="cs-CZ" dirty="0"/>
              <a:t>se, zda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existuje </a:t>
            </a:r>
            <a:r>
              <a:rPr lang="cs-CZ" dirty="0"/>
              <a:t>vztah mezi zkoumanými </a:t>
            </a:r>
            <a:r>
              <a:rPr lang="cs-CZ" dirty="0" smtClean="0"/>
              <a:t>jevy, jakou povahu  má  ten vztah, jak se vyvíjí, atd...)</a:t>
            </a:r>
          </a:p>
          <a:p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 Příčiny a důvody: „Proč to tak je?“ </a:t>
            </a:r>
          </a:p>
          <a:p>
            <a:pPr>
              <a:buNone/>
            </a:pPr>
            <a:r>
              <a:rPr lang="cs-CZ" dirty="0" smtClean="0"/>
              <a:t>(zjišťujeme  příčiny, důvody, které vedly  k určitému důsledku,  atd...)   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 Tvorba hypotézy  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Výzkumný problém určuje základní orientaci </a:t>
            </a:r>
            <a:r>
              <a:rPr lang="cs-CZ" sz="2000" b="1" dirty="0" smtClean="0"/>
              <a:t>našeho tématu.  Pro jeho další rozbor však  nemusí vyjadřovat  </a:t>
            </a:r>
            <a:r>
              <a:rPr lang="cs-CZ" sz="2000" b="1" dirty="0"/>
              <a:t>dostatek </a:t>
            </a:r>
            <a:r>
              <a:rPr lang="cs-CZ" sz="2000" b="1" dirty="0" smtClean="0"/>
              <a:t>informací.  K jejich získání slouží   hypotézy.</a:t>
            </a:r>
          </a:p>
          <a:p>
            <a:pPr marL="0" indent="0">
              <a:buNone/>
            </a:pPr>
            <a:r>
              <a:rPr lang="cs-CZ" sz="2000" b="1" u="sng" dirty="0" smtClean="0"/>
              <a:t>Hypotéza</a:t>
            </a:r>
            <a:r>
              <a:rPr lang="cs-CZ" sz="2000" b="1" dirty="0" smtClean="0"/>
              <a:t> </a:t>
            </a:r>
            <a:r>
              <a:rPr lang="cs-CZ" sz="2000" b="1" dirty="0"/>
              <a:t>je </a:t>
            </a:r>
            <a:r>
              <a:rPr lang="cs-CZ" sz="2000" b="1" dirty="0" smtClean="0"/>
              <a:t>  vědecký předpoklad, není to jakýkoli předpoklad - musí být vždy vyvozen z  nějaké teorie. </a:t>
            </a:r>
          </a:p>
          <a:p>
            <a:pPr marL="0" indent="0">
              <a:buNone/>
            </a:pPr>
            <a:r>
              <a:rPr lang="cs-CZ" sz="2000" b="1" dirty="0" smtClean="0"/>
              <a:t>Nevíme ale,  jestli je  náš předpoklad správný /pravdivý nebo  nesprávná/ nepravdivá.  Jeho   pravdivost či nepravdivost    se musí prokázat; </a:t>
            </a:r>
          </a:p>
          <a:p>
            <a:pPr marL="0" indent="0">
              <a:buNone/>
            </a:pPr>
            <a:r>
              <a:rPr lang="cs-CZ" sz="2000" b="1" dirty="0" smtClean="0"/>
              <a:t>Hypotézy rozšiřují naše poznání – empiricky ověřují části teorie. Na základě  toho pak  danou teorii doplňujeme nebo modifikujeme. </a:t>
            </a: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Hypotézy  konkretizují,  „rozmělní“  </a:t>
            </a:r>
            <a:r>
              <a:rPr lang="cs-CZ" sz="2000" b="1" dirty="0"/>
              <a:t>problém na </a:t>
            </a:r>
            <a:r>
              <a:rPr lang="cs-CZ" sz="2000" b="1" dirty="0" smtClean="0"/>
              <a:t>částí.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 smtClean="0">
                <a:solidFill>
                  <a:srgbClr val="FF0000"/>
                </a:solidFill>
              </a:rPr>
              <a:t>Náš výklad </a:t>
            </a:r>
            <a:r>
              <a:rPr lang="cs-CZ" sz="2000" b="1" u="sng" dirty="0">
                <a:solidFill>
                  <a:srgbClr val="FF0000"/>
                </a:solidFill>
              </a:rPr>
              <a:t>je pak </a:t>
            </a:r>
            <a:r>
              <a:rPr lang="cs-CZ" sz="2000" b="1" u="sng" dirty="0" smtClean="0">
                <a:solidFill>
                  <a:srgbClr val="FF0000"/>
                </a:solidFill>
              </a:rPr>
              <a:t> </a:t>
            </a:r>
            <a:r>
              <a:rPr lang="cs-CZ" sz="2000" b="1" u="sng" dirty="0">
                <a:solidFill>
                  <a:srgbClr val="FF0000"/>
                </a:solidFill>
              </a:rPr>
              <a:t>procesem  ověřování stanovené hypotézy  – její verifikaci.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  správně formulovat hypotézu? 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stručně, jednoznačně, logicky jednoduše;</a:t>
            </a:r>
          </a:p>
          <a:p>
            <a:r>
              <a:rPr lang="cs-CZ" dirty="0" smtClean="0"/>
              <a:t>formulace  by měla být v podobě  oznamovací věty, nejčastěji implikace; </a:t>
            </a:r>
          </a:p>
          <a:p>
            <a:r>
              <a:rPr lang="cs-CZ" dirty="0" smtClean="0"/>
              <a:t> měla by být ověřitelná, tj. všechny proměnné   je nutné  definovat operacionálně (jakou metodou je budeme  zkoumat);</a:t>
            </a:r>
          </a:p>
          <a:p>
            <a:r>
              <a:rPr lang="cs-CZ" dirty="0" smtClean="0"/>
              <a:t>měli bychom se vyhýbat slovům, která vyjadřují osobní a kulturní soudy či preference;</a:t>
            </a:r>
          </a:p>
          <a:p>
            <a:r>
              <a:rPr lang="cs-CZ" dirty="0" smtClean="0"/>
              <a:t> za hypotézu by neměla být vydávána definice nebo neurčité tvrzení.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2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Tvorba  struktury a obsahu  práce? </a:t>
            </a:r>
            <a:endParaRPr lang="cs-CZ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Tvorba  správné  struktury </a:t>
            </a:r>
            <a:r>
              <a:rPr lang="cs-CZ" b="1" dirty="0"/>
              <a:t>práce je po volbě tématu  druhým zásadním krokem </a:t>
            </a:r>
            <a:r>
              <a:rPr lang="cs-CZ" b="1" dirty="0" smtClean="0"/>
              <a:t> 	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Text práce je členěn do tří úrovní:  </a:t>
            </a:r>
            <a:r>
              <a:rPr lang="cs-CZ" b="1" u="sng" dirty="0"/>
              <a:t>kapitola, podkapitola, oddíl</a:t>
            </a:r>
            <a:r>
              <a:rPr lang="cs-CZ" dirty="0"/>
              <a:t>, které jsou průběžně  číslované arabskými číslicemi;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( např.  číslování 1.1.2 znamená, že se jedná o první  kapitolu, první podkapitolu a druhý </a:t>
            </a:r>
            <a:r>
              <a:rPr lang="cs-CZ" dirty="0" smtClean="0">
                <a:solidFill>
                  <a:srgbClr val="C00000"/>
                </a:solidFill>
              </a:rPr>
              <a:t>oddíl)</a:t>
            </a:r>
            <a:endParaRPr lang="cs-CZ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Název kapitoly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1 Název podkapitoly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1. 1. 1 Název oddílu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(Ke tvorbě struktury BP a DP viz více EL 029) 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eaLnBrk="1" hangingPunct="1"/>
            <a:r>
              <a:rPr lang="cs-CZ" sz="3200" b="1" smtClean="0">
                <a:solidFill>
                  <a:srgbClr val="000000"/>
                </a:solidFill>
              </a:rPr>
              <a:t>Užitečné rady: </a:t>
            </a:r>
            <a:r>
              <a:rPr lang="cs-CZ" sz="3200" smtClean="0">
                <a:solidFill>
                  <a:srgbClr val="000000"/>
                </a:solidFill>
              </a:rPr>
              <a:t/>
            </a:r>
            <a:br>
              <a:rPr lang="cs-CZ" sz="3200" smtClean="0">
                <a:solidFill>
                  <a:srgbClr val="000000"/>
                </a:solidFill>
              </a:rPr>
            </a:br>
            <a:endParaRPr lang="cs-CZ" sz="3200" smtClean="0">
              <a:solidFill>
                <a:srgbClr val="000000"/>
              </a:solidFill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</a:rPr>
              <a:t>Správné členění práce je velmi důležité a prozrazuje to, jak problému rozumíte;  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</a:rPr>
              <a:t>Číslujte proto  přehledně, uvádějte  nejvíce tři čísla;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rgbClr val="C00000"/>
                </a:solidFill>
              </a:rPr>
              <a:t>např. číslování  1.2.3.1.8. již  je nepřehledné a v podstatě prozrazuje, že autor se utápí v nějakém popisu, který nemá zřejmě konce   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 další členění oddílů se doporučuje uvádět malé písmeno; např. 1.1.2a)  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568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Klasická struktura odborné  práce na Právnické fakultě v Brně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Úvod </a:t>
            </a:r>
            <a:r>
              <a:rPr lang="cs-CZ" sz="2800" dirty="0" smtClean="0"/>
              <a:t>…. </a:t>
            </a:r>
            <a:r>
              <a:rPr lang="cs-CZ" sz="2800" b="1" dirty="0" smtClean="0">
                <a:solidFill>
                  <a:srgbClr val="FF0000"/>
                </a:solidFill>
              </a:rPr>
              <a:t>Představení volby tématu, aktuálnosti a důležitosti, základní otázky , metody a strukturu práce </a:t>
            </a: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1. Kapitola   </a:t>
            </a:r>
            <a:r>
              <a:rPr lang="cs-CZ" sz="2800" dirty="0" smtClean="0"/>
              <a:t>řeší  otázku :  </a:t>
            </a:r>
            <a:r>
              <a:rPr lang="cs-CZ" sz="2800" dirty="0" smtClean="0">
                <a:solidFill>
                  <a:srgbClr val="FF0000"/>
                </a:solidFill>
              </a:rPr>
              <a:t>„</a:t>
            </a:r>
            <a:r>
              <a:rPr lang="cs-CZ" sz="2800" b="1" dirty="0" smtClean="0">
                <a:solidFill>
                  <a:srgbClr val="FF0000"/>
                </a:solidFill>
              </a:rPr>
              <a:t>Co je to?“  Jaký je to právní problém?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V podkapitolách představíme  základní pojmy,  vznik,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vývoj a historická geneze  problému,  formy a podoby daného jevu či  problému;</a:t>
            </a:r>
          </a:p>
          <a:p>
            <a:pPr>
              <a:buFont typeface="Arial" charset="0"/>
              <a:buNone/>
              <a:defRPr/>
            </a:pPr>
            <a:endParaRPr lang="cs-CZ" sz="2800" b="1" dirty="0" smtClean="0"/>
          </a:p>
          <a:p>
            <a:pPr>
              <a:buFont typeface="Arial" charset="0"/>
              <a:buNone/>
              <a:defRPr/>
            </a:pPr>
            <a:r>
              <a:rPr lang="cs-CZ" sz="2800" b="1" dirty="0" smtClean="0"/>
              <a:t>2. Kapitola  </a:t>
            </a:r>
            <a:r>
              <a:rPr lang="cs-CZ" sz="2800" b="1" dirty="0" smtClean="0">
                <a:solidFill>
                  <a:srgbClr val="FF0000"/>
                </a:solidFill>
              </a:rPr>
              <a:t>Jak je tento problém právně upraven?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V podkapitolách představíte právní úpravu problému v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mezinárodních, evropských a národních dokumentech;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(zde se doporučuje uvést i srovnání s právní  úpravou v jiných – </a:t>
            </a:r>
          </a:p>
          <a:p>
            <a:pPr>
              <a:buFont typeface="Arial" charset="0"/>
              <a:buNone/>
              <a:defRPr/>
            </a:pPr>
            <a:r>
              <a:rPr lang="cs-CZ" sz="2800" dirty="0" smtClean="0"/>
              <a:t>vybraných  zemích světa či EU)</a:t>
            </a:r>
          </a:p>
          <a:p>
            <a:pPr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(dobře) zvolit téma?</a:t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FF0000"/>
                </a:solidFill>
              </a:rPr>
              <a:t>První krok: výběr tématu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Výběr tématu je prvním a také  zásadním krokem při přípravě psaní jakékoli odborné  práce.  </a:t>
            </a:r>
          </a:p>
          <a:p>
            <a:pPr algn="just"/>
            <a:r>
              <a:rPr lang="cs-CZ" dirty="0" smtClean="0"/>
              <a:t>Na výběru a  formulaci tématu záleží  stimulace vaší tvůrčí práce. </a:t>
            </a:r>
          </a:p>
          <a:p>
            <a:pPr algn="just"/>
            <a:r>
              <a:rPr lang="cs-CZ" dirty="0" smtClean="0"/>
              <a:t>Téma musí odpovídat obsahovému zaměření a předmětové skladbě oboru. </a:t>
            </a:r>
          </a:p>
          <a:p>
            <a:r>
              <a:rPr lang="cs-CZ" dirty="0" smtClean="0"/>
              <a:t>Vyberte  si proto téma, které vás zajímá a přitahuje... 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rgbClr val="FF0000"/>
                </a:solidFill>
              </a:rPr>
              <a:t>„chci se o daném tématu více dovědět“,  „chci sdělit a vysvětlit svůj názor či pohled na věc“, „chci s nějakým názorem polemizovat či kritizovat jej“,  atd. </a:t>
            </a:r>
          </a:p>
          <a:p>
            <a:r>
              <a:rPr lang="cs-CZ" dirty="0" smtClean="0"/>
              <a:t>...a kterému byste se rádi věnovali, i kdyby nešlo o  povinnou práci.  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Pokračování kapitol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cs-CZ" b="1" dirty="0"/>
              <a:t>3. Kapitola  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„Které otázky je nutné řešit?   </a:t>
            </a:r>
            <a:endParaRPr lang="cs-CZ" dirty="0"/>
          </a:p>
          <a:p>
            <a:pPr>
              <a:buFont typeface="Arial" charset="0"/>
              <a:buNone/>
              <a:defRPr/>
            </a:pPr>
            <a:r>
              <a:rPr lang="cs-CZ" dirty="0" smtClean="0"/>
              <a:t> Tvoří jádro práce a v  </a:t>
            </a:r>
            <a:r>
              <a:rPr lang="cs-CZ" dirty="0"/>
              <a:t>podkapitolách </a:t>
            </a:r>
            <a:r>
              <a:rPr lang="cs-CZ" dirty="0" smtClean="0"/>
              <a:t> identifikujete 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„slabiny“,  problémy , které nejsou dostatečně řešeny a  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navrhnete nové </a:t>
            </a:r>
            <a:r>
              <a:rPr lang="cs-CZ" dirty="0"/>
              <a:t>řešení; tento návrh nebo </a:t>
            </a:r>
            <a:endParaRPr lang="cs-CZ" dirty="0" smtClean="0"/>
          </a:p>
          <a:p>
            <a:pPr>
              <a:buFont typeface="Arial" charset="0"/>
              <a:buNone/>
              <a:defRPr/>
            </a:pPr>
            <a:r>
              <a:rPr lang="cs-CZ" dirty="0" smtClean="0"/>
              <a:t>model </a:t>
            </a:r>
            <a:r>
              <a:rPr lang="cs-CZ" dirty="0"/>
              <a:t>je nutné </a:t>
            </a:r>
            <a:r>
              <a:rPr lang="cs-CZ" dirty="0" smtClean="0"/>
              <a:t>zdůvodnit</a:t>
            </a:r>
            <a:r>
              <a:rPr lang="cs-CZ" dirty="0"/>
              <a:t>.  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4. Kapitola   </a:t>
            </a:r>
            <a:r>
              <a:rPr lang="cs-CZ" b="1" dirty="0" smtClean="0">
                <a:solidFill>
                  <a:srgbClr val="FF0000"/>
                </a:solidFill>
              </a:rPr>
              <a:t>„Analýza konkrétních případů“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>Do odborné práce, která řeší právní problémy je vhodné zařadit analýzu konkrétních případů; jde o potvrzení našeho návrhu řešení </a:t>
            </a: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Závěr   </a:t>
            </a:r>
            <a:r>
              <a:rPr lang="cs-CZ" b="1" dirty="0">
                <a:solidFill>
                  <a:srgbClr val="FF0000"/>
                </a:solidFill>
              </a:rPr>
              <a:t>je zrcadlovým odrazem úvodu, kde zhodnotíte celou práci… nepleťte  si závěr s návrhy řešení…</a:t>
            </a:r>
          </a:p>
          <a:p>
            <a:pPr>
              <a:buFont typeface="Arial" charset="0"/>
              <a:buNone/>
              <a:defRPr/>
            </a:pPr>
            <a:r>
              <a:rPr lang="cs-CZ" b="1" dirty="0"/>
              <a:t>Použitá literatura </a:t>
            </a:r>
            <a:endParaRPr lang="cs-CZ" b="1" dirty="0" smtClean="0"/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Přílohy</a:t>
            </a:r>
            <a:endParaRPr lang="cs-CZ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úkolu – struktura 1 Korupce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Právní úprava protikorupčních opatření v ČR</a:t>
            </a:r>
          </a:p>
          <a:p>
            <a:pPr>
              <a:buNone/>
            </a:pPr>
            <a:r>
              <a:rPr lang="cs-CZ" sz="1600" b="1" dirty="0" smtClean="0"/>
              <a:t>Úvod</a:t>
            </a:r>
          </a:p>
          <a:p>
            <a:pPr lvl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1.Kapitola Co je to korupce? </a:t>
            </a:r>
          </a:p>
          <a:p>
            <a:pPr>
              <a:buNone/>
            </a:pPr>
            <a:r>
              <a:rPr lang="cs-CZ" sz="1600" b="1" dirty="0" smtClean="0"/>
              <a:t>1.1. Výklad základních pojmů: korupce a  úplatkářství </a:t>
            </a:r>
          </a:p>
          <a:p>
            <a:pPr>
              <a:buNone/>
            </a:pPr>
            <a:r>
              <a:rPr lang="cs-CZ" sz="1600" b="1" dirty="0" smtClean="0"/>
              <a:t>1.2. Příčiny vzniku korupce a stádia jejího vývoje</a:t>
            </a:r>
          </a:p>
          <a:p>
            <a:pPr>
              <a:buNone/>
            </a:pPr>
            <a:r>
              <a:rPr lang="cs-CZ" sz="1600" b="1" dirty="0" smtClean="0"/>
              <a:t>1.3. Formy a způsoby páchání korupce </a:t>
            </a:r>
          </a:p>
          <a:p>
            <a:pPr>
              <a:buNone/>
            </a:pPr>
            <a:r>
              <a:rPr lang="cs-CZ" sz="1600" b="1" dirty="0" smtClean="0"/>
              <a:t>1.4.Typické způsoby páchání korupce ve veřejné správě</a:t>
            </a:r>
          </a:p>
          <a:p>
            <a:pPr>
              <a:buNone/>
            </a:pPr>
            <a:r>
              <a:rPr lang="cs-CZ" sz="1600" b="1" dirty="0" smtClean="0"/>
              <a:t>1.4.1 Veřejné zakázky jako objekt korupce </a:t>
            </a:r>
          </a:p>
          <a:p>
            <a:pPr>
              <a:buNone/>
            </a:pPr>
            <a:r>
              <a:rPr lang="cs-CZ" sz="1600" b="1" dirty="0" smtClean="0"/>
              <a:t> 1.4.2 Financování politických stran jako nástroj korupce        </a:t>
            </a:r>
          </a:p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2. Kapitola  Korupce jako právní problém. </a:t>
            </a:r>
          </a:p>
          <a:p>
            <a:pPr>
              <a:buNone/>
            </a:pPr>
            <a:r>
              <a:rPr lang="cs-CZ" sz="1600" b="1" dirty="0" smtClean="0"/>
              <a:t> 2.1 Právní úprava postihu  korupce v mezinárodně právních dokumentech a EU </a:t>
            </a:r>
          </a:p>
          <a:p>
            <a:pPr>
              <a:buNone/>
            </a:pPr>
            <a:r>
              <a:rPr lang="cs-CZ" sz="1600" b="1" dirty="0" smtClean="0"/>
              <a:t> 2.2 Právní úprava postihu korupce ve vybraných státech EU</a:t>
            </a:r>
          </a:p>
          <a:p>
            <a:pPr>
              <a:buNone/>
            </a:pPr>
            <a:r>
              <a:rPr lang="cs-CZ" sz="1600" b="1" dirty="0" smtClean="0"/>
              <a:t> 2.3 Právní úprava postihu korupce v českém právu </a:t>
            </a:r>
          </a:p>
          <a:p>
            <a:pPr>
              <a:buNone/>
            </a:pPr>
            <a:r>
              <a:rPr lang="cs-CZ" sz="1600" b="1" dirty="0" smtClean="0"/>
              <a:t> 2.3.1 Trestněprávní úprava  korupce v ČR</a:t>
            </a:r>
          </a:p>
          <a:p>
            <a:pPr>
              <a:buNone/>
            </a:pPr>
            <a:r>
              <a:rPr lang="cs-CZ" sz="1600" b="1" dirty="0" smtClean="0"/>
              <a:t> 2.3.2 Úprava korupce v  českém obchodním zákoníku </a:t>
            </a:r>
          </a:p>
        </p:txBody>
      </p:sp>
    </p:spTree>
    <p:extLst>
      <p:ext uri="{BB962C8B-B14F-4D97-AF65-F5344CB8AC3E}">
        <p14:creationId xmlns:p14="http://schemas.microsoft.com/office/powerpoint/2010/main" val="37280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3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r>
              <a:rPr lang="cs-CZ" sz="1600" b="1" dirty="0" smtClean="0">
                <a:solidFill>
                  <a:srgbClr val="FF0000"/>
                </a:solidFill>
              </a:rPr>
              <a:t>kapitola  Protikorupční opatření </a:t>
            </a:r>
          </a:p>
          <a:p>
            <a:r>
              <a:rPr lang="cs-CZ" sz="1600" b="1" dirty="0" smtClean="0"/>
              <a:t>3.1. Aktuální preventivní protikorupční opatření </a:t>
            </a:r>
          </a:p>
          <a:p>
            <a:r>
              <a:rPr lang="cs-CZ" sz="1600" b="1" dirty="0" smtClean="0"/>
              <a:t>3.1.1 Preventivní protikorupční opatření  v rámci státní a veřejné správy </a:t>
            </a:r>
          </a:p>
          <a:p>
            <a:r>
              <a:rPr lang="cs-CZ" sz="1600" b="1" dirty="0" smtClean="0"/>
              <a:t>3.1.2 Preventivní protikorupční opatření  v oblasti zadávání veřejných zakázek </a:t>
            </a:r>
          </a:p>
          <a:p>
            <a:r>
              <a:rPr lang="cs-CZ" sz="1600" b="1" dirty="0" smtClean="0"/>
              <a:t>3.2 Represivní protikorupční opatření </a:t>
            </a:r>
          </a:p>
          <a:p>
            <a:pPr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4. Kapitola  Je česká protikorupční politika efektivní? </a:t>
            </a:r>
          </a:p>
          <a:p>
            <a:r>
              <a:rPr lang="cs-CZ" sz="1600" b="1" dirty="0" smtClean="0"/>
              <a:t> 4.1.  Slabiny  české protikorupční politiky</a:t>
            </a:r>
          </a:p>
          <a:p>
            <a:r>
              <a:rPr lang="cs-CZ" sz="1600" b="1" dirty="0" smtClean="0"/>
              <a:t>  4.2. Návrh nové právní úpravy protikorupčních opatření </a:t>
            </a:r>
          </a:p>
          <a:p>
            <a:r>
              <a:rPr lang="cs-CZ" sz="1600" b="1" dirty="0" smtClean="0"/>
              <a:t> Závěr </a:t>
            </a:r>
          </a:p>
          <a:p>
            <a:r>
              <a:rPr lang="cs-CZ" sz="1600" b="1" dirty="0" smtClean="0"/>
              <a:t>Použitá literatura </a:t>
            </a:r>
          </a:p>
          <a:p>
            <a:r>
              <a:rPr lang="cs-CZ" sz="1600" b="1" dirty="0" smtClean="0"/>
              <a:t>Přílohy </a:t>
            </a:r>
          </a:p>
          <a:p>
            <a:endParaRPr lang="cs-CZ" sz="1600" b="1" dirty="0" smtClean="0"/>
          </a:p>
          <a:p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401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úkolu – struktura 2 Financování politických stran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sk-SK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politické  strany v politickém systému demokratické společnosti</a:t>
            </a:r>
          </a:p>
          <a:p>
            <a:pPr marL="365760" lvl="1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Politická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strana a její funkce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financovat politické strany? </a:t>
            </a:r>
            <a:endParaRPr lang="cs-CZ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2.1Podmínky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stran </a:t>
            </a:r>
            <a:endParaRPr lang="cs-CZ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Principy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stran  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Kapitola 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Způsoby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politických </a:t>
            </a: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</a:p>
          <a:p>
            <a:pPr marL="0" lvl="0" indent="0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3.1Státní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3.1.1Přímé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financování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3.1.2Nepřímé </a:t>
            </a:r>
            <a:r>
              <a:rPr lang="cs-CZ" sz="3700">
                <a:latin typeface="Times New Roman" panose="02020603050405020304" pitchFamily="18" charset="0"/>
                <a:cs typeface="Times New Roman" panose="02020603050405020304" pitchFamily="18" charset="0"/>
              </a:rPr>
              <a:t>státní </a:t>
            </a:r>
            <a:r>
              <a:rPr lang="cs-CZ" sz="3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Financování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politických stran ze soukromých zdrojů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3.2.1Členské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</a:t>
            </a: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3.2.2Dary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cs-CZ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3.2.3Jiné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805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kapitola </a:t>
            </a:r>
          </a:p>
          <a:p>
            <a:pPr marL="0" lv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financování politických stran v České republice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4.1. Stručný exkurz do vývoje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úpravy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 ČR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4.2  Analýza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úpravy kontroly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 Návrh na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novelizaci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českého zákona o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Druhý krok:  první rešerše  literatury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Kde najdu zdroje? 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2"/>
              </a:rPr>
              <a:t>https://aleph.muni.cz</a:t>
            </a: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3"/>
              </a:rPr>
              <a:t>https://www.law.muni.cz/content/cs/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u="sng" dirty="0" smtClean="0">
                <a:hlinkClick r:id="rId4"/>
              </a:rPr>
              <a:t>http://scholar.google.cz/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Encyklopedický základ pro řadu teoretických konceptů: </a:t>
            </a:r>
          </a:p>
          <a:p>
            <a:pPr>
              <a:buNone/>
            </a:pPr>
            <a:r>
              <a:rPr lang="cs-CZ" u="sng" dirty="0" smtClean="0">
                <a:hlinkClick r:id="rId5"/>
              </a:rPr>
              <a:t>http://plato.</a:t>
            </a:r>
            <a:r>
              <a:rPr lang="cs-CZ" u="sng" dirty="0" err="1" smtClean="0">
                <a:hlinkClick r:id="rId5"/>
              </a:rPr>
              <a:t>stanford.edu</a:t>
            </a:r>
            <a:r>
              <a:rPr lang="cs-CZ" u="sng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Čemu se vyhnout?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Učebnice by neměla být hlavním zdrojem.</a:t>
            </a:r>
          </a:p>
          <a:p>
            <a:pPr lvl="1"/>
            <a:r>
              <a:rPr lang="cs-CZ" b="1" dirty="0" err="1" smtClean="0">
                <a:solidFill>
                  <a:srgbClr val="FF0000"/>
                </a:solidFill>
              </a:rPr>
              <a:t>Wikipedia</a:t>
            </a:r>
            <a:r>
              <a:rPr lang="cs-CZ" b="1" dirty="0" smtClean="0">
                <a:solidFill>
                  <a:srgbClr val="FF0000"/>
                </a:solidFill>
              </a:rPr>
              <a:t> není přípustným zdrojem, pokud ovšem není její obsah předmětem kritiky práce.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krok:  konkretizace tématu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Příliš široké téma je daleko složitější rozumně zpracovat než téma specifické.</a:t>
            </a:r>
          </a:p>
          <a:p>
            <a:r>
              <a:rPr lang="cs-CZ" dirty="0" smtClean="0"/>
              <a:t>Téma je  nutné blíže specifikovat, omezit. Například: 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tematicky:</a:t>
            </a:r>
            <a:r>
              <a:rPr lang="cs-CZ" dirty="0" smtClean="0"/>
              <a:t> podtéma, jen jedna z dílčích otázek, jeden právní předpis, hodnocení, úvahy </a:t>
            </a:r>
            <a:r>
              <a:rPr lang="cs-CZ" i="1" dirty="0" smtClean="0"/>
              <a:t>de </a:t>
            </a:r>
            <a:r>
              <a:rPr lang="cs-CZ" i="1" dirty="0" err="1" smtClean="0"/>
              <a:t>lege</a:t>
            </a:r>
            <a:r>
              <a:rPr lang="cs-CZ" i="1" dirty="0" smtClean="0"/>
              <a:t> </a:t>
            </a:r>
            <a:r>
              <a:rPr lang="cs-CZ" i="1" dirty="0" err="1" smtClean="0"/>
              <a:t>ferenda</a:t>
            </a:r>
            <a:r>
              <a:rPr lang="cs-CZ" dirty="0" smtClean="0"/>
              <a:t> … 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místně: </a:t>
            </a:r>
            <a:r>
              <a:rPr lang="cs-CZ" dirty="0" smtClean="0"/>
              <a:t>v jednom státě, na jednom jinak vymezeném území, srovnání dvou států … např. v ČR, v EU, ve vybraných státech EU apod...  </a:t>
            </a:r>
            <a:r>
              <a:rPr lang="cs-CZ" dirty="0" smtClean="0">
                <a:solidFill>
                  <a:srgbClr val="FF0000"/>
                </a:solidFill>
              </a:rPr>
              <a:t>(vyhněte se pokušení  řešit danou problematiku v celém světě);</a:t>
            </a:r>
          </a:p>
          <a:p>
            <a:pPr lvl="2"/>
            <a:r>
              <a:rPr lang="cs-CZ" b="1" dirty="0" smtClean="0">
                <a:solidFill>
                  <a:srgbClr val="FF0000"/>
                </a:solidFill>
              </a:rPr>
              <a:t>časově:</a:t>
            </a:r>
            <a:r>
              <a:rPr lang="cs-CZ" dirty="0" smtClean="0"/>
              <a:t> současnost, časový interval, sledování historického vývoje… např. od roku 2014,  změny v ochraně vlastnického práva podle NOZ, atd...;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Čtvrtý krok:  cíl práce a základní otázka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Formulujte jasně to, k čemu v práci chcete dospět: </a:t>
            </a:r>
            <a:r>
              <a:rPr lang="cs-CZ" dirty="0" smtClean="0">
                <a:solidFill>
                  <a:srgbClr val="FF0000"/>
                </a:solidFill>
              </a:rPr>
              <a:t>Co je cílem práce? 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Formulace cíle práce je posledním krokem přemýšlení a přípravou k psaní prvních úvah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!Pokud nemáte jasno v tom, co má být cílem práce, co chcete analyzovat, vysvětlit či prokázat, nezačínejte vůbec práci psát!   … je to ztráta času a  většinou cesta k opisování…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zapamatování: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Volba tématu ve čtyřech krocích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tématu</a:t>
            </a:r>
          </a:p>
          <a:p>
            <a:endParaRPr lang="cs-CZ" dirty="0" smtClean="0"/>
          </a:p>
          <a:p>
            <a:r>
              <a:rPr lang="cs-CZ" dirty="0" smtClean="0"/>
              <a:t>První rešerše- orientace v literatuře a zdrojích </a:t>
            </a:r>
          </a:p>
          <a:p>
            <a:endParaRPr lang="cs-CZ" dirty="0" smtClean="0"/>
          </a:p>
          <a:p>
            <a:r>
              <a:rPr lang="cs-CZ" dirty="0" smtClean="0"/>
              <a:t>Zúžení tématu-konkretizace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práce-  o čem chci psát? </a:t>
            </a:r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Tyto čtyři kroky  musí učinit každý autor před začátkem psaní  práce.  </a:t>
            </a:r>
            <a:endParaRPr lang="cs-CZ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3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Přechod od přemýšlení k prvnímu náčrtu (úvodu) práce</a:t>
            </a:r>
            <a:b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Vysvětlení volby tématu tvoří obsah </a:t>
            </a:r>
            <a:r>
              <a:rPr lang="cs-CZ" b="1" u="sng" dirty="0" smtClean="0">
                <a:solidFill>
                  <a:srgbClr val="FF0000"/>
                </a:solidFill>
              </a:rPr>
              <a:t>úvodu každé odborné práce</a:t>
            </a:r>
            <a:r>
              <a:rPr lang="cs-CZ" b="1" dirty="0" smtClean="0"/>
              <a:t>.</a:t>
            </a:r>
          </a:p>
          <a:p>
            <a:pPr>
              <a:buNone/>
            </a:pPr>
            <a:r>
              <a:rPr lang="cs-CZ" b="1" dirty="0" smtClean="0"/>
              <a:t>Je vhodné si úvod načrtnout předem a po dopsání práce jej </a:t>
            </a:r>
          </a:p>
          <a:p>
            <a:pPr>
              <a:buNone/>
            </a:pPr>
            <a:r>
              <a:rPr lang="cs-CZ" b="1" dirty="0" smtClean="0"/>
              <a:t>upravit;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Volba </a:t>
            </a:r>
            <a:r>
              <a:rPr lang="cs-CZ" b="1" i="1" dirty="0"/>
              <a:t>odborného tématu by měla respektovat tyto požadavky:</a:t>
            </a:r>
            <a:endParaRPr lang="cs-CZ" b="1" i="1" u="sng" dirty="0" smtClean="0"/>
          </a:p>
          <a:p>
            <a:pPr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a</a:t>
            </a:r>
            <a:r>
              <a:rPr lang="cs-CZ" b="1" i="1" dirty="0">
                <a:solidFill>
                  <a:schemeClr val="tx2"/>
                </a:solidFill>
              </a:rPr>
              <a:t>) </a:t>
            </a:r>
            <a:r>
              <a:rPr lang="cs-CZ" b="1" i="1" dirty="0" smtClean="0">
                <a:solidFill>
                  <a:schemeClr val="tx2"/>
                </a:solidFill>
              </a:rPr>
              <a:t>z</a:t>
            </a:r>
            <a:r>
              <a:rPr lang="cs-CZ" b="1" dirty="0" smtClean="0">
                <a:solidFill>
                  <a:schemeClr val="tx2"/>
                </a:solidFill>
              </a:rPr>
              <a:t>volené </a:t>
            </a:r>
            <a:r>
              <a:rPr lang="cs-CZ" b="1" dirty="0">
                <a:solidFill>
                  <a:schemeClr val="tx2"/>
                </a:solidFill>
              </a:rPr>
              <a:t>téma odborné práce by mělo odpovídat  </a:t>
            </a:r>
            <a:r>
              <a:rPr lang="cs-CZ" b="1" dirty="0">
                <a:solidFill>
                  <a:srgbClr val="FF0000"/>
                </a:solidFill>
              </a:rPr>
              <a:t>úrovni  rozvoje vědeckého poznání daného </a:t>
            </a:r>
            <a:r>
              <a:rPr lang="cs-CZ" b="1" dirty="0" smtClean="0">
                <a:solidFill>
                  <a:srgbClr val="FF0000"/>
                </a:solidFill>
              </a:rPr>
              <a:t>oboru;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b)mělo by být  </a:t>
            </a:r>
            <a:r>
              <a:rPr lang="cs-CZ" b="1" dirty="0">
                <a:solidFill>
                  <a:srgbClr val="FF0000"/>
                </a:solidFill>
              </a:rPr>
              <a:t>aktuální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řešit nové  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otázky a problémy; </a:t>
            </a:r>
            <a:endParaRPr lang="cs-CZ" dirty="0">
              <a:solidFill>
                <a:schemeClr val="tx2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c) mělo  by vést </a:t>
            </a:r>
            <a:r>
              <a:rPr lang="cs-CZ" b="1" dirty="0">
                <a:solidFill>
                  <a:schemeClr val="tx2"/>
                </a:solidFill>
              </a:rPr>
              <a:t>k řešení </a:t>
            </a:r>
            <a:r>
              <a:rPr lang="cs-CZ" b="1" dirty="0" smtClean="0">
                <a:solidFill>
                  <a:srgbClr val="FF0000"/>
                </a:solidFill>
              </a:rPr>
              <a:t>zásadních, důležitých 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tx2"/>
                </a:solidFill>
              </a:rPr>
              <a:t>otázek a </a:t>
            </a:r>
            <a:r>
              <a:rPr lang="cs-CZ" b="1" dirty="0" smtClean="0">
                <a:solidFill>
                  <a:schemeClr val="tx2"/>
                </a:solidFill>
              </a:rPr>
              <a:t>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problémů</a:t>
            </a:r>
            <a:r>
              <a:rPr lang="cs-CZ" b="1" dirty="0">
                <a:solidFill>
                  <a:schemeClr val="tx2"/>
                </a:solidFill>
              </a:rPr>
              <a:t>;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AutoNum type="alphaLcParenR" startAt="4"/>
            </a:pPr>
            <a:endParaRPr lang="cs-CZ" b="1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d) mělo by být </a:t>
            </a:r>
            <a:r>
              <a:rPr lang="cs-CZ" b="1" dirty="0" smtClean="0">
                <a:solidFill>
                  <a:srgbClr val="FF0000"/>
                </a:solidFill>
              </a:rPr>
              <a:t>inovativní</a:t>
            </a:r>
            <a:r>
              <a:rPr lang="cs-CZ" b="1" dirty="0">
                <a:solidFill>
                  <a:schemeClr val="tx2"/>
                </a:solidFill>
              </a:rPr>
              <a:t>, </a:t>
            </a:r>
            <a:r>
              <a:rPr lang="cs-CZ" b="1" dirty="0" smtClean="0">
                <a:solidFill>
                  <a:schemeClr val="tx2"/>
                </a:solidFill>
              </a:rPr>
              <a:t>tzn., mělo by vést  </a:t>
            </a:r>
          </a:p>
          <a:p>
            <a:pPr marL="457200" indent="-4572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     k rozvoji daného oboru, poznání, atd.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      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Zdůvodnění volby tématu: vysvětlení jeho aktuálnosti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/>
              <a:t>Zde se zdůvodňuje:  </a:t>
            </a:r>
          </a:p>
          <a:p>
            <a:pPr algn="just"/>
            <a:r>
              <a:rPr lang="cs-CZ" b="1" dirty="0" smtClean="0"/>
              <a:t>proč je dané téma </a:t>
            </a:r>
            <a:r>
              <a:rPr lang="cs-CZ" b="1" u="sng" dirty="0" smtClean="0">
                <a:solidFill>
                  <a:srgbClr val="FF0000"/>
                </a:solidFill>
              </a:rPr>
              <a:t>nové</a:t>
            </a:r>
            <a:r>
              <a:rPr lang="cs-CZ" b="1" dirty="0" smtClean="0"/>
              <a:t>   ve smyslu:   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jaké nové souvislosti  představuje,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proč jej doposud  nikdo neřešil  </a:t>
            </a:r>
          </a:p>
          <a:p>
            <a:pPr algn="just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nebo  proč  nebyly dané problémy dostatečně vyřešeny;</a:t>
            </a:r>
          </a:p>
          <a:p>
            <a:pPr algn="just">
              <a:buNone/>
            </a:pPr>
            <a:r>
              <a:rPr lang="cs-CZ" dirty="0" smtClean="0"/>
              <a:t>   (to znamená, že se objevily  nějaké nové souvislosti;  </a:t>
            </a:r>
          </a:p>
          <a:p>
            <a:pPr algn="just">
              <a:buNone/>
            </a:pPr>
            <a:r>
              <a:rPr lang="cs-CZ" dirty="0" smtClean="0"/>
              <a:t>    i  známé téma  může být aktuální, kdy došlo k jeho  změně  či  vývoji)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Zdůvodňování aktuálnosti by mělo končit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nastíněním toho,  jaké nové problémy  dané téma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otevírá... a to jsou již důvody pro vysvětlení jeho   </a:t>
            </a:r>
          </a:p>
          <a:p>
            <a:pPr algn="just">
              <a:buNone/>
            </a:pPr>
            <a:r>
              <a:rPr lang="cs-CZ" b="1" dirty="0" smtClean="0">
                <a:solidFill>
                  <a:srgbClr val="C00000"/>
                </a:solidFill>
              </a:rPr>
              <a:t>důležitosti.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594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Zdůvodnění volby tématu: Proč je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éma důležité?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/>
              <a:t>Zde se zdůvodňuje to, jaký zásadní  problém  či otázku dané téma představuje  a otevírá;  </a:t>
            </a:r>
          </a:p>
          <a:p>
            <a:pPr>
              <a:defRPr/>
            </a:pPr>
            <a:r>
              <a:rPr lang="cs-CZ" b="1" dirty="0" smtClean="0"/>
              <a:t>Co řešení tohoto problému odhalí či umožní lépe porozumět? </a:t>
            </a:r>
          </a:p>
          <a:p>
            <a:pPr>
              <a:defRPr/>
            </a:pPr>
            <a:r>
              <a:rPr lang="cs-CZ" b="1" dirty="0" smtClean="0"/>
              <a:t>Co dosud a proč nebylo  či nemohlo být  vyřešené? </a:t>
            </a:r>
          </a:p>
          <a:p>
            <a:pPr>
              <a:defRPr/>
            </a:pPr>
            <a:r>
              <a:rPr lang="cs-CZ" b="1" dirty="0" smtClean="0"/>
              <a:t>K čemu řešení tohoto problému přispěje?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Zdůvodnění důležitosti  tématu končí jasnou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formulaci základní  otázky či hypotézy, které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chcete řešit či potvrdit.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64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2153</Words>
  <Application>Microsoft Office PowerPoint</Application>
  <PresentationFormat>Předvádění na obrazovce (4:3)</PresentationFormat>
  <Paragraphs>242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Century Schoolbook</vt:lpstr>
      <vt:lpstr>Times New Roman</vt:lpstr>
      <vt:lpstr>Wingdings</vt:lpstr>
      <vt:lpstr>Wingdings 2</vt:lpstr>
      <vt:lpstr>Arkýř</vt:lpstr>
      <vt:lpstr>Druhá přednáška  ZAP Bakaláři  2020 </vt:lpstr>
      <vt:lpstr>  Jak (dobře) zvolit téma? První krok: výběr tématu</vt:lpstr>
      <vt:lpstr>Druhý krok:  první rešerše  literatury</vt:lpstr>
      <vt:lpstr>Třetí krok:  konkretizace tématu</vt:lpstr>
      <vt:lpstr>Čtvrtý krok:  cíl práce a základní otázka</vt:lpstr>
      <vt:lpstr>K zapamatování:  Volba tématu ve čtyřech krocích </vt:lpstr>
      <vt:lpstr>Přechod od přemýšlení k prvnímu náčrtu (úvodu) práce </vt:lpstr>
      <vt:lpstr> Zdůvodnění volby tématu: vysvětlení jeho aktuálnosti</vt:lpstr>
      <vt:lpstr>Zdůvodnění volby tématu: Proč je téma důležité?</vt:lpstr>
      <vt:lpstr>Čemu se vyhnout při vysvětlování  aktuálnosti a důležitosti tématu?</vt:lpstr>
      <vt:lpstr>    Zopakování:</vt:lpstr>
      <vt:lpstr>2.  Tvorba základní otázky   </vt:lpstr>
      <vt:lpstr>Nejčastější chyby při formulaci základní  otázky? </vt:lpstr>
      <vt:lpstr>Nejčastější typy  základních otázek  </vt:lpstr>
      <vt:lpstr> Tvorba hypotézy   </vt:lpstr>
      <vt:lpstr>Jak   správně formulovat hypotézu? </vt:lpstr>
      <vt:lpstr>  2. Tvorba  struktury a obsahu  práce? </vt:lpstr>
      <vt:lpstr>Užitečné rady:  </vt:lpstr>
      <vt:lpstr>Klasická struktura odborné  práce na Právnické fakultě v Brně</vt:lpstr>
      <vt:lpstr>Pokračování kapitol </vt:lpstr>
      <vt:lpstr>Řešení úkolu – struktura 1 Korupce </vt:lpstr>
      <vt:lpstr>Pokračování </vt:lpstr>
      <vt:lpstr>Řešení úkolu – struktura 2 Financování politických stran v ČR</vt:lpstr>
      <vt:lpstr>2.Část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Druhá a třetí část  první přednášky</dc:title>
  <dc:creator>Tester</dc:creator>
  <cp:lastModifiedBy>1844</cp:lastModifiedBy>
  <cp:revision>21</cp:revision>
  <dcterms:created xsi:type="dcterms:W3CDTF">2018-10-12T07:24:53Z</dcterms:created>
  <dcterms:modified xsi:type="dcterms:W3CDTF">2020-11-26T19:30:52Z</dcterms:modified>
</cp:coreProperties>
</file>