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037" y="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0281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312920" y="1027079"/>
            <a:ext cx="4934160" cy="37008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1169640" y="5086800"/>
            <a:ext cx="5226480" cy="4107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853534"/>
      </p:ext>
    </p:extLst>
  </p:cSld>
  <p:clrMap bg1="lt1" tx1="dk1" bg2="lt2" tx2="dk2" accent1="accent1" accent2="accent2" accent3="accent3" accent4="accent4" accent5="accent5" accent6="accent6" hlink="hlink" folHlink="folHlink"/>
  <p:notesStyle>
    <a:lvl1pPr rtl="0" hangingPunct="0">
      <a:tabLst/>
      <a:defRPr lang="cs-CZ" sz="2400" b="0" i="0" u="none" strike="noStrike">
        <a:ln>
          <a:noFill/>
        </a:ln>
        <a:solidFill>
          <a:srgbClr val="000000"/>
        </a:solidFill>
        <a:latin typeface="Thorndale" pitchFamily="18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5280" y="5078520"/>
            <a:ext cx="604440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29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52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21550" y="282575"/>
            <a:ext cx="2192338" cy="66182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7787" cy="66182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01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2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3951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10062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03825" y="1963738"/>
            <a:ext cx="4310063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7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53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397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339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176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6311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740879" y="282240"/>
            <a:ext cx="860832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40879" y="1963080"/>
            <a:ext cx="8772840" cy="4937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25039" y="7076880"/>
            <a:ext cx="9355320" cy="9684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algn="l" rtl="0" hangingPunct="0">
              <a:lnSpc>
                <a:spcPct val="100000"/>
              </a:lnSpc>
              <a:buNone/>
              <a:tabLst/>
            </a:pPr>
            <a:endParaRPr lang="cs-CZ" sz="2400" b="0" i="0" u="none" strike="noStrike">
              <a:ln>
                <a:noFill/>
              </a:ln>
              <a:solidFill>
                <a:srgbClr val="FFFFFF"/>
              </a:solidFill>
              <a:latin typeface="Thorndale" pitchFamily="18"/>
              <a:ea typeface="HG Mincho Light J" pitchFamily="2"/>
              <a:cs typeface="Arial Unicode MS" pitchFamily="2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87919" y="7289279"/>
            <a:ext cx="8092440" cy="9684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0" tIns="0" rIns="0" bIns="0" anchor="ctr" anchorCtr="1" compatLnSpc="0"/>
          <a:lstStyle/>
          <a:p>
            <a:pPr marL="0" marR="0" lvl="0" indent="0" algn="l" rtl="0" hangingPunct="0">
              <a:lnSpc>
                <a:spcPct val="100000"/>
              </a:lnSpc>
              <a:buNone/>
              <a:tabLst/>
            </a:pPr>
            <a:endParaRPr lang="cs-CZ" sz="2400" b="0" i="0" u="none" strike="noStrike">
              <a:ln>
                <a:noFill/>
              </a:ln>
              <a:solidFill>
                <a:srgbClr val="FFFFFF"/>
              </a:solidFill>
              <a:latin typeface="Thorndale" pitchFamily="18"/>
              <a:ea typeface="HG Mincho Light J" pitchFamily="2"/>
              <a:cs typeface="Arial Unicode M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0">
        <a:tabLst/>
        <a:defRPr lang="cs-CZ" sz="4000" b="1" i="1" u="none" strike="noStrike">
          <a:ln>
            <a:noFill/>
          </a:ln>
          <a:solidFill>
            <a:srgbClr val="FF9966"/>
          </a:solidFill>
          <a:latin typeface="Albany" pitchFamily="34"/>
          <a:cs typeface="Arial Unicode MS" pitchFamily="2"/>
        </a:defRPr>
      </a:lvl1pPr>
    </p:titleStyle>
    <p:bodyStyle>
      <a:lvl1pPr marL="0" marR="0" indent="0" algn="l" rtl="0" hangingPunct="0">
        <a:tabLst/>
        <a:defRPr lang="cs-CZ" sz="3200" b="0" i="0" u="none" strike="noStrike">
          <a:ln>
            <a:noFill/>
          </a:ln>
          <a:solidFill>
            <a:srgbClr val="E6E6E6"/>
          </a:solidFill>
          <a:latin typeface="Thorndale" pitchFamily="18"/>
          <a:cs typeface="Arial Unicode MS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>
          <a:xfrm>
            <a:off x="740879" y="282240"/>
            <a:ext cx="8608320" cy="6617880"/>
          </a:xfrm>
        </p:spPr>
        <p:txBody>
          <a:bodyPr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●"/>
            </a:lvl1pPr>
            <a:lvl2pPr lvl="1">
              <a:buClr>
                <a:srgbClr val="000000"/>
              </a:buClr>
              <a:buSzPct val="45000"/>
              <a:buFont typeface="StarSymbol"/>
              <a:buChar char="●"/>
            </a:lvl2pPr>
            <a:lvl3pPr lvl="2">
              <a:buClr>
                <a:srgbClr val="000000"/>
              </a:buClr>
              <a:buSzPct val="45000"/>
              <a:buFont typeface="StarSymbol"/>
              <a:buChar char="●"/>
            </a:lvl3pPr>
            <a:lvl4pPr lvl="3">
              <a:buClr>
                <a:srgbClr val="000000"/>
              </a:buClr>
              <a:buSzPct val="45000"/>
              <a:buFont typeface="StarSymbol"/>
              <a:buChar char="●"/>
            </a:lvl4pPr>
            <a:lvl5pPr lvl="4">
              <a:buClr>
                <a:srgbClr val="000000"/>
              </a:buClr>
              <a:buSzPct val="45000"/>
              <a:buFont typeface="StarSymbol"/>
              <a:buChar char="●"/>
            </a:lvl5pPr>
            <a:lvl6pPr lvl="5">
              <a:buClr>
                <a:srgbClr val="000000"/>
              </a:buClr>
              <a:buSzPct val="45000"/>
              <a:buFont typeface="StarSymbol"/>
              <a:buChar char="●"/>
            </a:lvl6pPr>
            <a:lvl7pPr lvl="6">
              <a:buClr>
                <a:srgbClr val="000000"/>
              </a:buClr>
              <a:buSzPct val="45000"/>
              <a:buFont typeface="StarSymbol"/>
              <a:buChar char="●"/>
            </a:lvl7pPr>
            <a:lvl8pPr lvl="7">
              <a:buClr>
                <a:srgbClr val="000000"/>
              </a:buClr>
              <a:buSzPct val="45000"/>
              <a:buFont typeface="StarSymbol"/>
              <a:buChar char="●"/>
            </a:lvl8pPr>
            <a:lvl9pPr lvl="8">
              <a:buClr>
                <a:srgbClr val="000000"/>
              </a:buClr>
              <a:buSzPct val="45000"/>
              <a:buFont typeface="StarSymbol"/>
              <a:buChar char="●"/>
            </a:lvl9pPr>
          </a:lstStyle>
          <a:p>
            <a:pPr marL="0" lvl="0" indent="-216000" algn="ctr">
              <a:buNone/>
            </a:pPr>
            <a:r>
              <a:rPr lang="cs-CZ" sz="4400">
                <a:solidFill>
                  <a:srgbClr val="FF9966"/>
                </a:solidFill>
              </a:rPr>
              <a:t>Akademické psaní</a:t>
            </a:r>
          </a:p>
          <a:p>
            <a:pPr marL="0" lvl="0" indent="-216000" algn="ctr">
              <a:buNone/>
            </a:pPr>
            <a:endParaRPr lang="cs-CZ" sz="4400">
              <a:solidFill>
                <a:srgbClr val="FF9966"/>
              </a:solidFill>
            </a:endParaRPr>
          </a:p>
          <a:p>
            <a:pPr marL="0" lvl="0" indent="-216000" algn="ctr">
              <a:buNone/>
            </a:pPr>
            <a:r>
              <a:rPr lang="cs-CZ" sz="4400" b="1">
                <a:solidFill>
                  <a:srgbClr val="FF9966"/>
                </a:solidFill>
              </a:rPr>
              <a:t>Analýza právního případu I – struktura právního případu a metodika jeho analýzy</a:t>
            </a:r>
          </a:p>
          <a:p>
            <a:pPr marL="0" lvl="0" indent="-216000" algn="ctr">
              <a:buNone/>
            </a:pPr>
            <a:endParaRPr lang="cs-CZ" sz="4400" b="1">
              <a:solidFill>
                <a:srgbClr val="FF996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/>
              <a:t>Řešení právního případu a jeho analýza</a:t>
            </a:r>
          </a:p>
          <a:p>
            <a:pPr lvl="0" algn="just"/>
            <a:r>
              <a:rPr lang="cs-CZ" sz="2800"/>
              <a:t>Obnáší identifikaci právní argumentace použité v případu (např. rozlišení jednotlivých typů argumentů jako třeba argumentum a contrario, reductione ad absurdum apod.).</a:t>
            </a:r>
          </a:p>
          <a:p>
            <a:pPr lvl="0" algn="just"/>
            <a:r>
              <a:rPr lang="cs-CZ" sz="2800"/>
              <a:t>Jsou zde zkoumány otázky související se subsumpcí skutkového stavu pod právní pravidla.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/>
              <a:t>Závěr (určení problému)</a:t>
            </a:r>
          </a:p>
          <a:p>
            <a:pPr lvl="0" algn="just"/>
            <a:r>
              <a:rPr lang="cs-CZ" sz="2800"/>
              <a:t>Cílem této části je postihnout otázky, které rozebíraný právní případ vyřešil či nevyřešil a formulovat alternativy k jeho řešení.</a:t>
            </a:r>
          </a:p>
          <a:p>
            <a:pPr lvl="0" algn="just"/>
            <a:r>
              <a:rPr lang="cs-CZ" sz="2800"/>
              <a:t>Očekává se zde vlastní právní argumentace autora.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Několik rad na závěr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Nezapomeňte v textu přesně identifikovat případ, kterým se v něm zabýváte (pokud vycházíte z judikátu, uveďte jeho úplnou citaci; pokud zpracováváte modelový případ, uveďte, že se jedná právě o tento typ případu).</a:t>
            </a:r>
          </a:p>
          <a:p>
            <a:pPr lvl="0" algn="just"/>
            <a:r>
              <a:rPr lang="cs-CZ" sz="2800"/>
              <a:t>Text je vhodné přehledně strukturovat do více částí a ty opatřit odpovídajícími nadpisy.</a:t>
            </a:r>
          </a:p>
          <a:p>
            <a:pPr lvl="0" algn="just"/>
            <a:r>
              <a:rPr lang="cs-CZ" sz="2800"/>
              <a:t>V celém textu používejte jen jeden druh písma. Text zarovnávejte do bloku.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Literatura k problematice analýzy právních případů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HLOUCH, Lukáš. </a:t>
            </a:r>
            <a:r>
              <a:rPr lang="cs-CZ" sz="2800" i="1"/>
              <a:t>Teorie a realita právní interpretace. </a:t>
            </a:r>
            <a:r>
              <a:rPr lang="cs-CZ" sz="2800"/>
              <a:t>Plzeň: Vydavatelství a nakladatelství Aleš Čeněk, 2011, 348 s. ISBN 9788073803032.</a:t>
            </a:r>
          </a:p>
          <a:p>
            <a:pPr lvl="0" algn="just"/>
            <a:r>
              <a:rPr lang="cs-CZ" sz="2800"/>
              <a:t>TOMOSZKOVÁ, Veronika et al. </a:t>
            </a:r>
            <a:r>
              <a:rPr lang="cs-CZ" sz="2800" i="1"/>
              <a:t>Kurz právnických dovedností: učební pomůcka pro studenty PF UP v Olomouci.</a:t>
            </a:r>
            <a:r>
              <a:rPr lang="cs-CZ" sz="2800"/>
              <a:t> 1. vyd. Olomouc: Iuridica Olomucensis, 2008, 327 s. ISBN 9788090340015.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Obsah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Co je analýza právního případu?</a:t>
            </a:r>
          </a:p>
          <a:p>
            <a:pPr lvl="0" algn="just"/>
            <a:r>
              <a:rPr lang="cs-CZ" sz="2800"/>
              <a:t>Druhy právních případů</a:t>
            </a:r>
          </a:p>
          <a:p>
            <a:pPr lvl="0" algn="just"/>
            <a:r>
              <a:rPr lang="cs-CZ" sz="2800"/>
              <a:t>Právní případy a právnické psaní</a:t>
            </a:r>
          </a:p>
          <a:p>
            <a:pPr lvl="0" algn="just"/>
            <a:r>
              <a:rPr lang="cs-CZ" sz="2800"/>
              <a:t>Obecná metodika analýzy právního případu</a:t>
            </a:r>
          </a:p>
          <a:p>
            <a:pPr lvl="0" algn="just"/>
            <a:r>
              <a:rPr lang="cs-CZ" sz="2800"/>
              <a:t>Několik rad na závěr</a:t>
            </a:r>
          </a:p>
          <a:p>
            <a:pPr lvl="0" algn="just"/>
            <a:r>
              <a:rPr lang="cs-CZ" sz="2800"/>
              <a:t>Literatura k problematice analýzy právních případů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Co je analýza právního případu?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Analýza představuje rozklad složitějších skutečností na jednodušší. Je procesem strukturování složitějších situací na jednoltivé v nich obsažené prvky.</a:t>
            </a:r>
          </a:p>
          <a:p>
            <a:pPr lvl="0" algn="just"/>
            <a:r>
              <a:rPr lang="cs-CZ" sz="2800"/>
              <a:t>Právní případ (legal case, Rechtsfall) můžeme vymezit jako případ, který lze vyřešit pouze pomocí platného práva. Je vždy určitou historickou, časoprostorově vymezenou událostí.</a:t>
            </a:r>
          </a:p>
          <a:p>
            <a:pPr lvl="0" algn="just"/>
            <a:r>
              <a:rPr lang="cs-CZ" sz="2800"/>
              <a:t>Z kantovsko-kelsenovského hlediska je právní případ propojením světa bytí (Sein) a světa mětí (Sollen). Konfrontace reálného případu (skutkového děje, stavu) a právního systému generuje individuální normu regulující konkrétní právní případ.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Druhy právních případů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 dirty="0"/>
              <a:t>Právní případy můžeme rozdělit na:</a:t>
            </a:r>
          </a:p>
          <a:p>
            <a:pPr lvl="0" algn="just"/>
            <a:r>
              <a:rPr lang="cs-CZ" sz="2800" dirty="0"/>
              <a:t>Jednoduché (</a:t>
            </a:r>
            <a:r>
              <a:rPr lang="cs-CZ" sz="2800" dirty="0" err="1"/>
              <a:t>easy</a:t>
            </a:r>
            <a:r>
              <a:rPr lang="cs-CZ" sz="2800" dirty="0"/>
              <a:t> case, </a:t>
            </a:r>
            <a:r>
              <a:rPr lang="cs-CZ" sz="2800" dirty="0" err="1"/>
              <a:t>Normalfall</a:t>
            </a:r>
            <a:r>
              <a:rPr lang="cs-CZ" sz="2800" dirty="0"/>
              <a:t>)</a:t>
            </a:r>
          </a:p>
          <a:p>
            <a:pPr lvl="0" algn="just"/>
            <a:r>
              <a:rPr lang="cs-CZ" sz="2800" dirty="0"/>
              <a:t>Složité (hard case, </a:t>
            </a:r>
            <a:r>
              <a:rPr lang="cs-CZ" sz="2800" dirty="0" err="1"/>
              <a:t>Problemfall</a:t>
            </a:r>
            <a:r>
              <a:rPr lang="cs-CZ" sz="2800" dirty="0"/>
              <a:t>, </a:t>
            </a:r>
            <a:r>
              <a:rPr lang="cs-CZ" sz="2800" dirty="0" err="1"/>
              <a:t>Grenzfall</a:t>
            </a:r>
            <a:r>
              <a:rPr lang="cs-CZ" sz="2800" dirty="0"/>
              <a:t>)</a:t>
            </a:r>
          </a:p>
          <a:p>
            <a:pPr lvl="0" algn="just"/>
            <a:endParaRPr lang="cs-CZ" sz="2800" dirty="0" smtClean="0"/>
          </a:p>
          <a:p>
            <a:pPr marL="108000" lvl="0" indent="0" algn="just">
              <a:buNone/>
            </a:pPr>
            <a:r>
              <a:rPr lang="cs-CZ" sz="2800" dirty="0" smtClean="0"/>
              <a:t>Pro </a:t>
            </a:r>
            <a:r>
              <a:rPr lang="cs-CZ" sz="2800" dirty="0"/>
              <a:t>potřeby analýzy právních případů můžeme taktéž rozlišit:</a:t>
            </a:r>
          </a:p>
          <a:p>
            <a:pPr lvl="0" algn="just"/>
            <a:r>
              <a:rPr lang="cs-CZ" sz="2800" dirty="0"/>
              <a:t>Právní případy modelové</a:t>
            </a:r>
          </a:p>
          <a:p>
            <a:pPr lvl="0" algn="just"/>
            <a:r>
              <a:rPr lang="cs-CZ" sz="2800" dirty="0"/>
              <a:t>Právní případy převzaté ze soudních, případně správních rozhodnutí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Právní případy a právnické psaní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Rozlišujeme deduktivní a induktivní metodu psaní.</a:t>
            </a:r>
          </a:p>
          <a:p>
            <a:pPr lvl="0" algn="just"/>
            <a:r>
              <a:rPr lang="cs-CZ" sz="2800"/>
              <a:t>Deduktivní metoda psaní má demonstrativní funkci (usiluje o podání důkazu, že platí interpretace určitého právního pravidla).</a:t>
            </a:r>
          </a:p>
          <a:p>
            <a:pPr lvl="0" algn="just"/>
            <a:r>
              <a:rPr lang="cs-CZ" sz="2800"/>
              <a:t>Induktivní metoda psaní má heuristickou funkci (snaží se poskytnout a zpracovat materiál pro získání určitého právního závěru).</a:t>
            </a:r>
          </a:p>
          <a:p>
            <a:pPr lvl="0" algn="just"/>
            <a:r>
              <a:rPr lang="cs-CZ" sz="2800"/>
              <a:t>V angloamerické právní oblasti se můžeme setkat též s tzv. diskurzivním způsobem psaní (student nastíní několik možných řešení právního problému a následně formuluje argumentaci pro preferované řešení).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/>
            <a:r>
              <a:rPr lang="cs-CZ" sz="2800"/>
              <a:t>Popis stavu věci (fakta)</a:t>
            </a:r>
          </a:p>
          <a:p>
            <a:pPr lvl="0" algn="just"/>
            <a:r>
              <a:rPr lang="cs-CZ" sz="2800"/>
              <a:t>Určení aktérů právního případu a sporu (identifikace konfliktu)</a:t>
            </a:r>
          </a:p>
          <a:p>
            <a:pPr lvl="0" algn="just"/>
            <a:r>
              <a:rPr lang="cs-CZ" sz="2800"/>
              <a:t>Určení právního rámce (identifikace právních norem a pravidel řešení)</a:t>
            </a:r>
          </a:p>
          <a:p>
            <a:pPr lvl="0" algn="just"/>
            <a:r>
              <a:rPr lang="cs-CZ" sz="2800"/>
              <a:t>Řešení právního případu a jeho analýza</a:t>
            </a:r>
          </a:p>
          <a:p>
            <a:pPr lvl="0" algn="just"/>
            <a:r>
              <a:rPr lang="cs-CZ" sz="2800"/>
              <a:t>Závěr (určení problému)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/>
              <a:t>Popis stavu věci (fakta)</a:t>
            </a:r>
          </a:p>
          <a:p>
            <a:pPr lvl="0" algn="just"/>
            <a:r>
              <a:rPr lang="cs-CZ" sz="2800"/>
              <a:t>Měl by obsahovat tři části: popis skutkového stavu (chronologický popis relevantních událostí), popis průběhu věci (tj. podniknutých kroků = procesní roviny), identifikaci rozhodujícího skutkového problému.</a:t>
            </a:r>
          </a:p>
          <a:p>
            <a:pPr lvl="0" algn="just"/>
            <a:r>
              <a:rPr lang="cs-CZ" sz="2800"/>
              <a:t>Účelem této části je vhodné představení případu.</a:t>
            </a:r>
          </a:p>
          <a:p>
            <a:pPr lvl="0" algn="just"/>
            <a:r>
              <a:rPr lang="cs-CZ" sz="2800"/>
              <a:t>Do této části analýzy by se nemělo kopírovat celé znění případu, naopak by se mělo adekvátně zpracovat – pozornost by měla být věnována zejména těm faktům, které jsou relevantní pro řešení klíčové právní otázky případu.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/>
              <a:t>Určení aktérů právního případu a sporu (identifikace konfliktu)</a:t>
            </a:r>
          </a:p>
          <a:p>
            <a:pPr lvl="0" algn="just"/>
            <a:r>
              <a:rPr lang="cs-CZ" sz="2800"/>
              <a:t>Aktéry mohou být fyzické i právnické osoby, orgány veřejné moci.</a:t>
            </a:r>
          </a:p>
          <a:p>
            <a:pPr lvl="0" algn="just"/>
            <a:r>
              <a:rPr lang="cs-CZ" sz="2800"/>
              <a:t>V rámci této části je také třeba identifikovat, zda se jedná o případ:</a:t>
            </a:r>
          </a:p>
          <a:p>
            <a:pPr lvl="0" algn="just"/>
            <a:r>
              <a:rPr lang="cs-CZ" sz="2800"/>
              <a:t>Soukromoprávní, veřejnoprávní, smíšený</a:t>
            </a:r>
          </a:p>
          <a:p>
            <a:pPr lvl="0" algn="just"/>
            <a:r>
              <a:rPr lang="cs-CZ" sz="2800"/>
              <a:t>Civilní, trestní, správní</a:t>
            </a:r>
          </a:p>
          <a:p>
            <a:pPr lvl="0" algn="just"/>
            <a:r>
              <a:rPr lang="cs-CZ" sz="2800"/>
              <a:t>Řešený soudně, mimosoudně (např. rozhodčím řízením, mediací)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Obecná metodika analýzy právního případu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710640" y="1963080"/>
            <a:ext cx="8772840" cy="4937400"/>
          </a:xfrm>
        </p:spPr>
        <p:txBody>
          <a:bodyPr/>
          <a:lstStyle>
            <a:defPPr marL="432000" marR="0" lvl="0" indent="-324000" algn="l">
              <a:buClr>
                <a:srgbClr val="E6E6E6"/>
              </a:buClr>
              <a:buSzPct val="45000"/>
              <a:buFont typeface="StarSymbol"/>
              <a:buNone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buClr>
                <a:srgbClr val="E6E6E6"/>
              </a:buClr>
              <a:buSzPct val="45000"/>
              <a:buFont typeface="StarSymbol"/>
              <a:buChar char="●"/>
              <a:defRPr lang="cs-CZ" sz="32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HG Mincho Light J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cs-CZ" sz="2800"/>
              <a:t>Určení právního rámce (identifikace právních norem a pravidel řešení)</a:t>
            </a:r>
          </a:p>
          <a:p>
            <a:pPr lvl="0" algn="just"/>
            <a:r>
              <a:rPr lang="cs-CZ" sz="2800"/>
              <a:t>Obsahuje určení hmotněprávního a procesního rámce řešení případu.</a:t>
            </a:r>
          </a:p>
          <a:p>
            <a:pPr lvl="0" algn="just"/>
            <a:r>
              <a:rPr lang="cs-CZ" sz="2800"/>
              <a:t>V této části jsou pojmenovány identifikované právní principy a pravidla. Jsou zde také uvedeny citace identifikovaných právních norem. Jednotlivé právní principy, normy apod. je třeba hierarchizovat (např. podle kritéria právní síly, subsidiarity).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t-darkblu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../../../../../../Program%20Files%20(x86)/OpenOffice.org%203/Basis/share/template/cs/layout/lyt-darkblue.otp</Template>
  <TotalTime>21</TotalTime>
  <Words>752</Words>
  <Application>Microsoft Office PowerPoint</Application>
  <PresentationFormat>Vlastní</PresentationFormat>
  <Paragraphs>64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 Unicode MS</vt:lpstr>
      <vt:lpstr>Albany</vt:lpstr>
      <vt:lpstr>HG Mincho Light J</vt:lpstr>
      <vt:lpstr>StarSymbol</vt:lpstr>
      <vt:lpstr>Thorndale</vt:lpstr>
      <vt:lpstr>lyt-darkblue</vt:lpstr>
      <vt:lpstr>Prezentace aplikace PowerPoint</vt:lpstr>
      <vt:lpstr>Obsah</vt:lpstr>
      <vt:lpstr>Co je analýza právního případu?</vt:lpstr>
      <vt:lpstr>Druhy právních případů</vt:lpstr>
      <vt:lpstr>Právní případy a právnické psaní</vt:lpstr>
      <vt:lpstr>Obecná metodika analýzy právního případu</vt:lpstr>
      <vt:lpstr>Obecná metodika analýzy právního případu</vt:lpstr>
      <vt:lpstr>Obecná metodika analýzy právního případu</vt:lpstr>
      <vt:lpstr>Obecná metodika analýzy právního případu</vt:lpstr>
      <vt:lpstr>Obecná metodika analýzy právního případu</vt:lpstr>
      <vt:lpstr>Obecná metodika analýzy právního případu</vt:lpstr>
      <vt:lpstr>Několik rad na závěr</vt:lpstr>
      <vt:lpstr>Literatura k problematice analýzy právních případů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Tmavě modrá s oranžovou</dc:title>
  <dc:creator>Martin Hapla</dc:creator>
  <dc:description>Oranžový titulek na tmavě modrém pozadí s oranžovými pruhy na spodním okraji</dc:description>
  <cp:lastModifiedBy>1844</cp:lastModifiedBy>
  <cp:revision>4</cp:revision>
  <dcterms:created xsi:type="dcterms:W3CDTF">2014-04-28T12:25:01Z</dcterms:created>
  <dcterms:modified xsi:type="dcterms:W3CDTF">2020-11-25T19:02:10Z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0">
    <vt:lpwstr/>
  </property>
  <property fmtid="{D5CDD505-2E9C-101B-9397-08002B2CF9AE}" pid="3" name="Info 1">
    <vt:lpwstr/>
  </property>
  <property fmtid="{D5CDD505-2E9C-101B-9397-08002B2CF9AE}" pid="4" name="Info 2">
    <vt:lpwstr/>
  </property>
  <property fmtid="{D5CDD505-2E9C-101B-9397-08002B2CF9AE}" pid="5" name="Info 3">
    <vt:lpwstr/>
  </property>
</Properties>
</file>