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0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26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20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6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85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01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0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4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77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28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61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C87C1-FE5E-4F40-ADEC-8D796691665D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0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Obsah, rozsah, způsob náhrady škody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7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Obsah náhrady (újmy) při ublížení na zdraví § 2958 </a:t>
            </a:r>
            <a:r>
              <a:rPr lang="cs-CZ" dirty="0" err="1" smtClean="0"/>
              <a:t>an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cs-CZ" dirty="0" smtClean="0"/>
              <a:t>Dříve vyhláška MZ 440/2001 Sb., dle které se bodově ohodnocovaly jednotlivé zdravotní újmy a pak dle toho ohodnoceno body a převedeno na Kč (soudce mohl za </a:t>
            </a:r>
            <a:r>
              <a:rPr lang="cs-CZ" dirty="0" err="1" smtClean="0"/>
              <a:t>urč</a:t>
            </a:r>
            <a:r>
              <a:rPr lang="cs-CZ" dirty="0" smtClean="0"/>
              <a:t>. okolností zvýšit nebo snížit)</a:t>
            </a:r>
          </a:p>
          <a:p>
            <a:r>
              <a:rPr lang="cs-CZ" dirty="0" smtClean="0"/>
              <a:t>Moc delegována z moci zákonné či dokonce výkonné (podzákonné předpisy) na soudy</a:t>
            </a:r>
          </a:p>
          <a:p>
            <a:r>
              <a:rPr lang="cs-CZ" dirty="0" smtClean="0"/>
              <a:t>Variabilita životních situací si žádá individuální posouzení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625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Metodika NS k náhradě nemajetkové újmy ze dne 12. 3.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Jistá „obměna“ kritizované „náhradové“ vyhlášky č. 440/2001 </a:t>
            </a:r>
            <a:r>
              <a:rPr lang="cs-CZ" dirty="0" err="1" smtClean="0"/>
              <a:t>Sb</a:t>
            </a:r>
            <a:endParaRPr lang="cs-CZ" dirty="0" smtClean="0"/>
          </a:p>
          <a:p>
            <a:r>
              <a:rPr lang="cs-CZ" dirty="0" smtClean="0"/>
              <a:t>Doporučena občanskoprávním a obchodněprávním kolegiem NS k aplikaci §2958</a:t>
            </a:r>
          </a:p>
          <a:p>
            <a:r>
              <a:rPr lang="cs-CZ" dirty="0" smtClean="0"/>
              <a:t>Nejedná se o formální pramen práva</a:t>
            </a:r>
          </a:p>
          <a:p>
            <a:r>
              <a:rPr lang="cs-CZ" dirty="0" smtClean="0"/>
              <a:t>Vahou kolegia NS se však jedná o fakticky závaznou normu</a:t>
            </a:r>
          </a:p>
          <a:p>
            <a:r>
              <a:rPr lang="cs-CZ" dirty="0" smtClean="0"/>
              <a:t>Vychází z klasifikace bolestivých stavů podle míry porušení jednotlivých orgánů čí částí těla</a:t>
            </a:r>
          </a:p>
        </p:txBody>
      </p:sp>
    </p:spTree>
    <p:extLst>
      <p:ext uri="{BB962C8B-B14F-4D97-AF65-F5344CB8AC3E}">
        <p14:creationId xmlns:p14="http://schemas.microsoft.com/office/powerpoint/2010/main" val="4259984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Změny: navýšení hodnoty bodu 2 až 3 násobně</a:t>
            </a:r>
          </a:p>
          <a:p>
            <a:r>
              <a:rPr lang="cs-CZ" dirty="0" smtClean="0"/>
              <a:t>Specifikace „bolesti“ nejen akutní fáze, ale i další stadia</a:t>
            </a:r>
          </a:p>
          <a:p>
            <a:r>
              <a:rPr lang="cs-CZ" dirty="0" smtClean="0"/>
              <a:t>Lékař může zvýšit max. o 5 – 10%</a:t>
            </a:r>
          </a:p>
          <a:p>
            <a:r>
              <a:rPr lang="cs-CZ" dirty="0" smtClean="0"/>
              <a:t>Kritici: stále nízké ohodnocení bolesti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16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Bolestné § 2958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Vyjadřuje míru bolesti, jako tělesného a duševního strádání, v souvislosti se zásahy do zdraví</a:t>
            </a:r>
          </a:p>
          <a:p>
            <a:r>
              <a:rPr lang="cs-CZ" dirty="0" smtClean="0"/>
              <a:t>Hradí se při ublížení na zdraví</a:t>
            </a:r>
          </a:p>
          <a:p>
            <a:r>
              <a:rPr lang="cs-CZ" dirty="0" smtClean="0"/>
              <a:t>Povinnost škůdce odčinit újmu peněžitou náhradou = plné vyvážení bolesti a další nemajetkové útrapy</a:t>
            </a:r>
          </a:p>
          <a:p>
            <a:r>
              <a:rPr lang="cs-CZ" dirty="0" smtClean="0"/>
              <a:t>Tzn. kritérium 1. plné vyvážení bolesti a útrapy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2. nelze-li takto, pak soud dle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ZÁSAD SLUŠNOSTI</a:t>
            </a:r>
          </a:p>
          <a:p>
            <a:r>
              <a:rPr lang="cs-CZ" dirty="0" smtClean="0"/>
              <a:t>+ v praxi výše zmíněná pravidla dle Metodiky NS</a:t>
            </a:r>
          </a:p>
          <a:p>
            <a:r>
              <a:rPr lang="cs-CZ" dirty="0" smtClean="0"/>
              <a:t>Lze vyčíslit až v době stabilizace bolesti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064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Bolest může vznikat při samotné škodné události</a:t>
            </a:r>
          </a:p>
          <a:p>
            <a:r>
              <a:rPr lang="cs-CZ" dirty="0" smtClean="0"/>
              <a:t>Při léčení i odstraňování škodných následků na zdraví člověka (</a:t>
            </a:r>
            <a:r>
              <a:rPr lang="cs-CZ" dirty="0" err="1" smtClean="0"/>
              <a:t>poškoženého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Lékař může zvýšit v řádech desítek procent</a:t>
            </a:r>
          </a:p>
          <a:p>
            <a:r>
              <a:rPr lang="cs-CZ" dirty="0" smtClean="0"/>
              <a:t>Soudce může zvýšit s ohledem za způsob, kterým byla újma způsobena § 2957 (viz výše)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086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za ztížení společenského uplatnění § 2958 věta druhá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Vznikla-li poškozením zdraví překážka lepší budoucnosti</a:t>
            </a:r>
          </a:p>
          <a:p>
            <a:r>
              <a:rPr lang="cs-CZ" dirty="0" smtClean="0"/>
              <a:t>Nahradí škůdce i ztížení společenského uplatnění</a:t>
            </a:r>
          </a:p>
          <a:p>
            <a:r>
              <a:rPr lang="cs-CZ" dirty="0" smtClean="0"/>
              <a:t>Opět 1) nahradit plně peněžitou částkou nemajetkovou útrapu</a:t>
            </a:r>
          </a:p>
          <a:p>
            <a:r>
              <a:rPr lang="cs-CZ" dirty="0"/>
              <a:t> </a:t>
            </a:r>
            <a:r>
              <a:rPr lang="cs-CZ" dirty="0" smtClean="0"/>
              <a:t>          2) nelze-li takto stanovit, soud dle zásad slušnosti</a:t>
            </a:r>
          </a:p>
          <a:p>
            <a:r>
              <a:rPr lang="cs-CZ" dirty="0"/>
              <a:t> </a:t>
            </a:r>
            <a:r>
              <a:rPr lang="cs-CZ" dirty="0" smtClean="0"/>
              <a:t>           3) opět Metodika NS (dříve taktéž vyhl.MZ č.440/2001 Sb.)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54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Dosavadní úprava nebrala moc v potaz dopad újmy na život, pouze samotný charakter újmy</a:t>
            </a:r>
          </a:p>
          <a:p>
            <a:r>
              <a:rPr lang="cs-CZ" dirty="0" smtClean="0"/>
              <a:t>Využívá mezinárodní klasifikaci funkčních schopností, disability a zdraví vypracovanou </a:t>
            </a:r>
            <a:r>
              <a:rPr lang="cs-CZ" dirty="0" err="1" smtClean="0"/>
              <a:t>Svět.zdravotnickou</a:t>
            </a:r>
            <a:r>
              <a:rPr lang="cs-CZ" dirty="0" smtClean="0"/>
              <a:t> organizací</a:t>
            </a:r>
          </a:p>
          <a:p>
            <a:r>
              <a:rPr lang="cs-CZ" dirty="0" smtClean="0"/>
              <a:t>Aktivity v životě člověka jsou rozděleny do 9ti kapitol (např. učení se a aplikace znalostí, pohyblivost, komunikace ,péče o sebe a o </a:t>
            </a:r>
            <a:r>
              <a:rPr lang="cs-CZ" dirty="0" err="1" smtClean="0"/>
              <a:t>domácnost..aj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002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Principy „</a:t>
            </a:r>
            <a:r>
              <a:rPr lang="cs-CZ" dirty="0" err="1" smtClean="0"/>
              <a:t>Metodiky“v</a:t>
            </a:r>
            <a:r>
              <a:rPr lang="cs-CZ" dirty="0" smtClean="0"/>
              <a:t> oblasti náhrady za ztížení společenského uplatnění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K hodnocení trvalých následků přistoupit až po stabilizaci stavu, nejspíše rok, či dva </a:t>
            </a:r>
          </a:p>
          <a:p>
            <a:r>
              <a:rPr lang="cs-CZ" dirty="0" smtClean="0"/>
              <a:t>Širší smysl náhrady, nejen materiální ztráty, ale i psychické trauma z toho, že někdo přišel o možnost uplatnění</a:t>
            </a:r>
          </a:p>
          <a:p>
            <a:r>
              <a:rPr lang="cs-CZ" dirty="0" smtClean="0"/>
              <a:t>Posudek ne primárně od ošetřujícího lékaře, nýbrž od znalce</a:t>
            </a:r>
          </a:p>
          <a:p>
            <a:r>
              <a:rPr lang="cs-CZ" dirty="0" smtClean="0"/>
              <a:t>Procentní vyjádření ztráty životních příležitostí (se odráží do stupně závažnosti životních postižení)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186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157592" cy="3373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Vše hodnoceno ve dvou kategoriích:</a:t>
            </a:r>
          </a:p>
          <a:p>
            <a:r>
              <a:rPr lang="cs-CZ" dirty="0" smtClean="0"/>
              <a:t>1. kapacita (celková ztráta potenciálu poškozeného před a po zdravotní újmě)</a:t>
            </a:r>
          </a:p>
          <a:p>
            <a:r>
              <a:rPr lang="cs-CZ" dirty="0" smtClean="0"/>
              <a:t>2. výkon (provedení konkrétní činnosti za použití dostupných kompenzačních pomůcek)</a:t>
            </a:r>
          </a:p>
          <a:p>
            <a:r>
              <a:rPr lang="cs-CZ" dirty="0" smtClean="0"/>
              <a:t>Zjišťuje se procentní omezení poškozeného ve všech oblastech společenského uplatnění</a:t>
            </a:r>
          </a:p>
          <a:p>
            <a:r>
              <a:rPr lang="cs-CZ" dirty="0" smtClean="0"/>
              <a:t>Výchozí hodnota 100% náhrady je 400násobek průměrné </a:t>
            </a:r>
            <a:r>
              <a:rPr lang="cs-CZ" dirty="0" err="1" smtClean="0"/>
              <a:t>měsíč</a:t>
            </a:r>
            <a:r>
              <a:rPr lang="cs-CZ" dirty="0" smtClean="0"/>
              <a:t>. mzdy v roce, kdy došlo k stabilizaci zdrav. Stavu (odtud mediální zkratka, že zdravý člověk má hodnotu 10 miliónu Kč)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805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Základní náhrada se vypočte jako procentní podíl z této částky =  stupni omezení v konkrétním směru uplatnění v životě</a:t>
            </a:r>
          </a:p>
          <a:p>
            <a:r>
              <a:rPr lang="cs-CZ" dirty="0" smtClean="0"/>
              <a:t>Lze snížit či zvýšit s ohledem na věk poškozeného</a:t>
            </a:r>
            <a:endParaRPr lang="cs-CZ" dirty="0"/>
          </a:p>
          <a:p>
            <a:r>
              <a:rPr lang="cs-CZ" dirty="0" smtClean="0"/>
              <a:t>Lze zvýšit nebo snížit podle míry uplatnění do určitých aktivit (výkonný sportovec či významný vědec zvýšení, bezdomovec naopak)</a:t>
            </a:r>
          </a:p>
          <a:p>
            <a:r>
              <a:rPr lang="cs-CZ" dirty="0" smtClean="0"/>
              <a:t>§ 2957 viz výše opět možno s ohledem na způsob vzniku újmy zvýšit soudem</a:t>
            </a:r>
          </a:p>
          <a:p>
            <a:r>
              <a:rPr lang="cs-CZ" dirty="0" smtClean="0"/>
              <a:t>Celková náhrada max. dvojnásobek rámcové částky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87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OBSAH = CO SE HRADÍ</a:t>
            </a:r>
          </a:p>
          <a:p>
            <a:r>
              <a:rPr lang="cs-CZ" dirty="0" smtClean="0"/>
              <a:t>Při škodě na věci: skutečná škoda a ušlý zisk (§2952)</a:t>
            </a:r>
          </a:p>
          <a:p>
            <a:r>
              <a:rPr lang="cs-CZ" dirty="0" smtClean="0"/>
              <a:t>Skutečná škoda (</a:t>
            </a:r>
            <a:r>
              <a:rPr lang="cs-CZ" sz="2000" dirty="0" smtClean="0"/>
              <a:t>viz např.25 </a:t>
            </a:r>
            <a:r>
              <a:rPr lang="cs-CZ" sz="2000" dirty="0" err="1" smtClean="0"/>
              <a:t>Cdo</a:t>
            </a:r>
            <a:r>
              <a:rPr lang="cs-CZ" sz="2000" dirty="0" smtClean="0"/>
              <a:t> 5059/2009, 30 </a:t>
            </a:r>
            <a:r>
              <a:rPr lang="cs-CZ" sz="2000" dirty="0" err="1" smtClean="0"/>
              <a:t>Cdo</a:t>
            </a:r>
            <a:r>
              <a:rPr lang="cs-CZ" sz="2000" dirty="0" smtClean="0"/>
              <a:t> 698/2013 aj.): </a:t>
            </a:r>
            <a:r>
              <a:rPr lang="cs-CZ" dirty="0" smtClean="0"/>
              <a:t>újma, která nastala v majetkové sféře poškozeného, a je objektivně vyjádřitelná v penězích</a:t>
            </a:r>
          </a:p>
          <a:p>
            <a:r>
              <a:rPr lang="cs-CZ" dirty="0" smtClean="0"/>
              <a:t>Ušlý zisk je újma spočívající v tom, že u poškozeného nedošlo v důsledku škodní události k rozmožení majetkových hodnot, ač se to dalo při pravidelném běhu věci očekávat (</a:t>
            </a:r>
            <a:r>
              <a:rPr lang="cs-CZ" sz="2400" dirty="0" smtClean="0"/>
              <a:t>hypotetická kategorie, jeho výše je dána rozdílem mezi celkovým příjmem a náklady potřebnými k dosažení tohoto příjmu)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9738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Náklady na léčení, na péči o poškozeného a jeho domácnost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§ 2960 </a:t>
            </a:r>
          </a:p>
          <a:p>
            <a:pPr>
              <a:buFontTx/>
              <a:buChar char="-"/>
            </a:pPr>
            <a:r>
              <a:rPr lang="cs-CZ" dirty="0" smtClean="0"/>
              <a:t>účelně vynaložené náklady s péčí o zdraví (náklady na pobyt v nemocnici, ale i lázně, rehabilitaci, lepší stravu, návštěvy v nemocnici z důvodu lepších terapeutických výsledků, aj.)</a:t>
            </a:r>
          </a:p>
          <a:p>
            <a:pPr>
              <a:buFontTx/>
              <a:buChar char="-"/>
            </a:pPr>
            <a:r>
              <a:rPr lang="cs-CZ" dirty="0" smtClean="0"/>
              <a:t>Účelně vynaložené náklady s péčí o jeho osobu</a:t>
            </a:r>
          </a:p>
          <a:p>
            <a:pPr>
              <a:buFontTx/>
              <a:buChar char="-"/>
            </a:pPr>
            <a:r>
              <a:rPr lang="cs-CZ" dirty="0" smtClean="0"/>
              <a:t>Náklady s péčí o jeho domácnost</a:t>
            </a:r>
          </a:p>
          <a:p>
            <a:pPr>
              <a:buFontTx/>
              <a:buChar char="-"/>
            </a:pPr>
            <a:r>
              <a:rPr lang="cs-CZ" dirty="0" smtClean="0"/>
              <a:t>Vše tomu, kdo je skutečně vynaložil, na požádání přiměřená záloha ze strany škůdce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687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za ztrátu na výdělku po dobu pracovní neschopnosti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§ 2962/1 peněžitý důchod</a:t>
            </a:r>
          </a:p>
          <a:p>
            <a:r>
              <a:rPr lang="cs-CZ" dirty="0" smtClean="0"/>
              <a:t>Výpočet: průměrný výdělek poškozeného před vznikem újmy mínus to, co mu bylo vyplaceno v důsledku nemoci či úrazu podle jiného právního předpisu (nemocenská)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841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§2962/2  náhrada žáku, studentu za ztrátu na výdělku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- po dobu</a:t>
            </a:r>
          </a:p>
          <a:p>
            <a:pPr marL="514350" indent="-514350">
              <a:buAutoNum type="alphaLcParenR"/>
            </a:pPr>
            <a:r>
              <a:rPr lang="cs-CZ" dirty="0" smtClean="0"/>
              <a:t>O kterou se jeho povinná školní docházka, studium nebo příprava na povolání prodloužily následkem újmy na zdraví</a:t>
            </a:r>
          </a:p>
          <a:p>
            <a:pPr marL="514350" indent="-514350">
              <a:buAutoNum type="alphaLcParenR"/>
            </a:pPr>
            <a:r>
              <a:rPr lang="cs-CZ" dirty="0" smtClean="0"/>
              <a:t>Neschopnosti následkem újmy na zdraví</a:t>
            </a:r>
          </a:p>
          <a:p>
            <a:pPr marL="514350" indent="-514350">
              <a:buAutoNum type="alphaLcParenR"/>
            </a:pPr>
            <a:r>
              <a:rPr lang="cs-CZ" dirty="0" smtClean="0"/>
              <a:t>Trvání zdravotního postižení vzniklého následkem újmy na zdraví, bránící úplnému  zapojení do výdělečné činnosti</a:t>
            </a:r>
          </a:p>
          <a:p>
            <a:pPr marL="514350" indent="-514350">
              <a:buAutoNum type="alphaLcParenR"/>
            </a:pPr>
            <a:r>
              <a:rPr lang="cs-CZ" dirty="0" smtClean="0"/>
              <a:t>Částečně brání zapojení, pokud se vlastní vinou nevyhýbá zapojení do výdělečné činnosti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473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za ztrátu na výdělku po skončení pracovní neschopnosti, popř. při invaliditě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§2963</a:t>
            </a:r>
          </a:p>
          <a:p>
            <a:r>
              <a:rPr lang="cs-CZ" dirty="0" smtClean="0"/>
              <a:t>Výpočet: výdělek před vznikem újmy mínus výdělek dosahovaný po skončení pracovní neschopnosti plus případně invalidní důchod (pokud na něj má poškozený nárok)</a:t>
            </a:r>
          </a:p>
          <a:p>
            <a:r>
              <a:rPr lang="cs-CZ" dirty="0" smtClean="0"/>
              <a:t>U stanovení výše možno přihlédnout ještě k dlouhodobě zvýšeným potřebám poškozeného</a:t>
            </a:r>
          </a:p>
          <a:p>
            <a:r>
              <a:rPr lang="cs-CZ" dirty="0" smtClean="0"/>
              <a:t>Možno odčinit i zvýšené úsilí či námahu, kterou musí poškozený po skončení </a:t>
            </a:r>
            <a:r>
              <a:rPr lang="cs-CZ" dirty="0" err="1" smtClean="0"/>
              <a:t>prac</a:t>
            </a:r>
            <a:r>
              <a:rPr lang="cs-CZ" dirty="0" smtClean="0"/>
              <a:t>. Neschopnosti vynakládat</a:t>
            </a:r>
          </a:p>
          <a:p>
            <a:r>
              <a:rPr lang="cs-CZ" dirty="0" smtClean="0"/>
              <a:t>Nutno přihlédnout i ke zvyšování výdělků v daném oboru podle rozumného očekávání</a:t>
            </a:r>
          </a:p>
          <a:p>
            <a:r>
              <a:rPr lang="cs-CZ" dirty="0" smtClean="0"/>
              <a:t>Možno rozhodnout o zajištění pohledávky poškozeného na peněžitý důchod, z vážných důvodů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67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Náhrada za ztrátu na důchodu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§ 2964 </a:t>
            </a:r>
          </a:p>
          <a:p>
            <a:r>
              <a:rPr lang="cs-CZ" dirty="0" smtClean="0"/>
              <a:t>Rozdíl mezi důchodem, na který poškozenému vzniklo právo a důchodem, na který by mu vzniklo právo, jestliže by do základu, z něhož byl vyměřen důchod, byla zahrnuta náhrada za ztrátu na výdělku po skončení pracovní neschopnosti, kterou pobíral v době rozhodné pro vyměření důchodu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139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osobě, pro níž poškozený vykonával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§ 2965</a:t>
            </a:r>
          </a:p>
          <a:p>
            <a:r>
              <a:rPr lang="cs-CZ" dirty="0" smtClean="0"/>
              <a:t>- bezplatný výkon práce poškozeným před vznikem újmy pro jiného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a) v jeho domácnosti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b) v závodu</a:t>
            </a:r>
          </a:p>
          <a:p>
            <a:pPr marL="0" indent="0">
              <a:buNone/>
            </a:pPr>
            <a:r>
              <a:rPr lang="cs-CZ" dirty="0" smtClean="0"/>
              <a:t>Škůdce je povinen této osobě nahradit peněžitým důchodem to, oč přišla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405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Náhrada při usmrcení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§ 2959</a:t>
            </a:r>
          </a:p>
          <a:p>
            <a:r>
              <a:rPr lang="cs-CZ" dirty="0" smtClean="0"/>
              <a:t>Dříve zák. 40/64Sb (§ 444/2 a 3) pevně stanovené částky </a:t>
            </a:r>
            <a:r>
              <a:rPr lang="cs-CZ" dirty="0" err="1" smtClean="0"/>
              <a:t>manželu,dětem,sourozencům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Dnes:</a:t>
            </a:r>
          </a:p>
          <a:p>
            <a:r>
              <a:rPr lang="cs-CZ" dirty="0" smtClean="0"/>
              <a:t>Škůdce odškodní duševní útrapy (i při závažné ublížení na zdraví!!!!!)manželu, </a:t>
            </a:r>
            <a:r>
              <a:rPr lang="cs-CZ" dirty="0" smtClean="0"/>
              <a:t>rodiči</a:t>
            </a:r>
            <a:r>
              <a:rPr lang="cs-CZ" dirty="0" smtClean="0"/>
              <a:t>, dítěti nebo jiné osobě blízké peněžitou náhradou, která</a:t>
            </a:r>
          </a:p>
          <a:p>
            <a:pPr marL="0" indent="0">
              <a:buNone/>
            </a:pPr>
            <a:r>
              <a:rPr lang="cs-CZ" dirty="0" smtClean="0"/>
              <a:t>    a) PLNĚ VYVÁŽÍ jejich </a:t>
            </a:r>
            <a:r>
              <a:rPr lang="cs-CZ" dirty="0" err="1" smtClean="0"/>
              <a:t>utrpení..nelze-li</a:t>
            </a:r>
            <a:r>
              <a:rPr lang="cs-CZ" dirty="0" smtClean="0"/>
              <a:t> ji takto určit, pak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b) výši náhrady určí soud dle zásad slušnosti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263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Náhrady při usmrcení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§ 2961 náklady pohřbu</a:t>
            </a:r>
          </a:p>
          <a:p>
            <a:r>
              <a:rPr lang="cs-CZ" dirty="0" smtClean="0"/>
              <a:t>Tomu kdo je vynaložil a nakolik nebyly kryty veřejnou dávkou</a:t>
            </a:r>
          </a:p>
          <a:p>
            <a:r>
              <a:rPr lang="cs-CZ" dirty="0" smtClean="0"/>
              <a:t>Přihlédnout k okolnostem a zvyklostem jednotlivého případu (významné osobnosti, velká rodina = dražší pohřeb)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776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Náhrada při usmrcení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§ 2966 náklady na výživu pozůstalým, peněžitým důchodem</a:t>
            </a:r>
          </a:p>
          <a:p>
            <a:r>
              <a:rPr lang="cs-CZ" dirty="0" smtClean="0"/>
              <a:t>Oprávněni ti, kterým zemřelý ke dni své smrti POSKYTOVAL (na základě slušnosti lze přiznat příspěvek na </a:t>
            </a:r>
            <a:r>
              <a:rPr lang="cs-CZ" dirty="0" err="1" smtClean="0"/>
              <a:t>výžviné</a:t>
            </a:r>
            <a:r>
              <a:rPr lang="cs-CZ" dirty="0" smtClean="0"/>
              <a:t>) nebo BYL POVINEN POSKYTOVAT výživu</a:t>
            </a:r>
          </a:p>
          <a:p>
            <a:r>
              <a:rPr lang="cs-CZ" dirty="0" smtClean="0"/>
              <a:t>Výpočet: to, co by jim dle rozumného očekávání zemřelý poskytoval, nebýt smrti mínus dávky důchodového zabezpečení které pobírají z téhož důvodu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693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Vychází se z průměrného výdělku zemřelého</a:t>
            </a:r>
          </a:p>
          <a:p>
            <a:r>
              <a:rPr lang="cs-CZ" dirty="0" smtClean="0"/>
              <a:t>Náhrada nesmí převýšit jeho případnou náhradu za ztrátu na výdělku, případně na důchodu, kdyby žil</a:t>
            </a:r>
          </a:p>
          <a:p>
            <a:r>
              <a:rPr lang="cs-CZ" dirty="0" smtClean="0"/>
              <a:t>Nutno přihlédnout při stanovení výše, jak dlouho by žil, jak dlouho by pravděpodobně osobám výživu poskytoval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83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Způsob náhrady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Jak se to hradí???</a:t>
            </a:r>
          </a:p>
          <a:p>
            <a:pPr marL="0" indent="0">
              <a:buNone/>
            </a:pPr>
            <a:r>
              <a:rPr lang="cs-CZ" dirty="0" smtClean="0"/>
              <a:t>U škody 1) uvedením v předešlý stav (restituce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</a:t>
            </a:r>
            <a:r>
              <a:rPr lang="cs-CZ" dirty="0" err="1" smtClean="0"/>
              <a:t>integrum</a:t>
            </a:r>
            <a:r>
              <a:rPr lang="cs-CZ" dirty="0" smtClean="0"/>
              <a:t>), až když to není dobře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možné anebo požádá-li o to poškozený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2) peněžní náhrada</a:t>
            </a:r>
          </a:p>
          <a:p>
            <a:pPr marL="0" indent="0">
              <a:buNone/>
            </a:pPr>
            <a:r>
              <a:rPr lang="cs-CZ" dirty="0" smtClean="0"/>
              <a:t>Jde o opačný model oproti zák.40/64 Sb., stále jde však o tzv. alternativu </a:t>
            </a:r>
            <a:r>
              <a:rPr lang="cs-CZ" dirty="0" err="1" smtClean="0"/>
              <a:t>facultas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538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odbytné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§ 2968</a:t>
            </a:r>
          </a:p>
          <a:p>
            <a:r>
              <a:rPr lang="cs-CZ" dirty="0" smtClean="0"/>
              <a:t>Z důležitého důvodu lze na žádost poškozeného přiznat místo peněžitého důchodu odbytné, tj. jednorázovou částku, jejímž vyplacením je povinnost splněna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282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Moderační právo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§ 2953</a:t>
            </a:r>
          </a:p>
          <a:p>
            <a:r>
              <a:rPr lang="cs-CZ" dirty="0" smtClean="0"/>
              <a:t>Soud může z důvodů zvláštního zřetele přiměřeně náhradu škody snížit</a:t>
            </a:r>
          </a:p>
          <a:p>
            <a:r>
              <a:rPr lang="cs-CZ" dirty="0" smtClean="0"/>
              <a:t>Kritéria: -  jak ke škodě došlo</a:t>
            </a:r>
          </a:p>
          <a:p>
            <a:pPr marL="0" indent="0">
              <a:buNone/>
            </a:pPr>
            <a:r>
              <a:rPr lang="cs-CZ" dirty="0" smtClean="0"/>
              <a:t>                    - osobní a majetkové poměry škůdce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i poškozeného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NELZE uplatnit:</a:t>
            </a:r>
          </a:p>
          <a:p>
            <a:pPr marL="0" indent="0">
              <a:buNone/>
            </a:pPr>
            <a:r>
              <a:rPr lang="cs-CZ" dirty="0" smtClean="0"/>
              <a:t> a) u ÚMYSLNĚ způsobené škody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b) škůdce ten, kdo se hlásil k odbornému výkonu jako příslušník určitého stavu nebo povolání, porušením odborné péče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71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Způsob náhrady nemajetkové újmy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1) Přiměřeným zadostiučiněním nepeněžitým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až pokud nezajistí nepeněžité skutečné a dostatečně účinné odčinění újmy, pak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2) zadostiučiněním v penězích</a:t>
            </a:r>
          </a:p>
          <a:p>
            <a:pPr marL="0" indent="0">
              <a:buNone/>
            </a:pPr>
            <a:r>
              <a:rPr lang="cs-CZ" dirty="0" smtClean="0"/>
              <a:t>+ nutno zohlednit pro určení způsobu a výše § 2957 viz dále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69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Vychází se z obvyklé ceny v době poškození (§ 2969)</a:t>
            </a:r>
          </a:p>
          <a:p>
            <a:r>
              <a:rPr lang="cs-CZ" dirty="0" smtClean="0"/>
              <a:t>Zohlednění co se musí účelně vynaložit k obnově nebo nahrazení funkce věci (</a:t>
            </a:r>
            <a:r>
              <a:rPr lang="cs-CZ" sz="2400" dirty="0" smtClean="0"/>
              <a:t>pořád skutečná škoda!!, náhrada může převýšit i obvyklou cenu v době poškození, v cizí judikatuře může jít i o třetinové převýšení)</a:t>
            </a:r>
          </a:p>
          <a:p>
            <a:r>
              <a:rPr lang="cs-CZ" dirty="0" smtClean="0"/>
              <a:t>Náhrada ceny zvláštní obliby (§2969/2), pokud škůdce poškodí věc ze své svévole nebo škodolibosti (</a:t>
            </a:r>
            <a:r>
              <a:rPr lang="cs-CZ" sz="2400" dirty="0" smtClean="0"/>
              <a:t>památné předměty, fotografie)</a:t>
            </a:r>
            <a:r>
              <a:rPr lang="cs-CZ" dirty="0" smtClean="0"/>
              <a:t> , přejato z ABGB</a:t>
            </a:r>
          </a:p>
          <a:p>
            <a:r>
              <a:rPr lang="cs-CZ" dirty="0" smtClean="0"/>
              <a:t>Svévole a škodolibost= vystupňovaný úmysl</a:t>
            </a:r>
          </a:p>
          <a:p>
            <a:r>
              <a:rPr lang="cs-CZ" dirty="0" smtClean="0"/>
              <a:t>Svévole se vztahuje ke způsobení škody</a:t>
            </a:r>
          </a:p>
          <a:p>
            <a:r>
              <a:rPr lang="cs-CZ" dirty="0" smtClean="0"/>
              <a:t>Škodolibost pak ke vztahu k osobě poškozeného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59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11256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Příklad svévole – poškrábání auta na parkovišti, rozbití skla na zastávce </a:t>
            </a:r>
            <a:r>
              <a:rPr lang="cs-CZ" dirty="0" err="1" smtClean="0"/>
              <a:t>mhd</a:t>
            </a:r>
            <a:r>
              <a:rPr lang="cs-CZ" dirty="0" smtClean="0"/>
              <a:t> (potěšení škůdce z toho, že škodí, osoba poškozeného je mu lhostejná)</a:t>
            </a:r>
          </a:p>
          <a:p>
            <a:r>
              <a:rPr lang="cs-CZ" dirty="0" smtClean="0"/>
              <a:t>Škodolibost – poničení stromu zasazeném při narození syna a s láskou pěstovaném (potěšení škůdce z toho, že působí škodu právě konkrétní osobě, má zájem ji ublížit nebo ji pokořit)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43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Náhrada při poranění zvířete §2970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Hradí se účelně vynaložené náklady spojené s péčí o zdraví zvířete tomu, kdo je vynaložil</a:t>
            </a:r>
          </a:p>
          <a:p>
            <a:r>
              <a:rPr lang="cs-CZ" dirty="0" smtClean="0"/>
              <a:t>Možno i požadovat zálohu</a:t>
            </a:r>
          </a:p>
          <a:p>
            <a:r>
              <a:rPr lang="cs-CZ" dirty="0" smtClean="0"/>
              <a:t>Náklady mohou podstatně převyšovat cenu zvířete</a:t>
            </a:r>
          </a:p>
          <a:p>
            <a:r>
              <a:rPr lang="cs-CZ" dirty="0" smtClean="0"/>
              <a:t>Měřítko: vynaložil by je „rozumný chovatel v postavení poškozeného“</a:t>
            </a:r>
          </a:p>
          <a:p>
            <a:r>
              <a:rPr lang="cs-CZ" dirty="0" smtClean="0"/>
              <a:t>Možno aplikovat i „cenu zvláštní obliby“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394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při újmě na přirozených právech §2956 </a:t>
            </a:r>
            <a:r>
              <a:rPr lang="cs-CZ" dirty="0" err="1" smtClean="0"/>
              <a:t>an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Porušení přirozených práv podle části 1. NOZ</a:t>
            </a:r>
          </a:p>
          <a:p>
            <a:r>
              <a:rPr lang="cs-CZ" dirty="0" smtClean="0"/>
              <a:t>Povinnost nahradit škodu i nemajetkovou újmu (v rámci ní odčinit i způsobené duševní útrapy)</a:t>
            </a:r>
          </a:p>
          <a:p>
            <a:r>
              <a:rPr lang="cs-CZ" dirty="0" smtClean="0"/>
              <a:t>NOVĚ subjektivní odpovědnost, není důvod jiného výkladu  než u obecné odpovědnosti</a:t>
            </a:r>
          </a:p>
          <a:p>
            <a:r>
              <a:rPr lang="cs-CZ" dirty="0" smtClean="0"/>
              <a:t>Promlčení: §612 (promlčí se práva na  jednotlivá plnění vyplývající z újmy na přirozených právech)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56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Okolnosti zvláštního zřetele hodné při zásahu do přirozených práv</a:t>
            </a:r>
          </a:p>
          <a:p>
            <a:r>
              <a:rPr lang="cs-CZ" dirty="0" smtClean="0"/>
              <a:t>= ovlivňují způsob a výši přiměřeného zadostiučinění § 2957</a:t>
            </a:r>
          </a:p>
          <a:p>
            <a:r>
              <a:rPr lang="cs-CZ" dirty="0" smtClean="0"/>
              <a:t>Jsou jimi: - úmysl při způsobení újmy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- újma způsobená za pomoci lsti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- zneužitím závislosti na škůdci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- násobení účinků uváděním zásahu     ve veřejnou známost (např. medializace)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- diskriminace (pohlaví, </a:t>
            </a:r>
            <a:r>
              <a:rPr lang="cs-CZ" dirty="0" err="1" smtClean="0"/>
              <a:t>zdravot.stav</a:t>
            </a:r>
            <a:r>
              <a:rPr lang="cs-CZ" dirty="0" smtClean="0"/>
              <a:t>, etnický původ, víru, aj.)</a:t>
            </a:r>
          </a:p>
          <a:p>
            <a:pPr marL="0" indent="0">
              <a:buNone/>
            </a:pPr>
            <a:r>
              <a:rPr lang="cs-CZ" dirty="0" smtClean="0"/>
              <a:t>Subjektivní prvek: obava poškozeného ze ztráty života či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166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1842</Words>
  <Application>Microsoft Office PowerPoint</Application>
  <PresentationFormat>Předvádění na obrazovce (4:3)</PresentationFormat>
  <Paragraphs>158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Obsah, rozsah, způsob náhrady škody</vt:lpstr>
      <vt:lpstr>Prezentace aplikace PowerPoint</vt:lpstr>
      <vt:lpstr>Způsob náhrady škody</vt:lpstr>
      <vt:lpstr>Způsob náhrady nemajetkové újmy</vt:lpstr>
      <vt:lpstr>Škoda na věci</vt:lpstr>
      <vt:lpstr>Prezentace aplikace PowerPoint</vt:lpstr>
      <vt:lpstr>Náhrada při poranění zvířete §2970</vt:lpstr>
      <vt:lpstr>Náhrada při újmě na přirozených právech §2956 an.</vt:lpstr>
      <vt:lpstr>Prezentace aplikace PowerPoint</vt:lpstr>
      <vt:lpstr>Obsah náhrady (újmy) při ublížení na zdraví § 2958 an.</vt:lpstr>
      <vt:lpstr>Metodika NS k náhradě nemajetkové újmy ze dne 12. 3. 2014</vt:lpstr>
      <vt:lpstr>Prezentace aplikace PowerPoint</vt:lpstr>
      <vt:lpstr>Bolestné § 2958 </vt:lpstr>
      <vt:lpstr>Prezentace aplikace PowerPoint</vt:lpstr>
      <vt:lpstr>Náhrada za ztížení společenského uplatnění § 2958 věta druhá</vt:lpstr>
      <vt:lpstr>Prezentace aplikace PowerPoint</vt:lpstr>
      <vt:lpstr>Principy „Metodiky“v oblasti náhrady za ztížení společenského uplatnění</vt:lpstr>
      <vt:lpstr>Prezentace aplikace PowerPoint</vt:lpstr>
      <vt:lpstr>Prezentace aplikace PowerPoint</vt:lpstr>
      <vt:lpstr>Náklady na léčení, na péči o poškozeného a jeho domácnost</vt:lpstr>
      <vt:lpstr>Náhrada za ztrátu na výdělku po dobu pracovní neschopnosti</vt:lpstr>
      <vt:lpstr>§2962/2  náhrada žáku, studentu za ztrátu na výdělku</vt:lpstr>
      <vt:lpstr>Náhrada za ztrátu na výdělku po skončení pracovní neschopnosti, popř. při invaliditě</vt:lpstr>
      <vt:lpstr>Náhrada za ztrátu na důchodu</vt:lpstr>
      <vt:lpstr>Náhrada osobě, pro níž poškozený vykonával práce</vt:lpstr>
      <vt:lpstr>Náhrada při usmrcení</vt:lpstr>
      <vt:lpstr>Náhrady při usmrcení</vt:lpstr>
      <vt:lpstr>Náhrada při usmrcení</vt:lpstr>
      <vt:lpstr>Prezentace aplikace PowerPoint</vt:lpstr>
      <vt:lpstr>odbytné</vt:lpstr>
      <vt:lpstr>Moderační právo soudu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Obsah, rozsah, způsob náhrady škody</dc:title>
  <dc:creator>Lenka Dobešová</dc:creator>
  <cp:lastModifiedBy>Aula Vinařská</cp:lastModifiedBy>
  <cp:revision>29</cp:revision>
  <dcterms:created xsi:type="dcterms:W3CDTF">2015-04-14T10:02:43Z</dcterms:created>
  <dcterms:modified xsi:type="dcterms:W3CDTF">2019-10-25T09:06:22Z</dcterms:modified>
</cp:coreProperties>
</file>