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9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mlouva" TargetMode="External"/><Relationship Id="rId2" Type="http://schemas.openxmlformats.org/officeDocument/2006/relationships/hyperlink" Target="https://cs.wikipedia.org/wiki/Z%C3%A1k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Civiln%C3%AD_proces" TargetMode="External"/><Relationship Id="rId5" Type="http://schemas.openxmlformats.org/officeDocument/2006/relationships/hyperlink" Target="https://cs.wikipedia.org/wiki/%C5%BDaloba" TargetMode="External"/><Relationship Id="rId4" Type="http://schemas.openxmlformats.org/officeDocument/2006/relationships/hyperlink" Target="https://cs.wikipedia.org/wiki/Dobr%C3%A9_mrav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Z%C3%A1kon%C3%ADk_pr%C3%A1ce_(%C4%8Cesko,_2006)" TargetMode="External"/><Relationship Id="rId3" Type="http://schemas.openxmlformats.org/officeDocument/2006/relationships/hyperlink" Target="https://cs.wikipedia.org/wiki/Po%C5%A1kozen%C3%BD" TargetMode="External"/><Relationship Id="rId7" Type="http://schemas.openxmlformats.org/officeDocument/2006/relationships/hyperlink" Target="https://cs.wikipedia.org/wiki/Nekal%C3%A1_sout%C4%9B%C5%BE" TargetMode="External"/><Relationship Id="rId2" Type="http://schemas.openxmlformats.org/officeDocument/2006/relationships/hyperlink" Target="https://cs.wikipedia.org/wiki/Z%C3%A1vaz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Hospod%C3%A1%C5%99sk%C3%A1_sout%C4%9B%C5%BE" TargetMode="External"/><Relationship Id="rId5" Type="http://schemas.openxmlformats.org/officeDocument/2006/relationships/hyperlink" Target="https://cs.wikipedia.org/wiki/Zadostiu%C4%8Din%C4%9Bn%C3%AD" TargetMode="External"/><Relationship Id="rId4" Type="http://schemas.openxmlformats.org/officeDocument/2006/relationships/hyperlink" Target="https://cs.wikipedia.org/wiki/%C3%9Ajma" TargetMode="External"/><Relationship Id="rId9" Type="http://schemas.openxmlformats.org/officeDocument/2006/relationships/hyperlink" Target="https://cs.wikipedia.org/wiki/Autorsk%C3%BD_z%C3%A1kon_(%C4%8Cesko,_2000)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Závazky z deliktů v občanském zákoníku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JUDr. Lenka Dobešová, Ph.D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40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Systematika kodexu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Zákon č, 89/2012 Sb., dále jen OZ</a:t>
            </a:r>
          </a:p>
          <a:p>
            <a:pPr marL="0" indent="0">
              <a:buNone/>
            </a:pPr>
            <a:r>
              <a:rPr lang="cs-CZ" dirty="0" smtClean="0"/>
              <a:t>Účinnost od 1.1. 2014</a:t>
            </a:r>
          </a:p>
          <a:p>
            <a:pPr marL="0" indent="0">
              <a:buNone/>
            </a:pPr>
            <a:r>
              <a:rPr lang="cs-CZ" dirty="0" smtClean="0"/>
              <a:t>§§ 2894-2971 OZ</a:t>
            </a:r>
          </a:p>
          <a:p>
            <a:pPr marL="0" indent="0">
              <a:buNone/>
            </a:pPr>
            <a:r>
              <a:rPr lang="cs-CZ" dirty="0" smtClean="0"/>
              <a:t>Uplatní se obecná ustanovení o závazcích §§ 1721 – 2054 (speciální ustanovení případně ruší tato obecná, lex </a:t>
            </a:r>
            <a:r>
              <a:rPr lang="cs-CZ" dirty="0" err="1" smtClean="0"/>
              <a:t>specialis</a:t>
            </a:r>
            <a:r>
              <a:rPr lang="cs-CZ" dirty="0" smtClean="0"/>
              <a:t> </a:t>
            </a:r>
            <a:r>
              <a:rPr lang="cs-CZ" dirty="0" err="1" smtClean="0"/>
              <a:t>derogat</a:t>
            </a:r>
            <a:r>
              <a:rPr lang="cs-CZ" dirty="0" smtClean="0"/>
              <a:t> </a:t>
            </a:r>
            <a:r>
              <a:rPr lang="cs-CZ" dirty="0" err="1" smtClean="0"/>
              <a:t>legi</a:t>
            </a:r>
            <a:r>
              <a:rPr lang="cs-CZ" dirty="0" smtClean="0"/>
              <a:t> </a:t>
            </a:r>
            <a:r>
              <a:rPr lang="cs-CZ" dirty="0" err="1" smtClean="0"/>
              <a:t>generali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05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Rozdíly oproti právní úpravě před 1.1. 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Terminologické rozdíly (újma, </a:t>
            </a:r>
            <a:r>
              <a:rPr lang="cs-CZ" dirty="0" err="1" smtClean="0"/>
              <a:t>škoda..aj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Posílení právního postavení poškozeného</a:t>
            </a:r>
          </a:p>
          <a:p>
            <a:r>
              <a:rPr lang="cs-CZ" dirty="0" smtClean="0"/>
              <a:t>Upřednostnění náhrady škody uvedením do předešlého stavu (dříve primárně náhrada peněžní)</a:t>
            </a:r>
          </a:p>
          <a:p>
            <a:r>
              <a:rPr lang="cs-CZ" dirty="0" smtClean="0"/>
              <a:t>Rozšíření možností náhrady imateriální újmy</a:t>
            </a:r>
          </a:p>
          <a:p>
            <a:r>
              <a:rPr lang="cs-CZ" dirty="0" smtClean="0"/>
              <a:t>Zrušení paušálních limitů pro výpočet náhrad za ublížení na zdraví a usmrcení</a:t>
            </a:r>
          </a:p>
          <a:p>
            <a:r>
              <a:rPr lang="cs-CZ" dirty="0" smtClean="0"/>
              <a:t>Širší možnost smluvní liberace</a:t>
            </a:r>
          </a:p>
          <a:p>
            <a:r>
              <a:rPr lang="cs-CZ" dirty="0" smtClean="0"/>
              <a:t>Nové skutkové podstaty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08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Delikt??pojem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Druh </a:t>
            </a:r>
            <a:r>
              <a:rPr lang="cs-CZ" sz="2600" dirty="0"/>
              <a:t>porušení povinnosti, která nevznikla ze smlouvy, ale existovala ze </a:t>
            </a:r>
            <a:r>
              <a:rPr lang="cs-CZ" sz="2600" dirty="0">
                <a:hlinkClick r:id="rId2" tooltip="Zákon"/>
              </a:rPr>
              <a:t>zákona</a:t>
            </a:r>
            <a:r>
              <a:rPr lang="cs-CZ" sz="2600" dirty="0"/>
              <a:t> (</a:t>
            </a:r>
            <a:r>
              <a:rPr lang="cs-CZ" sz="2600" i="1" dirty="0" err="1"/>
              <a:t>obligationis</a:t>
            </a:r>
            <a:r>
              <a:rPr lang="cs-CZ" sz="2600" i="1" dirty="0"/>
              <a:t> ex </a:t>
            </a:r>
            <a:r>
              <a:rPr lang="cs-CZ" sz="2600" i="1" dirty="0" err="1"/>
              <a:t>delicto</a:t>
            </a:r>
            <a:r>
              <a:rPr lang="cs-CZ" dirty="0"/>
              <a:t>). </a:t>
            </a:r>
            <a:r>
              <a:rPr lang="cs-CZ" dirty="0" smtClean="0"/>
              <a:t>Nepřesné pojmenování hlavy III.!!!( tam i porušení smluvní povinnosti i dobrých mravů)</a:t>
            </a:r>
          </a:p>
          <a:p>
            <a:pPr marL="0" indent="0">
              <a:buNone/>
            </a:pPr>
            <a:r>
              <a:rPr lang="cs-CZ" dirty="0" smtClean="0"/>
              <a:t>Občanskoprávní </a:t>
            </a:r>
            <a:r>
              <a:rPr lang="cs-CZ" dirty="0"/>
              <a:t>úprava je širší než úprava trestní, protože kromě újmy vzniklé porušením zákona zahrnuje i porušení </a:t>
            </a:r>
            <a:r>
              <a:rPr lang="cs-CZ" dirty="0">
                <a:hlinkClick r:id="rId3" tooltip="Smlouva"/>
              </a:rPr>
              <a:t>smlouvy</a:t>
            </a:r>
            <a:r>
              <a:rPr lang="cs-CZ" dirty="0"/>
              <a:t> nebo </a:t>
            </a:r>
            <a:r>
              <a:rPr lang="cs-CZ" dirty="0">
                <a:hlinkClick r:id="rId4" tooltip="Dobré mravy"/>
              </a:rPr>
              <a:t>dobrých mravů</a:t>
            </a:r>
            <a:r>
              <a:rPr lang="cs-CZ" dirty="0"/>
              <a:t>. O práva a povinnosti vzniklé z deliktu se stát nestará automaticky, jako je tomu např. u trestných činů, ale poškozený se svých práv domáhá sám podáním </a:t>
            </a:r>
            <a:r>
              <a:rPr lang="cs-CZ" dirty="0">
                <a:hlinkClick r:id="rId5" tooltip="Žaloba"/>
              </a:rPr>
              <a:t>žaloby</a:t>
            </a:r>
            <a:r>
              <a:rPr lang="cs-CZ" dirty="0"/>
              <a:t> v </a:t>
            </a:r>
            <a:r>
              <a:rPr lang="cs-CZ" dirty="0">
                <a:hlinkClick r:id="rId6" tooltip="Civilní proces"/>
              </a:rPr>
              <a:t>občanském soudním řízení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52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Porušením </a:t>
            </a:r>
            <a:r>
              <a:rPr lang="cs-CZ" dirty="0"/>
              <a:t>určité povinnosti, která je označena jako </a:t>
            </a:r>
            <a:r>
              <a:rPr lang="cs-CZ" i="1" dirty="0"/>
              <a:t>povinnost primární</a:t>
            </a:r>
            <a:r>
              <a:rPr lang="cs-CZ" dirty="0"/>
              <a:t>, vzniká škůdci </a:t>
            </a:r>
            <a:r>
              <a:rPr lang="cs-CZ" i="1" dirty="0"/>
              <a:t>povinnost sekundární</a:t>
            </a:r>
            <a:r>
              <a:rPr lang="cs-CZ" dirty="0"/>
              <a:t>. Z deliktu (</a:t>
            </a:r>
            <a:r>
              <a:rPr lang="cs-CZ" i="1" dirty="0"/>
              <a:t>ex </a:t>
            </a:r>
            <a:r>
              <a:rPr lang="cs-CZ" i="1" dirty="0" err="1"/>
              <a:t>delicto</a:t>
            </a:r>
            <a:r>
              <a:rPr lang="cs-CZ" dirty="0"/>
              <a:t>) tak vzniká </a:t>
            </a:r>
            <a:r>
              <a:rPr lang="cs-CZ" dirty="0">
                <a:hlinkClick r:id="rId2" tooltip="Závazek"/>
              </a:rPr>
              <a:t>závazek</a:t>
            </a:r>
            <a:r>
              <a:rPr lang="cs-CZ" dirty="0"/>
              <a:t>, neboli povinnost nahradit </a:t>
            </a:r>
            <a:r>
              <a:rPr lang="cs-CZ" dirty="0">
                <a:hlinkClick r:id="rId3" tooltip="Poškozený"/>
              </a:rPr>
              <a:t>poškozenému</a:t>
            </a:r>
            <a:r>
              <a:rPr lang="cs-CZ" dirty="0"/>
              <a:t> újmu – způsobenou majetkovou škodu nebo jinou nemajetkovou </a:t>
            </a:r>
            <a:r>
              <a:rPr lang="cs-CZ" dirty="0">
                <a:hlinkClick r:id="rId4" tooltip="Újma"/>
              </a:rPr>
              <a:t>újmu</a:t>
            </a:r>
            <a:r>
              <a:rPr lang="cs-CZ" dirty="0"/>
              <a:t> (např. ublížení na zdraví nebo usmrcení, i co někdo pociťuje jako osobní neštěstí) – a to uvedením věci do původního stavu, případně poskytnutím </a:t>
            </a:r>
            <a:r>
              <a:rPr lang="cs-CZ" dirty="0">
                <a:hlinkClick r:id="rId5" tooltip="Zadostiučinění"/>
              </a:rPr>
              <a:t>zadostiučinění</a:t>
            </a:r>
            <a:r>
              <a:rPr lang="cs-CZ" dirty="0"/>
              <a:t>.</a:t>
            </a:r>
          </a:p>
          <a:p>
            <a:r>
              <a:rPr lang="cs-CZ" dirty="0"/>
              <a:t>Kromě právní úpravy náhrady majetkové i nemajetkové újmy občanský zákoník upravuje i zneužití a omezení </a:t>
            </a:r>
            <a:r>
              <a:rPr lang="cs-CZ" dirty="0">
                <a:hlinkClick r:id="rId6" tooltip="Hospodářská soutěž"/>
              </a:rPr>
              <a:t>hospodářské soutěže</a:t>
            </a:r>
            <a:r>
              <a:rPr lang="cs-CZ" dirty="0"/>
              <a:t>, především ve formě tzv. </a:t>
            </a:r>
            <a:r>
              <a:rPr lang="cs-CZ" dirty="0">
                <a:hlinkClick r:id="rId7" tooltip="Nekalá soutěž"/>
              </a:rPr>
              <a:t>nekalé soutěže</a:t>
            </a:r>
            <a:r>
              <a:rPr lang="cs-CZ" dirty="0"/>
              <a:t> (§ 2972 a následující). Kromě občanského zákoníku vymezuje další delikty </a:t>
            </a:r>
            <a:r>
              <a:rPr lang="cs-CZ" dirty="0">
                <a:hlinkClick r:id="rId8" tooltip="Zákoník práce (Česko, 2006)"/>
              </a:rPr>
              <a:t>zákoník práce</a:t>
            </a:r>
            <a:r>
              <a:rPr lang="cs-CZ" dirty="0"/>
              <a:t> nebo </a:t>
            </a:r>
            <a:r>
              <a:rPr lang="cs-CZ" dirty="0">
                <a:hlinkClick r:id="rId9" tooltip="Autorský zákon (Česko, 2000)"/>
              </a:rPr>
              <a:t>autorský zákon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07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povinnosti hradit škodu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1)porušení povinnosti (ze zákona, ze smlouvy, ze zásady dobrých mravů)</a:t>
            </a:r>
          </a:p>
          <a:p>
            <a:r>
              <a:rPr lang="cs-CZ" dirty="0" smtClean="0"/>
              <a:t>2)vznik škody (skutečná škoda, ušlý zisk</a:t>
            </a:r>
            <a:r>
              <a:rPr lang="cs-CZ" dirty="0" smtClean="0"/>
              <a:t>)-újma</a:t>
            </a:r>
            <a:endParaRPr lang="cs-CZ" dirty="0" smtClean="0"/>
          </a:p>
          <a:p>
            <a:r>
              <a:rPr lang="cs-CZ" dirty="0" smtClean="0"/>
              <a:t>3) příčinná souvislost mezi 1) a 2)</a:t>
            </a:r>
          </a:p>
          <a:p>
            <a:r>
              <a:rPr lang="cs-CZ" dirty="0" smtClean="0"/>
              <a:t>4) zavinění (pouze v případě porušení zákona –nedbalost, pokud není zákonem předjímána objektivní odpovědnost bez ohledu na zavinění a u dobrých mravů – úmyslná forma zavinění)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19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Okolnosti vylučující povinnost hradit škodu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Nutná obrana</a:t>
            </a:r>
          </a:p>
          <a:p>
            <a:r>
              <a:rPr lang="cs-CZ" dirty="0" smtClean="0"/>
              <a:t>Krajní nouze </a:t>
            </a:r>
          </a:p>
          <a:p>
            <a:r>
              <a:rPr lang="cs-CZ" dirty="0" smtClean="0"/>
              <a:t>Souhlas poškozeného</a:t>
            </a:r>
          </a:p>
          <a:p>
            <a:r>
              <a:rPr lang="cs-CZ" dirty="0" smtClean="0"/>
              <a:t>Výkon práva, plnění povinnosti</a:t>
            </a:r>
          </a:p>
          <a:p>
            <a:r>
              <a:rPr lang="cs-CZ" dirty="0" smtClean="0"/>
              <a:t>Vyvinění (</a:t>
            </a:r>
            <a:r>
              <a:rPr lang="cs-CZ" dirty="0" err="1" smtClean="0"/>
              <a:t>exculpce</a:t>
            </a:r>
            <a:r>
              <a:rPr lang="cs-CZ" dirty="0" smtClean="0"/>
              <a:t>)</a:t>
            </a:r>
          </a:p>
          <a:p>
            <a:r>
              <a:rPr lang="cs-CZ" smtClean="0"/>
              <a:t>Vyšší moc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963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410</Words>
  <Application>Microsoft Office PowerPoint</Application>
  <PresentationFormat>Vlastní</PresentationFormat>
  <Paragraphs>33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Organika</vt:lpstr>
      <vt:lpstr>Závazky z deliktů v občanském zákoníku</vt:lpstr>
      <vt:lpstr>Systematika kodexu</vt:lpstr>
      <vt:lpstr>Rozdíly oproti právní úpravě před 1.1. 2014</vt:lpstr>
      <vt:lpstr>Delikt??pojem</vt:lpstr>
      <vt:lpstr>Odpovědnost</vt:lpstr>
      <vt:lpstr>Vznik povinnosti hradit škodu</vt:lpstr>
      <vt:lpstr>Okolnosti vylučující povinnost hradit škodu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Závazky z deliktů v občanském zákoníku</dc:title>
  <dc:creator>Lenka Dobešová</dc:creator>
  <cp:lastModifiedBy>Aula Vinařská</cp:lastModifiedBy>
  <cp:revision>8</cp:revision>
  <cp:lastPrinted>2018-04-23T09:09:59Z</cp:lastPrinted>
  <dcterms:created xsi:type="dcterms:W3CDTF">2017-09-27T08:59:08Z</dcterms:created>
  <dcterms:modified xsi:type="dcterms:W3CDTF">2019-10-25T08:28:59Z</dcterms:modified>
</cp:coreProperties>
</file>