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69" r:id="rId2"/>
    <p:sldId id="351" r:id="rId3"/>
    <p:sldId id="375" r:id="rId4"/>
    <p:sldId id="279" r:id="rId5"/>
    <p:sldId id="370" r:id="rId6"/>
    <p:sldId id="377" r:id="rId7"/>
    <p:sldId id="276" r:id="rId8"/>
    <p:sldId id="278" r:id="rId9"/>
    <p:sldId id="378" r:id="rId10"/>
    <p:sldId id="379" r:id="rId11"/>
    <p:sldId id="373" r:id="rId12"/>
    <p:sldId id="354" r:id="rId13"/>
    <p:sldId id="376" r:id="rId14"/>
    <p:sldId id="371" r:id="rId15"/>
    <p:sldId id="356" r:id="rId16"/>
    <p:sldId id="374" r:id="rId17"/>
    <p:sldId id="372" r:id="rId18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5" autoAdjust="0"/>
    <p:restoredTop sz="94660"/>
  </p:normalViewPr>
  <p:slideViewPr>
    <p:cSldViewPr>
      <p:cViewPr varScale="1">
        <p:scale>
          <a:sx n="116" d="100"/>
          <a:sy n="116" d="100"/>
        </p:scale>
        <p:origin x="142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1DF9D-E406-4D8B-8112-91F26A2A01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1376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61E8-E38E-4E81-9142-C3F71812EF1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2554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48BB2-EB14-4190-8E4C-67912047E5A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672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63A74-2672-49F2-98F4-7D71A1E8CB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9752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8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F8C2C-4505-4059-A132-0526A4E9F30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1851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08C25-8B83-4C93-B116-6B40D4690F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3315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4883B-7C32-4488-A72F-3D71A3CAF4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2252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7B191-9C8B-4922-8DFE-EDC840193A8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4941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5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40800-5A56-449A-8589-483353FA53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6532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293C162-69C8-4340-8B59-D45BA08DE1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25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F54DA-B971-45C3-A251-B3FC4C7DC92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2978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DC58A6A-8B4E-4472-9359-B57CEB52E8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4" r:id="rId2"/>
    <p:sldLayoutId id="2147483720" r:id="rId3"/>
    <p:sldLayoutId id="2147483715" r:id="rId4"/>
    <p:sldLayoutId id="2147483716" r:id="rId5"/>
    <p:sldLayoutId id="2147483717" r:id="rId6"/>
    <p:sldLayoutId id="2147483721" r:id="rId7"/>
    <p:sldLayoutId id="2147483722" r:id="rId8"/>
    <p:sldLayoutId id="2147483723" r:id="rId9"/>
    <p:sldLayoutId id="2147483718" r:id="rId10"/>
    <p:sldLayoutId id="2147483724" r:id="rId11"/>
  </p:sldLayoutIdLst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5" Type="http://schemas.microsoft.com/office/2007/relationships/media" Target="../media/media11.m4a"/><Relationship Id="rId4" Type="http://schemas.openxmlformats.org/officeDocument/2006/relationships/audio" Target="../media/media10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media16.m4a"/><Relationship Id="rId5" Type="http://schemas.microsoft.com/office/2007/relationships/media" Target="../media/media16.m4a"/><Relationship Id="rId4" Type="http://schemas.openxmlformats.org/officeDocument/2006/relationships/audio" Target="../media/media15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2325" y="758825"/>
            <a:ext cx="7543800" cy="35655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/>
              <a:t>Správní právo procesní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5500" y="4456113"/>
            <a:ext cx="7543800" cy="1143000"/>
          </a:xfrm>
        </p:spPr>
        <p:txBody>
          <a:bodyPr rtlCol="0"/>
          <a:lstStyle/>
          <a:p>
            <a:pPr fontAlgn="auto">
              <a:defRPr/>
            </a:pPr>
            <a:r>
              <a:rPr lang="cs-CZ" dirty="0" smtClean="0"/>
              <a:t>„Procesní pojmy a instituty“</a:t>
            </a:r>
          </a:p>
          <a:p>
            <a:pPr fontAlgn="auto">
              <a:defRPr/>
            </a:pPr>
            <a:r>
              <a:rPr lang="cs-CZ" dirty="0" smtClean="0"/>
              <a:t>20. 10. 2020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38814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Doručování veřejnou vyhláškou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- úřední </a:t>
            </a:r>
            <a:r>
              <a:rPr lang="cs-CZ" altLang="cs-CZ" dirty="0"/>
              <a:t>deska + </a:t>
            </a:r>
            <a:r>
              <a:rPr lang="cs-CZ" altLang="cs-CZ" dirty="0" smtClean="0"/>
              <a:t>internet</a:t>
            </a:r>
          </a:p>
          <a:p>
            <a:r>
              <a:rPr lang="cs-CZ" altLang="cs-CZ" dirty="0" smtClean="0"/>
              <a:t>- kdy se doručuje veřejnou vyhláškou </a:t>
            </a:r>
          </a:p>
          <a:p>
            <a:r>
              <a:rPr lang="cs-CZ" altLang="cs-CZ" dirty="0" smtClean="0"/>
              <a:t>- oznámení + doručovaná písemnost </a:t>
            </a:r>
          </a:p>
          <a:p>
            <a:r>
              <a:rPr lang="cs-CZ" altLang="cs-CZ" dirty="0" smtClean="0"/>
              <a:t>- 15 dnů</a:t>
            </a:r>
            <a:endParaRPr lang="cs-CZ" alt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Úřední deska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Veřejně přístupná</a:t>
            </a:r>
          </a:p>
          <a:p>
            <a:r>
              <a:rPr lang="cs-CZ" dirty="0" smtClean="0"/>
              <a:t>Elektronicky</a:t>
            </a:r>
          </a:p>
          <a:p>
            <a:r>
              <a:rPr lang="cs-CZ" dirty="0" smtClean="0"/>
              <a:t>Zajištění – veřejnoprávní smlouvou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4024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Počítání </a:t>
            </a: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času</a:t>
            </a:r>
            <a:endParaRPr lang="cs-CZ" alt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§ 39 – určení lhůty </a:t>
            </a:r>
            <a:endParaRPr lang="cs-CZ" altLang="cs-CZ" dirty="0" smtClean="0"/>
          </a:p>
          <a:p>
            <a:r>
              <a:rPr lang="cs-CZ" altLang="cs-CZ" dirty="0" smtClean="0"/>
              <a:t>- zákonná, určená správním orgánem</a:t>
            </a:r>
            <a:endParaRPr lang="cs-CZ" altLang="cs-CZ" dirty="0" smtClean="0"/>
          </a:p>
          <a:p>
            <a:r>
              <a:rPr lang="cs-CZ" altLang="cs-CZ" dirty="0" smtClean="0"/>
              <a:t>§ 40 – počítání </a:t>
            </a:r>
            <a:r>
              <a:rPr lang="cs-CZ" altLang="cs-CZ" dirty="0" smtClean="0"/>
              <a:t>času</a:t>
            </a:r>
          </a:p>
          <a:p>
            <a:r>
              <a:rPr lang="cs-CZ" altLang="cs-CZ" dirty="0" smtClean="0"/>
              <a:t>- pravidla </a:t>
            </a:r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041" y="548680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041" y="14163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Navrácení </a:t>
            </a:r>
            <a:r>
              <a:rPr lang="cs-CZ" altLang="cs-CZ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 předešlý stav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§ 41 – navrácení v předešlý </a:t>
            </a:r>
            <a:r>
              <a:rPr lang="cs-CZ" altLang="cs-CZ" dirty="0" smtClean="0"/>
              <a:t>stav</a:t>
            </a:r>
          </a:p>
          <a:p>
            <a:r>
              <a:rPr lang="cs-CZ" altLang="cs-CZ" dirty="0" smtClean="0"/>
              <a:t>- prominutí zmeškání úkonu </a:t>
            </a:r>
          </a:p>
          <a:p>
            <a:r>
              <a:rPr lang="cs-CZ" altLang="cs-CZ" dirty="0" smtClean="0"/>
              <a:t>- povolení změny obsahu podání </a:t>
            </a:r>
            <a:endParaRPr lang="cs-CZ" alt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2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Dožádání 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36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§ 13</a:t>
            </a:r>
          </a:p>
          <a:p>
            <a:r>
              <a:rPr lang="cs-CZ" altLang="cs-CZ" smtClean="0"/>
              <a:t>Zásada hospodárnosti, rychlosti </a:t>
            </a:r>
          </a:p>
          <a:p>
            <a:endParaRPr lang="cs-CZ" altLang="cs-CZ" smtClean="0"/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Podání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§ 37</a:t>
            </a:r>
          </a:p>
          <a:p>
            <a:r>
              <a:rPr lang="cs-CZ" altLang="cs-CZ" smtClean="0"/>
              <a:t>Obsah</a:t>
            </a:r>
          </a:p>
          <a:p>
            <a:r>
              <a:rPr lang="cs-CZ" altLang="cs-CZ" smtClean="0"/>
              <a:t>Vady - výzva + přerušení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620688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4717" y="143568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94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Stížnost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§ 175 správního řádu</a:t>
            </a:r>
          </a:p>
          <a:p>
            <a:r>
              <a:rPr lang="cs-CZ" dirty="0" smtClean="0"/>
              <a:t>Nesprávný úřední postup</a:t>
            </a:r>
          </a:p>
          <a:p>
            <a:r>
              <a:rPr lang="cs-CZ" dirty="0" smtClean="0"/>
              <a:t>Nevhodné chování úředních osob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605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0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Procesní pojmy a instituty 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Jednací jazyk</a:t>
            </a:r>
          </a:p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Spis, nahlížení </a:t>
            </a:r>
          </a:p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Protokol</a:t>
            </a:r>
          </a:p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Doručování</a:t>
            </a:r>
          </a:p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Úřední deska</a:t>
            </a:r>
          </a:p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Počítání času</a:t>
            </a:r>
          </a:p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Dožádání </a:t>
            </a:r>
          </a:p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Podání </a:t>
            </a:r>
          </a:p>
          <a:p>
            <a:pPr marL="91440" indent="-91440" fontAlgn="auto">
              <a:lnSpc>
                <a:spcPct val="80000"/>
              </a:lnSpc>
              <a:defRPr/>
            </a:pPr>
            <a:r>
              <a:rPr lang="cs-CZ" altLang="cs-CZ" sz="2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Stížnost </a:t>
            </a:r>
          </a:p>
          <a:p>
            <a:pPr marL="91440" indent="-91440" fontAlgn="auto">
              <a:lnSpc>
                <a:spcPct val="80000"/>
              </a:lnSpc>
              <a:defRPr/>
            </a:pPr>
            <a:endParaRPr lang="cs-CZ" altLang="cs-CZ" sz="280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402431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088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Jednací jazyk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Český jazyk</a:t>
            </a:r>
          </a:p>
          <a:p>
            <a:r>
              <a:rPr lang="cs-CZ" dirty="0" smtClean="0"/>
              <a:t>Písemnosti</a:t>
            </a:r>
          </a:p>
          <a:p>
            <a:r>
              <a:rPr lang="cs-CZ" dirty="0" smtClean="0"/>
              <a:t>Tlumočník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398385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431" y="1103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5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04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Spis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Vedení spisu</a:t>
            </a:r>
          </a:p>
          <a:p>
            <a:r>
              <a:rPr lang="cs-CZ" altLang="cs-CZ" smtClean="0"/>
              <a:t>Nahlížení do spisu (kdo, kde, v jakém rozsahu – kopie) </a:t>
            </a:r>
          </a:p>
          <a:p>
            <a:r>
              <a:rPr lang="cs-CZ" altLang="cs-CZ" smtClean="0"/>
              <a:t>!! Projektová dokumentace dle stavebního zákona – nelze kopírovat bez souhlasu. 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525" y="402431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25" y="119753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Protokol 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§ 18</a:t>
            </a:r>
          </a:p>
          <a:p>
            <a:r>
              <a:rPr lang="cs-CZ" altLang="cs-CZ" smtClean="0"/>
              <a:t>Zásada písemnosti </a:t>
            </a:r>
          </a:p>
          <a:p>
            <a:r>
              <a:rPr lang="cs-CZ" altLang="cs-CZ" smtClean="0"/>
              <a:t>Obsah</a:t>
            </a:r>
          </a:p>
          <a:p>
            <a:r>
              <a:rPr lang="cs-CZ" altLang="cs-CZ" smtClean="0"/>
              <a:t>Podpisy 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402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Doručování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- obecná východiska</a:t>
            </a:r>
          </a:p>
          <a:p>
            <a:r>
              <a:rPr lang="cs-CZ" dirty="0" smtClean="0"/>
              <a:t>- způsob jakým se doručuje </a:t>
            </a:r>
          </a:p>
          <a:p>
            <a:r>
              <a:rPr lang="cs-CZ" dirty="0" smtClean="0"/>
              <a:t>- adresát a místo doručení </a:t>
            </a:r>
          </a:p>
          <a:p>
            <a:r>
              <a:rPr lang="cs-CZ" dirty="0" smtClean="0"/>
              <a:t>- vykázání doručení 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437442"/>
            <a:ext cx="609600" cy="6096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2351173"/>
            <a:ext cx="609600" cy="609600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5536" y="1431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0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Doručování - datová schránka</a:t>
            </a:r>
            <a:endParaRPr lang="cs-CZ" altLang="cs-CZ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Fyzickým osobám </a:t>
            </a:r>
            <a:endParaRPr lang="cs-CZ" altLang="cs-CZ" dirty="0" smtClean="0"/>
          </a:p>
          <a:p>
            <a:r>
              <a:rPr lang="cs-CZ" altLang="cs-CZ" dirty="0" smtClean="0"/>
              <a:t>Podnikající fyzické osoby</a:t>
            </a:r>
            <a:endParaRPr lang="cs-CZ" altLang="cs-CZ" dirty="0" smtClean="0"/>
          </a:p>
          <a:p>
            <a:r>
              <a:rPr lang="cs-CZ" altLang="cs-CZ" dirty="0" smtClean="0"/>
              <a:t>Právnické osoby </a:t>
            </a:r>
          </a:p>
          <a:p>
            <a:r>
              <a:rPr lang="cs-CZ" altLang="cs-CZ" dirty="0" smtClean="0"/>
              <a:t>Orgány veřejné moci</a:t>
            </a:r>
            <a:endParaRPr lang="cs-CZ" altLang="cs-CZ" dirty="0"/>
          </a:p>
          <a:p>
            <a:r>
              <a:rPr lang="cs-CZ" altLang="cs-CZ" dirty="0" smtClean="0"/>
              <a:t>Advokátům</a:t>
            </a:r>
            <a:r>
              <a:rPr lang="cs-CZ" altLang="cs-CZ" dirty="0" smtClean="0"/>
              <a:t>, notářům, soudním exekutorům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325" y="620688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087" y="14319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5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Doručování - pokračování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 smtClean="0"/>
          </a:p>
          <a:p>
            <a:r>
              <a:rPr lang="cs-CZ" altLang="cs-CZ" dirty="0" smtClean="0"/>
              <a:t>- adresa pro doručování</a:t>
            </a:r>
            <a:endParaRPr lang="cs-CZ" altLang="cs-CZ" dirty="0"/>
          </a:p>
          <a:p>
            <a:r>
              <a:rPr lang="cs-CZ" altLang="cs-CZ" dirty="0" smtClean="0"/>
              <a:t>- doručování FO a PO</a:t>
            </a:r>
          </a:p>
          <a:p>
            <a:r>
              <a:rPr lang="cs-CZ" altLang="cs-CZ" dirty="0" smtClean="0"/>
              <a:t>- doručování do zahraničí</a:t>
            </a:r>
            <a:endParaRPr lang="cs-CZ" altLang="cs-CZ" dirty="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544" y="235438"/>
            <a:ext cx="609600" cy="609600"/>
          </a:xfrm>
          <a:prstGeom prst="rect">
            <a:avLst/>
          </a:prstGeom>
        </p:spPr>
      </p:pic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525" y="829458"/>
            <a:ext cx="609600" cy="6096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0245" y="148681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Doručování – fikce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- náhradní </a:t>
            </a:r>
          </a:p>
          <a:p>
            <a:r>
              <a:rPr lang="cs-CZ" altLang="cs-CZ" dirty="0" smtClean="0"/>
              <a:t>- podmínky</a:t>
            </a:r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525" y="707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8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652</TotalTime>
  <Words>236</Words>
  <Application>Microsoft Office PowerPoint</Application>
  <PresentationFormat>Předvádění na obrazovce (4:3)</PresentationFormat>
  <Paragraphs>75</Paragraphs>
  <Slides>17</Slides>
  <Notes>0</Notes>
  <HiddenSlides>0</HiddenSlides>
  <MMClips>27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Calibri</vt:lpstr>
      <vt:lpstr>Calibri Light</vt:lpstr>
      <vt:lpstr>Tahoma</vt:lpstr>
      <vt:lpstr>Retrospektiva</vt:lpstr>
      <vt:lpstr>Správní právo procesní </vt:lpstr>
      <vt:lpstr>Procesní pojmy a instituty </vt:lpstr>
      <vt:lpstr>Jednací jazyk</vt:lpstr>
      <vt:lpstr>Spis</vt:lpstr>
      <vt:lpstr>Protokol </vt:lpstr>
      <vt:lpstr>Doručování </vt:lpstr>
      <vt:lpstr>Doručování - datová schránka</vt:lpstr>
      <vt:lpstr>Doručování - pokračování</vt:lpstr>
      <vt:lpstr>Doručování – fikce </vt:lpstr>
      <vt:lpstr>Doručování veřejnou vyhláškou  </vt:lpstr>
      <vt:lpstr>Úřední deska</vt:lpstr>
      <vt:lpstr>Počítání času</vt:lpstr>
      <vt:lpstr>Navrácení v předešlý stav</vt:lpstr>
      <vt:lpstr>Dožádání </vt:lpstr>
      <vt:lpstr>Podání</vt:lpstr>
      <vt:lpstr>Stížnost</vt:lpstr>
      <vt:lpstr>Děkuji za pozornost</vt:lpstr>
    </vt:vector>
  </TitlesOfParts>
  <Company>Právnická fakulta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Správní řád</dc:title>
  <dc:creator>7537</dc:creator>
  <cp:lastModifiedBy>Alena Kliková</cp:lastModifiedBy>
  <cp:revision>26</cp:revision>
  <dcterms:created xsi:type="dcterms:W3CDTF">2005-05-18T15:12:13Z</dcterms:created>
  <dcterms:modified xsi:type="dcterms:W3CDTF">2020-10-24T15:47:53Z</dcterms:modified>
</cp:coreProperties>
</file>