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58" r:id="rId2"/>
    <p:sldId id="332" r:id="rId3"/>
    <p:sldId id="258" r:id="rId4"/>
    <p:sldId id="360" r:id="rId5"/>
    <p:sldId id="345" r:id="rId6"/>
    <p:sldId id="346" r:id="rId7"/>
    <p:sldId id="361" r:id="rId8"/>
    <p:sldId id="274" r:id="rId9"/>
    <p:sldId id="347" r:id="rId10"/>
    <p:sldId id="277" r:id="rId11"/>
    <p:sldId id="362" r:id="rId12"/>
    <p:sldId id="363" r:id="rId13"/>
    <p:sldId id="349" r:id="rId14"/>
    <p:sldId id="280" r:id="rId15"/>
    <p:sldId id="350" r:id="rId16"/>
    <p:sldId id="359" r:id="rId1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86" autoAdjust="0"/>
    <p:restoredTop sz="94660"/>
  </p:normalViewPr>
  <p:slideViewPr>
    <p:cSldViewPr>
      <p:cViewPr varScale="1">
        <p:scale>
          <a:sx n="116" d="100"/>
          <a:sy n="116" d="100"/>
        </p:scale>
        <p:origin x="112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85C5E-B030-4819-ACE5-F86271A4C9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863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280E4-457D-4524-8FDE-3D0F4CE01FD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44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4C231-37BC-431C-9126-319A44F389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2768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cs-CZ" sz="7200" smtClean="0"/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defRPr/>
            </a:pPr>
            <a:r>
              <a:rPr lang="en-US" altLang="cs-CZ" sz="7200" smtClean="0"/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41C1E-AA16-4C46-B28A-C11FCF8EE3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2389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4C6E7-C336-4E5E-B71B-75ADAB6F46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5377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cs-CZ" sz="8000" smtClean="0"/>
              <a:t>“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defRPr/>
            </a:pPr>
            <a:r>
              <a:rPr lang="en-US" altLang="cs-CZ" sz="8000" smtClean="0"/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9A41C-9B51-48BC-9EB5-658B5EB125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286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4AF17-BB35-490E-A801-F7F863060D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1881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677D8-D1C0-423E-9C1D-4EAE0ECB2D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0317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BC1BA-29F6-488A-8F08-1EB77E27B1E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303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849E1-9804-442D-B045-4D4E124EE7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644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A14B8-573B-460E-A5A6-784135FF1A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210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9FD6E-2D3B-4215-8F64-43C0130823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276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DD3D9-5E74-4C91-A7A2-69528F5A50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40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42985-CFF9-46F7-9B00-5BEE4E47DA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644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949A-0087-4353-B073-ABBD08DDDCF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9055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BCCA5-9641-4876-9950-FE8DA27D3F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276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0E3F5-076C-4B9A-88B6-01583AEC3A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855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1032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en-US" altLang="cs-CZ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B77026A-D6EA-49FF-86CC-DC12793B46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57" r:id="rId7"/>
    <p:sldLayoutId id="2147483767" r:id="rId8"/>
    <p:sldLayoutId id="2147483758" r:id="rId9"/>
    <p:sldLayoutId id="2147483759" r:id="rId10"/>
    <p:sldLayoutId id="2147483768" r:id="rId11"/>
    <p:sldLayoutId id="2147483769" r:id="rId12"/>
    <p:sldLayoutId id="2147483760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0.m4a"/><Relationship Id="rId7" Type="http://schemas.microsoft.com/office/2007/relationships/media" Target="../media/media12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10" Type="http://schemas.openxmlformats.org/officeDocument/2006/relationships/image" Target="../media/image7.png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právo procesní </a:t>
            </a: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1922463" y="3598863"/>
            <a:ext cx="5308600" cy="137636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2800" b="1" dirty="0" smtClean="0"/>
              <a:t>Subjekty správního řízení, správní orgány, </a:t>
            </a:r>
            <a:r>
              <a:rPr lang="cs-CZ" altLang="cs-CZ" sz="2800" b="1" dirty="0" smtClean="0"/>
              <a:t>účastníci</a:t>
            </a:r>
          </a:p>
          <a:p>
            <a:pPr eaLnBrk="1" hangingPunct="1"/>
            <a:r>
              <a:rPr lang="cs-CZ" altLang="cs-CZ" sz="2800" b="1" dirty="0" smtClean="0"/>
              <a:t>10. 10. 2020</a:t>
            </a:r>
            <a:endParaRPr lang="cs-CZ" altLang="cs-CZ" sz="2800" b="1" dirty="0" smtClean="0"/>
          </a:p>
          <a:p>
            <a:pPr eaLnBrk="1" hangingPunct="1"/>
            <a:endParaRPr lang="cs-CZ" altLang="cs-CZ" sz="2800" b="1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Úprava postavení účastníků správního řízení</a:t>
            </a:r>
            <a:br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cs-CZ" altLang="cs-CZ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Určení = zásadní otázka v řízení (postavení, oprávnění, povinnosti + vůči komu směřuje rozhodnutí)</a:t>
            </a:r>
          </a:p>
          <a:p>
            <a:pPr eaLnBrk="1" hangingPunct="1">
              <a:buFontTx/>
              <a:buNone/>
            </a:pPr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Účastníci řízení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Členění - hlavní x vedlejší (dotčení)</a:t>
            </a:r>
          </a:p>
          <a:p>
            <a:pPr eaLnBrk="1" hangingPunct="1">
              <a:defRPr/>
            </a:pPr>
            <a:r>
              <a:rPr lang="cs-CZ" dirty="0"/>
              <a:t>vychází z intenzity vztahu k předmětu řízení) 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hlavní </a:t>
            </a:r>
            <a:r>
              <a:rPr lang="cs-CZ" dirty="0"/>
              <a:t>účastníci řízení – </a:t>
            </a:r>
            <a:r>
              <a:rPr lang="cs-CZ" dirty="0" smtClean="0"/>
              <a:t>dle </a:t>
            </a:r>
            <a:r>
              <a:rPr lang="cs-CZ" dirty="0"/>
              <a:t>§ 27 odst. </a:t>
            </a:r>
            <a:r>
              <a:rPr lang="cs-CZ" dirty="0" smtClean="0"/>
              <a:t>1, </a:t>
            </a:r>
            <a:r>
              <a:rPr lang="cs-CZ" dirty="0"/>
              <a:t>(o jejichž právech a povinnostech se rozhoduje – </a:t>
            </a:r>
            <a:r>
              <a:rPr lang="cs-CZ" dirty="0" smtClean="0"/>
              <a:t>nepominutelní)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dirty="0" smtClean="0"/>
              <a:t>– </a:t>
            </a:r>
            <a:r>
              <a:rPr lang="cs-CZ" dirty="0"/>
              <a:t>v řízení o žádosti „žadatel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9427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Účastníci řízení</a:t>
            </a: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vedlejší účastníci řízení – dle § 27 odst. 2 (další dotčené osoby, jež mohou být rozhodnutím přímo dotčeny) . </a:t>
            </a:r>
          </a:p>
          <a:p>
            <a:pPr eaLnBrk="1" hangingPunct="1"/>
            <a:r>
              <a:rPr lang="cs-CZ" altLang="cs-CZ" dirty="0" smtClean="0"/>
              <a:t>další osoby, o kterých to stanoví zvláštní zákon dle § 27 odst. 3 </a:t>
            </a:r>
          </a:p>
          <a:p>
            <a:pPr eaLnBrk="1" hangingPunct="1"/>
            <a:r>
              <a:rPr lang="cs-CZ" altLang="cs-CZ" dirty="0" smtClean="0"/>
              <a:t>Účastník v pochybnostech - bude považován za účastníka ten, kdo tvrdí, dokud se neprokáže opak.  Usnesením rozhoduje správní orgán.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738" y="644525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1431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Procesní způsobilost FO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Způsobilost vlastními úkony nabývat v řízení práva a povinnosti – zletilost </a:t>
            </a:r>
          </a:p>
          <a:p>
            <a:pPr eaLnBrk="1" hangingPunct="1"/>
            <a:r>
              <a:rPr lang="cs-CZ" altLang="cs-CZ" smtClean="0"/>
              <a:t>Správní orgán dítě vyslechne</a:t>
            </a:r>
          </a:p>
          <a:p>
            <a:pPr eaLnBrk="1" hangingPunct="1"/>
            <a:r>
              <a:rPr lang="cs-CZ" altLang="cs-CZ" smtClean="0"/>
              <a:t>Zákonný zástupce </a:t>
            </a:r>
          </a:p>
          <a:p>
            <a:pPr eaLnBrk="1" hangingPunct="1"/>
            <a:r>
              <a:rPr lang="cs-CZ" altLang="cs-CZ" smtClean="0"/>
              <a:t>Podpůrce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611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Zastupování účastníků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Obligatorní x fakultativní </a:t>
            </a:r>
          </a:p>
          <a:p>
            <a:pPr eaLnBrk="1" hangingPunct="1"/>
            <a:r>
              <a:rPr lang="cs-CZ" altLang="cs-CZ" smtClean="0"/>
              <a:t>Plná moc § 33 </a:t>
            </a:r>
          </a:p>
          <a:p>
            <a:pPr eaLnBrk="1" hangingPunct="1"/>
            <a:r>
              <a:rPr lang="cs-CZ" altLang="cs-CZ" smtClean="0"/>
              <a:t>Zákonné zastoupení</a:t>
            </a:r>
          </a:p>
          <a:p>
            <a:pPr eaLnBrk="1" hangingPunct="1"/>
            <a:r>
              <a:rPr lang="cs-CZ" altLang="cs-CZ" smtClean="0"/>
              <a:t>Opatrovník</a:t>
            </a:r>
          </a:p>
          <a:p>
            <a:pPr eaLnBrk="1" hangingPunct="1"/>
            <a:r>
              <a:rPr lang="cs-CZ" altLang="cs-CZ" smtClean="0"/>
              <a:t>Společný zmocněnec a zástupce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Úkony účastníků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Navrhování důkazů</a:t>
            </a:r>
          </a:p>
          <a:p>
            <a:pPr eaLnBrk="1" hangingPunct="1"/>
            <a:r>
              <a:rPr lang="cs-CZ" altLang="cs-CZ" smtClean="0"/>
              <a:t>Vyjadřování stanovisek</a:t>
            </a:r>
          </a:p>
          <a:p>
            <a:pPr eaLnBrk="1" hangingPunct="1"/>
            <a:r>
              <a:rPr lang="cs-CZ" altLang="cs-CZ" smtClean="0"/>
              <a:t>Podávání vyjádření k podkladům rozhodnutí </a:t>
            </a:r>
          </a:p>
          <a:p>
            <a:pPr eaLnBrk="1" hangingPunct="1"/>
            <a:r>
              <a:rPr lang="cs-CZ" altLang="cs-CZ" smtClean="0"/>
              <a:t>Získávání informací</a:t>
            </a:r>
          </a:p>
          <a:p>
            <a:pPr eaLnBrk="1" hangingPunct="1"/>
            <a:r>
              <a:rPr lang="cs-CZ" altLang="cs-CZ" smtClean="0"/>
              <a:t>Nahlížení do spisu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4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pPr eaLnBrk="1" hangingPunct="1"/>
            <a:endParaRPr lang="cs-CZ" altLang="cs-CZ" smtClean="0">
              <a:ln>
                <a:noFill/>
              </a:ln>
            </a:endParaRPr>
          </a:p>
        </p:txBody>
      </p:sp>
      <p:sp>
        <p:nvSpPr>
          <p:cNvPr id="30723" name="Podnadpis 2"/>
          <p:cNvSpPr>
            <a:spLocks noGrp="1"/>
          </p:cNvSpPr>
          <p:nvPr>
            <p:ph type="subTitle" idx="1"/>
          </p:nvPr>
        </p:nvSpPr>
        <p:spPr>
          <a:xfrm>
            <a:off x="1922463" y="3598863"/>
            <a:ext cx="5308600" cy="1376362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DĚKUJI ZA POZORNOST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Subjekty správního řízení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Správní orgány – nositelé pravomocí, vykonavatelé veřejné správy (vedou řízení, vrchnostenské postavení, pravomoc a působnost,vázány zásadou legality)</a:t>
            </a:r>
          </a:p>
          <a:p>
            <a:pPr eaLnBrk="1" hangingPunct="1"/>
            <a:r>
              <a:rPr lang="cs-CZ" altLang="cs-CZ" smtClean="0"/>
              <a:t>Účastníci řízení - adresáti veřejnoprávního působení (řízení je vůči nim vedeno, procesní práva)</a:t>
            </a:r>
          </a:p>
          <a:p>
            <a:pPr eaLnBrk="1" hangingPunct="1"/>
            <a:r>
              <a:rPr lang="cs-CZ" altLang="cs-CZ" smtClean="0"/>
              <a:t>Dotčené orgány (specifické postavení) </a:t>
            </a:r>
          </a:p>
          <a:p>
            <a:pPr eaLnBrk="1" hangingPunct="1"/>
            <a:r>
              <a:rPr lang="cs-CZ" altLang="cs-CZ" smtClean="0"/>
              <a:t>Osoby zúčastněné na řízení, mající specifickou úlohu a postavení: svědci, znalci, tlumočník….</a:t>
            </a:r>
          </a:p>
          <a:p>
            <a:pPr eaLnBrk="1" hangingPunct="1">
              <a:buFontTx/>
              <a:buNone/>
            </a:pPr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738" y="644525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738" y="15593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orgány - příslušnost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defRPr/>
            </a:pPr>
            <a:r>
              <a:rPr lang="cs-CZ" alt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Věcná (zahrnuje i instanční působnost)</a:t>
            </a:r>
          </a:p>
          <a:p>
            <a:pPr eaLnBrk="1" fontAlgn="auto" hangingPunct="1">
              <a:defRPr/>
            </a:pPr>
            <a:r>
              <a:rPr lang="cs-CZ" alt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Místní (místo činnosti, podnikání, bydliště, sídlo)</a:t>
            </a:r>
          </a:p>
          <a:p>
            <a:pPr eaLnBrk="1" fontAlgn="auto" hangingPunct="1">
              <a:defRPr/>
            </a:pPr>
            <a:r>
              <a:rPr lang="cs-CZ" altLang="cs-CZ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Funkční (která organizační složka orgánů věcně příslušného orgánu řízení povede – vnitřní členění)</a:t>
            </a:r>
          </a:p>
          <a:p>
            <a:pPr marL="609600" indent="-609600" eaLnBrk="1" fontAlgn="auto" hangingPunct="1">
              <a:buFontTx/>
              <a:buNone/>
              <a:defRPr/>
            </a:pPr>
            <a:endParaRPr lang="cs-CZ" alt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09600" indent="-609600" eaLnBrk="1" fontAlgn="auto" hangingPunct="1">
              <a:buFontTx/>
              <a:buNone/>
              <a:defRPr/>
            </a:pPr>
            <a:endParaRPr lang="cs-CZ" altLang="cs-CZ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976" y="644525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849" y="12973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Instituty spojené s příslušností správních orgánů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postoupení </a:t>
            </a:r>
            <a:r>
              <a:rPr lang="cs-CZ" dirty="0"/>
              <a:t>pro nepříslušnost </a:t>
            </a:r>
            <a:r>
              <a:rPr lang="cs-CZ" dirty="0" smtClean="0"/>
              <a:t>§ 12</a:t>
            </a:r>
          </a:p>
          <a:p>
            <a:pPr eaLnBrk="1" hangingPunct="1">
              <a:defRPr/>
            </a:pPr>
            <a:r>
              <a:rPr lang="cs-CZ" dirty="0" smtClean="0"/>
              <a:t>změny příslušnosti</a:t>
            </a:r>
          </a:p>
          <a:p>
            <a:pPr eaLnBrk="1" hangingPunct="1">
              <a:defRPr/>
            </a:pPr>
            <a:r>
              <a:rPr lang="cs-CZ" dirty="0" smtClean="0"/>
              <a:t>spory </a:t>
            </a:r>
            <a:r>
              <a:rPr lang="cs-CZ" dirty="0"/>
              <a:t>o věcnou příslušnost </a:t>
            </a:r>
            <a:r>
              <a:rPr lang="cs-CZ" dirty="0" smtClean="0"/>
              <a:t>§ 133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dirty="0" smtClean="0"/>
              <a:t>Pozn. dožádání </a:t>
            </a:r>
            <a:r>
              <a:rPr lang="cs-CZ" dirty="0"/>
              <a:t>= forma spolupráce správních orgánů </a:t>
            </a:r>
            <a:endParaRPr lang="cs-CZ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dirty="0" smtClean="0"/>
              <a:t>§ 13.</a:t>
            </a:r>
            <a:endParaRPr 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843" y="5022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Kompetenční spory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Pozitivní (řeší nejbližší společně nadřízený)</a:t>
            </a:r>
          </a:p>
          <a:p>
            <a:pPr eaLnBrk="1" hangingPunct="1"/>
            <a:r>
              <a:rPr lang="cs-CZ" altLang="cs-CZ" smtClean="0"/>
              <a:t>Negativní (NSS)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Kompetenční spor – místní příslušnost – 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	§ 11 odst. 3 (předstižení, nejbližší společný nadřízený)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692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Změny příslušnosti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Atrakce – vztažení pravomoci – nadřízený orgán může usnesením převzít na místo podřízeného správního orgánu a rozhodnout</a:t>
            </a:r>
          </a:p>
          <a:p>
            <a:pPr eaLnBrk="1" hangingPunct="1"/>
            <a:r>
              <a:rPr lang="cs-CZ" altLang="cs-CZ" smtClean="0"/>
              <a:t>Delegace – přenesení rozhodování na jiný subjekt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000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Správní orgány – specifika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Kolegiální orgány (řízení před kolegiálním orgánem) § </a:t>
            </a:r>
            <a:r>
              <a:rPr lang="cs-CZ" altLang="cs-CZ" dirty="0" smtClean="0"/>
              <a:t>134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Dotčené orgány §136</a:t>
            </a:r>
          </a:p>
          <a:p>
            <a:pPr eaLnBrk="1" hangingPunct="1"/>
            <a:r>
              <a:rPr lang="cs-CZ" altLang="cs-CZ" dirty="0" smtClean="0"/>
              <a:t>Určení a úloha nadřízeného orgánu § 178.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1452" y="611188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6166" y="1415256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6166" y="2147491"/>
            <a:ext cx="609600" cy="6096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568" y="28488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7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2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Oprávněná úřední osoba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Ten kdo rozhoduje ve věci (o</a:t>
            </a:r>
            <a:r>
              <a:rPr lang="pl-PL" altLang="cs-CZ" smtClean="0"/>
              <a:t>soby podílející se na výkonu pravomoci) </a:t>
            </a:r>
            <a:endParaRPr lang="cs-CZ" altLang="cs-CZ" smtClean="0"/>
          </a:p>
          <a:p>
            <a:pPr eaLnBrk="1" hangingPunct="1"/>
            <a:r>
              <a:rPr lang="cs-CZ" altLang="cs-CZ" smtClean="0"/>
              <a:t>Představený úřední osoby</a:t>
            </a:r>
          </a:p>
          <a:p>
            <a:pPr eaLnBrk="1" hangingPunct="1"/>
            <a:r>
              <a:rPr lang="cs-CZ" altLang="cs-CZ" smtClean="0"/>
              <a:t>Určení oprávněné úřední osoby </a:t>
            </a:r>
          </a:p>
          <a:p>
            <a:pPr eaLnBrk="1" hangingPunct="1">
              <a:buFontTx/>
              <a:buNone/>
            </a:pPr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346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Vyloučení pro podjatost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Vztah k věci</a:t>
            </a:r>
          </a:p>
          <a:p>
            <a:pPr eaLnBrk="1" hangingPunct="1"/>
            <a:r>
              <a:rPr lang="cs-CZ" altLang="cs-CZ" smtClean="0"/>
              <a:t>K účastníkům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644525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538" y="14406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662</TotalTime>
  <Words>439</Words>
  <Application>Microsoft Office PowerPoint</Application>
  <PresentationFormat>Předvádění na obrazovce (4:3)</PresentationFormat>
  <Paragraphs>67</Paragraphs>
  <Slides>16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Tahoma</vt:lpstr>
      <vt:lpstr>Arial</vt:lpstr>
      <vt:lpstr>Garamond</vt:lpstr>
      <vt:lpstr>Calibri</vt:lpstr>
      <vt:lpstr>Organický</vt:lpstr>
      <vt:lpstr>Správní právo procesní </vt:lpstr>
      <vt:lpstr>Subjekty správního řízení </vt:lpstr>
      <vt:lpstr>Správní orgány - příslušnost</vt:lpstr>
      <vt:lpstr>Instituty spojené s příslušností správních orgánů</vt:lpstr>
      <vt:lpstr>Kompetenční spory </vt:lpstr>
      <vt:lpstr>Změny příslušnosti</vt:lpstr>
      <vt:lpstr>Správní orgány – specifika</vt:lpstr>
      <vt:lpstr>Oprávněná úřední osoba</vt:lpstr>
      <vt:lpstr>Vyloučení pro podjatost </vt:lpstr>
      <vt:lpstr>Úprava postavení účastníků správního řízení </vt:lpstr>
      <vt:lpstr>Účastníci řízení </vt:lpstr>
      <vt:lpstr>Účastníci řízení</vt:lpstr>
      <vt:lpstr>Procesní způsobilost FO</vt:lpstr>
      <vt:lpstr>Zastupování účastníků</vt:lpstr>
      <vt:lpstr>Úkony účastníků </vt:lpstr>
      <vt:lpstr>Prezentace aplikace PowerPoint</vt:lpstr>
    </vt:vector>
  </TitlesOfParts>
  <Company>Právnická fakulta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Správní řád</dc:title>
  <dc:creator>7537</dc:creator>
  <cp:lastModifiedBy>Alena Kliková</cp:lastModifiedBy>
  <cp:revision>24</cp:revision>
  <dcterms:created xsi:type="dcterms:W3CDTF">2005-05-18T15:12:13Z</dcterms:created>
  <dcterms:modified xsi:type="dcterms:W3CDTF">2020-10-22T11:57:51Z</dcterms:modified>
</cp:coreProperties>
</file>