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345" r:id="rId2"/>
    <p:sldId id="346" r:id="rId3"/>
    <p:sldId id="347" r:id="rId4"/>
    <p:sldId id="348" r:id="rId5"/>
    <p:sldId id="273" r:id="rId6"/>
    <p:sldId id="349" r:id="rId7"/>
    <p:sldId id="350" r:id="rId8"/>
    <p:sldId id="352" r:id="rId9"/>
    <p:sldId id="351" r:id="rId10"/>
    <p:sldId id="357" r:id="rId11"/>
    <p:sldId id="334" r:id="rId12"/>
    <p:sldId id="335" r:id="rId13"/>
    <p:sldId id="330" r:id="rId14"/>
    <p:sldId id="339" r:id="rId15"/>
    <p:sldId id="337" r:id="rId16"/>
    <p:sldId id="340" r:id="rId17"/>
    <p:sldId id="354" r:id="rId18"/>
    <p:sldId id="367" r:id="rId19"/>
    <p:sldId id="257" r:id="rId20"/>
    <p:sldId id="331" r:id="rId21"/>
    <p:sldId id="336" r:id="rId22"/>
    <p:sldId id="341" r:id="rId23"/>
    <p:sldId id="342" r:id="rId24"/>
    <p:sldId id="343" r:id="rId25"/>
    <p:sldId id="344" r:id="rId26"/>
    <p:sldId id="355" r:id="rId27"/>
    <p:sldId id="359" r:id="rId28"/>
    <p:sldId id="364" r:id="rId29"/>
    <p:sldId id="360" r:id="rId30"/>
    <p:sldId id="365" r:id="rId31"/>
    <p:sldId id="361" r:id="rId32"/>
    <p:sldId id="358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>
      <p:cViewPr varScale="1">
        <p:scale>
          <a:sx n="116" d="100"/>
          <a:sy n="116" d="100"/>
        </p:scale>
        <p:origin x="14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9B77-609A-4243-9384-2C426D52C7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169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863C4-3176-42E4-AB7D-EDF45ABC05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785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321C-178B-46F5-87D1-9CC3E61F1F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687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7200" smtClean="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72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8241-4B11-482F-9D51-15FA657CB4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5617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76CEB-CE55-421A-BB79-8EEA7B74C9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2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8000" smtClean="0"/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E78E2-B8FE-4600-8313-3801EE8B80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973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E8CF6-82C4-4D9C-A8C7-F433D66FC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5778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1D9C-2DA0-413E-9211-9E632D65DF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090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5479D-DC70-401B-BB63-505659AA81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838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34A49-83FA-4082-B5BA-AEAC91F7AE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427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D56FC-595D-4F44-8522-8BC977210F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931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D9BC5-AB61-4F0E-BAB4-A62FC95CC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264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37DDB-A9EC-41DF-B113-00260C1A6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335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8E72-0A6E-44A1-8D39-7434E4335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853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51D28-676C-4B90-A03F-F91E3E4574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16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98041-F348-42AF-8CAC-1B3485A88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69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63CDD-F647-4C6E-BA48-8BFB807F51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552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ACE1E33-846C-44DD-A9D7-04D94D497D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35" r:id="rId7"/>
    <p:sldLayoutId id="2147483845" r:id="rId8"/>
    <p:sldLayoutId id="2147483836" r:id="rId9"/>
    <p:sldLayoutId id="2147483837" r:id="rId10"/>
    <p:sldLayoutId id="2147483846" r:id="rId11"/>
    <p:sldLayoutId id="2147483847" r:id="rId12"/>
    <p:sldLayoutId id="2147483838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Základy správního práva procesního I. 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2. 10. 2020 </a:t>
            </a:r>
          </a:p>
          <a:p>
            <a:pPr eaLnBrk="1" hangingPunct="1"/>
            <a:r>
              <a:rPr lang="cs-CZ" altLang="cs-CZ" dirty="0" smtClean="0"/>
              <a:t>Úvod </a:t>
            </a:r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Procesní formy veřejné správy vnější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druhy </a:t>
            </a:r>
            <a:r>
              <a:rPr lang="cs-CZ" dirty="0"/>
              <a:t>postupů správních orgánů navenek, vůči adresátům působení veřejné </a:t>
            </a:r>
            <a:r>
              <a:rPr lang="cs-CZ" dirty="0" smtClean="0"/>
              <a:t>správy</a:t>
            </a:r>
          </a:p>
          <a:p>
            <a:pPr eaLnBrk="1" hangingPunct="1">
              <a:defRPr/>
            </a:pPr>
            <a:r>
              <a:rPr lang="cs-CZ" dirty="0" smtClean="0"/>
              <a:t>formalizované</a:t>
            </a:r>
            <a:r>
              <a:rPr lang="cs-CZ" dirty="0"/>
              <a:t>, </a:t>
            </a:r>
            <a:r>
              <a:rPr lang="cs-CZ" dirty="0" smtClean="0"/>
              <a:t>samostatné</a:t>
            </a:r>
          </a:p>
          <a:p>
            <a:pPr eaLnBrk="1" hangingPunct="1">
              <a:defRPr/>
            </a:pPr>
            <a:r>
              <a:rPr lang="cs-CZ" dirty="0" smtClean="0"/>
              <a:t>jednostranné </a:t>
            </a:r>
            <a:r>
              <a:rPr lang="cs-CZ" dirty="0"/>
              <a:t>• normativní </a:t>
            </a:r>
            <a:r>
              <a:rPr lang="cs-CZ" dirty="0" smtClean="0"/>
              <a:t>povahy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			 </a:t>
            </a:r>
            <a:r>
              <a:rPr lang="cs-CZ" dirty="0"/>
              <a:t>• </a:t>
            </a:r>
            <a:r>
              <a:rPr lang="cs-CZ" dirty="0" smtClean="0"/>
              <a:t>nenormativní povahy (správní řízení, 				vydávání </a:t>
            </a:r>
            <a:r>
              <a:rPr lang="cs-CZ" dirty="0"/>
              <a:t>vyjádření, osvědčení, sdělení, </a:t>
            </a:r>
            <a:r>
              <a:rPr lang="cs-CZ" dirty="0" smtClean="0"/>
              <a:t>souhlasy, přijímání </a:t>
            </a:r>
            <a:r>
              <a:rPr lang="cs-CZ" dirty="0"/>
              <a:t>opatření obecné povahy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dvou </a:t>
            </a:r>
            <a:r>
              <a:rPr lang="cs-CZ" dirty="0"/>
              <a:t>a </a:t>
            </a:r>
            <a:r>
              <a:rPr lang="cs-CZ" dirty="0" smtClean="0"/>
              <a:t>vícestranné </a:t>
            </a:r>
            <a:r>
              <a:rPr lang="cs-CZ" dirty="0"/>
              <a:t>- veřejnoprávní smlouvy.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73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Procedurální formy realizace veřejné správy - v</a:t>
            </a:r>
            <a:r>
              <a:rPr lang="cs-CZ" altLang="cs-CZ" dirty="0" smtClean="0"/>
              <a:t>nější </a:t>
            </a:r>
            <a:endParaRPr lang="cs-CZ" alt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proces vydávání normativních správních aktů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proces vydávání individuálních správních aktů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proces vydávání správních aktů smíšené povahy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proces vydávání souhlasů, vyjádření, osvědčení, sdělení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proces uzavírání dohod správně právního charakteru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11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Procedurální formy realizace veřejné správy - v</a:t>
            </a:r>
            <a:r>
              <a:rPr lang="cs-CZ" altLang="cs-CZ" dirty="0" smtClean="0"/>
              <a:t>nitřní</a:t>
            </a:r>
            <a:endParaRPr lang="cs-CZ" alt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proces vydávání interních normativních aktů (akty řízení, interní instrukce, metodické pokyny, apod.)</a:t>
            </a:r>
          </a:p>
          <a:p>
            <a:pPr eaLnBrk="1" hangingPunct="1"/>
            <a:r>
              <a:rPr lang="cs-CZ" altLang="cs-CZ" dirty="0" smtClean="0"/>
              <a:t>proces vydávání interních individuálních pokynů (individuální služební akty, individuální pokyny, apod.). </a:t>
            </a:r>
          </a:p>
          <a:p>
            <a:pPr eaLnBrk="1" hangingPunct="1"/>
            <a:r>
              <a:rPr lang="cs-CZ" altLang="cs-CZ" dirty="0" smtClean="0"/>
              <a:t>Pozn. nejsou závazné </a:t>
            </a:r>
            <a:r>
              <a:rPr lang="cs-CZ" altLang="cs-CZ" dirty="0" smtClean="0"/>
              <a:t>navenek</a:t>
            </a: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V širším slova smyslu  - veškeré normy upravující postupy orgánů veřejné správy</a:t>
            </a:r>
          </a:p>
          <a:p>
            <a:pPr eaLnBrk="1" hangingPunct="1"/>
            <a:r>
              <a:rPr lang="cs-CZ" altLang="cs-CZ" dirty="0" smtClean="0"/>
              <a:t>V užším slova smyslu </a:t>
            </a:r>
            <a:r>
              <a:rPr lang="cs-CZ" altLang="cs-CZ" dirty="0" smtClean="0"/>
              <a:t>– ty </a:t>
            </a:r>
            <a:r>
              <a:rPr lang="cs-CZ" altLang="cs-CZ" dirty="0" smtClean="0"/>
              <a:t>procesní normy, které upravují </a:t>
            </a:r>
            <a:r>
              <a:rPr lang="cs-CZ" altLang="cs-CZ" dirty="0" smtClean="0"/>
              <a:t>aplikační procesy ve veřejné správě.</a:t>
            </a: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V </a:t>
            </a:r>
            <a:r>
              <a:rPr lang="cs-CZ" altLang="cs-CZ" dirty="0" smtClean="0"/>
              <a:t>klasickém slova </a:t>
            </a:r>
            <a:r>
              <a:rPr lang="cs-CZ" altLang="cs-CZ" dirty="0" smtClean="0"/>
              <a:t>smyslu – proces jehož cílem je vydání rozhodnutí v konkrétní věci, jakožto individuálního správního aktu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řízení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Těžiště úpravy správního řádu </a:t>
            </a:r>
          </a:p>
          <a:p>
            <a:pPr eaLnBrk="1" hangingPunct="1"/>
            <a:r>
              <a:rPr lang="cs-CZ" altLang="cs-CZ" dirty="0" smtClean="0"/>
              <a:t>Autoritativní aplikace správního práva při rozhodování o právech a povinnostech individuálních adresátů vrchnostenského působení</a:t>
            </a:r>
          </a:p>
          <a:p>
            <a:pPr eaLnBrk="1" hangingPunct="1"/>
            <a:r>
              <a:rPr lang="cs-CZ" altLang="cs-CZ" dirty="0" smtClean="0"/>
              <a:t>Aplikační režim (autoritativní aplikace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smtClean="0"/>
              <a:t>Rozhodovací </a:t>
            </a:r>
            <a:r>
              <a:rPr lang="cs-CZ" altLang="cs-CZ" dirty="0"/>
              <a:t>činnost orgánů veřejné správy, jejímž úkolem je vydání rozhodnutí, kterým se mění, ruší či zakládají práva a povinnosti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řízení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Obecné (správní řád)</a:t>
            </a:r>
          </a:p>
          <a:p>
            <a:pPr eaLnBrk="1" hangingPunct="1"/>
            <a:r>
              <a:rPr lang="cs-CZ" altLang="cs-CZ" smtClean="0"/>
              <a:t>Zvláštní (kombinace obecné právní úpravy a odchylek od ní stanovených zvláštními předpisy)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677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Základ právní úpravy procesních forem veřejné správy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Ústava</a:t>
            </a:r>
            <a:r>
              <a:rPr lang="cs-CZ" altLang="cs-CZ" dirty="0" smtClean="0"/>
              <a:t>, </a:t>
            </a:r>
            <a:r>
              <a:rPr lang="cs-CZ" altLang="cs-CZ" dirty="0" smtClean="0"/>
              <a:t>Listina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obecný základ – „správní řád“, </a:t>
            </a:r>
          </a:p>
          <a:p>
            <a:pPr eaLnBrk="1" hangingPunct="1"/>
            <a:r>
              <a:rPr lang="cs-CZ" altLang="cs-CZ" dirty="0" smtClean="0"/>
              <a:t>soudní řád správní </a:t>
            </a:r>
            <a:r>
              <a:rPr lang="cs-CZ" altLang="cs-CZ" dirty="0" smtClean="0"/>
              <a:t>(+ </a:t>
            </a:r>
            <a:r>
              <a:rPr lang="cs-CZ" altLang="cs-CZ" dirty="0" smtClean="0"/>
              <a:t>úloha judikatury), </a:t>
            </a:r>
          </a:p>
          <a:p>
            <a:pPr eaLnBrk="1" hangingPunct="1"/>
            <a:r>
              <a:rPr lang="cs-CZ" altLang="cs-CZ" dirty="0" smtClean="0"/>
              <a:t>zvláštní právní předpisy. </a:t>
            </a:r>
          </a:p>
          <a:p>
            <a:pPr eaLnBrk="1" hangingPunct="1"/>
            <a:r>
              <a:rPr lang="cs-CZ" altLang="cs-CZ" dirty="0" smtClean="0"/>
              <a:t>evropský </a:t>
            </a:r>
            <a:r>
              <a:rPr lang="cs-CZ" altLang="cs-CZ" dirty="0" smtClean="0"/>
              <a:t>kontext </a:t>
            </a:r>
            <a:r>
              <a:rPr lang="cs-CZ" altLang="cs-CZ" dirty="0" smtClean="0"/>
              <a:t>(Rada </a:t>
            </a:r>
            <a:r>
              <a:rPr lang="cs-CZ" altLang="cs-CZ" dirty="0" smtClean="0"/>
              <a:t>Evropy, zčásti také EU).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8933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úpravy správních procesů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Vládní nařízení č. 8/1928 Sb.</a:t>
            </a:r>
          </a:p>
          <a:p>
            <a:r>
              <a:rPr lang="cs-CZ" dirty="0"/>
              <a:t>Vládní nařízení č. </a:t>
            </a:r>
            <a:r>
              <a:rPr lang="cs-CZ" dirty="0" smtClean="0"/>
              <a:t>20/1955 </a:t>
            </a:r>
            <a:r>
              <a:rPr lang="cs-CZ" dirty="0"/>
              <a:t>Sb.</a:t>
            </a:r>
          </a:p>
          <a:p>
            <a:r>
              <a:rPr lang="cs-CZ" dirty="0"/>
              <a:t>Vládní nařízení č. </a:t>
            </a:r>
            <a:r>
              <a:rPr lang="cs-CZ" dirty="0" smtClean="0"/>
              <a:t>91/1960 </a:t>
            </a:r>
            <a:r>
              <a:rPr lang="cs-CZ" dirty="0"/>
              <a:t>Sb</a:t>
            </a:r>
            <a:r>
              <a:rPr lang="cs-CZ" dirty="0" smtClean="0"/>
              <a:t>.</a:t>
            </a:r>
          </a:p>
          <a:p>
            <a:r>
              <a:rPr lang="cs-CZ" dirty="0" smtClean="0"/>
              <a:t>Zákon č. 71/1967 Sb.</a:t>
            </a:r>
          </a:p>
          <a:p>
            <a:r>
              <a:rPr lang="cs-CZ" dirty="0" smtClean="0"/>
              <a:t>Zákon č. 500/2004 Sb.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2818"/>
            <a:ext cx="524432" cy="5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řád - obecná charakteristika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Nahradil správní </a:t>
            </a:r>
            <a:r>
              <a:rPr lang="cs-CZ" altLang="cs-CZ" dirty="0"/>
              <a:t>řád č. 71/1967 Sb.</a:t>
            </a:r>
          </a:p>
          <a:p>
            <a:pPr eaLnBrk="1" hangingPunct="1">
              <a:defRPr/>
            </a:pPr>
            <a:r>
              <a:rPr lang="cs-CZ" altLang="cs-CZ" dirty="0" smtClean="0"/>
              <a:t>Schválen </a:t>
            </a:r>
            <a:r>
              <a:rPr lang="cs-CZ" altLang="cs-CZ" dirty="0" smtClean="0"/>
              <a:t>dne 24. 6. 2004 (druhá komplexní úprava)</a:t>
            </a:r>
          </a:p>
          <a:p>
            <a:pPr eaLnBrk="1" hangingPunct="1">
              <a:defRPr/>
            </a:pPr>
            <a:r>
              <a:rPr lang="cs-CZ" altLang="cs-CZ" dirty="0" smtClean="0"/>
              <a:t>Publikován dne 24. 9. 2004</a:t>
            </a:r>
          </a:p>
          <a:p>
            <a:pPr eaLnBrk="1" hangingPunct="1">
              <a:defRPr/>
            </a:pPr>
            <a:r>
              <a:rPr lang="cs-CZ" altLang="cs-CZ" dirty="0" smtClean="0"/>
              <a:t>Zák. č. 500/2004 </a:t>
            </a:r>
            <a:r>
              <a:rPr lang="cs-CZ" altLang="cs-CZ" dirty="0" err="1" smtClean="0"/>
              <a:t>Sb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Účinnost od 1. 1. 2006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Obsah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Správní právo procesní v systému správního práva. </a:t>
            </a:r>
          </a:p>
          <a:p>
            <a:pPr eaLnBrk="1" hangingPunct="1"/>
            <a:r>
              <a:rPr lang="cs-CZ" altLang="cs-CZ" dirty="0" smtClean="0"/>
              <a:t>Základ právní úpravy procesních forem veřejné správy. </a:t>
            </a:r>
          </a:p>
          <a:p>
            <a:pPr eaLnBrk="1" hangingPunct="1"/>
            <a:r>
              <a:rPr lang="cs-CZ" altLang="cs-CZ" dirty="0" smtClean="0"/>
              <a:t>Správní řád – historie, působnost. </a:t>
            </a:r>
          </a:p>
          <a:p>
            <a:pPr eaLnBrk="1" hangingPunct="1"/>
            <a:r>
              <a:rPr lang="cs-CZ" altLang="cs-CZ" dirty="0" smtClean="0"/>
              <a:t>Procesní formy veřejné správy, systematika správního řádu.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19652"/>
            <a:ext cx="600100" cy="6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Systematika zákona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1. část – úvodní ustanovení §§ 1 – 8</a:t>
            </a:r>
          </a:p>
          <a:p>
            <a:pPr eaLnBrk="1" hangingPunct="1"/>
            <a:r>
              <a:rPr lang="cs-CZ" altLang="cs-CZ" smtClean="0"/>
              <a:t>2. část – obecná ustanovení o správním řízení §§ 9- 129</a:t>
            </a:r>
          </a:p>
          <a:p>
            <a:pPr eaLnBrk="1" hangingPunct="1"/>
            <a:r>
              <a:rPr lang="cs-CZ" altLang="cs-CZ" smtClean="0"/>
              <a:t>3. část – zvláštní ustanovení o správním řízení §§ 130 – 153</a:t>
            </a:r>
          </a:p>
          <a:p>
            <a:pPr eaLnBrk="1" hangingPunct="1"/>
            <a:r>
              <a:rPr lang="cs-CZ" altLang="cs-CZ" smtClean="0"/>
              <a:t>4. část – vyjádření, osvědčení, sdělení §§ 154 - 158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Systematika zákona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5. část – veřejnoprávní smlouvy §§ 159 – 170</a:t>
            </a:r>
          </a:p>
          <a:p>
            <a:pPr eaLnBrk="1" hangingPunct="1"/>
            <a:r>
              <a:rPr lang="cs-CZ" altLang="cs-CZ" smtClean="0"/>
              <a:t>6. část – opatření obecné povahy §§ 171 – 174</a:t>
            </a:r>
          </a:p>
          <a:p>
            <a:pPr eaLnBrk="1" hangingPunct="1"/>
            <a:r>
              <a:rPr lang="cs-CZ" altLang="cs-CZ" smtClean="0"/>
              <a:t>7. část – společná, přechodná a závěrečná ustanovení §§ 175 – 183 </a:t>
            </a:r>
          </a:p>
          <a:p>
            <a:pPr eaLnBrk="1" hangingPunct="1"/>
            <a:r>
              <a:rPr lang="cs-CZ" altLang="cs-CZ" smtClean="0"/>
              <a:t>8. část – účinnost § 184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Rozsah působnosti správního řádu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Vymezen pozitivně a negativně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Pozitivní vymezení působnosti správního řádu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§ 1 odst. 1 </a:t>
            </a:r>
          </a:p>
          <a:p>
            <a:pPr eaLnBrk="1" hangingPunct="1">
              <a:defRPr/>
            </a:pPr>
            <a:r>
              <a:rPr lang="cs-CZ" altLang="cs-CZ" dirty="0" smtClean="0"/>
              <a:t>postup orgánů moci výkonné</a:t>
            </a:r>
          </a:p>
          <a:p>
            <a:pPr eaLnBrk="1" hangingPunct="1">
              <a:defRPr/>
            </a:pPr>
            <a:r>
              <a:rPr lang="cs-CZ" altLang="cs-CZ" dirty="0"/>
              <a:t>p</a:t>
            </a:r>
            <a:r>
              <a:rPr lang="cs-CZ" altLang="cs-CZ" dirty="0" smtClean="0"/>
              <a:t>ostup orgánů územně samosprávných celků </a:t>
            </a:r>
          </a:p>
          <a:p>
            <a:pPr eaLnBrk="1" hangingPunct="1">
              <a:defRPr/>
            </a:pPr>
            <a:r>
              <a:rPr lang="cs-CZ" altLang="cs-CZ" dirty="0"/>
              <a:t>p</a:t>
            </a:r>
            <a:r>
              <a:rPr lang="cs-CZ" altLang="cs-CZ" dirty="0" smtClean="0"/>
              <a:t>ostup jiných orgánů, jakož i právnických a fyzických osob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 smtClean="0"/>
              <a:t>pokud vykonávají působnost v oblasti veřejné správy (</a:t>
            </a:r>
            <a:r>
              <a:rPr lang="cs-CZ" dirty="0" smtClean="0"/>
              <a:t>autoritativní, vrchnostenské </a:t>
            </a:r>
            <a:r>
              <a:rPr lang="cs-CZ" dirty="0"/>
              <a:t>rozhodování a </a:t>
            </a:r>
            <a:r>
              <a:rPr lang="cs-CZ" dirty="0" smtClean="0"/>
              <a:t>činnost)</a:t>
            </a:r>
            <a:r>
              <a:rPr lang="cs-CZ" altLang="cs-CZ" dirty="0" smtClean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Negativní vymezení působnosti veřejné správy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§ 1 odst. 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nepoužije se pro soukromoprávní (občanskoprávní, obchodněprávní a pracovněprávní) úkony prováděné správními orgány.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nepoužije se na vztahy mezi orgány téhož územně samosprávného celku při výkonu samostatné působnosti.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69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Působnost správního řádu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Nemá úpravu pro vydání normativních aktů</a:t>
            </a:r>
          </a:p>
          <a:p>
            <a:pPr eaLnBrk="1" hangingPunct="1"/>
            <a:r>
              <a:rPr lang="cs-CZ" altLang="cs-CZ" smtClean="0"/>
              <a:t>Nemá úpravu pro procesní stránku tzv. faktických úkonů</a:t>
            </a:r>
          </a:p>
          <a:p>
            <a:pPr eaLnBrk="1" hangingPunct="1"/>
            <a:r>
              <a:rPr lang="cs-CZ" altLang="cs-CZ" smtClean="0"/>
              <a:t>Nemá úpravu pro vztahy uvnitř veřejné správy.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505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Určení působnosti správního řádu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nutno uplatnit kombinaci pozitivního a negativního vymezení působnosti.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Vztah správního řádu ke zvláštním právním úpravám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Základ právní úpravy: § 1 odst. 2 správního řádu: „</a:t>
            </a:r>
            <a:r>
              <a:rPr lang="cs-CZ" altLang="cs-CZ" i="1" dirty="0" smtClean="0"/>
              <a:t>Tento zákon nebo jeho jednotlivá ustanovení se použijí, nestanoví-li zvláštní zákon jiný postup</a:t>
            </a:r>
            <a:r>
              <a:rPr lang="cs-CZ" altLang="cs-CZ" dirty="0" smtClean="0"/>
              <a:t>.“ </a:t>
            </a:r>
          </a:p>
          <a:p>
            <a:r>
              <a:rPr lang="cs-CZ" altLang="cs-CZ" dirty="0" smtClean="0"/>
              <a:t>Tím správní řád zakládá svou subsidiární působnost</a:t>
            </a:r>
            <a:r>
              <a:rPr lang="cs-CZ" altLang="cs-CZ" dirty="0" smtClean="0"/>
              <a:t>.</a:t>
            </a:r>
          </a:p>
          <a:p>
            <a:pPr marL="0" indent="0">
              <a:buNone/>
            </a:pPr>
            <a:r>
              <a:rPr lang="cs-CZ" altLang="cs-CZ" dirty="0" smtClean="0"/>
              <a:t> </a:t>
            </a: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Vztah správního řádu ke zvláštním právním úpravám</a:t>
            </a:r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Ve zvláštních zákonech upravujících procesní postupy na jednotlivých úsecích veřejné správy (zpravidla v přechodných ustanoveních) odkaz na použití správního řádu („</a:t>
            </a:r>
            <a:r>
              <a:rPr lang="cs-CZ" altLang="cs-CZ" i="1" smtClean="0"/>
              <a:t>nestanoví-li tento zákon jinak…</a:t>
            </a:r>
            <a:r>
              <a:rPr lang="cs-CZ" altLang="cs-CZ" smtClean="0"/>
              <a:t>). </a:t>
            </a:r>
          </a:p>
          <a:p>
            <a:r>
              <a:rPr lang="cs-CZ" altLang="cs-CZ" smtClean="0"/>
              <a:t>Nemusí však být výslovně uvedeno. </a:t>
            </a:r>
          </a:p>
          <a:p>
            <a:r>
              <a:rPr lang="cs-CZ" altLang="cs-CZ" smtClean="0"/>
              <a:t>Subsidiarita správního řádu se uplatňuje nejen pro správní řízení, ale také pro další postupy upravené ve správním řádu.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669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Subsidiární (podpůrná) působnost správního řádu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Existuje-li pro daný postup (pojem, institut) odlišná úprava ve zvláštním zákoně, použije se přednostně tato zvláštní úprava. Pokud nikoliv, aplikuje se správní řád.</a:t>
            </a:r>
          </a:p>
          <a:p>
            <a:r>
              <a:rPr lang="cs-CZ" altLang="cs-CZ" smtClean="0"/>
              <a:t>A to pro všechny ve správním řádu upravené procesní formy.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další procesní disciplína (vedle procesu civilního a procesu trestního). </a:t>
            </a:r>
          </a:p>
          <a:p>
            <a:pPr eaLnBrk="1" hangingPunct="1"/>
            <a:r>
              <a:rPr lang="cs-CZ" altLang="cs-CZ" dirty="0" smtClean="0"/>
              <a:t>rozhodovací postupy realizují správní orgány, které využívají více procesních forem, i když nejrozšířenější je správní řízení.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746" y="651056"/>
            <a:ext cx="537592" cy="537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Subsidiární (podpůrná) působnost správního řádu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odlišný rozsah speciálních ustanovení ve zvláštních zákonech (např. stavební zákon, zákon o odpovědnosti za přestupky, jež představují poměrně specifická řízení). </a:t>
            </a:r>
          </a:p>
          <a:p>
            <a:r>
              <a:rPr lang="cs-CZ" altLang="cs-CZ" smtClean="0"/>
              <a:t>Např. ve vymezení účastníků, náležitostech žádosti, v (dalších) náležitostech rozhodnutí, lhůtách, v režimu přezkumu,…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Subsidiární (podpůrná) působnost správního řádu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vyžaduje </a:t>
            </a:r>
            <a:r>
              <a:rPr lang="cs-CZ" dirty="0"/>
              <a:t>znalost jak zvláštních právních úprav (tedy co nutno aplikovat přednostně</a:t>
            </a:r>
            <a:r>
              <a:rPr lang="cs-CZ" dirty="0" smtClean="0"/>
              <a:t>),</a:t>
            </a:r>
          </a:p>
          <a:p>
            <a:pPr>
              <a:defRPr/>
            </a:pPr>
            <a:r>
              <a:rPr lang="cs-CZ" dirty="0" smtClean="0"/>
              <a:t>tak </a:t>
            </a:r>
            <a:r>
              <a:rPr lang="cs-CZ" dirty="0"/>
              <a:t>dobrou orientaci v obecné úpravě správního řádu (tedy co ke zvláštní úpravě doplníme, resp., čím se budeme řídit, pokud zvláštní zákone nemá vlastní </a:t>
            </a:r>
            <a:r>
              <a:rPr lang="cs-CZ" dirty="0" smtClean="0"/>
              <a:t>úpravu</a:t>
            </a:r>
          </a:p>
          <a:p>
            <a:pPr>
              <a:defRPr/>
            </a:pPr>
            <a:r>
              <a:rPr lang="cs-CZ" dirty="0" smtClean="0"/>
              <a:t>zásady § 177 odst. 1 </a:t>
            </a: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r>
              <a:rPr lang="cs-CZ" altLang="cs-CZ" smtClean="0">
                <a:ln>
                  <a:noFill/>
                </a:ln>
              </a:rPr>
              <a:t>Děkuji za pozornost </a:t>
            </a:r>
          </a:p>
        </p:txBody>
      </p:sp>
      <p:sp>
        <p:nvSpPr>
          <p:cNvPr id="52227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700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ln>
                  <a:noFill/>
                </a:ln>
              </a:rPr>
              <a:t>Správní právo v systému práva</a:t>
            </a:r>
            <a:br>
              <a:rPr lang="cs-CZ" altLang="cs-CZ" dirty="0" smtClean="0">
                <a:ln>
                  <a:noFill/>
                </a:ln>
              </a:rPr>
            </a:br>
            <a:endParaRPr lang="cs-CZ" altLang="cs-CZ" dirty="0" smtClean="0">
              <a:ln>
                <a:noFill/>
              </a:ln>
            </a:endParaRP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předmět právní úpravy (vztahy vznikající v souvislosti s postupy správních orgánů při realizaci veřejné správy), </a:t>
            </a:r>
          </a:p>
          <a:p>
            <a:pPr eaLnBrk="1" hangingPunct="1"/>
            <a:r>
              <a:rPr lang="cs-CZ" altLang="cs-CZ" dirty="0" smtClean="0"/>
              <a:t>metoda regulace (administrativněprávní),</a:t>
            </a:r>
          </a:p>
          <a:p>
            <a:pPr eaLnBrk="1" hangingPunct="1"/>
            <a:r>
              <a:rPr lang="cs-CZ" altLang="cs-CZ" dirty="0" smtClean="0"/>
              <a:t>samostatnost předmětu právní úpravy,</a:t>
            </a:r>
          </a:p>
          <a:p>
            <a:pPr eaLnBrk="1" hangingPunct="1"/>
            <a:r>
              <a:rPr lang="cs-CZ" altLang="cs-CZ" dirty="0" smtClean="0"/>
              <a:t>vnitřní systémová soudržnost, </a:t>
            </a:r>
          </a:p>
          <a:p>
            <a:pPr eaLnBrk="1" hangingPunct="1"/>
            <a:r>
              <a:rPr lang="cs-CZ" altLang="cs-CZ" dirty="0" smtClean="0"/>
              <a:t>zájem na existenci samostatného právního odvětví.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912" y="644524"/>
            <a:ext cx="576263" cy="576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Subsystém správního práva</a:t>
            </a:r>
          </a:p>
          <a:p>
            <a:pPr eaLnBrk="1" hangingPunct="1"/>
            <a:r>
              <a:rPr lang="cs-CZ" altLang="cs-CZ" smtClean="0"/>
              <a:t>Upravuje procedurální postupy správních orgánů ve veřejné správě 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 v systému správního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 smtClean="0"/>
              <a:t>SP </a:t>
            </a:r>
            <a:r>
              <a:rPr lang="cs-CZ" dirty="0"/>
              <a:t>se člení na: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správní </a:t>
            </a:r>
            <a:r>
              <a:rPr lang="cs-CZ" dirty="0"/>
              <a:t>právo organizační (+ kompetenční) = </a:t>
            </a:r>
            <a:r>
              <a:rPr lang="cs-CZ" dirty="0" smtClean="0"/>
              <a:t>KDO</a:t>
            </a:r>
          </a:p>
          <a:p>
            <a:pPr eaLnBrk="1" hangingPunct="1">
              <a:defRPr/>
            </a:pPr>
            <a:r>
              <a:rPr lang="cs-CZ" dirty="0" smtClean="0"/>
              <a:t>správní </a:t>
            </a:r>
            <a:r>
              <a:rPr lang="cs-CZ" dirty="0"/>
              <a:t>právo hmotné = CO (práva a </a:t>
            </a:r>
            <a:r>
              <a:rPr lang="cs-CZ" dirty="0" smtClean="0"/>
              <a:t>povinnosti)</a:t>
            </a:r>
          </a:p>
          <a:p>
            <a:pPr eaLnBrk="1" hangingPunct="1">
              <a:defRPr/>
            </a:pPr>
            <a:r>
              <a:rPr lang="cs-CZ" dirty="0" smtClean="0"/>
              <a:t>správní </a:t>
            </a:r>
            <a:r>
              <a:rPr lang="cs-CZ" dirty="0"/>
              <a:t>právo </a:t>
            </a:r>
            <a:r>
              <a:rPr lang="cs-CZ" dirty="0" smtClean="0"/>
              <a:t>procesní </a:t>
            </a:r>
            <a:r>
              <a:rPr lang="cs-CZ" dirty="0"/>
              <a:t>= </a:t>
            </a:r>
            <a:r>
              <a:rPr lang="cs-CZ" dirty="0" smtClean="0"/>
              <a:t>JAK</a:t>
            </a:r>
          </a:p>
          <a:p>
            <a:pPr eaLnBrk="1" hangingPunct="1">
              <a:defRPr/>
            </a:pPr>
            <a:r>
              <a:rPr lang="cs-CZ" dirty="0" smtClean="0"/>
              <a:t>+ </a:t>
            </a:r>
            <a:r>
              <a:rPr lang="cs-CZ" dirty="0"/>
              <a:t>správní právo trestní. </a:t>
            </a:r>
            <a:endParaRPr lang="cs-CZ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 smtClean="0"/>
              <a:t>SPP </a:t>
            </a:r>
            <a:r>
              <a:rPr lang="cs-CZ" dirty="0"/>
              <a:t>umožňuje realizaci obsahu norem hmotněprávních prostřednictvím příslušných postupů správních orgánů.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878" y="644524"/>
            <a:ext cx="601289" cy="60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projevem pravomoci a působnosti správního orgánu</a:t>
            </a:r>
          </a:p>
          <a:p>
            <a:pPr eaLnBrk="1" hangingPunct="1"/>
            <a:r>
              <a:rPr lang="cs-CZ" altLang="cs-CZ" dirty="0" smtClean="0"/>
              <a:t>určení </a:t>
            </a:r>
            <a:r>
              <a:rPr lang="cs-CZ" altLang="cs-CZ" dirty="0" smtClean="0"/>
              <a:t>příslušnosti správního orgánu. </a:t>
            </a:r>
          </a:p>
          <a:p>
            <a:pPr eaLnBrk="1" hangingPunct="1"/>
            <a:r>
              <a:rPr lang="cs-CZ" altLang="cs-CZ" dirty="0" smtClean="0"/>
              <a:t>jde </a:t>
            </a:r>
            <a:r>
              <a:rPr lang="cs-CZ" altLang="cs-CZ" dirty="0" smtClean="0"/>
              <a:t>o projev veřejné moci, na základě principu legality.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651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ln>
                  <a:noFill/>
                </a:ln>
              </a:rPr>
              <a:t>Podstata a účel procesní úpravy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výkon veřejné moci musí mít zákonný základ. - čl. 2 odst. 3 Ústavy, čl. 2 odst. 2 LZPS: „Státní moc lze uplatňovat jen v případech a v mezích stanovených zákonem, a to způsobem, který zákon stanoví.“ </a:t>
            </a:r>
          </a:p>
          <a:p>
            <a:pPr eaLnBrk="1" hangingPunct="1"/>
            <a:r>
              <a:rPr lang="cs-CZ" altLang="cs-CZ" dirty="0" smtClean="0"/>
              <a:t>SPP uvedené poskytuje pro oblast procesní (postupy správních orgánů) + stanoví postup uplatňování prostředků ochrany práv dotčených osob (ale také v potřebném rozsahu veřejného zájmu).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60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Podstata a účel procesní úpravy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nastavení vztahů správní orgán vs. dotčená osoba, jako záruka legality a dalších zásad rozhodování, resp. činnosti a postupů (zejm. proporcionalita, předvídatelnost, efektivnost).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11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1284</TotalTime>
  <Words>1168</Words>
  <Application>Microsoft Office PowerPoint</Application>
  <PresentationFormat>Předvádění na obrazovce (4:3)</PresentationFormat>
  <Paragraphs>130</Paragraphs>
  <Slides>32</Slides>
  <Notes>0</Notes>
  <HiddenSlides>0</HiddenSlides>
  <MMClips>32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Garamond</vt:lpstr>
      <vt:lpstr>Tahoma</vt:lpstr>
      <vt:lpstr>Organický</vt:lpstr>
      <vt:lpstr>Základy správního práva procesního I. </vt:lpstr>
      <vt:lpstr>Obsah</vt:lpstr>
      <vt:lpstr>Správní právo procesní</vt:lpstr>
      <vt:lpstr>Správní právo v systému práva </vt:lpstr>
      <vt:lpstr>Správní právo procesní</vt:lpstr>
      <vt:lpstr>Správní právo procesní v systému správního práva</vt:lpstr>
      <vt:lpstr>Správní právo procesní</vt:lpstr>
      <vt:lpstr>Podstata a účel procesní úpravy</vt:lpstr>
      <vt:lpstr>Podstata a účel procesní úpravy</vt:lpstr>
      <vt:lpstr>Procesní formy veřejné správy vnější</vt:lpstr>
      <vt:lpstr>Procedurální formy realizace veřejné správy - vnější </vt:lpstr>
      <vt:lpstr>Procedurální formy realizace veřejné správy - vnitřní</vt:lpstr>
      <vt:lpstr>Správní právo procesní</vt:lpstr>
      <vt:lpstr>Správní právo procesní </vt:lpstr>
      <vt:lpstr>Správní řízení </vt:lpstr>
      <vt:lpstr>Správní řízení </vt:lpstr>
      <vt:lpstr>Základ právní úpravy procesních forem veřejné správy</vt:lpstr>
      <vt:lpstr>Historie úpravy správních procesů</vt:lpstr>
      <vt:lpstr>Správní řád - obecná charakteristika</vt:lpstr>
      <vt:lpstr>Systematika zákona </vt:lpstr>
      <vt:lpstr>Systematika zákona </vt:lpstr>
      <vt:lpstr>Rozsah působnosti správního řádu </vt:lpstr>
      <vt:lpstr>Pozitivní vymezení působnosti správního řádu </vt:lpstr>
      <vt:lpstr>Negativní vymezení působnosti veřejné správy</vt:lpstr>
      <vt:lpstr>Působnost správního řádu </vt:lpstr>
      <vt:lpstr>Určení působnosti správního řádu</vt:lpstr>
      <vt:lpstr>Vztah správního řádu ke zvláštním právním úpravám</vt:lpstr>
      <vt:lpstr>Vztah správního řádu ke zvláštním právním úpravám</vt:lpstr>
      <vt:lpstr>Subsidiární (podpůrná) působnost správního řádu</vt:lpstr>
      <vt:lpstr>Subsidiární (podpůrná) působnost správního řádu</vt:lpstr>
      <vt:lpstr>Subsidiární (podpůrná) působnost správního řádu</vt:lpstr>
      <vt:lpstr>Děkuji za pozornost </vt:lpstr>
    </vt:vector>
  </TitlesOfParts>
  <Company>Právnická fakulta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řád</dc:title>
  <dc:creator>7537</dc:creator>
  <cp:lastModifiedBy>Alena Kliková</cp:lastModifiedBy>
  <cp:revision>69</cp:revision>
  <dcterms:created xsi:type="dcterms:W3CDTF">2005-05-18T15:12:13Z</dcterms:created>
  <dcterms:modified xsi:type="dcterms:W3CDTF">2020-10-01T14:44:47Z</dcterms:modified>
</cp:coreProperties>
</file>